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8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7" r:id="rId40"/>
    <p:sldId id="295" r:id="rId41"/>
    <p:sldId id="298" r:id="rId42"/>
    <p:sldId id="296" r:id="rId43"/>
    <p:sldId id="293"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 id="673" r:id="rId419"/>
    <p:sldId id="674" r:id="rId420"/>
    <p:sldId id="675" r:id="rId421"/>
    <p:sldId id="676" r:id="rId422"/>
    <p:sldId id="677" r:id="rId423"/>
    <p:sldId id="678" r:id="rId424"/>
    <p:sldId id="679" r:id="rId425"/>
    <p:sldId id="680" r:id="rId426"/>
    <p:sldId id="681" r:id="rId427"/>
    <p:sldId id="682" r:id="rId428"/>
    <p:sldId id="683" r:id="rId429"/>
    <p:sldId id="684" r:id="rId430"/>
    <p:sldId id="685" r:id="rId431"/>
    <p:sldId id="686" r:id="rId432"/>
    <p:sldId id="687" r:id="rId433"/>
    <p:sldId id="688" r:id="rId434"/>
    <p:sldId id="689" r:id="rId435"/>
    <p:sldId id="690" r:id="rId436"/>
    <p:sldId id="691" r:id="rId437"/>
    <p:sldId id="692" r:id="rId438"/>
    <p:sldId id="693" r:id="rId439"/>
    <p:sldId id="694" r:id="rId440"/>
    <p:sldId id="695" r:id="rId441"/>
    <p:sldId id="696" r:id="rId442"/>
    <p:sldId id="697" r:id="rId443"/>
    <p:sldId id="698" r:id="rId444"/>
    <p:sldId id="699" r:id="rId445"/>
    <p:sldId id="700" r:id="rId446"/>
    <p:sldId id="701" r:id="rId447"/>
    <p:sldId id="702" r:id="rId448"/>
    <p:sldId id="703" r:id="rId449"/>
    <p:sldId id="704" r:id="rId450"/>
    <p:sldId id="705" r:id="rId451"/>
    <p:sldId id="706" r:id="rId452"/>
    <p:sldId id="707" r:id="rId453"/>
    <p:sldId id="708" r:id="rId454"/>
    <p:sldId id="709" r:id="rId455"/>
    <p:sldId id="710" r:id="rId456"/>
    <p:sldId id="711" r:id="rId457"/>
    <p:sldId id="712" r:id="rId458"/>
    <p:sldId id="713" r:id="rId459"/>
    <p:sldId id="714" r:id="rId460"/>
    <p:sldId id="715" r:id="rId461"/>
    <p:sldId id="716" r:id="rId462"/>
    <p:sldId id="717" r:id="rId463"/>
    <p:sldId id="718" r:id="rId464"/>
    <p:sldId id="719" r:id="rId465"/>
    <p:sldId id="720" r:id="rId466"/>
    <p:sldId id="721" r:id="rId467"/>
    <p:sldId id="722" r:id="rId468"/>
    <p:sldId id="723" r:id="rId469"/>
    <p:sldId id="724" r:id="rId470"/>
    <p:sldId id="725" r:id="rId471"/>
    <p:sldId id="726" r:id="rId472"/>
    <p:sldId id="727" r:id="rId473"/>
    <p:sldId id="728" r:id="rId474"/>
    <p:sldId id="729" r:id="rId475"/>
    <p:sldId id="730" r:id="rId476"/>
    <p:sldId id="731" r:id="rId477"/>
    <p:sldId id="732" r:id="rId478"/>
    <p:sldId id="733" r:id="rId479"/>
    <p:sldId id="734" r:id="rId480"/>
    <p:sldId id="735" r:id="rId481"/>
    <p:sldId id="736" r:id="rId482"/>
    <p:sldId id="737" r:id="rId483"/>
    <p:sldId id="738" r:id="rId484"/>
    <p:sldId id="739" r:id="rId485"/>
    <p:sldId id="740" r:id="rId486"/>
    <p:sldId id="741" r:id="rId487"/>
    <p:sldId id="742" r:id="rId488"/>
    <p:sldId id="743" r:id="rId489"/>
    <p:sldId id="744" r:id="rId490"/>
    <p:sldId id="745" r:id="rId491"/>
    <p:sldId id="746" r:id="rId492"/>
    <p:sldId id="747" r:id="rId493"/>
    <p:sldId id="748" r:id="rId494"/>
    <p:sldId id="749" r:id="rId495"/>
    <p:sldId id="750" r:id="rId496"/>
    <p:sldId id="751" r:id="rId497"/>
    <p:sldId id="752" r:id="rId498"/>
    <p:sldId id="753" r:id="rId499"/>
    <p:sldId id="754" r:id="rId500"/>
    <p:sldId id="755" r:id="rId501"/>
    <p:sldId id="756" r:id="rId502"/>
    <p:sldId id="757" r:id="rId503"/>
    <p:sldId id="758" r:id="rId504"/>
    <p:sldId id="759" r:id="rId505"/>
    <p:sldId id="760" r:id="rId506"/>
    <p:sldId id="761" r:id="rId507"/>
    <p:sldId id="762" r:id="rId508"/>
    <p:sldId id="763" r:id="rId509"/>
    <p:sldId id="764" r:id="rId510"/>
    <p:sldId id="765" r:id="rId511"/>
    <p:sldId id="766" r:id="rId512"/>
    <p:sldId id="767" r:id="rId513"/>
    <p:sldId id="768" r:id="rId514"/>
    <p:sldId id="769" r:id="rId515"/>
    <p:sldId id="770" r:id="rId516"/>
    <p:sldId id="771" r:id="rId517"/>
    <p:sldId id="772" r:id="rId518"/>
    <p:sldId id="773" r:id="rId519"/>
    <p:sldId id="774" r:id="rId520"/>
    <p:sldId id="775" r:id="rId521"/>
    <p:sldId id="776" r:id="rId522"/>
    <p:sldId id="777" r:id="rId523"/>
    <p:sldId id="778" r:id="rId524"/>
    <p:sldId id="779" r:id="rId525"/>
    <p:sldId id="780" r:id="rId526"/>
    <p:sldId id="781" r:id="rId527"/>
    <p:sldId id="782" r:id="rId528"/>
    <p:sldId id="783" r:id="rId529"/>
    <p:sldId id="784" r:id="rId530"/>
    <p:sldId id="785" r:id="rId531"/>
    <p:sldId id="786" r:id="rId532"/>
    <p:sldId id="787" r:id="rId533"/>
    <p:sldId id="788" r:id="rId534"/>
    <p:sldId id="789" r:id="rId535"/>
    <p:sldId id="790" r:id="rId536"/>
    <p:sldId id="791" r:id="rId537"/>
    <p:sldId id="792" r:id="rId538"/>
    <p:sldId id="793" r:id="rId539"/>
    <p:sldId id="794" r:id="rId540"/>
    <p:sldId id="795" r:id="rId541"/>
    <p:sldId id="796" r:id="rId542"/>
    <p:sldId id="797" r:id="rId543"/>
    <p:sldId id="798" r:id="rId544"/>
    <p:sldId id="799" r:id="rId545"/>
    <p:sldId id="800" r:id="rId546"/>
    <p:sldId id="801" r:id="rId547"/>
    <p:sldId id="802" r:id="rId548"/>
    <p:sldId id="803" r:id="rId549"/>
    <p:sldId id="804" r:id="rId550"/>
    <p:sldId id="805" r:id="rId551"/>
    <p:sldId id="806" r:id="rId552"/>
    <p:sldId id="807" r:id="rId553"/>
    <p:sldId id="808" r:id="rId554"/>
    <p:sldId id="809" r:id="rId555"/>
    <p:sldId id="810" r:id="rId556"/>
    <p:sldId id="811" r:id="rId557"/>
    <p:sldId id="812" r:id="rId558"/>
    <p:sldId id="813" r:id="rId559"/>
    <p:sldId id="814" r:id="rId560"/>
    <p:sldId id="815" r:id="rId561"/>
    <p:sldId id="816" r:id="rId562"/>
    <p:sldId id="817" r:id="rId563"/>
    <p:sldId id="818" r:id="rId564"/>
    <p:sldId id="819" r:id="rId565"/>
    <p:sldId id="820" r:id="rId566"/>
    <p:sldId id="821" r:id="rId567"/>
    <p:sldId id="822" r:id="rId568"/>
    <p:sldId id="823" r:id="rId569"/>
    <p:sldId id="824" r:id="rId570"/>
    <p:sldId id="825" r:id="rId571"/>
    <p:sldId id="826" r:id="rId572"/>
    <p:sldId id="827" r:id="rId573"/>
    <p:sldId id="828" r:id="rId574"/>
    <p:sldId id="829" r:id="rId575"/>
    <p:sldId id="830" r:id="rId576"/>
    <p:sldId id="831" r:id="rId577"/>
    <p:sldId id="832" r:id="rId578"/>
    <p:sldId id="833" r:id="rId579"/>
    <p:sldId id="834" r:id="rId580"/>
    <p:sldId id="835" r:id="rId581"/>
    <p:sldId id="836" r:id="rId582"/>
    <p:sldId id="837" r:id="rId583"/>
    <p:sldId id="838" r:id="rId584"/>
    <p:sldId id="839" r:id="rId585"/>
    <p:sldId id="840" r:id="rId586"/>
    <p:sldId id="841" r:id="rId587"/>
    <p:sldId id="842" r:id="rId588"/>
    <p:sldId id="843" r:id="rId589"/>
    <p:sldId id="844" r:id="rId590"/>
    <p:sldId id="845" r:id="rId591"/>
    <p:sldId id="846" r:id="rId592"/>
    <p:sldId id="847" r:id="rId593"/>
    <p:sldId id="848" r:id="rId594"/>
    <p:sldId id="849" r:id="rId595"/>
    <p:sldId id="850" r:id="rId596"/>
    <p:sldId id="851" r:id="rId597"/>
    <p:sldId id="852" r:id="rId598"/>
    <p:sldId id="853" r:id="rId599"/>
    <p:sldId id="854" r:id="rId600"/>
    <p:sldId id="855" r:id="rId601"/>
    <p:sldId id="856" r:id="rId602"/>
    <p:sldId id="857" r:id="rId603"/>
    <p:sldId id="858" r:id="rId604"/>
    <p:sldId id="859" r:id="rId605"/>
    <p:sldId id="860" r:id="rId606"/>
    <p:sldId id="861" r:id="rId607"/>
    <p:sldId id="862" r:id="rId608"/>
    <p:sldId id="863" r:id="rId609"/>
    <p:sldId id="864" r:id="rId610"/>
    <p:sldId id="865" r:id="rId611"/>
    <p:sldId id="866" r:id="rId612"/>
    <p:sldId id="867" r:id="rId613"/>
    <p:sldId id="868" r:id="rId614"/>
    <p:sldId id="869" r:id="rId615"/>
    <p:sldId id="870" r:id="rId616"/>
    <p:sldId id="871" r:id="rId617"/>
    <p:sldId id="872" r:id="rId618"/>
    <p:sldId id="873" r:id="rId619"/>
    <p:sldId id="874" r:id="rId620"/>
    <p:sldId id="875" r:id="rId621"/>
    <p:sldId id="876" r:id="rId622"/>
    <p:sldId id="877" r:id="rId623"/>
    <p:sldId id="878" r:id="rId624"/>
    <p:sldId id="879" r:id="rId625"/>
    <p:sldId id="880" r:id="rId626"/>
    <p:sldId id="881" r:id="rId627"/>
    <p:sldId id="882" r:id="rId628"/>
    <p:sldId id="883" r:id="rId629"/>
    <p:sldId id="884" r:id="rId630"/>
    <p:sldId id="885" r:id="rId631"/>
    <p:sldId id="886" r:id="rId632"/>
    <p:sldId id="887" r:id="rId633"/>
    <p:sldId id="888" r:id="rId634"/>
    <p:sldId id="889" r:id="rId635"/>
    <p:sldId id="890" r:id="rId636"/>
    <p:sldId id="891" r:id="rId637"/>
    <p:sldId id="892" r:id="rId638"/>
    <p:sldId id="893" r:id="rId639"/>
    <p:sldId id="894" r:id="rId640"/>
    <p:sldId id="895" r:id="rId641"/>
    <p:sldId id="896" r:id="rId642"/>
    <p:sldId id="897" r:id="rId643"/>
    <p:sldId id="898" r:id="rId644"/>
    <p:sldId id="899" r:id="rId645"/>
    <p:sldId id="900" r:id="rId646"/>
    <p:sldId id="901" r:id="rId647"/>
    <p:sldId id="902" r:id="rId648"/>
    <p:sldId id="903" r:id="rId649"/>
    <p:sldId id="904" r:id="rId650"/>
    <p:sldId id="905" r:id="rId651"/>
    <p:sldId id="906" r:id="rId652"/>
    <p:sldId id="907" r:id="rId653"/>
    <p:sldId id="908" r:id="rId654"/>
    <p:sldId id="909" r:id="rId655"/>
    <p:sldId id="910" r:id="rId656"/>
    <p:sldId id="911" r:id="rId657"/>
    <p:sldId id="912" r:id="rId658"/>
    <p:sldId id="913" r:id="rId659"/>
    <p:sldId id="914" r:id="rId660"/>
    <p:sldId id="915" r:id="rId661"/>
    <p:sldId id="916" r:id="rId662"/>
    <p:sldId id="917" r:id="rId663"/>
    <p:sldId id="918" r:id="rId664"/>
    <p:sldId id="919" r:id="rId665"/>
    <p:sldId id="920" r:id="rId666"/>
    <p:sldId id="921" r:id="rId667"/>
    <p:sldId id="922" r:id="rId668"/>
    <p:sldId id="923" r:id="rId669"/>
    <p:sldId id="924" r:id="rId670"/>
    <p:sldId id="925" r:id="rId671"/>
    <p:sldId id="926" r:id="rId672"/>
    <p:sldId id="927" r:id="rId673"/>
    <p:sldId id="928" r:id="rId674"/>
    <p:sldId id="929" r:id="rId675"/>
    <p:sldId id="930" r:id="rId676"/>
    <p:sldId id="931" r:id="rId677"/>
    <p:sldId id="932" r:id="rId678"/>
    <p:sldId id="933" r:id="rId679"/>
    <p:sldId id="934" r:id="rId680"/>
    <p:sldId id="935" r:id="rId681"/>
    <p:sldId id="936" r:id="rId682"/>
    <p:sldId id="937" r:id="rId683"/>
    <p:sldId id="938" r:id="rId684"/>
    <p:sldId id="939" r:id="rId685"/>
    <p:sldId id="940" r:id="rId686"/>
    <p:sldId id="941" r:id="rId687"/>
    <p:sldId id="942" r:id="rId688"/>
    <p:sldId id="943" r:id="rId689"/>
    <p:sldId id="944" r:id="rId690"/>
    <p:sldId id="945" r:id="rId691"/>
    <p:sldId id="946" r:id="rId692"/>
    <p:sldId id="947" r:id="rId693"/>
    <p:sldId id="948" r:id="rId694"/>
    <p:sldId id="949" r:id="rId695"/>
    <p:sldId id="950" r:id="rId696"/>
    <p:sldId id="951" r:id="rId697"/>
    <p:sldId id="952" r:id="rId698"/>
    <p:sldId id="953" r:id="rId699"/>
    <p:sldId id="954" r:id="rId700"/>
    <p:sldId id="955" r:id="rId701"/>
    <p:sldId id="956" r:id="rId702"/>
    <p:sldId id="957" r:id="rId703"/>
    <p:sldId id="958" r:id="rId704"/>
    <p:sldId id="959" r:id="rId705"/>
    <p:sldId id="960" r:id="rId706"/>
    <p:sldId id="961" r:id="rId707"/>
    <p:sldId id="962" r:id="rId708"/>
    <p:sldId id="963" r:id="rId709"/>
    <p:sldId id="964" r:id="rId710"/>
    <p:sldId id="965" r:id="rId711"/>
    <p:sldId id="966" r:id="rId712"/>
    <p:sldId id="967" r:id="rId713"/>
    <p:sldId id="968" r:id="rId714"/>
    <p:sldId id="969" r:id="rId715"/>
    <p:sldId id="970" r:id="rId716"/>
    <p:sldId id="971" r:id="rId717"/>
    <p:sldId id="972" r:id="rId718"/>
    <p:sldId id="973" r:id="rId719"/>
    <p:sldId id="974" r:id="rId720"/>
    <p:sldId id="975" r:id="rId721"/>
    <p:sldId id="976" r:id="rId722"/>
    <p:sldId id="977" r:id="rId723"/>
    <p:sldId id="978" r:id="rId724"/>
    <p:sldId id="979" r:id="rId725"/>
    <p:sldId id="980" r:id="rId726"/>
    <p:sldId id="981" r:id="rId727"/>
    <p:sldId id="982" r:id="rId728"/>
    <p:sldId id="983" r:id="rId729"/>
    <p:sldId id="984" r:id="rId730"/>
    <p:sldId id="985" r:id="rId731"/>
    <p:sldId id="986" r:id="rId732"/>
    <p:sldId id="987" r:id="rId733"/>
    <p:sldId id="988" r:id="rId734"/>
    <p:sldId id="989" r:id="rId735"/>
    <p:sldId id="990" r:id="rId736"/>
    <p:sldId id="991" r:id="rId737"/>
  </p:sldIdLst>
  <p:sldSz cx="9144000" cy="6858000" type="screen4x3"/>
  <p:notesSz cx="6858000" cy="9144000"/>
  <p:embeddedFontLst>
    <p:embeddedFont>
      <p:font typeface="Aparajita" panose="02020603050405020304" pitchFamily="18" charset="0"/>
      <p:regular r:id="rId739"/>
      <p:bold r:id="rId740"/>
      <p:italic r:id="rId741"/>
      <p:boldItalic r:id="rId742"/>
    </p:embeddedFont>
    <p:embeddedFont>
      <p:font typeface="Arabic Typesetting" panose="03020402040406030203" pitchFamily="66" charset="-78"/>
      <p:regular r:id="rId743"/>
    </p:embeddedFont>
    <p:embeddedFont>
      <p:font typeface="Arial Black" panose="020B0A04020102020204" pitchFamily="34" charset="0"/>
      <p:bold r:id="rId744"/>
    </p:embeddedFont>
    <p:embeddedFont>
      <p:font typeface="Arial Unicode MS" panose="020B0604020202020204" pitchFamily="34" charset="-128"/>
      <p:regular r:id="rId745"/>
    </p:embeddedFont>
    <p:embeddedFont>
      <p:font typeface="Bradley Hand ITC" panose="03070402050302030203" pitchFamily="66" charset="0"/>
      <p:regular r:id="rId746"/>
    </p:embeddedFont>
    <p:embeddedFont>
      <p:font typeface="Calibri" panose="020F0502020204030204" pitchFamily="34" charset="0"/>
      <p:regular r:id="rId747"/>
      <p:bold r:id="rId748"/>
      <p:italic r:id="rId749"/>
      <p:boldItalic r:id="rId750"/>
    </p:embeddedFont>
    <p:embeddedFont>
      <p:font typeface="Cambria" panose="02040503050406030204" pitchFamily="18" charset="0"/>
      <p:regular r:id="rId751"/>
      <p:bold r:id="rId752"/>
      <p:italic r:id="rId753"/>
      <p:boldItalic r:id="rId754"/>
    </p:embeddedFont>
    <p:embeddedFont>
      <p:font typeface="Cambria Math" panose="02040503050406030204" pitchFamily="18" charset="0"/>
      <p:regular r:id="rId755"/>
    </p:embeddedFont>
    <p:embeddedFont>
      <p:font typeface="Josefin Sans" pitchFamily="2" charset="0"/>
      <p:regular r:id="rId756"/>
      <p:bold r:id="rId757"/>
    </p:embeddedFont>
    <p:embeddedFont>
      <p:font typeface="Lucida Console" panose="020B0609040504020204" pitchFamily="49" charset="0"/>
      <p:regular r:id="rId758"/>
    </p:embeddedFont>
    <p:embeddedFont>
      <p:font typeface="Open Sans" panose="020B0606030504020204" pitchFamily="34" charset="0"/>
      <p:regular r:id="rId759"/>
      <p:bold r:id="rId760"/>
      <p:italic r:id="rId761"/>
      <p:boldItalic r:id="rId762"/>
    </p:embeddedFont>
    <p:embeddedFont>
      <p:font typeface="Questrial" pitchFamily="2" charset="0"/>
      <p:regular r:id="rId763"/>
    </p:embeddedFont>
    <p:embeddedFont>
      <p:font typeface="Tahoma" panose="020B0604030504040204" pitchFamily="34" charset="0"/>
      <p:regular r:id="rId764"/>
      <p:bold r:id="rId765"/>
    </p:embeddedFont>
    <p:embeddedFont>
      <p:font typeface="Trebuchet MS" panose="020B0603020202020204" pitchFamily="34" charset="0"/>
      <p:regular r:id="rId766"/>
      <p:bold r:id="rId767"/>
      <p:italic r:id="rId768"/>
      <p:boldItalic r:id="rId7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70" roundtripDataSignature="AMtx7mhgfLcyYnPIyFXMZfGYKe5GBtlk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61A904-FC6C-46D9-AF61-62E033E2436D}">
  <a:tblStyle styleId="{2061A904-FC6C-46D9-AF61-62E033E2436D}" styleName="Table_0">
    <a:wholeTbl>
      <a:tcTxStyle b="off" i="off">
        <a:font>
          <a:latin typeface="Calibri"/>
          <a:ea typeface="Calibri"/>
          <a:cs typeface="Calibri"/>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E6EFF8"/>
          </a:solidFill>
        </a:fill>
      </a:tcStyle>
    </a:wholeTbl>
    <a:band1H>
      <a:tcTxStyle/>
      <a:tcStyle>
        <a:tcBdr/>
        <a:fill>
          <a:solidFill>
            <a:srgbClr val="CADEF1"/>
          </a:solidFill>
        </a:fill>
      </a:tcStyle>
    </a:band1H>
    <a:band2H>
      <a:tcTxStyle/>
      <a:tcStyle>
        <a:tcBdr/>
      </a:tcStyle>
    </a:band2H>
    <a:band1V>
      <a:tcTxStyle/>
      <a:tcStyle>
        <a:tcBdr/>
        <a:fill>
          <a:solidFill>
            <a:srgbClr val="CADEF1"/>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5"/>
              </a:solidFill>
              <a:prstDash val="solid"/>
              <a:round/>
              <a:headEnd type="none" w="sm" len="sm"/>
              <a:tailEnd type="none" w="sm" len="sm"/>
            </a:ln>
          </a:top>
        </a:tcBdr>
        <a:fill>
          <a:solidFill>
            <a:srgbClr val="E6EFF8"/>
          </a:solidFill>
        </a:fill>
      </a:tcStyle>
    </a:lastRow>
    <a:seCell>
      <a:tcTxStyle/>
      <a:tcStyle>
        <a:tcBdr/>
      </a:tcStyle>
    </a:seCell>
    <a:swCell>
      <a:tcTxStyle/>
      <a:tcStyle>
        <a:tcBdr/>
      </a:tcStyle>
    </a:swCell>
    <a:firstRow>
      <a:tcTxStyle b="on" i="off"/>
      <a:tcStyle>
        <a:tcBdr/>
        <a:fill>
          <a:solidFill>
            <a:srgbClr val="E6EFF8"/>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1762" y="2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font" Target="fonts/font31.fntdata"/><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font" Target="fonts/font22.fntdata"/><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presProps" Target="presProps.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font" Target="fonts/font4.fntdata"/><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font" Target="fonts/font15.fntdata"/><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font" Target="fonts/font26.fntdata"/><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microsoft.com/office/2016/11/relationships/changesInfo" Target="changesInfos/changesInfo1.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font" Target="fonts/font8.fntdata"/><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font" Target="fonts/font19.fntdata"/><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font" Target="fonts/font30.fntdata"/><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font" Target="fonts/font21.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customschemas.google.com/relationships/presentationmetadata" Target="meta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font" Target="fonts/font1.fntdata"/><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font" Target="fonts/font12.fntdata"/><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font" Target="fonts/font23.fntdata"/><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viewProps" Target="viewProps.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font" Target="fonts/font3.fntdata"/><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font" Target="fonts/font14.fntdata"/><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font" Target="fonts/font25.fntdata"/><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tableStyles" Target="tableStyles.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font" Target="fonts/font5.fntdata"/><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font" Target="fonts/font16.fntdata"/><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font" Target="fonts/font27.fntdata"/><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font" Target="fonts/font7.fntdata"/><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font" Target="fonts/font18.fntdata"/><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font" Target="fonts/font29.fntdata"/><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font" Target="fonts/font9.fntdata"/><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font" Target="fonts/font20.fntdata"/><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notesMaster" Target="notesMasters/notesMaster1.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font" Target="fonts/font11.fntdata"/><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font" Target="fonts/font2.fntdata"/><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font" Target="fonts/font13.fntdata"/><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font" Target="fonts/font24.fntdata"/><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theme" Target="theme/theme1.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font" Target="fonts/font6.fntdata"/><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font" Target="fonts/font17.fntdata"/><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font" Target="fonts/font28.fntdata"/><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font" Target="fonts/font10.fntdata"/><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il Batra" userId="4d97008808f91814" providerId="LiveId" clId="{27CBE9E4-F738-4A61-87E5-0859DDC790A7}"/>
    <pc:docChg chg="custSel addSld modSld">
      <pc:chgData name="Salil Batra" userId="4d97008808f91814" providerId="LiveId" clId="{27CBE9E4-F738-4A61-87E5-0859DDC790A7}" dt="2021-09-10T07:00:01.467" v="85" actId="20577"/>
      <pc:docMkLst>
        <pc:docMk/>
      </pc:docMkLst>
      <pc:sldChg chg="modSp mod modNotesTx">
        <pc:chgData name="Salil Batra" userId="4d97008808f91814" providerId="LiveId" clId="{27CBE9E4-F738-4A61-87E5-0859DDC790A7}" dt="2021-09-08T05:33:02.556" v="1" actId="20577"/>
        <pc:sldMkLst>
          <pc:docMk/>
          <pc:sldMk cId="0" sldId="270"/>
        </pc:sldMkLst>
        <pc:spChg chg="mod">
          <ac:chgData name="Salil Batra" userId="4d97008808f91814" providerId="LiveId" clId="{27CBE9E4-F738-4A61-87E5-0859DDC790A7}" dt="2021-09-08T05:33:00.575" v="0" actId="113"/>
          <ac:spMkLst>
            <pc:docMk/>
            <pc:sldMk cId="0" sldId="270"/>
            <ac:spMk id="180" creationId="{00000000-0000-0000-0000-000000000000}"/>
          </ac:spMkLst>
        </pc:spChg>
      </pc:sldChg>
      <pc:sldChg chg="modSp mod modNotesTx">
        <pc:chgData name="Salil Batra" userId="4d97008808f91814" providerId="LiveId" clId="{27CBE9E4-F738-4A61-87E5-0859DDC790A7}" dt="2021-09-08T05:33:10.826" v="3" actId="20577"/>
        <pc:sldMkLst>
          <pc:docMk/>
          <pc:sldMk cId="0" sldId="271"/>
        </pc:sldMkLst>
        <pc:spChg chg="mod">
          <ac:chgData name="Salil Batra" userId="4d97008808f91814" providerId="LiveId" clId="{27CBE9E4-F738-4A61-87E5-0859DDC790A7}" dt="2021-09-08T05:33:09.283" v="2" actId="113"/>
          <ac:spMkLst>
            <pc:docMk/>
            <pc:sldMk cId="0" sldId="271"/>
            <ac:spMk id="185" creationId="{00000000-0000-0000-0000-000000000000}"/>
          </ac:spMkLst>
        </pc:spChg>
      </pc:sldChg>
      <pc:sldChg chg="modSp mod modNotesTx">
        <pc:chgData name="Salil Batra" userId="4d97008808f91814" providerId="LiveId" clId="{27CBE9E4-F738-4A61-87E5-0859DDC790A7}" dt="2021-09-08T05:33:19.367" v="5" actId="20577"/>
        <pc:sldMkLst>
          <pc:docMk/>
          <pc:sldMk cId="0" sldId="272"/>
        </pc:sldMkLst>
        <pc:spChg chg="mod">
          <ac:chgData name="Salil Batra" userId="4d97008808f91814" providerId="LiveId" clId="{27CBE9E4-F738-4A61-87E5-0859DDC790A7}" dt="2021-09-08T05:33:17.487" v="4" actId="113"/>
          <ac:spMkLst>
            <pc:docMk/>
            <pc:sldMk cId="0" sldId="272"/>
            <ac:spMk id="190" creationId="{00000000-0000-0000-0000-000000000000}"/>
          </ac:spMkLst>
        </pc:spChg>
      </pc:sldChg>
      <pc:sldChg chg="modSp mod">
        <pc:chgData name="Salil Batra" userId="4d97008808f91814" providerId="LiveId" clId="{27CBE9E4-F738-4A61-87E5-0859DDC790A7}" dt="2021-09-10T06:44:21.076" v="40" actId="27636"/>
        <pc:sldMkLst>
          <pc:docMk/>
          <pc:sldMk cId="0" sldId="280"/>
        </pc:sldMkLst>
        <pc:spChg chg="mod">
          <ac:chgData name="Salil Batra" userId="4d97008808f91814" providerId="LiveId" clId="{27CBE9E4-F738-4A61-87E5-0859DDC790A7}" dt="2021-09-10T06:44:21.076" v="40" actId="27636"/>
          <ac:spMkLst>
            <pc:docMk/>
            <pc:sldMk cId="0" sldId="280"/>
            <ac:spMk id="275" creationId="{00000000-0000-0000-0000-000000000000}"/>
          </ac:spMkLst>
        </pc:spChg>
      </pc:sldChg>
      <pc:sldChg chg="modSp mod">
        <pc:chgData name="Salil Batra" userId="4d97008808f91814" providerId="LiveId" clId="{27CBE9E4-F738-4A61-87E5-0859DDC790A7}" dt="2021-09-08T05:39:19.668" v="26" actId="20577"/>
        <pc:sldMkLst>
          <pc:docMk/>
          <pc:sldMk cId="0" sldId="287"/>
        </pc:sldMkLst>
        <pc:graphicFrameChg chg="modGraphic">
          <ac:chgData name="Salil Batra" userId="4d97008808f91814" providerId="LiveId" clId="{27CBE9E4-F738-4A61-87E5-0859DDC790A7}" dt="2021-09-08T05:39:19.668" v="26" actId="20577"/>
          <ac:graphicFrameMkLst>
            <pc:docMk/>
            <pc:sldMk cId="0" sldId="287"/>
            <ac:graphicFrameMk id="329" creationId="{00000000-0000-0000-0000-000000000000}"/>
          </ac:graphicFrameMkLst>
        </pc:graphicFrameChg>
      </pc:sldChg>
      <pc:sldChg chg="modSp new mod modNotesTx">
        <pc:chgData name="Salil Batra" userId="4d97008808f91814" providerId="LiveId" clId="{27CBE9E4-F738-4A61-87E5-0859DDC790A7}" dt="2021-09-10T06:59:30.933" v="83" actId="255"/>
        <pc:sldMkLst>
          <pc:docMk/>
          <pc:sldMk cId="1593967274" sldId="294"/>
        </pc:sldMkLst>
        <pc:spChg chg="mod">
          <ac:chgData name="Salil Batra" userId="4d97008808f91814" providerId="LiveId" clId="{27CBE9E4-F738-4A61-87E5-0859DDC790A7}" dt="2021-09-10T06:20:30.115" v="31" actId="20577"/>
          <ac:spMkLst>
            <pc:docMk/>
            <pc:sldMk cId="1593967274" sldId="294"/>
            <ac:spMk id="2" creationId="{4043020D-1A84-42E2-88FA-63800086612D}"/>
          </ac:spMkLst>
        </pc:spChg>
        <pc:spChg chg="mod">
          <ac:chgData name="Salil Batra" userId="4d97008808f91814" providerId="LiveId" clId="{27CBE9E4-F738-4A61-87E5-0859DDC790A7}" dt="2021-09-10T06:59:30.933" v="83" actId="255"/>
          <ac:spMkLst>
            <pc:docMk/>
            <pc:sldMk cId="1593967274" sldId="294"/>
            <ac:spMk id="3" creationId="{31DDBE9F-7DA4-48F8-9AD6-67885A7577E5}"/>
          </ac:spMkLst>
        </pc:spChg>
      </pc:sldChg>
      <pc:sldChg chg="addSp delSp modSp new mod setBg modNotesTx">
        <pc:chgData name="Salil Batra" userId="4d97008808f91814" providerId="LiveId" clId="{27CBE9E4-F738-4A61-87E5-0859DDC790A7}" dt="2021-09-10T06:55:32.904" v="63" actId="20577"/>
        <pc:sldMkLst>
          <pc:docMk/>
          <pc:sldMk cId="1165943866" sldId="295"/>
        </pc:sldMkLst>
        <pc:spChg chg="mod">
          <ac:chgData name="Salil Batra" userId="4d97008808f91814" providerId="LiveId" clId="{27CBE9E4-F738-4A61-87E5-0859DDC790A7}" dt="2021-09-10T06:55:32.904" v="63" actId="20577"/>
          <ac:spMkLst>
            <pc:docMk/>
            <pc:sldMk cId="1165943866" sldId="295"/>
            <ac:spMk id="2" creationId="{DF3B12B4-9EC3-4748-8B8B-CC4CBCBB43A0}"/>
          </ac:spMkLst>
        </pc:spChg>
        <pc:spChg chg="add del mod">
          <ac:chgData name="Salil Batra" userId="4d97008808f91814" providerId="LiveId" clId="{27CBE9E4-F738-4A61-87E5-0859DDC790A7}" dt="2021-09-10T06:45:14.278" v="48" actId="27636"/>
          <ac:spMkLst>
            <pc:docMk/>
            <pc:sldMk cId="1165943866" sldId="295"/>
            <ac:spMk id="3" creationId="{39CFBAA4-B7B9-4BCA-BF41-AB9F1623C13F}"/>
          </ac:spMkLst>
        </pc:spChg>
        <pc:spChg chg="add del mod">
          <ac:chgData name="Salil Batra" userId="4d97008808f91814" providerId="LiveId" clId="{27CBE9E4-F738-4A61-87E5-0859DDC790A7}" dt="2021-09-10T06:44:21.018" v="39"/>
          <ac:spMkLst>
            <pc:docMk/>
            <pc:sldMk cId="1165943866" sldId="295"/>
            <ac:spMk id="5" creationId="{7EC27EDF-8C13-4901-9FDB-8DE8EEF3D438}"/>
          </ac:spMkLst>
        </pc:spChg>
        <pc:spChg chg="add del mod">
          <ac:chgData name="Salil Batra" userId="4d97008808f91814" providerId="LiveId" clId="{27CBE9E4-F738-4A61-87E5-0859DDC790A7}" dt="2021-09-10T06:44:47.846" v="44"/>
          <ac:spMkLst>
            <pc:docMk/>
            <pc:sldMk cId="1165943866" sldId="295"/>
            <ac:spMk id="7" creationId="{FC2D4C7A-77BE-4281-8E04-69ACB1CF83B3}"/>
          </ac:spMkLst>
        </pc:spChg>
        <pc:graphicFrameChg chg="add del mod">
          <ac:chgData name="Salil Batra" userId="4d97008808f91814" providerId="LiveId" clId="{27CBE9E4-F738-4A61-87E5-0859DDC790A7}" dt="2021-09-10T06:44:21.018" v="39"/>
          <ac:graphicFrameMkLst>
            <pc:docMk/>
            <pc:sldMk cId="1165943866" sldId="295"/>
            <ac:graphicFrameMk id="4" creationId="{0AA9D001-A5A5-4836-85BF-9485051B110E}"/>
          </ac:graphicFrameMkLst>
        </pc:graphicFrameChg>
        <pc:graphicFrameChg chg="add del mod">
          <ac:chgData name="Salil Batra" userId="4d97008808f91814" providerId="LiveId" clId="{27CBE9E4-F738-4A61-87E5-0859DDC790A7}" dt="2021-09-10T06:44:47.846" v="44"/>
          <ac:graphicFrameMkLst>
            <pc:docMk/>
            <pc:sldMk cId="1165943866" sldId="295"/>
            <ac:graphicFrameMk id="6" creationId="{E2D14B14-F53C-43F5-8A1C-4E674B8A12BE}"/>
          </ac:graphicFrameMkLst>
        </pc:graphicFrameChg>
      </pc:sldChg>
      <pc:sldChg chg="modSp new mod modNotesTx">
        <pc:chgData name="Salil Batra" userId="4d97008808f91814" providerId="LiveId" clId="{27CBE9E4-F738-4A61-87E5-0859DDC790A7}" dt="2021-09-10T07:00:01.467" v="85" actId="20577"/>
        <pc:sldMkLst>
          <pc:docMk/>
          <pc:sldMk cId="3826256000" sldId="296"/>
        </pc:sldMkLst>
        <pc:spChg chg="mod">
          <ac:chgData name="Salil Batra" userId="4d97008808f91814" providerId="LiveId" clId="{27CBE9E4-F738-4A61-87E5-0859DDC790A7}" dt="2021-09-10T06:58:15.613" v="76" actId="20577"/>
          <ac:spMkLst>
            <pc:docMk/>
            <pc:sldMk cId="3826256000" sldId="296"/>
            <ac:spMk id="2" creationId="{7DEF70E7-E3CB-480D-A3C8-4AB75760E2F4}"/>
          </ac:spMkLst>
        </pc:spChg>
        <pc:spChg chg="mod">
          <ac:chgData name="Salil Batra" userId="4d97008808f91814" providerId="LiveId" clId="{27CBE9E4-F738-4A61-87E5-0859DDC790A7}" dt="2021-09-10T06:59:42.151" v="84" actId="255"/>
          <ac:spMkLst>
            <pc:docMk/>
            <pc:sldMk cId="3826256000" sldId="296"/>
            <ac:spMk id="3" creationId="{73AE22CD-4394-4C98-BF6A-991BB024A12C}"/>
          </ac:spMkLst>
        </pc:spChg>
      </pc:sldChg>
      <pc:sldChg chg="modSp new mod modNotesTx">
        <pc:chgData name="Salil Batra" userId="4d97008808f91814" providerId="LiveId" clId="{27CBE9E4-F738-4A61-87E5-0859DDC790A7}" dt="2021-09-10T06:59:09.713" v="81" actId="207"/>
        <pc:sldMkLst>
          <pc:docMk/>
          <pc:sldMk cId="584415039" sldId="297"/>
        </pc:sldMkLst>
        <pc:spChg chg="mod">
          <ac:chgData name="Salil Batra" userId="4d97008808f91814" providerId="LiveId" clId="{27CBE9E4-F738-4A61-87E5-0859DDC790A7}" dt="2021-09-10T06:55:13.195" v="57" actId="20577"/>
          <ac:spMkLst>
            <pc:docMk/>
            <pc:sldMk cId="584415039" sldId="297"/>
            <ac:spMk id="2" creationId="{C2E05B0E-E3E5-48A2-BB64-5681F70482F9}"/>
          </ac:spMkLst>
        </pc:spChg>
        <pc:spChg chg="mod">
          <ac:chgData name="Salil Batra" userId="4d97008808f91814" providerId="LiveId" clId="{27CBE9E4-F738-4A61-87E5-0859DDC790A7}" dt="2021-09-10T06:59:09.713" v="81" actId="207"/>
          <ac:spMkLst>
            <pc:docMk/>
            <pc:sldMk cId="584415039" sldId="297"/>
            <ac:spMk id="3" creationId="{44C8BC2F-21CA-4C26-B680-1BB7FAA8E667}"/>
          </ac:spMkLst>
        </pc:spChg>
      </pc:sldChg>
      <pc:sldChg chg="addSp delSp modSp new mod modNotesTx">
        <pc:chgData name="Salil Batra" userId="4d97008808f91814" providerId="LiveId" clId="{27CBE9E4-F738-4A61-87E5-0859DDC790A7}" dt="2021-09-10T06:58:23.547" v="77" actId="20577"/>
        <pc:sldMkLst>
          <pc:docMk/>
          <pc:sldMk cId="1933714539" sldId="298"/>
        </pc:sldMkLst>
        <pc:spChg chg="mod">
          <ac:chgData name="Salil Batra" userId="4d97008808f91814" providerId="LiveId" clId="{27CBE9E4-F738-4A61-87E5-0859DDC790A7}" dt="2021-09-10T06:56:08.971" v="67" actId="20577"/>
          <ac:spMkLst>
            <pc:docMk/>
            <pc:sldMk cId="1933714539" sldId="298"/>
            <ac:spMk id="2" creationId="{19B4C4FC-A98F-4E3F-A379-8EE98EFBEBBC}"/>
          </ac:spMkLst>
        </pc:spChg>
        <pc:spChg chg="add del mod">
          <ac:chgData name="Salil Batra" userId="4d97008808f91814" providerId="LiveId" clId="{27CBE9E4-F738-4A61-87E5-0859DDC790A7}" dt="2021-09-10T06:58:09.764" v="75" actId="27636"/>
          <ac:spMkLst>
            <pc:docMk/>
            <pc:sldMk cId="1933714539" sldId="298"/>
            <ac:spMk id="3" creationId="{0E50D1EA-D8CE-49B7-A5E3-13239E584F75}"/>
          </ac:spMkLst>
        </pc:spChg>
        <pc:spChg chg="add del mod">
          <ac:chgData name="Salil Batra" userId="4d97008808f91814" providerId="LiveId" clId="{27CBE9E4-F738-4A61-87E5-0859DDC790A7}" dt="2021-09-10T06:56:13.344" v="70"/>
          <ac:spMkLst>
            <pc:docMk/>
            <pc:sldMk cId="1933714539" sldId="298"/>
            <ac:spMk id="4" creationId="{713684F7-4678-43FD-9708-44A04B747FD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AF716D-6700-47C9-AB48-F95E7808AF6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7BE61839-D6E2-44D9-95D0-DD606B93BEFE}">
      <dgm:prSet/>
      <dgm:spPr/>
      <dgm:t>
        <a:bodyPr/>
        <a:lstStyle/>
        <a:p>
          <a:pPr algn="just" rtl="0"/>
          <a:r>
            <a:rPr lang="en-US" dirty="0"/>
            <a:t>1. An variable name is any combination of 1 to 31 alphabets, digits or underscores. </a:t>
          </a:r>
        </a:p>
      </dgm:t>
    </dgm:pt>
    <dgm:pt modelId="{547DD097-3E83-480F-9C33-49D566CE834C}" type="parTrans" cxnId="{D74C9E75-3CBE-497B-A859-61962E95D8F5}">
      <dgm:prSet/>
      <dgm:spPr/>
      <dgm:t>
        <a:bodyPr/>
        <a:lstStyle/>
        <a:p>
          <a:pPr algn="just"/>
          <a:endParaRPr lang="en-US"/>
        </a:p>
      </dgm:t>
    </dgm:pt>
    <dgm:pt modelId="{8C6CF531-CE8C-450A-A07E-FBF48CA8FFC7}" type="sibTrans" cxnId="{D74C9E75-3CBE-497B-A859-61962E95D8F5}">
      <dgm:prSet/>
      <dgm:spPr/>
      <dgm:t>
        <a:bodyPr/>
        <a:lstStyle/>
        <a:p>
          <a:pPr algn="just"/>
          <a:endParaRPr lang="en-US"/>
        </a:p>
      </dgm:t>
    </dgm:pt>
    <dgm:pt modelId="{5C52800E-62FC-42B0-91FB-78A6EB1785EA}">
      <dgm:prSet/>
      <dgm:spPr/>
      <dgm:t>
        <a:bodyPr/>
        <a:lstStyle/>
        <a:p>
          <a:pPr algn="just" rtl="0"/>
          <a:r>
            <a:rPr lang="en-US" dirty="0"/>
            <a:t>3. No blanks or special symbol other than an underscore can be used in an variable name. </a:t>
          </a:r>
        </a:p>
      </dgm:t>
    </dgm:pt>
    <dgm:pt modelId="{55E0E3E6-11C8-4002-8343-6130E8C059BC}" type="parTrans" cxnId="{DCAA4480-BE87-4853-8885-6319195D33AD}">
      <dgm:prSet/>
      <dgm:spPr/>
      <dgm:t>
        <a:bodyPr/>
        <a:lstStyle/>
        <a:p>
          <a:pPr algn="just"/>
          <a:endParaRPr lang="en-US"/>
        </a:p>
      </dgm:t>
    </dgm:pt>
    <dgm:pt modelId="{60698663-EF98-403C-A180-242F85C52C16}" type="sibTrans" cxnId="{DCAA4480-BE87-4853-8885-6319195D33AD}">
      <dgm:prSet/>
      <dgm:spPr/>
      <dgm:t>
        <a:bodyPr/>
        <a:lstStyle/>
        <a:p>
          <a:pPr algn="just"/>
          <a:endParaRPr lang="en-US"/>
        </a:p>
      </dgm:t>
    </dgm:pt>
    <dgm:pt modelId="{B2951ECF-CDDA-46FF-A3A4-AC01B5E9AEF1}">
      <dgm:prSet/>
      <dgm:spPr/>
      <dgm:t>
        <a:bodyPr/>
        <a:lstStyle/>
        <a:p>
          <a:pPr algn="just" rtl="0"/>
          <a:r>
            <a:rPr lang="en-US" dirty="0"/>
            <a:t>4. Keywords are not allowed to be used as variables.</a:t>
          </a:r>
        </a:p>
      </dgm:t>
    </dgm:pt>
    <dgm:pt modelId="{0CD407E4-B1F1-4D89-829F-878450CB28BC}" type="parTrans" cxnId="{30663784-8CFC-485E-BFD7-84F58A54D7CB}">
      <dgm:prSet/>
      <dgm:spPr/>
      <dgm:t>
        <a:bodyPr/>
        <a:lstStyle/>
        <a:p>
          <a:pPr algn="just"/>
          <a:endParaRPr lang="en-US"/>
        </a:p>
      </dgm:t>
    </dgm:pt>
    <dgm:pt modelId="{DB9C8B3B-22B6-4E79-B9D1-B31C118C0AC3}" type="sibTrans" cxnId="{30663784-8CFC-485E-BFD7-84F58A54D7CB}">
      <dgm:prSet/>
      <dgm:spPr/>
      <dgm:t>
        <a:bodyPr/>
        <a:lstStyle/>
        <a:p>
          <a:pPr algn="just"/>
          <a:endParaRPr lang="en-US"/>
        </a:p>
      </dgm:t>
    </dgm:pt>
    <dgm:pt modelId="{E1CC5B49-0D8A-4610-A7B6-F230CFB37FF8}">
      <dgm:prSet/>
      <dgm:spPr/>
      <dgm:t>
        <a:bodyPr/>
        <a:lstStyle/>
        <a:p>
          <a:pPr algn="just" rtl="0"/>
          <a:r>
            <a:rPr lang="en-US" dirty="0"/>
            <a:t>2. The first character in the variable name must be an alphabet or underscore. </a:t>
          </a:r>
        </a:p>
      </dgm:t>
    </dgm:pt>
    <dgm:pt modelId="{077BD6C3-691B-47F8-A7B0-4534A5896879}" type="parTrans" cxnId="{C6904E71-0318-43E9-9071-8A78BEBEF3F8}">
      <dgm:prSet/>
      <dgm:spPr/>
      <dgm:t>
        <a:bodyPr/>
        <a:lstStyle/>
        <a:p>
          <a:pPr algn="just"/>
          <a:endParaRPr lang="en-US"/>
        </a:p>
      </dgm:t>
    </dgm:pt>
    <dgm:pt modelId="{C66C72D7-7C9E-4B30-89A7-D54AA1A05BBF}" type="sibTrans" cxnId="{C6904E71-0318-43E9-9071-8A78BEBEF3F8}">
      <dgm:prSet/>
      <dgm:spPr/>
      <dgm:t>
        <a:bodyPr/>
        <a:lstStyle/>
        <a:p>
          <a:pPr algn="just"/>
          <a:endParaRPr lang="en-US"/>
        </a:p>
      </dgm:t>
    </dgm:pt>
    <dgm:pt modelId="{1178FCF7-EEC6-4FB3-973F-2DD7282C30EF}" type="pres">
      <dgm:prSet presAssocID="{34AF716D-6700-47C9-AB48-F95E7808AF61}" presName="linear" presStyleCnt="0">
        <dgm:presLayoutVars>
          <dgm:animLvl val="lvl"/>
          <dgm:resizeHandles val="exact"/>
        </dgm:presLayoutVars>
      </dgm:prSet>
      <dgm:spPr/>
    </dgm:pt>
    <dgm:pt modelId="{DB9B52DE-AB79-4D4F-9886-5D42CD395D9F}" type="pres">
      <dgm:prSet presAssocID="{7BE61839-D6E2-44D9-95D0-DD606B93BEFE}" presName="parentText" presStyleLbl="node1" presStyleIdx="0" presStyleCnt="4">
        <dgm:presLayoutVars>
          <dgm:chMax val="0"/>
          <dgm:bulletEnabled val="1"/>
        </dgm:presLayoutVars>
      </dgm:prSet>
      <dgm:spPr/>
    </dgm:pt>
    <dgm:pt modelId="{F5AABDBF-2A36-4A92-ABF6-ECCC08F53D1E}" type="pres">
      <dgm:prSet presAssocID="{8C6CF531-CE8C-450A-A07E-FBF48CA8FFC7}" presName="spacer" presStyleCnt="0"/>
      <dgm:spPr/>
    </dgm:pt>
    <dgm:pt modelId="{CDB81106-B251-4CE8-8FB1-495118BBF8EF}" type="pres">
      <dgm:prSet presAssocID="{E1CC5B49-0D8A-4610-A7B6-F230CFB37FF8}" presName="parentText" presStyleLbl="node1" presStyleIdx="1" presStyleCnt="4">
        <dgm:presLayoutVars>
          <dgm:chMax val="0"/>
          <dgm:bulletEnabled val="1"/>
        </dgm:presLayoutVars>
      </dgm:prSet>
      <dgm:spPr/>
    </dgm:pt>
    <dgm:pt modelId="{FD1D2FF3-8173-435A-909E-53CF1A35968C}" type="pres">
      <dgm:prSet presAssocID="{C66C72D7-7C9E-4B30-89A7-D54AA1A05BBF}" presName="spacer" presStyleCnt="0"/>
      <dgm:spPr/>
    </dgm:pt>
    <dgm:pt modelId="{A253DCA6-A25B-4254-B962-A859FE56AF80}" type="pres">
      <dgm:prSet presAssocID="{5C52800E-62FC-42B0-91FB-78A6EB1785EA}" presName="parentText" presStyleLbl="node1" presStyleIdx="2" presStyleCnt="4">
        <dgm:presLayoutVars>
          <dgm:chMax val="0"/>
          <dgm:bulletEnabled val="1"/>
        </dgm:presLayoutVars>
      </dgm:prSet>
      <dgm:spPr/>
    </dgm:pt>
    <dgm:pt modelId="{754719FB-E2F6-416F-95E8-3A7E6CABE89A}" type="pres">
      <dgm:prSet presAssocID="{60698663-EF98-403C-A180-242F85C52C16}" presName="spacer" presStyleCnt="0"/>
      <dgm:spPr/>
    </dgm:pt>
    <dgm:pt modelId="{B766EB9F-6EF0-4542-8ADB-5594BC21AEEA}" type="pres">
      <dgm:prSet presAssocID="{B2951ECF-CDDA-46FF-A3A4-AC01B5E9AEF1}" presName="parentText" presStyleLbl="node1" presStyleIdx="3" presStyleCnt="4">
        <dgm:presLayoutVars>
          <dgm:chMax val="0"/>
          <dgm:bulletEnabled val="1"/>
        </dgm:presLayoutVars>
      </dgm:prSet>
      <dgm:spPr/>
    </dgm:pt>
  </dgm:ptLst>
  <dgm:cxnLst>
    <dgm:cxn modelId="{12673B66-D088-467C-A066-801F5EA9358A}" type="presOf" srcId="{34AF716D-6700-47C9-AB48-F95E7808AF61}" destId="{1178FCF7-EEC6-4FB3-973F-2DD7282C30EF}" srcOrd="0" destOrd="0" presId="urn:microsoft.com/office/officeart/2005/8/layout/vList2"/>
    <dgm:cxn modelId="{C2871B4F-AD71-4D91-A96B-FE901A710464}" type="presOf" srcId="{B2951ECF-CDDA-46FF-A3A4-AC01B5E9AEF1}" destId="{B766EB9F-6EF0-4542-8ADB-5594BC21AEEA}" srcOrd="0" destOrd="0" presId="urn:microsoft.com/office/officeart/2005/8/layout/vList2"/>
    <dgm:cxn modelId="{C6904E71-0318-43E9-9071-8A78BEBEF3F8}" srcId="{34AF716D-6700-47C9-AB48-F95E7808AF61}" destId="{E1CC5B49-0D8A-4610-A7B6-F230CFB37FF8}" srcOrd="1" destOrd="0" parTransId="{077BD6C3-691B-47F8-A7B0-4534A5896879}" sibTransId="{C66C72D7-7C9E-4B30-89A7-D54AA1A05BBF}"/>
    <dgm:cxn modelId="{D74C9E75-3CBE-497B-A859-61962E95D8F5}" srcId="{34AF716D-6700-47C9-AB48-F95E7808AF61}" destId="{7BE61839-D6E2-44D9-95D0-DD606B93BEFE}" srcOrd="0" destOrd="0" parTransId="{547DD097-3E83-480F-9C33-49D566CE834C}" sibTransId="{8C6CF531-CE8C-450A-A07E-FBF48CA8FFC7}"/>
    <dgm:cxn modelId="{DCAA4480-BE87-4853-8885-6319195D33AD}" srcId="{34AF716D-6700-47C9-AB48-F95E7808AF61}" destId="{5C52800E-62FC-42B0-91FB-78A6EB1785EA}" srcOrd="2" destOrd="0" parTransId="{55E0E3E6-11C8-4002-8343-6130E8C059BC}" sibTransId="{60698663-EF98-403C-A180-242F85C52C16}"/>
    <dgm:cxn modelId="{376DD683-37D8-48BC-8E16-733B3F7AD124}" type="presOf" srcId="{E1CC5B49-0D8A-4610-A7B6-F230CFB37FF8}" destId="{CDB81106-B251-4CE8-8FB1-495118BBF8EF}" srcOrd="0" destOrd="0" presId="urn:microsoft.com/office/officeart/2005/8/layout/vList2"/>
    <dgm:cxn modelId="{30663784-8CFC-485E-BFD7-84F58A54D7CB}" srcId="{34AF716D-6700-47C9-AB48-F95E7808AF61}" destId="{B2951ECF-CDDA-46FF-A3A4-AC01B5E9AEF1}" srcOrd="3" destOrd="0" parTransId="{0CD407E4-B1F1-4D89-829F-878450CB28BC}" sibTransId="{DB9C8B3B-22B6-4E79-B9D1-B31C118C0AC3}"/>
    <dgm:cxn modelId="{0F3002BF-D1FC-44A9-9225-79D19D6230F1}" type="presOf" srcId="{5C52800E-62FC-42B0-91FB-78A6EB1785EA}" destId="{A253DCA6-A25B-4254-B962-A859FE56AF80}" srcOrd="0" destOrd="0" presId="urn:microsoft.com/office/officeart/2005/8/layout/vList2"/>
    <dgm:cxn modelId="{494FEEDE-18C4-41F9-84F0-75CEAFCC3E15}" type="presOf" srcId="{7BE61839-D6E2-44D9-95D0-DD606B93BEFE}" destId="{DB9B52DE-AB79-4D4F-9886-5D42CD395D9F}" srcOrd="0" destOrd="0" presId="urn:microsoft.com/office/officeart/2005/8/layout/vList2"/>
    <dgm:cxn modelId="{1137D4E8-F6D5-4B0F-BC0A-F3FE5200AABB}" type="presParOf" srcId="{1178FCF7-EEC6-4FB3-973F-2DD7282C30EF}" destId="{DB9B52DE-AB79-4D4F-9886-5D42CD395D9F}" srcOrd="0" destOrd="0" presId="urn:microsoft.com/office/officeart/2005/8/layout/vList2"/>
    <dgm:cxn modelId="{2CF0F06C-ED1A-429A-B123-A2D79B10E08D}" type="presParOf" srcId="{1178FCF7-EEC6-4FB3-973F-2DD7282C30EF}" destId="{F5AABDBF-2A36-4A92-ABF6-ECCC08F53D1E}" srcOrd="1" destOrd="0" presId="urn:microsoft.com/office/officeart/2005/8/layout/vList2"/>
    <dgm:cxn modelId="{8254AA00-1E24-4FE2-B1BD-A84B007D2312}" type="presParOf" srcId="{1178FCF7-EEC6-4FB3-973F-2DD7282C30EF}" destId="{CDB81106-B251-4CE8-8FB1-495118BBF8EF}" srcOrd="2" destOrd="0" presId="urn:microsoft.com/office/officeart/2005/8/layout/vList2"/>
    <dgm:cxn modelId="{361FE1F0-4769-402E-91D8-DAA55C7F4F0E}" type="presParOf" srcId="{1178FCF7-EEC6-4FB3-973F-2DD7282C30EF}" destId="{FD1D2FF3-8173-435A-909E-53CF1A35968C}" srcOrd="3" destOrd="0" presId="urn:microsoft.com/office/officeart/2005/8/layout/vList2"/>
    <dgm:cxn modelId="{7631D762-B267-4992-9383-7AAE33834D41}" type="presParOf" srcId="{1178FCF7-EEC6-4FB3-973F-2DD7282C30EF}" destId="{A253DCA6-A25B-4254-B962-A859FE56AF80}" srcOrd="4" destOrd="0" presId="urn:microsoft.com/office/officeart/2005/8/layout/vList2"/>
    <dgm:cxn modelId="{BB9774B0-D41E-43F6-9752-E4F68EE14E0C}" type="presParOf" srcId="{1178FCF7-EEC6-4FB3-973F-2DD7282C30EF}" destId="{754719FB-E2F6-416F-95E8-3A7E6CABE89A}" srcOrd="5" destOrd="0" presId="urn:microsoft.com/office/officeart/2005/8/layout/vList2"/>
    <dgm:cxn modelId="{19EF5472-4D93-437D-8777-85F5DF4A4B4C}" type="presParOf" srcId="{1178FCF7-EEC6-4FB3-973F-2DD7282C30EF}" destId="{B766EB9F-6EF0-4542-8ADB-5594BC21AEE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51791D-A835-4EE5-8ACC-77076B9FA837}" type="doc">
      <dgm:prSet loTypeId="urn:microsoft.com/office/officeart/2005/8/layout/pyramid2" loCatId="pyramid" qsTypeId="urn:microsoft.com/office/officeart/2005/8/quickstyle/simple1" qsCatId="simple" csTypeId="urn:microsoft.com/office/officeart/2005/8/colors/accent1_4" csCatId="accent1"/>
      <dgm:spPr/>
      <dgm:t>
        <a:bodyPr/>
        <a:lstStyle/>
        <a:p>
          <a:endParaRPr lang="en-US"/>
        </a:p>
      </dgm:t>
    </dgm:pt>
    <dgm:pt modelId="{AB56D413-B233-42D5-835B-AA192AF08055}">
      <dgm:prSet custT="1"/>
      <dgm:spPr/>
      <dgm:t>
        <a:bodyPr/>
        <a:lstStyle/>
        <a:p>
          <a:pPr rtl="0"/>
          <a:r>
            <a:rPr lang="en-US" sz="1700" b="1" dirty="0">
              <a:latin typeface="Courier New" pitchFamily="49" charset="0"/>
              <a:cs typeface="Courier New" pitchFamily="49" charset="0"/>
            </a:rPr>
            <a:t>long double</a:t>
          </a:r>
        </a:p>
      </dgm:t>
    </dgm:pt>
    <dgm:pt modelId="{54CAD9D8-B960-41B5-8FE1-0B2B27769D87}" type="parTrans" cxnId="{08931221-1DB1-42E1-9A31-CE2BE0A5905B}">
      <dgm:prSet/>
      <dgm:spPr/>
      <dgm:t>
        <a:bodyPr/>
        <a:lstStyle/>
        <a:p>
          <a:endParaRPr lang="en-US" sz="1700" b="1">
            <a:latin typeface="Courier New" pitchFamily="49" charset="0"/>
            <a:cs typeface="Courier New" pitchFamily="49" charset="0"/>
          </a:endParaRPr>
        </a:p>
      </dgm:t>
    </dgm:pt>
    <dgm:pt modelId="{2AC03509-F258-413C-BA26-56A25168770D}" type="sibTrans" cxnId="{08931221-1DB1-42E1-9A31-CE2BE0A5905B}">
      <dgm:prSet/>
      <dgm:spPr/>
      <dgm:t>
        <a:bodyPr/>
        <a:lstStyle/>
        <a:p>
          <a:endParaRPr lang="en-US" sz="1700" b="1">
            <a:latin typeface="Courier New" pitchFamily="49" charset="0"/>
            <a:cs typeface="Courier New" pitchFamily="49" charset="0"/>
          </a:endParaRPr>
        </a:p>
      </dgm:t>
    </dgm:pt>
    <dgm:pt modelId="{2C302D55-BBB9-4BDF-9A6B-58C3490D3B85}">
      <dgm:prSet custT="1"/>
      <dgm:spPr/>
      <dgm:t>
        <a:bodyPr/>
        <a:lstStyle/>
        <a:p>
          <a:pPr rtl="0"/>
          <a:r>
            <a:rPr lang="en-US" sz="1700" b="1" dirty="0">
              <a:latin typeface="Courier New" pitchFamily="49" charset="0"/>
              <a:cs typeface="Courier New" pitchFamily="49" charset="0"/>
            </a:rPr>
            <a:t>double</a:t>
          </a:r>
        </a:p>
      </dgm:t>
    </dgm:pt>
    <dgm:pt modelId="{B22F7404-06AB-49CC-86DE-408750DE6350}" type="parTrans" cxnId="{88A8A5EE-2127-422B-960B-06A67B809FD9}">
      <dgm:prSet/>
      <dgm:spPr/>
      <dgm:t>
        <a:bodyPr/>
        <a:lstStyle/>
        <a:p>
          <a:endParaRPr lang="en-US" sz="1700" b="1">
            <a:latin typeface="Courier New" pitchFamily="49" charset="0"/>
            <a:cs typeface="Courier New" pitchFamily="49" charset="0"/>
          </a:endParaRPr>
        </a:p>
      </dgm:t>
    </dgm:pt>
    <dgm:pt modelId="{FAF1BBD5-9FAB-4058-BEEC-746988BAD710}" type="sibTrans" cxnId="{88A8A5EE-2127-422B-960B-06A67B809FD9}">
      <dgm:prSet/>
      <dgm:spPr/>
      <dgm:t>
        <a:bodyPr/>
        <a:lstStyle/>
        <a:p>
          <a:endParaRPr lang="en-US" sz="1700" b="1">
            <a:latin typeface="Courier New" pitchFamily="49" charset="0"/>
            <a:cs typeface="Courier New" pitchFamily="49" charset="0"/>
          </a:endParaRPr>
        </a:p>
      </dgm:t>
    </dgm:pt>
    <dgm:pt modelId="{883D5C64-F19E-4047-BF7D-3F1AFF337CE8}">
      <dgm:prSet custT="1"/>
      <dgm:spPr/>
      <dgm:t>
        <a:bodyPr/>
        <a:lstStyle/>
        <a:p>
          <a:pPr rtl="0"/>
          <a:r>
            <a:rPr lang="en-US" sz="1700" b="1" dirty="0">
              <a:latin typeface="Courier New" pitchFamily="49" charset="0"/>
              <a:cs typeface="Courier New" pitchFamily="49" charset="0"/>
            </a:rPr>
            <a:t>float</a:t>
          </a:r>
        </a:p>
      </dgm:t>
    </dgm:pt>
    <dgm:pt modelId="{2D549D5B-1AD2-45D6-A2CD-77339D77DF25}" type="parTrans" cxnId="{9DD19135-8578-4A55-95E9-57EB77F69E8D}">
      <dgm:prSet/>
      <dgm:spPr/>
      <dgm:t>
        <a:bodyPr/>
        <a:lstStyle/>
        <a:p>
          <a:endParaRPr lang="en-US" sz="1700" b="1">
            <a:latin typeface="Courier New" pitchFamily="49" charset="0"/>
            <a:cs typeface="Courier New" pitchFamily="49" charset="0"/>
          </a:endParaRPr>
        </a:p>
      </dgm:t>
    </dgm:pt>
    <dgm:pt modelId="{5E39E750-2199-4540-9A98-812C7EA72D3D}" type="sibTrans" cxnId="{9DD19135-8578-4A55-95E9-57EB77F69E8D}">
      <dgm:prSet/>
      <dgm:spPr/>
      <dgm:t>
        <a:bodyPr/>
        <a:lstStyle/>
        <a:p>
          <a:endParaRPr lang="en-US" sz="1700" b="1">
            <a:latin typeface="Courier New" pitchFamily="49" charset="0"/>
            <a:cs typeface="Courier New" pitchFamily="49" charset="0"/>
          </a:endParaRPr>
        </a:p>
      </dgm:t>
    </dgm:pt>
    <dgm:pt modelId="{84090BE9-80AE-4753-82FF-AFAEE320DD4C}">
      <dgm:prSet custT="1"/>
      <dgm:spPr/>
      <dgm:t>
        <a:bodyPr/>
        <a:lstStyle/>
        <a:p>
          <a:pPr rtl="0"/>
          <a:r>
            <a:rPr lang="en-US" sz="1700" b="1" dirty="0">
              <a:latin typeface="Courier New" pitchFamily="49" charset="0"/>
              <a:cs typeface="Courier New" pitchFamily="49" charset="0"/>
            </a:rPr>
            <a:t>unsigned long int</a:t>
          </a:r>
        </a:p>
      </dgm:t>
    </dgm:pt>
    <dgm:pt modelId="{976856ED-85E7-4090-9526-E91A450F60AF}" type="parTrans" cxnId="{DC1E5462-6768-45CC-86B3-DEC9D408D9C9}">
      <dgm:prSet/>
      <dgm:spPr/>
      <dgm:t>
        <a:bodyPr/>
        <a:lstStyle/>
        <a:p>
          <a:endParaRPr lang="en-US" sz="1700" b="1">
            <a:latin typeface="Courier New" pitchFamily="49" charset="0"/>
            <a:cs typeface="Courier New" pitchFamily="49" charset="0"/>
          </a:endParaRPr>
        </a:p>
      </dgm:t>
    </dgm:pt>
    <dgm:pt modelId="{C7DDB004-27D0-4586-8231-88D4140FA03F}" type="sibTrans" cxnId="{DC1E5462-6768-45CC-86B3-DEC9D408D9C9}">
      <dgm:prSet/>
      <dgm:spPr/>
      <dgm:t>
        <a:bodyPr/>
        <a:lstStyle/>
        <a:p>
          <a:endParaRPr lang="en-US" sz="1700" b="1">
            <a:latin typeface="Courier New" pitchFamily="49" charset="0"/>
            <a:cs typeface="Courier New" pitchFamily="49" charset="0"/>
          </a:endParaRPr>
        </a:p>
      </dgm:t>
    </dgm:pt>
    <dgm:pt modelId="{D2797799-5FAC-4809-A0FB-56E18E1F43E9}">
      <dgm:prSet custT="1"/>
      <dgm:spPr/>
      <dgm:t>
        <a:bodyPr/>
        <a:lstStyle/>
        <a:p>
          <a:pPr rtl="0"/>
          <a:r>
            <a:rPr lang="en-US" sz="1700" b="1" dirty="0">
              <a:latin typeface="Courier New" pitchFamily="49" charset="0"/>
              <a:cs typeface="Courier New" pitchFamily="49" charset="0"/>
            </a:rPr>
            <a:t>long int</a:t>
          </a:r>
        </a:p>
      </dgm:t>
    </dgm:pt>
    <dgm:pt modelId="{2E06C6E8-1017-4E74-8B60-5AB75BD8FE5C}" type="parTrans" cxnId="{0FCEA05F-04E4-405B-B4A4-DA98714EBA94}">
      <dgm:prSet/>
      <dgm:spPr/>
      <dgm:t>
        <a:bodyPr/>
        <a:lstStyle/>
        <a:p>
          <a:endParaRPr lang="en-US" sz="1700" b="1">
            <a:latin typeface="Courier New" pitchFamily="49" charset="0"/>
            <a:cs typeface="Courier New" pitchFamily="49" charset="0"/>
          </a:endParaRPr>
        </a:p>
      </dgm:t>
    </dgm:pt>
    <dgm:pt modelId="{822C83C6-6AD6-4EF0-A2EB-27460268CDE9}" type="sibTrans" cxnId="{0FCEA05F-04E4-405B-B4A4-DA98714EBA94}">
      <dgm:prSet/>
      <dgm:spPr/>
      <dgm:t>
        <a:bodyPr/>
        <a:lstStyle/>
        <a:p>
          <a:endParaRPr lang="en-US" sz="1700" b="1">
            <a:latin typeface="Courier New" pitchFamily="49" charset="0"/>
            <a:cs typeface="Courier New" pitchFamily="49" charset="0"/>
          </a:endParaRPr>
        </a:p>
      </dgm:t>
    </dgm:pt>
    <dgm:pt modelId="{8B5E0091-9807-49BA-ACA1-396719B26DAE}">
      <dgm:prSet custT="1"/>
      <dgm:spPr/>
      <dgm:t>
        <a:bodyPr/>
        <a:lstStyle/>
        <a:p>
          <a:pPr rtl="0"/>
          <a:r>
            <a:rPr lang="en-US" sz="1700" b="1" dirty="0">
              <a:latin typeface="Courier New" pitchFamily="49" charset="0"/>
              <a:cs typeface="Courier New" pitchFamily="49" charset="0"/>
            </a:rPr>
            <a:t>signed int</a:t>
          </a:r>
        </a:p>
      </dgm:t>
    </dgm:pt>
    <dgm:pt modelId="{DEAB8127-C8ED-449D-B373-2E4EED5A2719}" type="parTrans" cxnId="{67BF1E9F-C049-4A81-A7B9-F4803FEECDE4}">
      <dgm:prSet/>
      <dgm:spPr/>
      <dgm:t>
        <a:bodyPr/>
        <a:lstStyle/>
        <a:p>
          <a:endParaRPr lang="en-US" sz="1700" b="1">
            <a:latin typeface="Courier New" pitchFamily="49" charset="0"/>
            <a:cs typeface="Courier New" pitchFamily="49" charset="0"/>
          </a:endParaRPr>
        </a:p>
      </dgm:t>
    </dgm:pt>
    <dgm:pt modelId="{AB9A2B6A-F35C-4B2B-B340-86744EA00A29}" type="sibTrans" cxnId="{67BF1E9F-C049-4A81-A7B9-F4803FEECDE4}">
      <dgm:prSet/>
      <dgm:spPr/>
      <dgm:t>
        <a:bodyPr/>
        <a:lstStyle/>
        <a:p>
          <a:endParaRPr lang="en-US" sz="1700" b="1">
            <a:latin typeface="Courier New" pitchFamily="49" charset="0"/>
            <a:cs typeface="Courier New" pitchFamily="49" charset="0"/>
          </a:endParaRPr>
        </a:p>
      </dgm:t>
    </dgm:pt>
    <dgm:pt modelId="{34B01693-9F31-4839-BD17-77DC5894D9C3}">
      <dgm:prSet custT="1"/>
      <dgm:spPr/>
      <dgm:t>
        <a:bodyPr/>
        <a:lstStyle/>
        <a:p>
          <a:pPr rtl="0"/>
          <a:r>
            <a:rPr lang="en-US" sz="1700" b="1" dirty="0">
              <a:latin typeface="Courier New" pitchFamily="49" charset="0"/>
              <a:cs typeface="Courier New" pitchFamily="49" charset="0"/>
            </a:rPr>
            <a:t>int</a:t>
          </a:r>
        </a:p>
      </dgm:t>
    </dgm:pt>
    <dgm:pt modelId="{34C19492-5282-4F72-BF8F-58612AA1C97B}" type="parTrans" cxnId="{20B98632-762F-4D27-AE83-34A960B2EDEA}">
      <dgm:prSet/>
      <dgm:spPr/>
      <dgm:t>
        <a:bodyPr/>
        <a:lstStyle/>
        <a:p>
          <a:endParaRPr lang="en-US" sz="1700" b="1">
            <a:latin typeface="Courier New" pitchFamily="49" charset="0"/>
            <a:cs typeface="Courier New" pitchFamily="49" charset="0"/>
          </a:endParaRPr>
        </a:p>
      </dgm:t>
    </dgm:pt>
    <dgm:pt modelId="{7D57E866-3E52-4652-B75C-E20FE374EE9E}" type="sibTrans" cxnId="{20B98632-762F-4D27-AE83-34A960B2EDEA}">
      <dgm:prSet/>
      <dgm:spPr/>
      <dgm:t>
        <a:bodyPr/>
        <a:lstStyle/>
        <a:p>
          <a:endParaRPr lang="en-US" sz="1700" b="1">
            <a:latin typeface="Courier New" pitchFamily="49" charset="0"/>
            <a:cs typeface="Courier New" pitchFamily="49" charset="0"/>
          </a:endParaRPr>
        </a:p>
      </dgm:t>
    </dgm:pt>
    <dgm:pt modelId="{E34DB6DE-85BD-48C0-B504-7A607C2270C7}">
      <dgm:prSet custT="1"/>
      <dgm:spPr/>
      <dgm:t>
        <a:bodyPr/>
        <a:lstStyle/>
        <a:p>
          <a:pPr rtl="0"/>
          <a:r>
            <a:rPr lang="en-US" sz="1700" b="1" dirty="0">
              <a:latin typeface="Courier New" pitchFamily="49" charset="0"/>
              <a:cs typeface="Courier New" pitchFamily="49" charset="0"/>
            </a:rPr>
            <a:t>char</a:t>
          </a:r>
        </a:p>
      </dgm:t>
    </dgm:pt>
    <dgm:pt modelId="{C865C413-94AF-4FB0-8473-A333B62F99B0}" type="parTrans" cxnId="{D02EE2E2-B944-401A-AC58-DB5873C6396A}">
      <dgm:prSet/>
      <dgm:spPr/>
      <dgm:t>
        <a:bodyPr/>
        <a:lstStyle/>
        <a:p>
          <a:endParaRPr lang="en-US" sz="1700" b="1">
            <a:latin typeface="Courier New" pitchFamily="49" charset="0"/>
            <a:cs typeface="Courier New" pitchFamily="49" charset="0"/>
          </a:endParaRPr>
        </a:p>
      </dgm:t>
    </dgm:pt>
    <dgm:pt modelId="{1EB67991-A653-40E6-B542-418B5824EED0}" type="sibTrans" cxnId="{D02EE2E2-B944-401A-AC58-DB5873C6396A}">
      <dgm:prSet/>
      <dgm:spPr/>
      <dgm:t>
        <a:bodyPr/>
        <a:lstStyle/>
        <a:p>
          <a:endParaRPr lang="en-US" sz="1700" b="1">
            <a:latin typeface="Courier New" pitchFamily="49" charset="0"/>
            <a:cs typeface="Courier New" pitchFamily="49" charset="0"/>
          </a:endParaRPr>
        </a:p>
      </dgm:t>
    </dgm:pt>
    <dgm:pt modelId="{7210E634-AC5E-44EE-93A2-2E0EEE1AA64D}" type="pres">
      <dgm:prSet presAssocID="{AC51791D-A835-4EE5-8ACC-77076B9FA837}" presName="compositeShape" presStyleCnt="0">
        <dgm:presLayoutVars>
          <dgm:dir/>
          <dgm:resizeHandles/>
        </dgm:presLayoutVars>
      </dgm:prSet>
      <dgm:spPr/>
    </dgm:pt>
    <dgm:pt modelId="{BCB29FFE-3BBF-4628-9ED4-5F4445D9465D}" type="pres">
      <dgm:prSet presAssocID="{AC51791D-A835-4EE5-8ACC-77076B9FA837}" presName="pyramid" presStyleLbl="node1" presStyleIdx="0" presStyleCnt="1"/>
      <dgm:spPr/>
    </dgm:pt>
    <dgm:pt modelId="{0B0C21D8-29DB-4E50-91A6-27F6C0C9A630}" type="pres">
      <dgm:prSet presAssocID="{AC51791D-A835-4EE5-8ACC-77076B9FA837}" presName="theList" presStyleCnt="0"/>
      <dgm:spPr/>
    </dgm:pt>
    <dgm:pt modelId="{CDBD02C0-89DD-44C6-8734-1463B6CB0E5A}" type="pres">
      <dgm:prSet presAssocID="{AB56D413-B233-42D5-835B-AA192AF08055}" presName="aNode" presStyleLbl="fgAcc1" presStyleIdx="0" presStyleCnt="8">
        <dgm:presLayoutVars>
          <dgm:bulletEnabled val="1"/>
        </dgm:presLayoutVars>
      </dgm:prSet>
      <dgm:spPr/>
    </dgm:pt>
    <dgm:pt modelId="{EBA47EA1-C27B-4D5C-A3C1-8D8A5CF8FA0A}" type="pres">
      <dgm:prSet presAssocID="{AB56D413-B233-42D5-835B-AA192AF08055}" presName="aSpace" presStyleCnt="0"/>
      <dgm:spPr/>
    </dgm:pt>
    <dgm:pt modelId="{9B7B9E16-17E3-457B-BD2F-B5D8575E3943}" type="pres">
      <dgm:prSet presAssocID="{2C302D55-BBB9-4BDF-9A6B-58C3490D3B85}" presName="aNode" presStyleLbl="fgAcc1" presStyleIdx="1" presStyleCnt="8">
        <dgm:presLayoutVars>
          <dgm:bulletEnabled val="1"/>
        </dgm:presLayoutVars>
      </dgm:prSet>
      <dgm:spPr/>
    </dgm:pt>
    <dgm:pt modelId="{DB3393E9-7587-4681-8FF5-7F01E513F3AD}" type="pres">
      <dgm:prSet presAssocID="{2C302D55-BBB9-4BDF-9A6B-58C3490D3B85}" presName="aSpace" presStyleCnt="0"/>
      <dgm:spPr/>
    </dgm:pt>
    <dgm:pt modelId="{EFBC4B54-E218-4797-9229-186155936B62}" type="pres">
      <dgm:prSet presAssocID="{883D5C64-F19E-4047-BF7D-3F1AFF337CE8}" presName="aNode" presStyleLbl="fgAcc1" presStyleIdx="2" presStyleCnt="8">
        <dgm:presLayoutVars>
          <dgm:bulletEnabled val="1"/>
        </dgm:presLayoutVars>
      </dgm:prSet>
      <dgm:spPr/>
    </dgm:pt>
    <dgm:pt modelId="{74301BCE-C951-4293-8508-A96B686F3E04}" type="pres">
      <dgm:prSet presAssocID="{883D5C64-F19E-4047-BF7D-3F1AFF337CE8}" presName="aSpace" presStyleCnt="0"/>
      <dgm:spPr/>
    </dgm:pt>
    <dgm:pt modelId="{4EB0AA2E-1988-4455-A5E9-928D4ACA8D2F}" type="pres">
      <dgm:prSet presAssocID="{84090BE9-80AE-4753-82FF-AFAEE320DD4C}" presName="aNode" presStyleLbl="fgAcc1" presStyleIdx="3" presStyleCnt="8">
        <dgm:presLayoutVars>
          <dgm:bulletEnabled val="1"/>
        </dgm:presLayoutVars>
      </dgm:prSet>
      <dgm:spPr/>
    </dgm:pt>
    <dgm:pt modelId="{905E29BE-24A4-4758-96C0-CA8141098237}" type="pres">
      <dgm:prSet presAssocID="{84090BE9-80AE-4753-82FF-AFAEE320DD4C}" presName="aSpace" presStyleCnt="0"/>
      <dgm:spPr/>
    </dgm:pt>
    <dgm:pt modelId="{6F474E3D-C6B1-4B46-AC9B-5C08812CBA87}" type="pres">
      <dgm:prSet presAssocID="{D2797799-5FAC-4809-A0FB-56E18E1F43E9}" presName="aNode" presStyleLbl="fgAcc1" presStyleIdx="4" presStyleCnt="8">
        <dgm:presLayoutVars>
          <dgm:bulletEnabled val="1"/>
        </dgm:presLayoutVars>
      </dgm:prSet>
      <dgm:spPr/>
    </dgm:pt>
    <dgm:pt modelId="{D86652FC-051F-4A16-9D73-C5FCE7EF294C}" type="pres">
      <dgm:prSet presAssocID="{D2797799-5FAC-4809-A0FB-56E18E1F43E9}" presName="aSpace" presStyleCnt="0"/>
      <dgm:spPr/>
    </dgm:pt>
    <dgm:pt modelId="{06C59F62-25C2-41A3-8497-CC9959F9D811}" type="pres">
      <dgm:prSet presAssocID="{8B5E0091-9807-49BA-ACA1-396719B26DAE}" presName="aNode" presStyleLbl="fgAcc1" presStyleIdx="5" presStyleCnt="8">
        <dgm:presLayoutVars>
          <dgm:bulletEnabled val="1"/>
        </dgm:presLayoutVars>
      </dgm:prSet>
      <dgm:spPr/>
    </dgm:pt>
    <dgm:pt modelId="{C5D72381-F1CE-41B7-8235-89EABFE2CCDA}" type="pres">
      <dgm:prSet presAssocID="{8B5E0091-9807-49BA-ACA1-396719B26DAE}" presName="aSpace" presStyleCnt="0"/>
      <dgm:spPr/>
    </dgm:pt>
    <dgm:pt modelId="{FE6BFDEA-0F66-4EC0-A001-B948A6D1DAA6}" type="pres">
      <dgm:prSet presAssocID="{34B01693-9F31-4839-BD17-77DC5894D9C3}" presName="aNode" presStyleLbl="fgAcc1" presStyleIdx="6" presStyleCnt="8">
        <dgm:presLayoutVars>
          <dgm:bulletEnabled val="1"/>
        </dgm:presLayoutVars>
      </dgm:prSet>
      <dgm:spPr/>
    </dgm:pt>
    <dgm:pt modelId="{B7271DF7-6E83-4123-9C00-E26CA6A24AB9}" type="pres">
      <dgm:prSet presAssocID="{34B01693-9F31-4839-BD17-77DC5894D9C3}" presName="aSpace" presStyleCnt="0"/>
      <dgm:spPr/>
    </dgm:pt>
    <dgm:pt modelId="{D20CEEF5-6CD7-4187-BFDF-E18D41B148B3}" type="pres">
      <dgm:prSet presAssocID="{E34DB6DE-85BD-48C0-B504-7A607C2270C7}" presName="aNode" presStyleLbl="fgAcc1" presStyleIdx="7" presStyleCnt="8">
        <dgm:presLayoutVars>
          <dgm:bulletEnabled val="1"/>
        </dgm:presLayoutVars>
      </dgm:prSet>
      <dgm:spPr/>
    </dgm:pt>
    <dgm:pt modelId="{025852C1-04D6-4A82-A31D-14DED9231784}" type="pres">
      <dgm:prSet presAssocID="{E34DB6DE-85BD-48C0-B504-7A607C2270C7}" presName="aSpace" presStyleCnt="0"/>
      <dgm:spPr/>
    </dgm:pt>
  </dgm:ptLst>
  <dgm:cxnLst>
    <dgm:cxn modelId="{C970D304-C774-44F4-AEE7-60368F993B73}" type="presOf" srcId="{D2797799-5FAC-4809-A0FB-56E18E1F43E9}" destId="{6F474E3D-C6B1-4B46-AC9B-5C08812CBA87}" srcOrd="0" destOrd="0" presId="urn:microsoft.com/office/officeart/2005/8/layout/pyramid2"/>
    <dgm:cxn modelId="{08931221-1DB1-42E1-9A31-CE2BE0A5905B}" srcId="{AC51791D-A835-4EE5-8ACC-77076B9FA837}" destId="{AB56D413-B233-42D5-835B-AA192AF08055}" srcOrd="0" destOrd="0" parTransId="{54CAD9D8-B960-41B5-8FE1-0B2B27769D87}" sibTransId="{2AC03509-F258-413C-BA26-56A25168770D}"/>
    <dgm:cxn modelId="{20B98632-762F-4D27-AE83-34A960B2EDEA}" srcId="{AC51791D-A835-4EE5-8ACC-77076B9FA837}" destId="{34B01693-9F31-4839-BD17-77DC5894D9C3}" srcOrd="6" destOrd="0" parTransId="{34C19492-5282-4F72-BF8F-58612AA1C97B}" sibTransId="{7D57E866-3E52-4652-B75C-E20FE374EE9E}"/>
    <dgm:cxn modelId="{9DD19135-8578-4A55-95E9-57EB77F69E8D}" srcId="{AC51791D-A835-4EE5-8ACC-77076B9FA837}" destId="{883D5C64-F19E-4047-BF7D-3F1AFF337CE8}" srcOrd="2" destOrd="0" parTransId="{2D549D5B-1AD2-45D6-A2CD-77339D77DF25}" sibTransId="{5E39E750-2199-4540-9A98-812C7EA72D3D}"/>
    <dgm:cxn modelId="{0FCEA05F-04E4-405B-B4A4-DA98714EBA94}" srcId="{AC51791D-A835-4EE5-8ACC-77076B9FA837}" destId="{D2797799-5FAC-4809-A0FB-56E18E1F43E9}" srcOrd="4" destOrd="0" parTransId="{2E06C6E8-1017-4E74-8B60-5AB75BD8FE5C}" sibTransId="{822C83C6-6AD6-4EF0-A2EB-27460268CDE9}"/>
    <dgm:cxn modelId="{DC1E5462-6768-45CC-86B3-DEC9D408D9C9}" srcId="{AC51791D-A835-4EE5-8ACC-77076B9FA837}" destId="{84090BE9-80AE-4753-82FF-AFAEE320DD4C}" srcOrd="3" destOrd="0" parTransId="{976856ED-85E7-4090-9526-E91A450F60AF}" sibTransId="{C7DDB004-27D0-4586-8231-88D4140FA03F}"/>
    <dgm:cxn modelId="{4E8D9B46-0BA4-4559-8936-B97F3E939CA1}" type="presOf" srcId="{883D5C64-F19E-4047-BF7D-3F1AFF337CE8}" destId="{EFBC4B54-E218-4797-9229-186155936B62}" srcOrd="0" destOrd="0" presId="urn:microsoft.com/office/officeart/2005/8/layout/pyramid2"/>
    <dgm:cxn modelId="{A77ED26A-1DA7-4F79-8AAE-F76A9419F6FA}" type="presOf" srcId="{34B01693-9F31-4839-BD17-77DC5894D9C3}" destId="{FE6BFDEA-0F66-4EC0-A001-B948A6D1DAA6}" srcOrd="0" destOrd="0" presId="urn:microsoft.com/office/officeart/2005/8/layout/pyramid2"/>
    <dgm:cxn modelId="{3EE70955-7BB8-433E-859A-AB06E552E14C}" type="presOf" srcId="{8B5E0091-9807-49BA-ACA1-396719B26DAE}" destId="{06C59F62-25C2-41A3-8497-CC9959F9D811}" srcOrd="0" destOrd="0" presId="urn:microsoft.com/office/officeart/2005/8/layout/pyramid2"/>
    <dgm:cxn modelId="{67BF1E9F-C049-4A81-A7B9-F4803FEECDE4}" srcId="{AC51791D-A835-4EE5-8ACC-77076B9FA837}" destId="{8B5E0091-9807-49BA-ACA1-396719B26DAE}" srcOrd="5" destOrd="0" parTransId="{DEAB8127-C8ED-449D-B373-2E4EED5A2719}" sibTransId="{AB9A2B6A-F35C-4B2B-B340-86744EA00A29}"/>
    <dgm:cxn modelId="{765923A3-6136-45FF-9504-703B1C0126A0}" type="presOf" srcId="{AC51791D-A835-4EE5-8ACC-77076B9FA837}" destId="{7210E634-AC5E-44EE-93A2-2E0EEE1AA64D}" srcOrd="0" destOrd="0" presId="urn:microsoft.com/office/officeart/2005/8/layout/pyramid2"/>
    <dgm:cxn modelId="{74570DCB-AF65-4EAD-AA75-1C689DD36D1C}" type="presOf" srcId="{2C302D55-BBB9-4BDF-9A6B-58C3490D3B85}" destId="{9B7B9E16-17E3-457B-BD2F-B5D8575E3943}" srcOrd="0" destOrd="0" presId="urn:microsoft.com/office/officeart/2005/8/layout/pyramid2"/>
    <dgm:cxn modelId="{1CF5E5DA-F4E2-4B03-AE51-C4AD21E38688}" type="presOf" srcId="{AB56D413-B233-42D5-835B-AA192AF08055}" destId="{CDBD02C0-89DD-44C6-8734-1463B6CB0E5A}" srcOrd="0" destOrd="0" presId="urn:microsoft.com/office/officeart/2005/8/layout/pyramid2"/>
    <dgm:cxn modelId="{D02EE2E2-B944-401A-AC58-DB5873C6396A}" srcId="{AC51791D-A835-4EE5-8ACC-77076B9FA837}" destId="{E34DB6DE-85BD-48C0-B504-7A607C2270C7}" srcOrd="7" destOrd="0" parTransId="{C865C413-94AF-4FB0-8473-A333B62F99B0}" sibTransId="{1EB67991-A653-40E6-B542-418B5824EED0}"/>
    <dgm:cxn modelId="{9B3F0EE7-E9D9-41ED-874F-A4E07C9FCE19}" type="presOf" srcId="{E34DB6DE-85BD-48C0-B504-7A607C2270C7}" destId="{D20CEEF5-6CD7-4187-BFDF-E18D41B148B3}" srcOrd="0" destOrd="0" presId="urn:microsoft.com/office/officeart/2005/8/layout/pyramid2"/>
    <dgm:cxn modelId="{88A8A5EE-2127-422B-960B-06A67B809FD9}" srcId="{AC51791D-A835-4EE5-8ACC-77076B9FA837}" destId="{2C302D55-BBB9-4BDF-9A6B-58C3490D3B85}" srcOrd="1" destOrd="0" parTransId="{B22F7404-06AB-49CC-86DE-408750DE6350}" sibTransId="{FAF1BBD5-9FAB-4058-BEEC-746988BAD710}"/>
    <dgm:cxn modelId="{D989A4F1-5E1E-475F-A7B5-8FEC22E37F62}" type="presOf" srcId="{84090BE9-80AE-4753-82FF-AFAEE320DD4C}" destId="{4EB0AA2E-1988-4455-A5E9-928D4ACA8D2F}" srcOrd="0" destOrd="0" presId="urn:microsoft.com/office/officeart/2005/8/layout/pyramid2"/>
    <dgm:cxn modelId="{311C98B2-1CC9-4A91-8D5B-919B0D163A3C}" type="presParOf" srcId="{7210E634-AC5E-44EE-93A2-2E0EEE1AA64D}" destId="{BCB29FFE-3BBF-4628-9ED4-5F4445D9465D}" srcOrd="0" destOrd="0" presId="urn:microsoft.com/office/officeart/2005/8/layout/pyramid2"/>
    <dgm:cxn modelId="{E36F1799-A81E-4242-8477-CB18BBC78242}" type="presParOf" srcId="{7210E634-AC5E-44EE-93A2-2E0EEE1AA64D}" destId="{0B0C21D8-29DB-4E50-91A6-27F6C0C9A630}" srcOrd="1" destOrd="0" presId="urn:microsoft.com/office/officeart/2005/8/layout/pyramid2"/>
    <dgm:cxn modelId="{641C35F8-7F06-495E-BE93-BE1C8BC364DA}" type="presParOf" srcId="{0B0C21D8-29DB-4E50-91A6-27F6C0C9A630}" destId="{CDBD02C0-89DD-44C6-8734-1463B6CB0E5A}" srcOrd="0" destOrd="0" presId="urn:microsoft.com/office/officeart/2005/8/layout/pyramid2"/>
    <dgm:cxn modelId="{0AC9FB04-78DA-4AB9-9619-03C4C3BD4EE0}" type="presParOf" srcId="{0B0C21D8-29DB-4E50-91A6-27F6C0C9A630}" destId="{EBA47EA1-C27B-4D5C-A3C1-8D8A5CF8FA0A}" srcOrd="1" destOrd="0" presId="urn:microsoft.com/office/officeart/2005/8/layout/pyramid2"/>
    <dgm:cxn modelId="{9F892731-301E-4614-8F4D-49A8BC9740EE}" type="presParOf" srcId="{0B0C21D8-29DB-4E50-91A6-27F6C0C9A630}" destId="{9B7B9E16-17E3-457B-BD2F-B5D8575E3943}" srcOrd="2" destOrd="0" presId="urn:microsoft.com/office/officeart/2005/8/layout/pyramid2"/>
    <dgm:cxn modelId="{243F6B78-2EB3-4FE7-B2B1-12F450795951}" type="presParOf" srcId="{0B0C21D8-29DB-4E50-91A6-27F6C0C9A630}" destId="{DB3393E9-7587-4681-8FF5-7F01E513F3AD}" srcOrd="3" destOrd="0" presId="urn:microsoft.com/office/officeart/2005/8/layout/pyramid2"/>
    <dgm:cxn modelId="{4D162B56-8F75-4ADC-99CC-F077708A45B9}" type="presParOf" srcId="{0B0C21D8-29DB-4E50-91A6-27F6C0C9A630}" destId="{EFBC4B54-E218-4797-9229-186155936B62}" srcOrd="4" destOrd="0" presId="urn:microsoft.com/office/officeart/2005/8/layout/pyramid2"/>
    <dgm:cxn modelId="{F024E577-E93D-414E-9687-88FFB6AF4546}" type="presParOf" srcId="{0B0C21D8-29DB-4E50-91A6-27F6C0C9A630}" destId="{74301BCE-C951-4293-8508-A96B686F3E04}" srcOrd="5" destOrd="0" presId="urn:microsoft.com/office/officeart/2005/8/layout/pyramid2"/>
    <dgm:cxn modelId="{FA23BB9D-4E9D-4A84-8F4A-13DFCEEA3403}" type="presParOf" srcId="{0B0C21D8-29DB-4E50-91A6-27F6C0C9A630}" destId="{4EB0AA2E-1988-4455-A5E9-928D4ACA8D2F}" srcOrd="6" destOrd="0" presId="urn:microsoft.com/office/officeart/2005/8/layout/pyramid2"/>
    <dgm:cxn modelId="{17C6A063-E946-444C-8FDB-EA7703D16CD2}" type="presParOf" srcId="{0B0C21D8-29DB-4E50-91A6-27F6C0C9A630}" destId="{905E29BE-24A4-4758-96C0-CA8141098237}" srcOrd="7" destOrd="0" presId="urn:microsoft.com/office/officeart/2005/8/layout/pyramid2"/>
    <dgm:cxn modelId="{82716758-9058-48C6-B808-E4F0A6C96FEB}" type="presParOf" srcId="{0B0C21D8-29DB-4E50-91A6-27F6C0C9A630}" destId="{6F474E3D-C6B1-4B46-AC9B-5C08812CBA87}" srcOrd="8" destOrd="0" presId="urn:microsoft.com/office/officeart/2005/8/layout/pyramid2"/>
    <dgm:cxn modelId="{5FB82698-36B4-4CB5-83A6-52F45E3A9980}" type="presParOf" srcId="{0B0C21D8-29DB-4E50-91A6-27F6C0C9A630}" destId="{D86652FC-051F-4A16-9D73-C5FCE7EF294C}" srcOrd="9" destOrd="0" presId="urn:microsoft.com/office/officeart/2005/8/layout/pyramid2"/>
    <dgm:cxn modelId="{E719E39A-2B26-4B1C-B0A0-42D06B54C863}" type="presParOf" srcId="{0B0C21D8-29DB-4E50-91A6-27F6C0C9A630}" destId="{06C59F62-25C2-41A3-8497-CC9959F9D811}" srcOrd="10" destOrd="0" presId="urn:microsoft.com/office/officeart/2005/8/layout/pyramid2"/>
    <dgm:cxn modelId="{D7DEE134-6E89-4A17-B5BE-508D984E4A99}" type="presParOf" srcId="{0B0C21D8-29DB-4E50-91A6-27F6C0C9A630}" destId="{C5D72381-F1CE-41B7-8235-89EABFE2CCDA}" srcOrd="11" destOrd="0" presId="urn:microsoft.com/office/officeart/2005/8/layout/pyramid2"/>
    <dgm:cxn modelId="{E41C5598-AABD-40EB-BB09-82114629BED7}" type="presParOf" srcId="{0B0C21D8-29DB-4E50-91A6-27F6C0C9A630}" destId="{FE6BFDEA-0F66-4EC0-A001-B948A6D1DAA6}" srcOrd="12" destOrd="0" presId="urn:microsoft.com/office/officeart/2005/8/layout/pyramid2"/>
    <dgm:cxn modelId="{E97C6334-FD64-4E60-A85C-4AB2BA608B4F}" type="presParOf" srcId="{0B0C21D8-29DB-4E50-91A6-27F6C0C9A630}" destId="{B7271DF7-6E83-4123-9C00-E26CA6A24AB9}" srcOrd="13" destOrd="0" presId="urn:microsoft.com/office/officeart/2005/8/layout/pyramid2"/>
    <dgm:cxn modelId="{93290828-0D03-4ABF-995C-59D239BA3C61}" type="presParOf" srcId="{0B0C21D8-29DB-4E50-91A6-27F6C0C9A630}" destId="{D20CEEF5-6CD7-4187-BFDF-E18D41B148B3}" srcOrd="14" destOrd="0" presId="urn:microsoft.com/office/officeart/2005/8/layout/pyramid2"/>
    <dgm:cxn modelId="{D3F79841-5E56-4442-83DD-6451A48E44DE}" type="presParOf" srcId="{0B0C21D8-29DB-4E50-91A6-27F6C0C9A630}" destId="{025852C1-04D6-4A82-A31D-14DED9231784}" srcOrd="1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B52DE-AB79-4D4F-9886-5D42CD395D9F}">
      <dsp:nvSpPr>
        <dsp:cNvPr id="0" name=""/>
        <dsp:cNvSpPr/>
      </dsp:nvSpPr>
      <dsp:spPr>
        <a:xfrm>
          <a:off x="0" y="56958"/>
          <a:ext cx="8105775" cy="10740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just" defTabSz="1200150" rtl="0">
            <a:lnSpc>
              <a:spcPct val="90000"/>
            </a:lnSpc>
            <a:spcBef>
              <a:spcPct val="0"/>
            </a:spcBef>
            <a:spcAft>
              <a:spcPct val="35000"/>
            </a:spcAft>
            <a:buNone/>
          </a:pPr>
          <a:r>
            <a:rPr lang="en-US" sz="2700" kern="1200" dirty="0"/>
            <a:t>1. An variable name is any combination of 1 to 31 alphabets, digits or underscores. </a:t>
          </a:r>
        </a:p>
      </dsp:txBody>
      <dsp:txXfrm>
        <a:off x="52431" y="109389"/>
        <a:ext cx="8000913" cy="969198"/>
      </dsp:txXfrm>
    </dsp:sp>
    <dsp:sp modelId="{CDB81106-B251-4CE8-8FB1-495118BBF8EF}">
      <dsp:nvSpPr>
        <dsp:cNvPr id="0" name=""/>
        <dsp:cNvSpPr/>
      </dsp:nvSpPr>
      <dsp:spPr>
        <a:xfrm>
          <a:off x="0" y="1208778"/>
          <a:ext cx="8105775" cy="10740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just" defTabSz="1200150" rtl="0">
            <a:lnSpc>
              <a:spcPct val="90000"/>
            </a:lnSpc>
            <a:spcBef>
              <a:spcPct val="0"/>
            </a:spcBef>
            <a:spcAft>
              <a:spcPct val="35000"/>
            </a:spcAft>
            <a:buNone/>
          </a:pPr>
          <a:r>
            <a:rPr lang="en-US" sz="2700" kern="1200" dirty="0"/>
            <a:t>2. The first character in the variable name must be an alphabet or underscore. </a:t>
          </a:r>
        </a:p>
      </dsp:txBody>
      <dsp:txXfrm>
        <a:off x="52431" y="1261209"/>
        <a:ext cx="8000913" cy="969198"/>
      </dsp:txXfrm>
    </dsp:sp>
    <dsp:sp modelId="{A253DCA6-A25B-4254-B962-A859FE56AF80}">
      <dsp:nvSpPr>
        <dsp:cNvPr id="0" name=""/>
        <dsp:cNvSpPr/>
      </dsp:nvSpPr>
      <dsp:spPr>
        <a:xfrm>
          <a:off x="0" y="2360598"/>
          <a:ext cx="8105775" cy="10740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just" defTabSz="1200150" rtl="0">
            <a:lnSpc>
              <a:spcPct val="90000"/>
            </a:lnSpc>
            <a:spcBef>
              <a:spcPct val="0"/>
            </a:spcBef>
            <a:spcAft>
              <a:spcPct val="35000"/>
            </a:spcAft>
            <a:buNone/>
          </a:pPr>
          <a:r>
            <a:rPr lang="en-US" sz="2700" kern="1200" dirty="0"/>
            <a:t>3. No blanks or special symbol other than an underscore can be used in an variable name. </a:t>
          </a:r>
        </a:p>
      </dsp:txBody>
      <dsp:txXfrm>
        <a:off x="52431" y="2413029"/>
        <a:ext cx="8000913" cy="969198"/>
      </dsp:txXfrm>
    </dsp:sp>
    <dsp:sp modelId="{B766EB9F-6EF0-4542-8ADB-5594BC21AEEA}">
      <dsp:nvSpPr>
        <dsp:cNvPr id="0" name=""/>
        <dsp:cNvSpPr/>
      </dsp:nvSpPr>
      <dsp:spPr>
        <a:xfrm>
          <a:off x="0" y="3512418"/>
          <a:ext cx="8105775" cy="10740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just" defTabSz="1200150" rtl="0">
            <a:lnSpc>
              <a:spcPct val="90000"/>
            </a:lnSpc>
            <a:spcBef>
              <a:spcPct val="0"/>
            </a:spcBef>
            <a:spcAft>
              <a:spcPct val="35000"/>
            </a:spcAft>
            <a:buNone/>
          </a:pPr>
          <a:r>
            <a:rPr lang="en-US" sz="2700" kern="1200" dirty="0"/>
            <a:t>4. Keywords are not allowed to be used as variables.</a:t>
          </a:r>
        </a:p>
      </dsp:txBody>
      <dsp:txXfrm>
        <a:off x="52431" y="3564849"/>
        <a:ext cx="8000913" cy="9691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29FFE-3BBF-4628-9ED4-5F4445D9465D}">
      <dsp:nvSpPr>
        <dsp:cNvPr id="0" name=""/>
        <dsp:cNvSpPr/>
      </dsp:nvSpPr>
      <dsp:spPr>
        <a:xfrm>
          <a:off x="1512371" y="0"/>
          <a:ext cx="4525963" cy="4525963"/>
        </a:xfrm>
        <a:prstGeom prst="triangle">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BD02C0-89DD-44C6-8734-1463B6CB0E5A}">
      <dsp:nvSpPr>
        <dsp:cNvPr id="0" name=""/>
        <dsp:cNvSpPr/>
      </dsp:nvSpPr>
      <dsp:spPr>
        <a:xfrm>
          <a:off x="3775352" y="453038"/>
          <a:ext cx="2941875" cy="402209"/>
        </a:xfrm>
        <a:prstGeom prst="roundRect">
          <a:avLst/>
        </a:prstGeom>
        <a:solidFill>
          <a:schemeClr val="lt1">
            <a:alpha val="90000"/>
            <a:hueOff val="0"/>
            <a:satOff val="0"/>
            <a:lumOff val="0"/>
            <a:alphaOff val="0"/>
          </a:schemeClr>
        </a:solid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Courier New" pitchFamily="49" charset="0"/>
              <a:cs typeface="Courier New" pitchFamily="49" charset="0"/>
            </a:rPr>
            <a:t>long double</a:t>
          </a:r>
        </a:p>
      </dsp:txBody>
      <dsp:txXfrm>
        <a:off x="3794986" y="472672"/>
        <a:ext cx="2902607" cy="362941"/>
      </dsp:txXfrm>
    </dsp:sp>
    <dsp:sp modelId="{9B7B9E16-17E3-457B-BD2F-B5D8575E3943}">
      <dsp:nvSpPr>
        <dsp:cNvPr id="0" name=""/>
        <dsp:cNvSpPr/>
      </dsp:nvSpPr>
      <dsp:spPr>
        <a:xfrm>
          <a:off x="3775352" y="905524"/>
          <a:ext cx="2941875" cy="402209"/>
        </a:xfrm>
        <a:prstGeom prst="roundRect">
          <a:avLst/>
        </a:prstGeom>
        <a:solidFill>
          <a:schemeClr val="lt1">
            <a:alpha val="90000"/>
            <a:hueOff val="0"/>
            <a:satOff val="0"/>
            <a:lumOff val="0"/>
            <a:alphaOff val="0"/>
          </a:schemeClr>
        </a:solidFill>
        <a:ln w="25400" cap="flat" cmpd="sng" algn="ctr">
          <a:solidFill>
            <a:schemeClr val="accent1">
              <a:shade val="50000"/>
              <a:hueOff val="195131"/>
              <a:satOff val="-11271"/>
              <a:lumOff val="123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Courier New" pitchFamily="49" charset="0"/>
              <a:cs typeface="Courier New" pitchFamily="49" charset="0"/>
            </a:rPr>
            <a:t>double</a:t>
          </a:r>
        </a:p>
      </dsp:txBody>
      <dsp:txXfrm>
        <a:off x="3794986" y="925158"/>
        <a:ext cx="2902607" cy="362941"/>
      </dsp:txXfrm>
    </dsp:sp>
    <dsp:sp modelId="{EFBC4B54-E218-4797-9229-186155936B62}">
      <dsp:nvSpPr>
        <dsp:cNvPr id="0" name=""/>
        <dsp:cNvSpPr/>
      </dsp:nvSpPr>
      <dsp:spPr>
        <a:xfrm>
          <a:off x="3775352" y="1358009"/>
          <a:ext cx="2941875" cy="402209"/>
        </a:xfrm>
        <a:prstGeom prst="roundRect">
          <a:avLst/>
        </a:prstGeom>
        <a:solidFill>
          <a:schemeClr val="lt1">
            <a:alpha val="90000"/>
            <a:hueOff val="0"/>
            <a:satOff val="0"/>
            <a:lumOff val="0"/>
            <a:alphaOff val="0"/>
          </a:schemeClr>
        </a:solidFill>
        <a:ln w="25400" cap="flat" cmpd="sng" algn="ctr">
          <a:solidFill>
            <a:schemeClr val="accent1">
              <a:shade val="50000"/>
              <a:hueOff val="390263"/>
              <a:satOff val="-22543"/>
              <a:lumOff val="247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Courier New" pitchFamily="49" charset="0"/>
              <a:cs typeface="Courier New" pitchFamily="49" charset="0"/>
            </a:rPr>
            <a:t>float</a:t>
          </a:r>
        </a:p>
      </dsp:txBody>
      <dsp:txXfrm>
        <a:off x="3794986" y="1377643"/>
        <a:ext cx="2902607" cy="362941"/>
      </dsp:txXfrm>
    </dsp:sp>
    <dsp:sp modelId="{4EB0AA2E-1988-4455-A5E9-928D4ACA8D2F}">
      <dsp:nvSpPr>
        <dsp:cNvPr id="0" name=""/>
        <dsp:cNvSpPr/>
      </dsp:nvSpPr>
      <dsp:spPr>
        <a:xfrm>
          <a:off x="3775352" y="1810495"/>
          <a:ext cx="2941875" cy="402209"/>
        </a:xfrm>
        <a:prstGeom prst="roundRect">
          <a:avLst/>
        </a:prstGeom>
        <a:solidFill>
          <a:schemeClr val="lt1">
            <a:alpha val="90000"/>
            <a:hueOff val="0"/>
            <a:satOff val="0"/>
            <a:lumOff val="0"/>
            <a:alphaOff val="0"/>
          </a:schemeClr>
        </a:solidFill>
        <a:ln w="25400" cap="flat" cmpd="sng" algn="ctr">
          <a:solidFill>
            <a:schemeClr val="accent1">
              <a:shade val="50000"/>
              <a:hueOff val="585394"/>
              <a:satOff val="-33814"/>
              <a:lumOff val="371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Courier New" pitchFamily="49" charset="0"/>
              <a:cs typeface="Courier New" pitchFamily="49" charset="0"/>
            </a:rPr>
            <a:t>unsigned long int</a:t>
          </a:r>
        </a:p>
      </dsp:txBody>
      <dsp:txXfrm>
        <a:off x="3794986" y="1830129"/>
        <a:ext cx="2902607" cy="362941"/>
      </dsp:txXfrm>
    </dsp:sp>
    <dsp:sp modelId="{6F474E3D-C6B1-4B46-AC9B-5C08812CBA87}">
      <dsp:nvSpPr>
        <dsp:cNvPr id="0" name=""/>
        <dsp:cNvSpPr/>
      </dsp:nvSpPr>
      <dsp:spPr>
        <a:xfrm>
          <a:off x="3775352" y="2262981"/>
          <a:ext cx="2941875" cy="402209"/>
        </a:xfrm>
        <a:prstGeom prst="roundRect">
          <a:avLst/>
        </a:prstGeom>
        <a:solidFill>
          <a:schemeClr val="lt1">
            <a:alpha val="90000"/>
            <a:hueOff val="0"/>
            <a:satOff val="0"/>
            <a:lumOff val="0"/>
            <a:alphaOff val="0"/>
          </a:schemeClr>
        </a:solidFill>
        <a:ln w="25400" cap="flat" cmpd="sng" algn="ctr">
          <a:solidFill>
            <a:schemeClr val="accent1">
              <a:shade val="50000"/>
              <a:hueOff val="780526"/>
              <a:satOff val="-45086"/>
              <a:lumOff val="495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Courier New" pitchFamily="49" charset="0"/>
              <a:cs typeface="Courier New" pitchFamily="49" charset="0"/>
            </a:rPr>
            <a:t>long int</a:t>
          </a:r>
        </a:p>
      </dsp:txBody>
      <dsp:txXfrm>
        <a:off x="3794986" y="2282615"/>
        <a:ext cx="2902607" cy="362941"/>
      </dsp:txXfrm>
    </dsp:sp>
    <dsp:sp modelId="{06C59F62-25C2-41A3-8497-CC9959F9D811}">
      <dsp:nvSpPr>
        <dsp:cNvPr id="0" name=""/>
        <dsp:cNvSpPr/>
      </dsp:nvSpPr>
      <dsp:spPr>
        <a:xfrm>
          <a:off x="3775352" y="2715467"/>
          <a:ext cx="2941875" cy="402209"/>
        </a:xfrm>
        <a:prstGeom prst="roundRect">
          <a:avLst/>
        </a:prstGeom>
        <a:solidFill>
          <a:schemeClr val="lt1">
            <a:alpha val="90000"/>
            <a:hueOff val="0"/>
            <a:satOff val="0"/>
            <a:lumOff val="0"/>
            <a:alphaOff val="0"/>
          </a:schemeClr>
        </a:solidFill>
        <a:ln w="25400" cap="flat" cmpd="sng" algn="ctr">
          <a:solidFill>
            <a:schemeClr val="accent1">
              <a:shade val="50000"/>
              <a:hueOff val="585394"/>
              <a:satOff val="-33814"/>
              <a:lumOff val="371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Courier New" pitchFamily="49" charset="0"/>
              <a:cs typeface="Courier New" pitchFamily="49" charset="0"/>
            </a:rPr>
            <a:t>signed int</a:t>
          </a:r>
        </a:p>
      </dsp:txBody>
      <dsp:txXfrm>
        <a:off x="3794986" y="2735101"/>
        <a:ext cx="2902607" cy="362941"/>
      </dsp:txXfrm>
    </dsp:sp>
    <dsp:sp modelId="{FE6BFDEA-0F66-4EC0-A001-B948A6D1DAA6}">
      <dsp:nvSpPr>
        <dsp:cNvPr id="0" name=""/>
        <dsp:cNvSpPr/>
      </dsp:nvSpPr>
      <dsp:spPr>
        <a:xfrm>
          <a:off x="3775352" y="3167953"/>
          <a:ext cx="2941875" cy="402209"/>
        </a:xfrm>
        <a:prstGeom prst="roundRect">
          <a:avLst/>
        </a:prstGeom>
        <a:solidFill>
          <a:schemeClr val="lt1">
            <a:alpha val="90000"/>
            <a:hueOff val="0"/>
            <a:satOff val="0"/>
            <a:lumOff val="0"/>
            <a:alphaOff val="0"/>
          </a:schemeClr>
        </a:solidFill>
        <a:ln w="25400" cap="flat" cmpd="sng" algn="ctr">
          <a:solidFill>
            <a:schemeClr val="accent1">
              <a:shade val="50000"/>
              <a:hueOff val="390263"/>
              <a:satOff val="-22543"/>
              <a:lumOff val="247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Courier New" pitchFamily="49" charset="0"/>
              <a:cs typeface="Courier New" pitchFamily="49" charset="0"/>
            </a:rPr>
            <a:t>int</a:t>
          </a:r>
        </a:p>
      </dsp:txBody>
      <dsp:txXfrm>
        <a:off x="3794986" y="3187587"/>
        <a:ext cx="2902607" cy="362941"/>
      </dsp:txXfrm>
    </dsp:sp>
    <dsp:sp modelId="{D20CEEF5-6CD7-4187-BFDF-E18D41B148B3}">
      <dsp:nvSpPr>
        <dsp:cNvPr id="0" name=""/>
        <dsp:cNvSpPr/>
      </dsp:nvSpPr>
      <dsp:spPr>
        <a:xfrm>
          <a:off x="3775352" y="3620438"/>
          <a:ext cx="2941875" cy="402209"/>
        </a:xfrm>
        <a:prstGeom prst="roundRect">
          <a:avLst/>
        </a:prstGeom>
        <a:solidFill>
          <a:schemeClr val="lt1">
            <a:alpha val="90000"/>
            <a:hueOff val="0"/>
            <a:satOff val="0"/>
            <a:lumOff val="0"/>
            <a:alphaOff val="0"/>
          </a:schemeClr>
        </a:solidFill>
        <a:ln w="25400" cap="flat" cmpd="sng" algn="ctr">
          <a:solidFill>
            <a:schemeClr val="accent1">
              <a:shade val="50000"/>
              <a:hueOff val="195131"/>
              <a:satOff val="-11271"/>
              <a:lumOff val="123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Courier New" pitchFamily="49" charset="0"/>
              <a:cs typeface="Courier New" pitchFamily="49" charset="0"/>
            </a:rPr>
            <a:t>char</a:t>
          </a:r>
        </a:p>
      </dsp:txBody>
      <dsp:txXfrm>
        <a:off x="3794986" y="3640072"/>
        <a:ext cx="2902607" cy="36294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7:57:14.653"/>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1806 0 24575,'0'0'0,"-5"10"0,-7 10 0,-6-1 0,-11 3 0,-4 2 0,-1 2 0,-2-4 0,-4 0 0,-5 8 0,-5 1 0,2-4 0,4-1 0,-3-6 0,5 1 0,-4-6 0,4 2 0,3-4 0,-3-3 0,2 2 0,2 4 0,3-2 0,2 9 0,2 4 0,-11-4 0,0-4 0,7 0 0,2-5 0,3-3 0,7 1 0,0-2 0,1 4 0,-1-3 0,-8-2 0,5 4 0,-2-3 0,0-2 0,5 4 0,1-2 0,-1 9 0,-1-1 0,4 4 0,0-5 0,-9 3 0,-1 2 0,-2-4 0,0-4 0,0 2 0,0 2 0,1 2 0,-6-2 0,1-3 0,1 7 0,6 2 0,2-2 0,7 1 0,1-5 0,-2-4 0,21-8 0,-2-3 0,1 0 0,-1 0 0,1 0 0,0 0 0,0 0 0,-1 5 0,-5 57 0,17 21 0,8 13 0,13 5 0,-1-6 0,2-3 0,-7-15 0,-6-14 0,-1-14 0,-5-10 0,2-2 0,-3-4 0,-2-3 0,2-7 0,-3-1 0,11-2 0,-3 2 0,-1 0 0,1-4 0,-3 6 0,-3 2 0,2-4 0,3-6 0,4-6 0,-20-14 0,1 1 0,0 0 0,0 0 0,0 1 0,0-1 0,0 0 0,0 0 0,0-1 0,0 1 0,0 0 0,1 0 0,-1 0 0,0-1 0,-1 1 0,1 0 0,2-2 0,11-12 0,3-9 0,1-5 0,-2-3 0,-4-2 0,8 6 0,-2 1 0,2-5 0,3-1 0,-3 0 0,1-1 0,1 1 0,2 1 0,2 0 0,2 1 0,7-5 0,0-1 0,1 6 0,5 2 0,4 1 0,-6 0 0,3 6 0,-4 0 0,-1-7 0,-3-2 0,-1 4 0,4 0 0,-2 0 0,1 5 0,4 0 0,5-1 0,-2-7 0,-1-3 0,-4 5 0,-2 0 0,-9 0 0,-3 6 0,0 5 0,12 0 0,2-1 0,0 2 0,0 3 0,-2 4 0,4-3 0,-2 3 0,-1-11 0,3 2 0,0 2 0,3 4 0,4 3 0,11 4 0,-4 1 0,-2 3 0,-7 0 0,-5 1 0,1-1 0,3 7 0,5-1 0,-3 6 0,-3 0 0,8 3 0,-3-2 0,3 4 0,7 9 0,9 3 0,8 3 0,-6 0 0,-2 13 0,3-1 0,-8-1 0,4 4 0,-8 2 0,-7 3 0,-7-2 0,0-5 0,-4-5 0,-3-9 0,-9-4 0,-3-3 0,0 13 0,-1 0 0,-4 7 0,7 11 0,0 11 0,-3 14 0,0-4 0,-5 10 0,-5 2 0,7-4 0,-4 1 0,-3-6 0,-3-6 0,-5-5 0,-2-9 0,-2 1 0,-2-6 0,-1 0 0,1-7 0,-1 7 0,0 2 0,-5 8 0,-1 7 0,1 1 0,-5 16 0,-11-1 0,-4 14 0,-10 8 0,-3-1 0,1 3 0,-5-3 0,-10-4 0,7-12 0,-2-3 0,9-15 0,-7-2 0,4-11 0,1-3 0,-8-3 0,2-6 0,2-6 0,-2-5 0,4-4 0,-2-9 0,2 4 0,3 0 0,-2 1 0,-4-6 0,-9 0 0,2-6 0,3 1 0,5-5 0,-7-4 0,5-3 0,-3-3 0,3-3 0,-7 0 0,4-8 0,-3 1 0,5-7 0,-1-4 0,4-6 0,4 3 0,4-7 0,3-3 0,3 5 0,1-1 0,-5 6 0,6 0 0,0 5 0,1-2 0,0-2 0,6-3 0,0-9 0,0-2 0,4-1 0,4 0 0,-1 6 0,3 2 0,-2 6 0,2 1 0,3-1 0,2-9 0,3-1 0,2-3 0,1 0 0,1 1 0,1 0 0,-1 1 0,1-6 0,-1 1 0,1 0 0,-1 2 0,0 1 0,0 1 0,0 1 0,0 2 0,0-7 0,6-5 0,0-1 0,6 2 0,-1-3 0,5 1 0,-3 3 0,4 3 0,-3 2 0,-3 2 0,2 2 0,10 0 0,-3-5 0,-2 0 0,1 6 0,3 7 0,-5 1 0,2 7 0,-3-2 0,1 4 0,3 3 0,-4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7:57:20.468"/>
    </inkml:context>
    <inkml:brush xml:id="br0">
      <inkml:brushProperty name="width" value="0.1" units="cm"/>
      <inkml:brushProperty name="height" value="0.1" units="cm"/>
      <inkml:brushProperty name="color" value="#AE198D"/>
      <inkml:brushProperty name="inkEffects" value="galaxy"/>
      <inkml:brushProperty name="anchorX" value="-1135.91528"/>
      <inkml:brushProperty name="anchorY" value="-4297.47705"/>
      <inkml:brushProperty name="scaleFactor" value="0.5"/>
    </inkml:brush>
  </inkml:definitions>
  <inkml:trace contextRef="#ctx0" brushRef="#br0">32 505 24575,'0'0'0,"0"15"0,0 12 0,0 9 0,0 3 0,0 7 0,0 10 0,0 4 0,-6-3 0,0 1 0,0-7 0,0-5 0,3 5 0,0-4 0,2 3 0,0 8 0,1-4 0,0-4 0,1-5 0,-1-6 0,0 1 0,0-2 0,1-2 0,-1-2 0,0-2 0,0-1 0,0-1 0,0 5 0,6-5 0,0-1 0,0-1 0,-1 0 0,11 0 0,-2 0 0,5-5 0,-2 0 0,2 6 0,2 1 0,3 2 0,2 0 0,2 1 0,7-2 0,0 0 0,1 5 0,0 0 0,-9 0 0,-1-8 0,-1-1 0,-5-1 0,0-6 0,7-6 0,-4 1 0,2-4 0,1 3 0,1-2 0,-5 2 0,0 10 0,1-1 0,2-4 0,7 1 0,1-4 0,2 1 0,-1-4 0,-1-2 0,-1 1 0,-1-2 0,0 4 0,4-3 0,-5 5 0,-1-3 0,0-3 0,-1-2 0,0-4 0,0-1 0,1 3 0,6 0 0,0 0 0,1-2 0,-2-1 0,-1-1 0,-1-1 0,-1-1 0,5 0 0,0 0 0,-1 0 0,-1 0 0,-1-1 0,-1 1 0,-1 0 0,4 0 0,1 0 0,0 0 0,-2 0 0,-1 0 0,4 0 0,6 0 0,-1 0 0,-2-6 0,-2-6 0,-3-6 0,-2 1 0,-2-4 0,5-2 0,0 4 0,-7-8 0,-7-1 0,-2 3 0,-5 0 0,1 0 0,-4-7 0,-3-13 0,3-1 0,-2-6 0,-3-8 0,-1 2 0,-3-6 0,-1 0 0,-2-6 0,0 0 0,0-4 0,-1 7 0,1-8 0,0 8 0,-12-10 0,-1-3 0,-5 1 0,2 10 0,2-1 0,5 10 0,-3-4 0,2 7 0,-3 8 0,2 0 0,-4 5 0,3 5 0,1-8 0,-8 8 0,2 3 0,-3 2 0,-3-9 0,-2 2 0,4-1 0,-2 4 0,0 2 0,-8 8 0,-1 3 0,4-5 0,0 5 0,7 0 0,6-1 0,0 5 0,-2 0 0,-3 5 0,-3-2 0,-3 4 0,-8-2 0,-1-2 0,-1 2 0,7-3 0,1 4 0,2-9 0,0 4 0,-1 3 0,-6-1 0,-2 4 0,1-2 0,0 3 0,1 3 0,1 4 0,1 2 0,-5 2 0,0 1 0,0 1 0,2 1 0,1 0 0,1-1 0,2 1 0,0-1 0,-5 0 0,-1 0 0,1 0 0,0 0 0,2 0 0,2 0 0,0 0 0,-5 0 0,1 0 0,-1 0 0,2 6 0,1 0 0,2 0 0,0-1 0,7 10 0,-6 0 0,1-2 0,-1-3 0,5 3 0,0-2 0,1 3 0,-1-2 0,-2 4 0,-6-3 0,-1-3 0,-2-3 0,2-2 0,1-3 0,7 5 0,1-1 0,7 5 0,5 5 0,5 5 0,4 10 0,3 3 0,1 1 0,1 0 0,0-1 0,0-7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07:57:28.012"/>
    </inkml:context>
    <inkml:brush xml:id="br0">
      <inkml:brushProperty name="width" value="0.1" units="cm"/>
      <inkml:brushProperty name="height" value="0.1" units="cm"/>
      <inkml:brushProperty name="color" value="#AE198D"/>
      <inkml:brushProperty name="inkEffects" value="galaxy"/>
      <inkml:brushProperty name="anchorX" value="-2179.46533"/>
      <inkml:brushProperty name="anchorY" value="-5246.85303"/>
      <inkml:brushProperty name="scaleFactor" value="0.5"/>
    </inkml:brush>
  </inkml:definitions>
  <inkml:trace contextRef="#ctx0" brushRef="#br0">1262 90 24575,'0'0'0,"-5"0"0,-8 0 0,-11 0 0,-11 0 0,-4 0 0,0-5 0,0-2 0,2-4 0,3 0 0,1 1 0,-9 3 0,6-4 0,-6 2 0,3 2 0,-4 2 0,2 1 0,2 3 0,2 0 0,3 1 0,2 0 0,2 0 0,1 1 0,-7-1 0,1 0 0,0 0 0,1 1 0,1-1 0,2 0 0,0 0 0,-5 0 0,0-1 0,1 1 0,1 0 0,1 0 0,7 6 0,1 6 0,1 0 0,6 5 0,4 9 0,11 5 0,4 1 0,9-4 0,0-1 0,0-1 0,4-6 0,-2 1 0,-2 1 0,-3 8 0,3-5 0,-1 2 0,4 1 0,-2-1 0,-2 2 0,-2-1 0,-2 2 0,9-7 0,-1 6 0,5 1 0,-3 1 0,-2 0 0,2-6 0,-3 0 0,3-1 0,-3 1 0,4-5 0,-3 1 0,3 7 0,3 2 0,9 2 0,-3 0 0,3-5 0,0-2 0,-6 0 0,1-5 0,-6 0 0,1-4 0,2 7 0,2-4 0,3-3 0,8-4 0,1-5 0,2-3 0,-2-2 0,0-2 0,-2 0 0,-6-7 0,-2 0 0,-6-5 0,6-6 0,-4-4 0,2 2 0,1 4 0,-3-1 0,1 4 0,-5-3 0,2 3 0,-4-2 0,-4-10 0,-3-3 0,-3-3 0,-2-1 0,-2 0 0,6 6 0,-1 0 0,1 2 0,-2-1 0,5 4 0,-1-6 0,-1-1 0,10 4 0,-1-1 0,5 6 0,-4 0 0,2 4 0,-3-2 0,-4-2 0,-5-3 0,-2-9 0,-3-2 0,-1-1 0,-1-1 0,-1 2 0,0 0 0,1 2 0,-1-5 0,1 11 0,-1 14 0,1 13 0,0 11 0,0 8 0,0 6 0,0 4 0,0 6 0,0 2 0,0-2 0,0 0 0,0-3 0,6-7 0,6-2 0,0-1 0,5-5 0,-2 6 0,2-4 0,-2 2 0,-3 1 0,8-4 0,-3 1 0,3-5 0,-3 2 0,2-4 0,-4 2 0,2-3 0,-4 3 0,4-3 0,-4 3 0,4 9 0,2-3 0,-3 3 0,3 2 0,8 0 0,3-4 0,-4-1 0,1 2 0,-1 1 0,-5 7 0,1 1 0,0-4 0,1-1 0,-3-1 0,7 0 0,1 1 0,3 0 0,-6 6 0,0-5 0,0 0 0,-6 0 0,2-1 0,-5 1 0,13-1 0,-3 7 0,2-6 0,0 1 0,-4-2 0,-1-6 0,1 1 0,-5-1 0,1 2 0,-5 1 0,8 2 0,-3 7 0,2 1 0,-5 1 0,3-7 0,-4-2 0,-5-1 0,3-5 0,-4-1 0,4 2 0,-2 7 0,-3 2 0,3-4 0,-2 0 0,4 0 0,10 0 0,-2 0 0,-3 1 0,1 7 0,-4 0 0,1 0 0,3 0 0,2-2 0,-3-1 0,-4-1 0,-5-1 0,-4 6 0,-2-1 0,-3 1 0,-7-2 0,-7-7 0,7-23 0,2 0 0,1-1 0,-1 0 0,-1 0 0,1 0 0,-6 3 0,-56 24 0,-21-5 0,-18 1 0,-16 6 0,-6 1 0,3-6 0,13 6 0,9-6 0,19-1 0,16-6 0,16-5 0,11-6 0,1 2 0,4-3 0,2 5 0,-4 3 0,-11 10 0,0-1 0,-10 1 0,3-4 0,10 0 0,7-4 0,4-6 0,10 2 0,2-3 0,0 2 0,-6 5 0,-3-3 0,5 9 0,0 3 0,5 2 0,1 3 0,-1-1 0,-2 0 0,-3 0 0,-6 6 0,3-1 0,0 6 0,1-2 0,-1-1 0,6 4 0,6-2 0,0-3 0,5-2 0,-3-9 0,3-1 0,4-2 0,-4-5 0,2 0 0,2 8 0,3 2 0,1 2 0,2 1 0,2-6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37501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9" name="Google Shape;4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2707007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Variable is data name used for storing a data value</a:t>
            </a:r>
            <a:endParaRPr/>
          </a:p>
        </p:txBody>
      </p:sp>
      <p:sp>
        <p:nvSpPr>
          <p:cNvPr id="133" name="Google Shape;13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9216134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2253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4AACDD6-CE0D-51B2-D08D-EEFA1396C4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314F8C89-7B22-8792-A40E-F683A6B995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a:extLst>
              <a:ext uri="{FF2B5EF4-FFF2-40B4-BE49-F238E27FC236}">
                <a16:creationId xmlns:a16="http://schemas.microsoft.com/office/drawing/2014/main" id="{6749029D-B6CC-43F9-9C3D-4988625D93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ECF21B5-E995-4FC9-8733-C8674A66D908}" type="slidenum">
              <a:rPr lang="en-US" altLang="en-US">
                <a:latin typeface="Calibri" panose="020F0502020204030204" pitchFamily="34" charset="0"/>
              </a:rPr>
              <a:pPr/>
              <a:t>137</a:t>
            </a:fld>
            <a:endParaRPr lang="en-US" altLang="en-US">
              <a:latin typeface="Calibri" panose="020F050202020403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A88F7DE2-F2C7-9252-6616-86D7D4422C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EEDE1E05-EC22-8638-8448-45E2149C70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Sequence- all statements are executed in the order as it is written</a:t>
            </a:r>
          </a:p>
          <a:p>
            <a:pPr eaLnBrk="1" hangingPunct="1">
              <a:spcBef>
                <a:spcPct val="0"/>
              </a:spcBef>
            </a:pPr>
            <a:r>
              <a:rPr lang="en-US" altLang="en-US"/>
              <a:t>Selection- Different sets of statements are executed based on one or more conditions</a:t>
            </a:r>
          </a:p>
          <a:p>
            <a:pPr eaLnBrk="1" hangingPunct="1">
              <a:spcBef>
                <a:spcPct val="0"/>
              </a:spcBef>
            </a:pPr>
            <a:r>
              <a:rPr lang="en-US" altLang="en-US"/>
              <a:t>Iteration- Certain set of statements are executed repeatedly</a:t>
            </a:r>
          </a:p>
        </p:txBody>
      </p:sp>
      <p:sp>
        <p:nvSpPr>
          <p:cNvPr id="12292" name="Slide Number Placeholder 3">
            <a:extLst>
              <a:ext uri="{FF2B5EF4-FFF2-40B4-BE49-F238E27FC236}">
                <a16:creationId xmlns:a16="http://schemas.microsoft.com/office/drawing/2014/main" id="{2A2F37BE-B3B6-F722-41C7-C49C585F72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170D85-56D5-4A73-8CB4-400644CD6960}" type="slidenum">
              <a:rPr lang="en-US" altLang="en-US">
                <a:latin typeface="Calibri" panose="020F0502020204030204" pitchFamily="34" charset="0"/>
              </a:rPr>
              <a:pPr/>
              <a:t>139</a:t>
            </a:fld>
            <a:endParaRPr lang="en-US" altLang="en-US">
              <a:latin typeface="Calibri" panose="020F050202020403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1476C432-8AEE-8665-100B-231DA98469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C99A615B-B207-9BD0-EE49-54B9532FE1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9156" name="Slide Number Placeholder 3">
            <a:extLst>
              <a:ext uri="{FF2B5EF4-FFF2-40B4-BE49-F238E27FC236}">
                <a16:creationId xmlns:a16="http://schemas.microsoft.com/office/drawing/2014/main" id="{B5DD2EC8-63CC-AEEC-F64A-3674B8AECF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A937C7-C1B7-4964-A037-0A9BE10683E2}" type="slidenum">
              <a:rPr lang="en-US" altLang="en-US">
                <a:latin typeface="Calibri" panose="020F0502020204030204" pitchFamily="34" charset="0"/>
              </a:rPr>
              <a:pPr/>
              <a:t>174</a:t>
            </a:fld>
            <a:endParaRPr lang="en-US" altLang="en-US">
              <a:latin typeface="Calibri" panose="020F050202020403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 name="Google Shape;4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 name="Google Shape;7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36861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56" name="Google Shape;156;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192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9798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623a2e3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85623a2e3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85623a2e37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202</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K =100</a:t>
            </a:r>
            <a:endParaRPr/>
          </a:p>
          <a:p>
            <a:pPr marL="0" lvl="0" indent="0" algn="l" rtl="0">
              <a:lnSpc>
                <a:spcPct val="100000"/>
              </a:lnSpc>
              <a:spcBef>
                <a:spcPts val="0"/>
              </a:spcBef>
              <a:spcAft>
                <a:spcPts val="0"/>
              </a:spcAft>
              <a:buSzPts val="1400"/>
              <a:buNone/>
            </a:pPr>
            <a:r>
              <a:rPr lang="en-US"/>
              <a:t>Number: 1 cube: 1</a:t>
            </a:r>
            <a:endParaRPr/>
          </a:p>
          <a:p>
            <a:pPr marL="0" lvl="0" indent="0" algn="l" rtl="0">
              <a:lnSpc>
                <a:spcPct val="100000"/>
              </a:lnSpc>
              <a:spcBef>
                <a:spcPts val="0"/>
              </a:spcBef>
              <a:spcAft>
                <a:spcPts val="0"/>
              </a:spcAft>
              <a:buSzPts val="1400"/>
              <a:buNone/>
            </a:pPr>
            <a:r>
              <a:rPr lang="en-US"/>
              <a:t>Number:2 cube: 8</a:t>
            </a:r>
            <a:endParaRPr/>
          </a:p>
          <a:p>
            <a:pPr marL="0" lvl="0" indent="0" algn="l" rtl="0">
              <a:lnSpc>
                <a:spcPct val="100000"/>
              </a:lnSpc>
              <a:spcBef>
                <a:spcPts val="0"/>
              </a:spcBef>
              <a:spcAft>
                <a:spcPts val="0"/>
              </a:spcAft>
              <a:buSzPts val="1400"/>
              <a:buNone/>
            </a:pPr>
            <a:r>
              <a:rPr lang="en-US"/>
              <a:t>Number: 3 cube: 27</a:t>
            </a:r>
            <a:endParaRPr/>
          </a:p>
          <a:p>
            <a:pPr marL="0" lvl="0" indent="0" algn="l" rtl="0">
              <a:lnSpc>
                <a:spcPct val="100000"/>
              </a:lnSpc>
              <a:spcBef>
                <a:spcPts val="0"/>
              </a:spcBef>
              <a:spcAft>
                <a:spcPts val="0"/>
              </a:spcAft>
              <a:buSzPts val="1400"/>
              <a:buNone/>
            </a:pPr>
            <a:r>
              <a:rPr lang="en-US"/>
              <a:t>Number: 4 cube: 64</a:t>
            </a:r>
            <a:endParaRPr/>
          </a:p>
        </p:txBody>
      </p:sp>
      <p:sp>
        <p:nvSpPr>
          <p:cNvPr id="245" name="Google Shape;245;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204</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18763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a:t>
            </a:r>
            <a:endParaRPr dirty="0"/>
          </a:p>
        </p:txBody>
      </p:sp>
      <p:sp>
        <p:nvSpPr>
          <p:cNvPr id="177" name="Google Shape;17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10291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a:t>
            </a:r>
            <a:endParaRPr dirty="0"/>
          </a:p>
        </p:txBody>
      </p:sp>
      <p:sp>
        <p:nvSpPr>
          <p:cNvPr id="183" name="Google Shape;18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33389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8A0779-F41F-4220-9CDD-89761F5DB730}" type="slidenum">
              <a:rPr lang="en-US" smtClean="0"/>
              <a:pPr/>
              <a:t>255</a:t>
            </a:fld>
            <a:endParaRPr lang="en-US"/>
          </a:p>
        </p:txBody>
      </p:sp>
    </p:spTree>
    <p:extLst>
      <p:ext uri="{BB962C8B-B14F-4D97-AF65-F5344CB8AC3E}">
        <p14:creationId xmlns:p14="http://schemas.microsoft.com/office/powerpoint/2010/main" val="3983245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a:t>
            </a:r>
            <a:endParaRPr dirty="0"/>
          </a:p>
        </p:txBody>
      </p:sp>
      <p:sp>
        <p:nvSpPr>
          <p:cNvPr id="188" name="Google Shape;18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64714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7F2FB-2B98-4350-A258-A93E20F10ECE}" type="slidenum">
              <a:rPr lang="en-US" smtClean="0"/>
              <a:pPr/>
              <a:t>262</a:t>
            </a:fld>
            <a:endParaRPr lang="en-US"/>
          </a:p>
        </p:txBody>
      </p:sp>
    </p:spTree>
    <p:extLst>
      <p:ext uri="{BB962C8B-B14F-4D97-AF65-F5344CB8AC3E}">
        <p14:creationId xmlns:p14="http://schemas.microsoft.com/office/powerpoint/2010/main" val="22870424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7F2FB-2B98-4350-A258-A93E20F10ECE}" type="slidenum">
              <a:rPr lang="en-US" smtClean="0"/>
              <a:pPr/>
              <a:t>264</a:t>
            </a:fld>
            <a:endParaRPr lang="en-US"/>
          </a:p>
        </p:txBody>
      </p:sp>
    </p:spTree>
    <p:extLst>
      <p:ext uri="{BB962C8B-B14F-4D97-AF65-F5344CB8AC3E}">
        <p14:creationId xmlns:p14="http://schemas.microsoft.com/office/powerpoint/2010/main" val="228704247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7F2FB-2B98-4350-A258-A93E20F10ECE}" type="slidenum">
              <a:rPr lang="en-US" smtClean="0"/>
              <a:pPr/>
              <a:t>267</a:t>
            </a:fld>
            <a:endParaRPr lang="en-US"/>
          </a:p>
        </p:txBody>
      </p:sp>
    </p:spTree>
    <p:extLst>
      <p:ext uri="{BB962C8B-B14F-4D97-AF65-F5344CB8AC3E}">
        <p14:creationId xmlns:p14="http://schemas.microsoft.com/office/powerpoint/2010/main" val="228704247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7F2FB-2B98-4350-A258-A93E20F10ECE}" type="slidenum">
              <a:rPr lang="en-US" smtClean="0"/>
              <a:pPr/>
              <a:t>270</a:t>
            </a:fld>
            <a:endParaRPr lang="en-US"/>
          </a:p>
        </p:txBody>
      </p:sp>
    </p:spTree>
    <p:extLst>
      <p:ext uri="{BB962C8B-B14F-4D97-AF65-F5344CB8AC3E}">
        <p14:creationId xmlns:p14="http://schemas.microsoft.com/office/powerpoint/2010/main" val="22870424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7F2FB-2B98-4350-A258-A93E20F10ECE}" type="slidenum">
              <a:rPr lang="en-US" smtClean="0"/>
              <a:pPr/>
              <a:t>272</a:t>
            </a:fld>
            <a:endParaRPr lang="en-US"/>
          </a:p>
        </p:txBody>
      </p:sp>
    </p:spTree>
    <p:extLst>
      <p:ext uri="{BB962C8B-B14F-4D97-AF65-F5344CB8AC3E}">
        <p14:creationId xmlns:p14="http://schemas.microsoft.com/office/powerpoint/2010/main" val="228704247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12B3F16-C44C-D9A6-5AA7-58232F681A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AF4650B2-85B8-681B-2256-F344CD7DE67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8196" name="Slide Number Placeholder 3">
            <a:extLst>
              <a:ext uri="{FF2B5EF4-FFF2-40B4-BE49-F238E27FC236}">
                <a16:creationId xmlns:a16="http://schemas.microsoft.com/office/drawing/2014/main" id="{76D5BB64-F20D-6A1C-F039-5A2F24BA10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975D085-A08D-4FF3-B3B4-E73650CFFDF0}" type="slidenum">
              <a:rPr lang="en-US" altLang="en-US">
                <a:latin typeface="Calibri" panose="020F0502020204030204" pitchFamily="34" charset="0"/>
              </a:rPr>
              <a:pPr/>
              <a:t>273</a:t>
            </a:fld>
            <a:endParaRPr lang="en-US" altLang="en-US">
              <a:latin typeface="Calibri" panose="020F0502020204030204" pitchFamily="34"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called "parameters" because they define information that is passed to a function. </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prstGeom prst="rect">
            <a:avLst/>
          </a:prstGeom>
        </p:spPr>
        <p:txBody>
          <a:bodyPr/>
          <a:lstStyle/>
          <a:p>
            <a:endParaRPr/>
          </a:p>
        </p:txBody>
      </p:sp>
      <p:sp>
        <p:nvSpPr>
          <p:cNvPr id="117" name="Shape 117"/>
          <p:cNvSpPr>
            <a:spLocks noGrp="1"/>
          </p:cNvSpPr>
          <p:nvPr>
            <p:ph type="body" sz="quarter" idx="1"/>
          </p:nvPr>
        </p:nvSpPr>
        <p:spPr>
          <a:prstGeom prst="rect">
            <a:avLst/>
          </a:prstGeom>
        </p:spPr>
        <p:txBody>
          <a:bodyPr/>
          <a:lstStyle/>
          <a:p>
            <a:r>
              <a:t>We have also learnt that variables are stored somewhere in memory. So instead of passing the value of a variable, can we not pass the location number (also called address) of the variable to a function? If we were able to do so it would become a ‘call by reference’. </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Address = 65524</a:t>
            </a:r>
          </a:p>
          <a:p>
            <a:r>
              <a:t>Value = 3</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5877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61782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Explain</a:t>
            </a:r>
            <a:r>
              <a:rPr lang="en-US" baseline="0" dirty="0"/>
              <a:t> functions(SQRT, FABS,CEIL, FLOOR,POW) in detail</a:t>
            </a:r>
            <a:endParaRPr lang="en-US" dirty="0"/>
          </a:p>
        </p:txBody>
      </p:sp>
      <p:sp>
        <p:nvSpPr>
          <p:cNvPr id="4" name="Slide Number Placeholder 3"/>
          <p:cNvSpPr>
            <a:spLocks noGrp="1"/>
          </p:cNvSpPr>
          <p:nvPr>
            <p:ph type="sldNum" sz="quarter" idx="10"/>
          </p:nvPr>
        </p:nvSpPr>
        <p:spPr/>
        <p:txBody>
          <a:bodyPr/>
          <a:lstStyle/>
          <a:p>
            <a:fld id="{C65B8650-F9F4-4553-A38B-0A9602AA0816}" type="slidenum">
              <a:rPr lang="en-US" smtClean="0"/>
              <a:pPr/>
              <a:t>340</a:t>
            </a:fld>
            <a:endParaRPr 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6AC6D936-54B0-4627-8630-09540485316C}" type="slidenum">
              <a:rPr lang="en-US" smtClean="0"/>
              <a:pPr/>
              <a:t>360</a:t>
            </a:fld>
            <a:endParaRPr lang="en-US"/>
          </a:p>
        </p:txBody>
      </p:sp>
    </p:spTree>
    <p:extLst>
      <p:ext uri="{BB962C8B-B14F-4D97-AF65-F5344CB8AC3E}">
        <p14:creationId xmlns:p14="http://schemas.microsoft.com/office/powerpoint/2010/main" val="23884647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allocate</a:t>
            </a:r>
            <a:r>
              <a:rPr lang="en-US" baseline="0" dirty="0"/>
              <a:t> 10*2 bytes of space in memory</a:t>
            </a:r>
            <a:endParaRPr lang="en-US" dirty="0"/>
          </a:p>
        </p:txBody>
      </p:sp>
      <p:sp>
        <p:nvSpPr>
          <p:cNvPr id="4" name="Slide Number Placeholder 3"/>
          <p:cNvSpPr>
            <a:spLocks noGrp="1"/>
          </p:cNvSpPr>
          <p:nvPr>
            <p:ph type="sldNum" sz="quarter" idx="10"/>
          </p:nvPr>
        </p:nvSpPr>
        <p:spPr/>
        <p:txBody>
          <a:bodyPr/>
          <a:lstStyle/>
          <a:p>
            <a:fld id="{0B37F2FB-2B98-4350-A258-A93E20F10ECE}" type="slidenum">
              <a:rPr lang="en-US" smtClean="0"/>
              <a:pPr/>
              <a:t>414</a:t>
            </a:fld>
            <a:endParaRPr lang="en-US" dirty="0"/>
          </a:p>
        </p:txBody>
      </p:sp>
    </p:spTree>
    <p:extLst>
      <p:ext uri="{BB962C8B-B14F-4D97-AF65-F5344CB8AC3E}">
        <p14:creationId xmlns:p14="http://schemas.microsoft.com/office/powerpoint/2010/main" val="78380653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66006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34389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IN"/>
              <a:t>To sort the elements without using array we have to compare each and every variable individually without using loops. </a:t>
            </a:r>
            <a:endParaRPr/>
          </a:p>
        </p:txBody>
      </p:sp>
      <p:sp>
        <p:nvSpPr>
          <p:cNvPr id="271" name="Google Shape;271;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478</a:t>
            </a:fld>
            <a:endParaRPr/>
          </a:p>
        </p:txBody>
      </p:sp>
    </p:spTree>
    <p:extLst>
      <p:ext uri="{BB962C8B-B14F-4D97-AF65-F5344CB8AC3E}">
        <p14:creationId xmlns:p14="http://schemas.microsoft.com/office/powerpoint/2010/main" val="207660693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657946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61244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65425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7573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900647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03608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6983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46916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98896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329430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00667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142225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958232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64488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3179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163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802800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6AC6D936-54B0-4627-8630-09540485316C}" type="slidenum">
              <a:rPr lang="en-US" smtClean="0"/>
              <a:pPr/>
              <a:t>509</a:t>
            </a:fld>
            <a:endParaRPr lang="en-US"/>
          </a:p>
        </p:txBody>
      </p:sp>
    </p:spTree>
    <p:extLst>
      <p:ext uri="{BB962C8B-B14F-4D97-AF65-F5344CB8AC3E}">
        <p14:creationId xmlns:p14="http://schemas.microsoft.com/office/powerpoint/2010/main" val="2388464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99842FB-71EC-4253-95AF-3CF3D8038D36}" type="slidenum">
              <a:rPr lang="en-CA" smtClean="0"/>
              <a:pPr>
                <a:defRPr/>
              </a:pPr>
              <a:t>525</a:t>
            </a:fld>
            <a:endParaRPr lang="en-CA"/>
          </a:p>
        </p:txBody>
      </p:sp>
      <p:sp>
        <p:nvSpPr>
          <p:cNvPr id="1044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410138883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 typeface="Wingdings" pitchFamily="2" charset="2"/>
              <a:buNone/>
              <a:defRPr/>
            </a:pPr>
            <a:endParaRPr lang="en-IN" b="1" dirty="0"/>
          </a:p>
        </p:txBody>
      </p:sp>
      <p:sp>
        <p:nvSpPr>
          <p:cNvPr id="4" name="Slide Number Placeholder 3"/>
          <p:cNvSpPr>
            <a:spLocks noGrp="1"/>
          </p:cNvSpPr>
          <p:nvPr>
            <p:ph type="sldNum" sz="quarter" idx="10"/>
          </p:nvPr>
        </p:nvSpPr>
        <p:spPr/>
        <p:txBody>
          <a:bodyPr/>
          <a:lstStyle/>
          <a:p>
            <a:fld id="{0B37F2FB-2B98-4350-A258-A93E20F10ECE}" type="slidenum">
              <a:rPr lang="en-US" smtClean="0"/>
              <a:pPr/>
              <a:t>577</a:t>
            </a:fld>
            <a:endParaRPr lang="en-US" dirty="0"/>
          </a:p>
        </p:txBody>
      </p:sp>
    </p:spTree>
    <p:extLst>
      <p:ext uri="{BB962C8B-B14F-4D97-AF65-F5344CB8AC3E}">
        <p14:creationId xmlns:p14="http://schemas.microsoft.com/office/powerpoint/2010/main" val="357147390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FFCBBA-87C4-482A-9ED2-FD5CC3AE6FAA}" type="slidenum">
              <a:rPr lang="en-US" smtClean="0"/>
              <a:pPr/>
              <a:t>600</a:t>
            </a:fld>
            <a:endParaRPr lang="en-US"/>
          </a:p>
        </p:txBody>
      </p:sp>
    </p:spTree>
    <p:extLst>
      <p:ext uri="{BB962C8B-B14F-4D97-AF65-F5344CB8AC3E}">
        <p14:creationId xmlns:p14="http://schemas.microsoft.com/office/powerpoint/2010/main" val="194012249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68499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396815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32346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72724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709174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844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65303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622424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0684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883226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72754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170411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623722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52389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828169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10476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2327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710316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307524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30248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860404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088069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90041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37579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219835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416108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878578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5721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61285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36511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00576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404512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43329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3709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134162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237410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614228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76196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730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08272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12739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40087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41747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96650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35875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231084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32428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335986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95557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724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889498"/>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05945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847840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89571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D76CA3E9-D101-DA96-77F4-9AC8951DBF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6A094380-6D32-1F4F-F66E-ECCA89C41C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700" name="Slide Number Placeholder 3">
            <a:extLst>
              <a:ext uri="{FF2B5EF4-FFF2-40B4-BE49-F238E27FC236}">
                <a16:creationId xmlns:a16="http://schemas.microsoft.com/office/drawing/2014/main" id="{3628EADB-4AF1-465A-6DFD-4E5BFBFB51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E1CD9F-6B24-4659-B8F3-E787D876323B}" type="slidenum">
              <a:rPr lang="en-US" altLang="en-US">
                <a:latin typeface="Calibri" panose="020F0502020204030204" pitchFamily="34" charset="0"/>
              </a:rPr>
              <a:pPr/>
              <a:t>698</a:t>
            </a:fld>
            <a:endParaRPr lang="en-US" altLang="en-US">
              <a:latin typeface="Calibri" panose="020F0502020204030204" pitchFamily="34" charset="0"/>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8EBD3904-8EDE-77E7-CF68-C6B38CFC25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A755B2E7-BA47-00CA-1B28-B684B89A38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Structure date is not having independent existence</a:t>
            </a:r>
          </a:p>
        </p:txBody>
      </p:sp>
      <p:sp>
        <p:nvSpPr>
          <p:cNvPr id="31748" name="Slide Number Placeholder 3">
            <a:extLst>
              <a:ext uri="{FF2B5EF4-FFF2-40B4-BE49-F238E27FC236}">
                <a16:creationId xmlns:a16="http://schemas.microsoft.com/office/drawing/2014/main" id="{374BCF99-B8DA-F41F-7F95-F017D69DD8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CB966D-60BD-437F-8AFC-AA67D82FE96D}" type="slidenum">
              <a:rPr lang="en-US" altLang="en-US">
                <a:latin typeface="Calibri" panose="020F0502020204030204" pitchFamily="34" charset="0"/>
              </a:rPr>
              <a:pPr/>
              <a:t>699</a:t>
            </a:fld>
            <a:endParaRPr lang="en-US" altLang="en-US">
              <a:latin typeface="Calibri" panose="020F0502020204030204" pitchFamily="34" charset="0"/>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8D4ABF9B-2D69-AFE3-AE40-6058A5AFAE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5D4E09CE-E43C-883F-B48E-671B8D53DB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33796" name="Slide Number Placeholder 3">
            <a:extLst>
              <a:ext uri="{FF2B5EF4-FFF2-40B4-BE49-F238E27FC236}">
                <a16:creationId xmlns:a16="http://schemas.microsoft.com/office/drawing/2014/main" id="{B7E43366-EA9A-E658-9D32-F13633E31C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2413033-06E8-4AAB-A85A-BFB03AE64665}" type="slidenum">
              <a:rPr lang="en-US" altLang="en-US">
                <a:latin typeface="Calibri" panose="020F0502020204030204" pitchFamily="34" charset="0"/>
              </a:rPr>
              <a:pPr/>
              <a:t>700</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7485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6780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0546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5014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5226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026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91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303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961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9668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5682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7265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184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6063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6019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98537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82056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0473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03912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0959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is data name used for storing a data value</a:t>
            </a:r>
          </a:p>
        </p:txBody>
      </p:sp>
      <p:sp>
        <p:nvSpPr>
          <p:cNvPr id="4" name="Slide Number Placeholder 3"/>
          <p:cNvSpPr>
            <a:spLocks noGrp="1"/>
          </p:cNvSpPr>
          <p:nvPr>
            <p:ph type="sldNum" sz="quarter" idx="10"/>
          </p:nvPr>
        </p:nvSpPr>
        <p:spPr/>
        <p:txBody>
          <a:bodyPr/>
          <a:lstStyle/>
          <a:p>
            <a:fld id="{FD54C4CB-0809-4037-92DF-2E0D63A3E19B}" type="slidenum">
              <a:rPr lang="en-US" smtClean="0"/>
              <a:pPr/>
              <a:t>55</a:t>
            </a:fld>
            <a:endParaRPr lang="en-US"/>
          </a:p>
        </p:txBody>
      </p:sp>
    </p:spTree>
    <p:extLst>
      <p:ext uri="{BB962C8B-B14F-4D97-AF65-F5344CB8AC3E}">
        <p14:creationId xmlns:p14="http://schemas.microsoft.com/office/powerpoint/2010/main" val="2362985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is data name used for storing a data value</a:t>
            </a:r>
          </a:p>
        </p:txBody>
      </p:sp>
      <p:sp>
        <p:nvSpPr>
          <p:cNvPr id="4" name="Slide Number Placeholder 3"/>
          <p:cNvSpPr>
            <a:spLocks noGrp="1"/>
          </p:cNvSpPr>
          <p:nvPr>
            <p:ph type="sldNum" sz="quarter" idx="10"/>
          </p:nvPr>
        </p:nvSpPr>
        <p:spPr/>
        <p:txBody>
          <a:bodyPr/>
          <a:lstStyle/>
          <a:p>
            <a:fld id="{FD54C4CB-0809-4037-92DF-2E0D63A3E19B}" type="slidenum">
              <a:rPr lang="en-US" smtClean="0"/>
              <a:pPr/>
              <a:t>56</a:t>
            </a:fld>
            <a:endParaRPr lang="en-US"/>
          </a:p>
        </p:txBody>
      </p:sp>
    </p:spTree>
    <p:extLst>
      <p:ext uri="{BB962C8B-B14F-4D97-AF65-F5344CB8AC3E}">
        <p14:creationId xmlns:p14="http://schemas.microsoft.com/office/powerpoint/2010/main" val="2362985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declaration no memory space is allocated to an identifier.</a:t>
            </a:r>
          </a:p>
          <a:p>
            <a:r>
              <a:rPr lang="en-US" dirty="0"/>
              <a:t>Definition of identifier means the declaration of identifier + reservation of space for it in memory</a:t>
            </a:r>
          </a:p>
        </p:txBody>
      </p:sp>
      <p:sp>
        <p:nvSpPr>
          <p:cNvPr id="4" name="Slide Number Placeholder 3"/>
          <p:cNvSpPr>
            <a:spLocks noGrp="1"/>
          </p:cNvSpPr>
          <p:nvPr>
            <p:ph type="sldNum" sz="quarter" idx="10"/>
          </p:nvPr>
        </p:nvSpPr>
        <p:spPr/>
        <p:txBody>
          <a:bodyPr/>
          <a:lstStyle/>
          <a:p>
            <a:fld id="{FD54C4CB-0809-4037-92DF-2E0D63A3E19B}" type="slidenum">
              <a:rPr lang="en-US" smtClean="0"/>
              <a:pPr/>
              <a:t>57</a:t>
            </a:fld>
            <a:endParaRPr lang="en-US"/>
          </a:p>
        </p:txBody>
      </p:sp>
    </p:spTree>
    <p:extLst>
      <p:ext uri="{BB962C8B-B14F-4D97-AF65-F5344CB8AC3E}">
        <p14:creationId xmlns:p14="http://schemas.microsoft.com/office/powerpoint/2010/main" val="3419666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dirty="0" err="1"/>
              <a:t>b+c</a:t>
            </a:r>
            <a:r>
              <a:rPr lang="en-US" dirty="0"/>
              <a:t>….three</a:t>
            </a:r>
            <a:r>
              <a:rPr lang="en-US" baseline="0" dirty="0"/>
              <a:t> operands and 2 operators</a:t>
            </a:r>
            <a:endParaRPr lang="en-US" dirty="0"/>
          </a:p>
        </p:txBody>
      </p:sp>
      <p:sp>
        <p:nvSpPr>
          <p:cNvPr id="4" name="Slide Number Placeholder 3"/>
          <p:cNvSpPr>
            <a:spLocks noGrp="1"/>
          </p:cNvSpPr>
          <p:nvPr>
            <p:ph type="sldNum" sz="quarter" idx="10"/>
          </p:nvPr>
        </p:nvSpPr>
        <p:spPr/>
        <p:txBody>
          <a:bodyPr/>
          <a:lstStyle/>
          <a:p>
            <a:fld id="{FD54C4CB-0809-4037-92DF-2E0D63A3E19B}" type="slidenum">
              <a:rPr lang="en-US" smtClean="0"/>
              <a:pPr/>
              <a:t>66</a:t>
            </a:fld>
            <a:endParaRPr lang="en-US"/>
          </a:p>
        </p:txBody>
      </p:sp>
    </p:spTree>
    <p:extLst>
      <p:ext uri="{BB962C8B-B14F-4D97-AF65-F5344CB8AC3E}">
        <p14:creationId xmlns:p14="http://schemas.microsoft.com/office/powerpoint/2010/main" val="508071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04C05C-017D-47E5-A7B3-5144E79D72F8}" type="slidenum">
              <a:rPr lang="en-US" smtClean="0"/>
              <a:pPr/>
              <a:t>72</a:t>
            </a:fld>
            <a:endParaRPr lang="en-US" dirty="0"/>
          </a:p>
        </p:txBody>
      </p:sp>
    </p:spTree>
    <p:extLst>
      <p:ext uri="{BB962C8B-B14F-4D97-AF65-F5344CB8AC3E}">
        <p14:creationId xmlns:p14="http://schemas.microsoft.com/office/powerpoint/2010/main" val="1658852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22106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60" name="Google Shape;6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77</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3473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967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132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03563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solidFill>
                  <a:srgbClr val="000000"/>
                </a:solidFill>
              </a:rPr>
              <a:t>121</a:t>
            </a:fld>
            <a:endParaRPr>
              <a:solidFill>
                <a:srgbClr val="000000"/>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16"/>
        <p:cNvGrpSpPr/>
        <p:nvPr/>
      </p:nvGrpSpPr>
      <p:grpSpPr>
        <a:xfrm>
          <a:off x="0" y="0"/>
          <a:ext cx="0" cy="0"/>
          <a:chOff x="0" y="0"/>
          <a:chExt cx="0" cy="0"/>
        </a:xfrm>
      </p:grpSpPr>
      <p:sp>
        <p:nvSpPr>
          <p:cNvPr id="17" name="Google Shape;17;p40"/>
          <p:cNvSpPr/>
          <p:nvPr/>
        </p:nvSpPr>
        <p:spPr>
          <a:xfrm>
            <a:off x="6705600" y="838200"/>
            <a:ext cx="2438400" cy="601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1" i="0" u="none" strike="noStrike" cap="none">
              <a:solidFill>
                <a:schemeClr val="dk1"/>
              </a:solidFill>
              <a:latin typeface="Questrial"/>
              <a:ea typeface="Questrial"/>
              <a:cs typeface="Questrial"/>
              <a:sym typeface="Questrial"/>
            </a:endParaRPr>
          </a:p>
        </p:txBody>
      </p:sp>
      <p:sp>
        <p:nvSpPr>
          <p:cNvPr id="18" name="Google Shape;18;p40"/>
          <p:cNvSpPr txBox="1">
            <a:spLocks noGrp="1"/>
          </p:cNvSpPr>
          <p:nvPr>
            <p:ph type="body" idx="1"/>
          </p:nvPr>
        </p:nvSpPr>
        <p:spPr>
          <a:xfrm>
            <a:off x="0" y="6553200"/>
            <a:ext cx="2743200" cy="381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7F7F7F"/>
              </a:buClr>
              <a:buSzPts val="1200"/>
              <a:buFont typeface="Arial"/>
              <a:buNone/>
              <a:defRPr sz="1200">
                <a:solidFill>
                  <a:srgbClr val="7F7F7F"/>
                </a:solidFill>
                <a:latin typeface="Arial Black"/>
                <a:ea typeface="Arial Black"/>
                <a:cs typeface="Arial Black"/>
                <a:sym typeface="Arial Black"/>
              </a:defRPr>
            </a:lvl1pPr>
            <a:lvl2pPr marL="914400" lvl="1" indent="-304800" algn="l">
              <a:spcBef>
                <a:spcPts val="240"/>
              </a:spcBef>
              <a:spcAft>
                <a:spcPts val="0"/>
              </a:spcAft>
              <a:buClr>
                <a:srgbClr val="7F7F7F"/>
              </a:buClr>
              <a:buSzPts val="1200"/>
              <a:buChar char="–"/>
              <a:defRPr sz="1200">
                <a:solidFill>
                  <a:srgbClr val="7F7F7F"/>
                </a:solidFill>
                <a:latin typeface="Arial Black"/>
                <a:ea typeface="Arial Black"/>
                <a:cs typeface="Arial Black"/>
                <a:sym typeface="Arial Black"/>
              </a:defRPr>
            </a:lvl2pPr>
            <a:lvl3pPr marL="1371600" lvl="2" indent="-304800" algn="l">
              <a:spcBef>
                <a:spcPts val="240"/>
              </a:spcBef>
              <a:spcAft>
                <a:spcPts val="0"/>
              </a:spcAft>
              <a:buClr>
                <a:srgbClr val="7F7F7F"/>
              </a:buClr>
              <a:buSzPts val="1200"/>
              <a:buChar char="•"/>
              <a:defRPr sz="1200">
                <a:solidFill>
                  <a:srgbClr val="7F7F7F"/>
                </a:solidFill>
                <a:latin typeface="Arial Black"/>
                <a:ea typeface="Arial Black"/>
                <a:cs typeface="Arial Black"/>
                <a:sym typeface="Arial Black"/>
              </a:defRPr>
            </a:lvl3pPr>
            <a:lvl4pPr marL="1828800" lvl="3" indent="-304800" algn="l">
              <a:spcBef>
                <a:spcPts val="240"/>
              </a:spcBef>
              <a:spcAft>
                <a:spcPts val="0"/>
              </a:spcAft>
              <a:buClr>
                <a:srgbClr val="7F7F7F"/>
              </a:buClr>
              <a:buSzPts val="1200"/>
              <a:buChar char="–"/>
              <a:defRPr sz="1200">
                <a:solidFill>
                  <a:srgbClr val="7F7F7F"/>
                </a:solidFill>
                <a:latin typeface="Arial Black"/>
                <a:ea typeface="Arial Black"/>
                <a:cs typeface="Arial Black"/>
                <a:sym typeface="Arial Black"/>
              </a:defRPr>
            </a:lvl4pPr>
            <a:lvl5pPr marL="2286000" lvl="4" indent="-304800" algn="l">
              <a:spcBef>
                <a:spcPts val="240"/>
              </a:spcBef>
              <a:spcAft>
                <a:spcPts val="0"/>
              </a:spcAft>
              <a:buClr>
                <a:srgbClr val="7F7F7F"/>
              </a:buClr>
              <a:buSzPts val="1200"/>
              <a:buChar char="»"/>
              <a:defRPr sz="1200">
                <a:solidFill>
                  <a:srgbClr val="7F7F7F"/>
                </a:solidFill>
                <a:latin typeface="Arial Black"/>
                <a:ea typeface="Arial Black"/>
                <a:cs typeface="Arial Black"/>
                <a:sym typeface="Arial Black"/>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0" y="685800"/>
            <a:ext cx="6400800" cy="5486400"/>
          </a:xfrm>
          <a:solidFill>
            <a:srgbClr val="FFE593"/>
          </a:solidFill>
        </p:spPr>
        <p:txBody>
          <a:bodyPr>
            <a:normAutofit/>
          </a:bodyPr>
          <a:lstStyle>
            <a:lvl1pPr marL="0" indent="0">
              <a:spcBef>
                <a:spcPts val="0"/>
              </a:spcBef>
              <a:buNone/>
              <a:defRPr sz="1800" b="1">
                <a:solidFill>
                  <a:schemeClr val="tx1"/>
                </a:solidFill>
                <a:latin typeface="Courier New" pitchFamily="49" charset="0"/>
                <a:cs typeface="Courier New" pitchFamily="49" charset="0"/>
              </a:defRPr>
            </a:lvl1pPr>
            <a:lvl2pPr marL="0" indent="0">
              <a:spcBef>
                <a:spcPts val="0"/>
              </a:spcBef>
              <a:buNone/>
              <a:defRPr sz="1800" b="1">
                <a:solidFill>
                  <a:schemeClr val="tx1"/>
                </a:solidFill>
                <a:latin typeface="Courier New" pitchFamily="49" charset="0"/>
                <a:cs typeface="Courier New" pitchFamily="49" charset="0"/>
              </a:defRPr>
            </a:lvl2pPr>
            <a:lvl3pPr marL="0" indent="0">
              <a:spcBef>
                <a:spcPts val="0"/>
              </a:spcBef>
              <a:buNone/>
              <a:defRPr sz="1800" b="1">
                <a:solidFill>
                  <a:schemeClr val="tx1"/>
                </a:solidFill>
                <a:latin typeface="Courier New" pitchFamily="49" charset="0"/>
                <a:cs typeface="Courier New" pitchFamily="49" charset="0"/>
              </a:defRPr>
            </a:lvl3pPr>
            <a:lvl4pPr marL="0" indent="0">
              <a:spcBef>
                <a:spcPts val="0"/>
              </a:spcBef>
              <a:buNone/>
              <a:defRPr sz="1800" b="1">
                <a:solidFill>
                  <a:schemeClr val="tx1"/>
                </a:solidFill>
                <a:latin typeface="Courier New" pitchFamily="49" charset="0"/>
                <a:cs typeface="Courier New" pitchFamily="49" charset="0"/>
              </a:defRPr>
            </a:lvl4pPr>
            <a:lvl5pPr marL="0" indent="0">
              <a:spcBef>
                <a:spcPts val="0"/>
              </a:spcBef>
              <a:buNone/>
              <a:defRPr sz="1800" b="1">
                <a:solidFill>
                  <a:schemeClr val="tx1"/>
                </a:solidFill>
                <a:latin typeface="Courier New" pitchFamily="49" charset="0"/>
                <a:cs typeface="Courier New"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3"/>
          </p:nvPr>
        </p:nvSpPr>
        <p:spPr>
          <a:xfrm>
            <a:off x="6400800" y="685800"/>
            <a:ext cx="2590800" cy="5486400"/>
          </a:xfrm>
        </p:spPr>
        <p:txBody>
          <a:bodyPr>
            <a:noAutofit/>
          </a:bodyPr>
          <a:lstStyle>
            <a:lvl1pPr marL="0" indent="0">
              <a:spcBef>
                <a:spcPts val="0"/>
              </a:spcBef>
              <a:buNone/>
              <a:defRPr sz="2800">
                <a:solidFill>
                  <a:schemeClr val="accent1"/>
                </a:solidFill>
              </a:defRPr>
            </a:lvl1pPr>
            <a:lvl2pPr marL="0" indent="0">
              <a:spcBef>
                <a:spcPts val="0"/>
              </a:spcBef>
              <a:buNone/>
              <a:defRPr sz="2800">
                <a:solidFill>
                  <a:schemeClr val="accent1"/>
                </a:solidFill>
              </a:defRPr>
            </a:lvl2pPr>
            <a:lvl3pPr marL="0" indent="0">
              <a:spcBef>
                <a:spcPts val="0"/>
              </a:spcBef>
              <a:buNone/>
              <a:defRPr sz="2800">
                <a:solidFill>
                  <a:schemeClr val="accent1"/>
                </a:solidFill>
              </a:defRPr>
            </a:lvl3pPr>
            <a:lvl4pPr marL="0" indent="0">
              <a:spcBef>
                <a:spcPts val="0"/>
              </a:spcBef>
              <a:buNone/>
              <a:defRPr sz="2800">
                <a:solidFill>
                  <a:schemeClr val="accent1"/>
                </a:solidFill>
              </a:defRPr>
            </a:lvl4pPr>
            <a:lvl5pPr marL="0" indent="0">
              <a:spcBef>
                <a:spcPts val="0"/>
              </a:spcBef>
              <a:buNone/>
              <a:defRPr sz="28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36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409317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1" name="image.png" descr="image.png"/>
          <p:cNvPicPr>
            <a:picLocks noChangeAspect="1"/>
          </p:cNvPicPr>
          <p:nvPr/>
        </p:nvPicPr>
        <p:blipFill>
          <a:blip r:embed="rId2"/>
          <a:stretch>
            <a:fillRect/>
          </a:stretch>
        </p:blipFill>
        <p:spPr>
          <a:xfrm>
            <a:off x="33337" y="0"/>
            <a:ext cx="9124951" cy="942975"/>
          </a:xfrm>
          <a:prstGeom prst="rect">
            <a:avLst/>
          </a:prstGeom>
          <a:ln w="12700">
            <a:miter lim="400000"/>
          </a:ln>
        </p:spPr>
      </p:pic>
      <p:pic>
        <p:nvPicPr>
          <p:cNvPr id="22" name="image.png" descr="image.png"/>
          <p:cNvPicPr>
            <a:picLocks noChangeAspect="1"/>
          </p:cNvPicPr>
          <p:nvPr/>
        </p:nvPicPr>
        <p:blipFill>
          <a:blip r:embed="rId2"/>
          <a:stretch>
            <a:fillRect/>
          </a:stretch>
        </p:blipFill>
        <p:spPr>
          <a:xfrm>
            <a:off x="33337" y="0"/>
            <a:ext cx="9124951" cy="942975"/>
          </a:xfrm>
          <a:prstGeom prst="rect">
            <a:avLst/>
          </a:prstGeom>
          <a:ln w="12700">
            <a:miter lim="400000"/>
          </a:ln>
        </p:spPr>
      </p:pic>
      <p:sp>
        <p:nvSpPr>
          <p:cNvPr id="23" name="Line"/>
          <p:cNvSpPr/>
          <p:nvPr/>
        </p:nvSpPr>
        <p:spPr>
          <a:xfrm>
            <a:off x="839787" y="3352800"/>
            <a:ext cx="7056438" cy="0"/>
          </a:xfrm>
          <a:prstGeom prst="line">
            <a:avLst/>
          </a:prstGeom>
          <a:ln w="38100">
            <a:solidFill>
              <a:schemeClr val="accent2"/>
            </a:solidFill>
          </a:ln>
          <a:effectLst>
            <a:outerShdw blurRad="63500" dist="23000" dir="5400000" rotWithShape="0">
              <a:srgbClr val="000000">
                <a:alpha val="34999"/>
              </a:srgbClr>
            </a:outerShdw>
          </a:effectLst>
        </p:spPr>
        <p:txBody>
          <a:bodyPr lIns="45718" tIns="45718" rIns="45718" bIns="45718"/>
          <a:lstStyle/>
          <a:p>
            <a:endParaRPr/>
          </a:p>
        </p:txBody>
      </p:sp>
      <p:sp>
        <p:nvSpPr>
          <p:cNvPr id="24" name="Line"/>
          <p:cNvSpPr/>
          <p:nvPr/>
        </p:nvSpPr>
        <p:spPr>
          <a:xfrm>
            <a:off x="839787" y="3352800"/>
            <a:ext cx="7056438" cy="0"/>
          </a:xfrm>
          <a:prstGeom prst="line">
            <a:avLst/>
          </a:prstGeom>
          <a:ln w="38100">
            <a:solidFill>
              <a:schemeClr val="accent2"/>
            </a:solidFill>
          </a:ln>
          <a:effectLst>
            <a:outerShdw blurRad="63500" dist="23000" dir="5400000" rotWithShape="0">
              <a:srgbClr val="000000">
                <a:alpha val="34999"/>
              </a:srgbClr>
            </a:outerShdw>
          </a:effectLst>
        </p:spPr>
        <p:txBody>
          <a:bodyPr lIns="45718" tIns="45718" rIns="45718" bIns="45718"/>
          <a:lstStyle/>
          <a:p>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96035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Default">
    <p:spTree>
      <p:nvGrpSpPr>
        <p:cNvPr id="1" name=""/>
        <p:cNvGrpSpPr/>
        <p:nvPr/>
      </p:nvGrpSpPr>
      <p:grpSpPr>
        <a:xfrm>
          <a:off x="0" y="0"/>
          <a:ext cx="0" cy="0"/>
          <a:chOff x="0" y="0"/>
          <a:chExt cx="0" cy="0"/>
        </a:xfrm>
      </p:grpSpPr>
      <p:sp>
        <p:nvSpPr>
          <p:cNvPr id="45" name="Title Text"/>
          <p:cNvSpPr txBox="1">
            <a:spLocks noGrp="1"/>
          </p:cNvSpPr>
          <p:nvPr>
            <p:ph type="title"/>
          </p:nvPr>
        </p:nvSpPr>
        <p:spPr>
          <a:prstGeom prst="rect">
            <a:avLst/>
          </a:prstGeom>
        </p:spPr>
        <p:txBody>
          <a:bodyPr/>
          <a:lstStyle/>
          <a:p>
            <a:r>
              <a:t>Title Text</a:t>
            </a:r>
          </a:p>
        </p:txBody>
      </p:sp>
      <p:sp>
        <p:nvSpPr>
          <p:cNvPr id="4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971726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82" name="Title Text"/>
          <p:cNvSpPr txBox="1">
            <a:spLocks noGrp="1"/>
          </p:cNvSpPr>
          <p:nvPr>
            <p:ph type="title"/>
          </p:nvPr>
        </p:nvSpPr>
        <p:spPr>
          <a:prstGeom prst="rect">
            <a:avLst/>
          </a:prstGeom>
        </p:spPr>
        <p:txBody>
          <a:bodyPr/>
          <a:lstStyle/>
          <a:p>
            <a:r>
              <a:t>Title Text</a:t>
            </a:r>
          </a:p>
        </p:txBody>
      </p:sp>
      <p:sp>
        <p:nvSpPr>
          <p:cNvPr id="83" name="Slide Number"/>
          <p:cNvSpPr txBox="1">
            <a:spLocks noGrp="1"/>
          </p:cNvSpPr>
          <p:nvPr>
            <p:ph type="sldNum" sz="quarter" idx="2"/>
          </p:nvPr>
        </p:nvSpPr>
        <p:spPr>
          <a:xfrm>
            <a:off x="6553200" y="6356350"/>
            <a:ext cx="343903" cy="358140"/>
          </a:xfrm>
          <a:prstGeom prst="rect">
            <a:avLst/>
          </a:prstGeom>
        </p:spPr>
        <p:txBody>
          <a:bodyPr anchor="t"/>
          <a:lstStyle>
            <a:lvl1pPr algn="l">
              <a:defRPr sz="1800"/>
            </a:lvl1pPr>
          </a:lstStyle>
          <a:p>
            <a:fld id="{86CB4B4D-7CA3-9044-876B-883B54F8677D}" type="slidenum">
              <a:t>‹#›</a:t>
            </a:fld>
            <a:endParaRPr/>
          </a:p>
        </p:txBody>
      </p:sp>
    </p:spTree>
    <p:extLst>
      <p:ext uri="{BB962C8B-B14F-4D97-AF65-F5344CB8AC3E}">
        <p14:creationId xmlns:p14="http://schemas.microsoft.com/office/powerpoint/2010/main" val="80156256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457200"/>
            <a:ext cx="7793038" cy="677863"/>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481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295400"/>
            <a:ext cx="38481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238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685800" y="1295400"/>
            <a:ext cx="7848600" cy="4648200"/>
          </a:xfrm>
        </p:spPr>
        <p:txBody>
          <a:bodyPr/>
          <a:lstStyle/>
          <a:p>
            <a:endParaRPr lang="en-US"/>
          </a:p>
        </p:txBody>
      </p:sp>
    </p:spTree>
    <p:extLst>
      <p:ext uri="{BB962C8B-B14F-4D97-AF65-F5344CB8AC3E}">
        <p14:creationId xmlns:p14="http://schemas.microsoft.com/office/powerpoint/2010/main" val="3917897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5576" y="635818"/>
            <a:ext cx="1808162" cy="3297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2" name="Straight Connector 11"/>
          <p:cNvCxnSpPr/>
          <p:nvPr userDrawn="1"/>
        </p:nvCxnSpPr>
        <p:spPr>
          <a:xfrm>
            <a:off x="755576" y="3933056"/>
            <a:ext cx="7056784"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itle 1"/>
          <p:cNvSpPr txBox="1">
            <a:spLocks/>
          </p:cNvSpPr>
          <p:nvPr userDrawn="1"/>
        </p:nvSpPr>
        <p:spPr>
          <a:xfrm>
            <a:off x="1953250" y="5958408"/>
            <a:ext cx="7155254" cy="89959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tx1">
                    <a:lumMod val="65000"/>
                    <a:lumOff val="35000"/>
                  </a:schemeClr>
                </a:solidFill>
              </a:rPr>
              <a:t>cse101@lpu.co.in</a:t>
            </a:r>
            <a:endParaRPr lang="en-IN" sz="1400" dirty="0">
              <a:solidFill>
                <a:schemeClr val="tx1">
                  <a:lumMod val="65000"/>
                  <a:lumOff val="35000"/>
                </a:schemeClr>
              </a:solidFill>
            </a:endParaRPr>
          </a:p>
        </p:txBody>
      </p:sp>
      <p:sp>
        <p:nvSpPr>
          <p:cNvPr id="14" name="Text Placeholder 16"/>
          <p:cNvSpPr>
            <a:spLocks noGrp="1"/>
          </p:cNvSpPr>
          <p:nvPr>
            <p:ph type="body" sz="quarter" idx="13" hasCustomPrompt="1"/>
          </p:nvPr>
        </p:nvSpPr>
        <p:spPr>
          <a:xfrm>
            <a:off x="2916238" y="3140447"/>
            <a:ext cx="4620288" cy="720601"/>
          </a:xfrm>
        </p:spPr>
        <p:txBody>
          <a:bodyPr/>
          <a:lstStyle>
            <a:lvl1pPr marL="0" indent="0">
              <a:buNone/>
              <a:defRPr/>
            </a:lvl1pPr>
          </a:lstStyle>
          <a:p>
            <a:pPr lvl="0"/>
            <a:r>
              <a:rPr lang="en-US" dirty="0"/>
              <a:t>Next Lecture</a:t>
            </a:r>
          </a:p>
        </p:txBody>
      </p:sp>
      <p:sp>
        <p:nvSpPr>
          <p:cNvPr id="15" name="Text Placeholder 18"/>
          <p:cNvSpPr>
            <a:spLocks noGrp="1"/>
          </p:cNvSpPr>
          <p:nvPr>
            <p:ph type="body" sz="quarter" idx="14" hasCustomPrompt="1"/>
          </p:nvPr>
        </p:nvSpPr>
        <p:spPr>
          <a:xfrm>
            <a:off x="2916238" y="4005064"/>
            <a:ext cx="4620288" cy="1090702"/>
          </a:xfrm>
        </p:spPr>
        <p:txBody>
          <a:bodyPr/>
          <a:lstStyle>
            <a:lvl1pPr>
              <a:defRPr baseline="0"/>
            </a:lvl1pPr>
          </a:lstStyle>
          <a:p>
            <a:pPr lvl="0"/>
            <a:r>
              <a:rPr lang="en-US" dirty="0"/>
              <a:t>Content of next lecture</a:t>
            </a:r>
          </a:p>
        </p:txBody>
      </p:sp>
    </p:spTree>
    <p:extLst>
      <p:ext uri="{BB962C8B-B14F-4D97-AF65-F5344CB8AC3E}">
        <p14:creationId xmlns:p14="http://schemas.microsoft.com/office/powerpoint/2010/main" val="2014116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35847" name="Rectangle 1031"/>
          <p:cNvSpPr>
            <a:spLocks noChangeArrowheads="1"/>
          </p:cNvSpPr>
          <p:nvPr/>
        </p:nvSpPr>
        <p:spPr bwMode="auto">
          <a:xfrm>
            <a:off x="6705600" y="838200"/>
            <a:ext cx="2438400" cy="6019800"/>
          </a:xfrm>
          <a:prstGeom prst="rect">
            <a:avLst/>
          </a:prstGeom>
          <a:noFill/>
          <a:ln w="9525">
            <a:noFill/>
            <a:miter lim="800000"/>
            <a:headEnd/>
            <a:tailEnd/>
          </a:ln>
          <a:effectLst/>
        </p:spPr>
        <p:txBody>
          <a:bodyPr/>
          <a:lstStyle/>
          <a:p>
            <a:pPr eaLnBrk="1" hangingPunct="1">
              <a:spcBef>
                <a:spcPct val="0"/>
              </a:spcBef>
            </a:pPr>
            <a:endParaRPr lang="en-US" sz="1050" b="1">
              <a:solidFill>
                <a:schemeClr val="tx1"/>
              </a:solidFill>
              <a:latin typeface="AvantGarde" pitchFamily="34" charset="0"/>
            </a:endParaRPr>
          </a:p>
        </p:txBody>
      </p:sp>
      <p:sp>
        <p:nvSpPr>
          <p:cNvPr id="7" name="Text Placeholder 5"/>
          <p:cNvSpPr>
            <a:spLocks noGrp="1"/>
          </p:cNvSpPr>
          <p:nvPr>
            <p:ph type="body" sz="quarter" idx="10" hasCustomPrompt="1"/>
          </p:nvPr>
        </p:nvSpPr>
        <p:spPr>
          <a:xfrm>
            <a:off x="0" y="6553200"/>
            <a:ext cx="2743200" cy="381000"/>
          </a:xfr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itchFamily="34" charset="0"/>
              <a:buNone/>
              <a:tabLst/>
              <a:defRPr sz="900">
                <a:solidFill>
                  <a:schemeClr val="bg1">
                    <a:lumMod val="50000"/>
                  </a:schemeClr>
                </a:solidFill>
                <a:latin typeface="Arial Black" pitchFamily="34" charset="0"/>
              </a:defRPr>
            </a:lvl1pPr>
            <a:lvl2pPr>
              <a:defRPr sz="900">
                <a:solidFill>
                  <a:schemeClr val="bg1">
                    <a:lumMod val="50000"/>
                  </a:schemeClr>
                </a:solidFill>
                <a:latin typeface="Arial Black" pitchFamily="34" charset="0"/>
              </a:defRPr>
            </a:lvl2pPr>
            <a:lvl3pPr>
              <a:defRPr sz="900">
                <a:solidFill>
                  <a:schemeClr val="bg1">
                    <a:lumMod val="50000"/>
                  </a:schemeClr>
                </a:solidFill>
                <a:latin typeface="Arial Black" pitchFamily="34" charset="0"/>
              </a:defRPr>
            </a:lvl3pPr>
            <a:lvl4pPr>
              <a:defRPr sz="900">
                <a:solidFill>
                  <a:schemeClr val="bg1">
                    <a:lumMod val="50000"/>
                  </a:schemeClr>
                </a:solidFill>
                <a:latin typeface="Arial Black" pitchFamily="34" charset="0"/>
              </a:defRPr>
            </a:lvl4pPr>
            <a:lvl5pPr>
              <a:defRPr sz="900">
                <a:solidFill>
                  <a:schemeClr val="bg1">
                    <a:lumMod val="50000"/>
                  </a:schemeClr>
                </a:solidFill>
                <a:latin typeface="Arial Black" pitchFamily="34" charset="0"/>
              </a:defRPr>
            </a:lvl5pPr>
          </a:lstStyle>
          <a:p>
            <a:pPr lvl="0"/>
            <a:r>
              <a:rPr lang="en-US" dirty="0"/>
              <a:t>©LPU CSE101 C Programming</a:t>
            </a:r>
          </a:p>
          <a:p>
            <a:pPr lvl="0"/>
            <a:endParaRPr lang="en-US" dirty="0"/>
          </a:p>
        </p:txBody>
      </p:sp>
    </p:spTree>
    <p:extLst>
      <p:ext uri="{BB962C8B-B14F-4D97-AF65-F5344CB8AC3E}">
        <p14:creationId xmlns:p14="http://schemas.microsoft.com/office/powerpoint/2010/main" val="5740926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0" y="685800"/>
            <a:ext cx="6400800" cy="5486400"/>
          </a:xfrm>
          <a:solidFill>
            <a:srgbClr val="FFE593"/>
          </a:solidFill>
        </p:spPr>
        <p:txBody>
          <a:bodyPr>
            <a:normAutofit/>
          </a:bodyPr>
          <a:lstStyle>
            <a:lvl1pPr marL="0" indent="0">
              <a:spcBef>
                <a:spcPts val="0"/>
              </a:spcBef>
              <a:buNone/>
              <a:defRPr sz="1800" b="1">
                <a:solidFill>
                  <a:schemeClr val="tx1"/>
                </a:solidFill>
                <a:latin typeface="Courier New" pitchFamily="49" charset="0"/>
                <a:cs typeface="Courier New" pitchFamily="49" charset="0"/>
              </a:defRPr>
            </a:lvl1pPr>
            <a:lvl2pPr marL="0" indent="0">
              <a:spcBef>
                <a:spcPts val="0"/>
              </a:spcBef>
              <a:buNone/>
              <a:defRPr sz="1800" b="1">
                <a:solidFill>
                  <a:schemeClr val="tx1"/>
                </a:solidFill>
                <a:latin typeface="Courier New" pitchFamily="49" charset="0"/>
                <a:cs typeface="Courier New" pitchFamily="49" charset="0"/>
              </a:defRPr>
            </a:lvl2pPr>
            <a:lvl3pPr marL="0" indent="0">
              <a:spcBef>
                <a:spcPts val="0"/>
              </a:spcBef>
              <a:buNone/>
              <a:defRPr sz="1800" b="1">
                <a:solidFill>
                  <a:schemeClr val="tx1"/>
                </a:solidFill>
                <a:latin typeface="Courier New" pitchFamily="49" charset="0"/>
                <a:cs typeface="Courier New" pitchFamily="49" charset="0"/>
              </a:defRPr>
            </a:lvl3pPr>
            <a:lvl4pPr marL="0" indent="0">
              <a:spcBef>
                <a:spcPts val="0"/>
              </a:spcBef>
              <a:buNone/>
              <a:defRPr sz="1800" b="1">
                <a:solidFill>
                  <a:schemeClr val="tx1"/>
                </a:solidFill>
                <a:latin typeface="Courier New" pitchFamily="49" charset="0"/>
                <a:cs typeface="Courier New" pitchFamily="49" charset="0"/>
              </a:defRPr>
            </a:lvl4pPr>
            <a:lvl5pPr marL="0" indent="0">
              <a:spcBef>
                <a:spcPts val="0"/>
              </a:spcBef>
              <a:buNone/>
              <a:defRPr sz="1800" b="1">
                <a:solidFill>
                  <a:schemeClr val="tx1"/>
                </a:solidFill>
                <a:latin typeface="Courier New" pitchFamily="49" charset="0"/>
                <a:cs typeface="Courier New"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3"/>
          </p:nvPr>
        </p:nvSpPr>
        <p:spPr>
          <a:xfrm>
            <a:off x="6553200" y="685800"/>
            <a:ext cx="2590800" cy="5486400"/>
          </a:xfrm>
        </p:spPr>
        <p:txBody>
          <a:bodyPr>
            <a:noAutofit/>
          </a:bodyPr>
          <a:lstStyle>
            <a:lvl1pPr marL="0" indent="0">
              <a:spcBef>
                <a:spcPts val="0"/>
              </a:spcBef>
              <a:buNone/>
              <a:defRPr sz="2800">
                <a:solidFill>
                  <a:schemeClr val="accent1"/>
                </a:solidFill>
              </a:defRPr>
            </a:lvl1pPr>
            <a:lvl2pPr marL="0" indent="0">
              <a:spcBef>
                <a:spcPts val="0"/>
              </a:spcBef>
              <a:buNone/>
              <a:defRPr sz="2800">
                <a:solidFill>
                  <a:schemeClr val="accent1"/>
                </a:solidFill>
              </a:defRPr>
            </a:lvl2pPr>
            <a:lvl3pPr marL="0" indent="0">
              <a:spcBef>
                <a:spcPts val="0"/>
              </a:spcBef>
              <a:buNone/>
              <a:defRPr sz="2800">
                <a:solidFill>
                  <a:schemeClr val="accent1"/>
                </a:solidFill>
              </a:defRPr>
            </a:lvl3pPr>
            <a:lvl4pPr marL="0" indent="0">
              <a:spcBef>
                <a:spcPts val="0"/>
              </a:spcBef>
              <a:buNone/>
              <a:defRPr sz="2800">
                <a:solidFill>
                  <a:schemeClr val="accent1"/>
                </a:solidFill>
              </a:defRPr>
            </a:lvl4pPr>
            <a:lvl5pPr marL="0" indent="0">
              <a:spcBef>
                <a:spcPts val="0"/>
              </a:spcBef>
              <a:buNone/>
              <a:defRPr sz="28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448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accent1"/>
              </a:buClr>
              <a:buSzPts val="3200"/>
              <a:buChar char="•"/>
              <a:defRPr>
                <a:solidFill>
                  <a:schemeClr val="accent1"/>
                </a:solidFill>
              </a:defRPr>
            </a:lvl1pPr>
            <a:lvl2pPr marL="914400" lvl="1" indent="-406400" algn="l">
              <a:spcBef>
                <a:spcPts val="560"/>
              </a:spcBef>
              <a:spcAft>
                <a:spcPts val="0"/>
              </a:spcAft>
              <a:buClr>
                <a:schemeClr val="accent1"/>
              </a:buClr>
              <a:buSzPts val="2800"/>
              <a:buChar char="–"/>
              <a:defRPr>
                <a:solidFill>
                  <a:schemeClr val="accent1"/>
                </a:solidFill>
              </a:defRPr>
            </a:lvl2pPr>
            <a:lvl3pPr marL="1371600" lvl="2" indent="-381000" algn="l">
              <a:spcBef>
                <a:spcPts val="480"/>
              </a:spcBef>
              <a:spcAft>
                <a:spcPts val="0"/>
              </a:spcAft>
              <a:buClr>
                <a:schemeClr val="accent1"/>
              </a:buClr>
              <a:buSzPts val="2400"/>
              <a:buChar char="•"/>
              <a:defRPr>
                <a:solidFill>
                  <a:schemeClr val="accent1"/>
                </a:solidFill>
              </a:defRPr>
            </a:lvl3pPr>
            <a:lvl4pPr marL="1828800" lvl="3" indent="-355600" algn="l">
              <a:spcBef>
                <a:spcPts val="400"/>
              </a:spcBef>
              <a:spcAft>
                <a:spcPts val="0"/>
              </a:spcAft>
              <a:buClr>
                <a:schemeClr val="accent1"/>
              </a:buClr>
              <a:buSzPts val="2000"/>
              <a:buChar char="–"/>
              <a:defRPr>
                <a:solidFill>
                  <a:schemeClr val="accent1"/>
                </a:solidFill>
              </a:defRPr>
            </a:lvl4pPr>
            <a:lvl5pPr marL="2286000" lvl="4" indent="-355600" algn="l">
              <a:spcBef>
                <a:spcPts val="400"/>
              </a:spcBef>
              <a:spcAft>
                <a:spcPts val="0"/>
              </a:spcAft>
              <a:buClr>
                <a:schemeClr val="accent1"/>
              </a:buClr>
              <a:buSzPts val="2000"/>
              <a:buChar char="»"/>
              <a:defRPr>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
        <p:nvSpPr>
          <p:cNvPr id="23" name="Google Shape;23;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accent1"/>
              </a:buClr>
              <a:buSzPts val="2800"/>
              <a:buChar char="•"/>
              <a:defRPr sz="2800"/>
            </a:lvl1pPr>
            <a:lvl2pPr marL="914400" lvl="1" indent="-381000" algn="l">
              <a:spcBef>
                <a:spcPts val="480"/>
              </a:spcBef>
              <a:spcAft>
                <a:spcPts val="0"/>
              </a:spcAft>
              <a:buClr>
                <a:schemeClr val="accent1"/>
              </a:buClr>
              <a:buSzPts val="2400"/>
              <a:buChar char="–"/>
              <a:defRPr sz="2400"/>
            </a:lvl2pPr>
            <a:lvl3pPr marL="1371600" lvl="2" indent="-355600" algn="l">
              <a:spcBef>
                <a:spcPts val="400"/>
              </a:spcBef>
              <a:spcAft>
                <a:spcPts val="0"/>
              </a:spcAft>
              <a:buClr>
                <a:schemeClr val="accent1"/>
              </a:buClr>
              <a:buSzPts val="2000"/>
              <a:buChar char="•"/>
              <a:defRPr sz="2000"/>
            </a:lvl3pPr>
            <a:lvl4pPr marL="1828800" lvl="3" indent="-342900" algn="l">
              <a:spcBef>
                <a:spcPts val="360"/>
              </a:spcBef>
              <a:spcAft>
                <a:spcPts val="0"/>
              </a:spcAft>
              <a:buClr>
                <a:schemeClr val="accent1"/>
              </a:buClr>
              <a:buSzPts val="1800"/>
              <a:buChar char="–"/>
              <a:defRPr sz="1800"/>
            </a:lvl4pPr>
            <a:lvl5pPr marL="2286000" lvl="4" indent="-342900" algn="l">
              <a:spcBef>
                <a:spcPts val="36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5" name="Google Shape;25;p4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accent1"/>
              </a:buClr>
              <a:buSzPts val="2800"/>
              <a:buChar char="•"/>
              <a:defRPr sz="2800"/>
            </a:lvl1pPr>
            <a:lvl2pPr marL="914400" lvl="1" indent="-381000" algn="l">
              <a:spcBef>
                <a:spcPts val="480"/>
              </a:spcBef>
              <a:spcAft>
                <a:spcPts val="0"/>
              </a:spcAft>
              <a:buClr>
                <a:schemeClr val="accent1"/>
              </a:buClr>
              <a:buSzPts val="2400"/>
              <a:buChar char="–"/>
              <a:defRPr sz="2400"/>
            </a:lvl2pPr>
            <a:lvl3pPr marL="1371600" lvl="2" indent="-355600" algn="l">
              <a:spcBef>
                <a:spcPts val="400"/>
              </a:spcBef>
              <a:spcAft>
                <a:spcPts val="0"/>
              </a:spcAft>
              <a:buClr>
                <a:schemeClr val="accent1"/>
              </a:buClr>
              <a:buSzPts val="2000"/>
              <a:buChar char="•"/>
              <a:defRPr sz="2000"/>
            </a:lvl3pPr>
            <a:lvl4pPr marL="1828800" lvl="3" indent="-342900" algn="l">
              <a:spcBef>
                <a:spcPts val="360"/>
              </a:spcBef>
              <a:spcAft>
                <a:spcPts val="0"/>
              </a:spcAft>
              <a:buClr>
                <a:schemeClr val="accent1"/>
              </a:buClr>
              <a:buSzPts val="1800"/>
              <a:buChar char="–"/>
              <a:defRPr sz="1800"/>
            </a:lvl4pPr>
            <a:lvl5pPr marL="2286000" lvl="4" indent="-342900" algn="l">
              <a:spcBef>
                <a:spcPts val="36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4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3"/>
          <p:cNvSpPr txBox="1">
            <a:spLocks noGrp="1"/>
          </p:cNvSpPr>
          <p:nvPr>
            <p:ph type="subTitle" idx="1"/>
          </p:nvPr>
        </p:nvSpPr>
        <p:spPr>
          <a:xfrm>
            <a:off x="838200" y="3429000"/>
            <a:ext cx="7086600" cy="1752600"/>
          </a:xfrm>
          <a:prstGeom prst="rect">
            <a:avLst/>
          </a:prstGeom>
          <a:noFill/>
          <a:ln>
            <a:noFill/>
          </a:ln>
        </p:spPr>
        <p:txBody>
          <a:bodyPr spcFirstLastPara="1" wrap="square" lIns="91425" tIns="45700" rIns="91425" bIns="45700" anchor="t" anchorCtr="0">
            <a:normAutofit/>
          </a:bodyPr>
          <a:lstStyle>
            <a:lvl1pPr lvl="0" algn="l">
              <a:spcBef>
                <a:spcPts val="640"/>
              </a:spcBef>
              <a:spcAft>
                <a:spcPts val="0"/>
              </a:spcAft>
              <a:buClr>
                <a:srgbClr val="C00000"/>
              </a:buClr>
              <a:buSzPts val="3200"/>
              <a:buNone/>
              <a:defRPr>
                <a:solidFill>
                  <a:srgbClr val="C0000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29" name="Google Shape;29;p43"/>
          <p:cNvCxnSpPr/>
          <p:nvPr/>
        </p:nvCxnSpPr>
        <p:spPr>
          <a:xfrm>
            <a:off x="839322" y="3352800"/>
            <a:ext cx="7056784" cy="0"/>
          </a:xfrm>
          <a:prstGeom prst="straightConnector1">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cxnSp>
      <p:sp>
        <p:nvSpPr>
          <p:cNvPr id="30" name="Google Shape;30;p43"/>
          <p:cNvSpPr txBox="1"/>
          <p:nvPr/>
        </p:nvSpPr>
        <p:spPr>
          <a:xfrm>
            <a:off x="4495800" y="5562600"/>
            <a:ext cx="4572000" cy="132343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a:solidFill>
                  <a:srgbClr val="002060"/>
                </a:solidFill>
                <a:latin typeface="Arial Rounded"/>
                <a:ea typeface="Arial Rounded"/>
                <a:cs typeface="Arial Rounded"/>
                <a:sym typeface="Arial Rounded"/>
              </a:rPr>
              <a:t>Created By: 		</a:t>
            </a:r>
            <a:endParaRPr/>
          </a:p>
          <a:p>
            <a:pPr marL="0" marR="0" lvl="0" indent="0" algn="r" rtl="0">
              <a:spcBef>
                <a:spcPts val="0"/>
              </a:spcBef>
              <a:spcAft>
                <a:spcPts val="0"/>
              </a:spcAft>
              <a:buNone/>
            </a:pPr>
            <a:r>
              <a:rPr lang="en-US" sz="2000" b="1">
                <a:solidFill>
                  <a:srgbClr val="002060"/>
                </a:solidFill>
                <a:latin typeface="Arial Rounded"/>
                <a:ea typeface="Arial Rounded"/>
                <a:cs typeface="Arial Rounded"/>
                <a:sym typeface="Arial Rounded"/>
              </a:rPr>
              <a:t>Amanpreet Kaur &amp;</a:t>
            </a:r>
            <a:endParaRPr/>
          </a:p>
          <a:p>
            <a:pPr marL="0" marR="0" lvl="0" indent="0" algn="r" rtl="0">
              <a:spcBef>
                <a:spcPts val="0"/>
              </a:spcBef>
              <a:spcAft>
                <a:spcPts val="0"/>
              </a:spcAft>
              <a:buNone/>
            </a:pPr>
            <a:r>
              <a:rPr lang="en-US" sz="2000" b="1">
                <a:solidFill>
                  <a:srgbClr val="002060"/>
                </a:solidFill>
                <a:latin typeface="Arial Rounded"/>
                <a:ea typeface="Arial Rounded"/>
                <a:cs typeface="Arial Rounded"/>
                <a:sym typeface="Arial Rounded"/>
              </a:rPr>
              <a:t>		Sanjeev Kumar </a:t>
            </a:r>
            <a:endParaRPr/>
          </a:p>
          <a:p>
            <a:pPr marL="0" marR="0" lvl="0" indent="0" algn="r" rtl="0">
              <a:spcBef>
                <a:spcPts val="0"/>
              </a:spcBef>
              <a:spcAft>
                <a:spcPts val="0"/>
              </a:spcAft>
              <a:buNone/>
            </a:pPr>
            <a:r>
              <a:rPr lang="en-US" sz="2000" b="1">
                <a:solidFill>
                  <a:srgbClr val="002060"/>
                </a:solidFill>
                <a:latin typeface="Arial Rounded"/>
                <a:ea typeface="Arial Rounded"/>
                <a:cs typeface="Arial Rounded"/>
                <a:sym typeface="Arial Rounded"/>
              </a:rPr>
              <a:t>		SME (CSE) LPU</a:t>
            </a:r>
            <a:endParaRPr sz="2000" b="1">
              <a:solidFill>
                <a:srgbClr val="002060"/>
              </a:solidFill>
              <a:latin typeface="Arial Rounded"/>
              <a:ea typeface="Arial Rounded"/>
              <a:cs typeface="Arial Rounded"/>
              <a:sym typeface="Arial Rounded"/>
            </a:endParaRPr>
          </a:p>
        </p:txBody>
      </p:sp>
      <p:cxnSp>
        <p:nvCxnSpPr>
          <p:cNvPr id="31" name="Google Shape;31;p43"/>
          <p:cNvCxnSpPr/>
          <p:nvPr/>
        </p:nvCxnSpPr>
        <p:spPr>
          <a:xfrm>
            <a:off x="839322" y="3352800"/>
            <a:ext cx="7056784" cy="0"/>
          </a:xfrm>
          <a:prstGeom prst="straightConnector1">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cxnSp>
      <p:sp>
        <p:nvSpPr>
          <p:cNvPr id="32" name="Google Shape;32;p43"/>
          <p:cNvSpPr txBox="1"/>
          <p:nvPr/>
        </p:nvSpPr>
        <p:spPr>
          <a:xfrm>
            <a:off x="4495800" y="5562600"/>
            <a:ext cx="4572000" cy="132343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a:solidFill>
                  <a:srgbClr val="002060"/>
                </a:solidFill>
                <a:latin typeface="Arial Rounded"/>
                <a:ea typeface="Arial Rounded"/>
                <a:cs typeface="Arial Rounded"/>
                <a:sym typeface="Arial Rounded"/>
              </a:rPr>
              <a:t>Created By: 		</a:t>
            </a:r>
            <a:endParaRPr/>
          </a:p>
          <a:p>
            <a:pPr marL="0" marR="0" lvl="0" indent="0" algn="r" rtl="0">
              <a:spcBef>
                <a:spcPts val="0"/>
              </a:spcBef>
              <a:spcAft>
                <a:spcPts val="0"/>
              </a:spcAft>
              <a:buNone/>
            </a:pPr>
            <a:r>
              <a:rPr lang="en-US" sz="2000" b="1">
                <a:solidFill>
                  <a:srgbClr val="002060"/>
                </a:solidFill>
                <a:latin typeface="Arial Rounded"/>
                <a:ea typeface="Arial Rounded"/>
                <a:cs typeface="Arial Rounded"/>
                <a:sym typeface="Arial Rounded"/>
              </a:rPr>
              <a:t>Amanpreet Kaur &amp;</a:t>
            </a:r>
            <a:endParaRPr/>
          </a:p>
          <a:p>
            <a:pPr marL="0" marR="0" lvl="0" indent="0" algn="r" rtl="0">
              <a:spcBef>
                <a:spcPts val="0"/>
              </a:spcBef>
              <a:spcAft>
                <a:spcPts val="0"/>
              </a:spcAft>
              <a:buNone/>
            </a:pPr>
            <a:r>
              <a:rPr lang="en-US" sz="2000" b="1">
                <a:solidFill>
                  <a:srgbClr val="002060"/>
                </a:solidFill>
                <a:latin typeface="Arial Rounded"/>
                <a:ea typeface="Arial Rounded"/>
                <a:cs typeface="Arial Rounded"/>
                <a:sym typeface="Arial Rounded"/>
              </a:rPr>
              <a:t>		Sanjeev Kumar </a:t>
            </a:r>
            <a:endParaRPr/>
          </a:p>
          <a:p>
            <a:pPr marL="0" marR="0" lvl="0" indent="0" algn="r" rtl="0">
              <a:spcBef>
                <a:spcPts val="0"/>
              </a:spcBef>
              <a:spcAft>
                <a:spcPts val="0"/>
              </a:spcAft>
              <a:buNone/>
            </a:pPr>
            <a:r>
              <a:rPr lang="en-US" sz="2000" b="1">
                <a:solidFill>
                  <a:srgbClr val="002060"/>
                </a:solidFill>
                <a:latin typeface="Arial Rounded"/>
                <a:ea typeface="Arial Rounded"/>
                <a:cs typeface="Arial Rounded"/>
                <a:sym typeface="Arial Rounded"/>
              </a:rPr>
              <a:t>		SME (CSE) LPU</a:t>
            </a:r>
            <a:endParaRPr sz="2000" b="1">
              <a:solidFill>
                <a:srgbClr val="002060"/>
              </a:solidFill>
              <a:latin typeface="Arial Rounded"/>
              <a:ea typeface="Arial Rounded"/>
              <a:cs typeface="Arial Rounded"/>
              <a:sym typeface="Arial Round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3"/>
        <p:cNvGrpSpPr/>
        <p:nvPr/>
      </p:nvGrpSpPr>
      <p:grpSpPr>
        <a:xfrm>
          <a:off x="0" y="0"/>
          <a:ext cx="0" cy="0"/>
          <a:chOff x="0" y="0"/>
          <a:chExt cx="0" cy="0"/>
        </a:xfrm>
      </p:grpSpPr>
      <p:pic>
        <p:nvPicPr>
          <p:cNvPr id="34" name="Google Shape;34;p44"/>
          <p:cNvPicPr preferRelativeResize="0"/>
          <p:nvPr/>
        </p:nvPicPr>
        <p:blipFill rotWithShape="1">
          <a:blip r:embed="rId2">
            <a:alphaModFix/>
          </a:blip>
          <a:srcRect/>
          <a:stretch/>
        </p:blipFill>
        <p:spPr>
          <a:xfrm>
            <a:off x="755576" y="635818"/>
            <a:ext cx="1808162" cy="3297238"/>
          </a:xfrm>
          <a:prstGeom prst="rect">
            <a:avLst/>
          </a:prstGeom>
          <a:noFill/>
          <a:ln>
            <a:noFill/>
          </a:ln>
        </p:spPr>
      </p:pic>
      <p:sp>
        <p:nvSpPr>
          <p:cNvPr id="35" name="Google Shape;35;p44"/>
          <p:cNvSpPr txBox="1"/>
          <p:nvPr/>
        </p:nvSpPr>
        <p:spPr>
          <a:xfrm>
            <a:off x="1953250" y="5958408"/>
            <a:ext cx="7155254" cy="89959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595959"/>
              </a:buClr>
              <a:buSzPts val="3600"/>
              <a:buFont typeface="Calibri"/>
              <a:buNone/>
            </a:pPr>
            <a:r>
              <a:rPr lang="en-US" sz="3600">
                <a:solidFill>
                  <a:srgbClr val="595959"/>
                </a:solidFill>
                <a:latin typeface="Calibri"/>
                <a:ea typeface="Calibri"/>
                <a:cs typeface="Calibri"/>
                <a:sym typeface="Calibri"/>
              </a:rPr>
              <a:t>cse101@lpu.co.in</a:t>
            </a:r>
            <a:endParaRPr sz="1400">
              <a:solidFill>
                <a:srgbClr val="595959"/>
              </a:solidFill>
              <a:latin typeface="Calibri"/>
              <a:ea typeface="Calibri"/>
              <a:cs typeface="Calibri"/>
              <a:sym typeface="Calibri"/>
            </a:endParaRPr>
          </a:p>
        </p:txBody>
      </p:sp>
      <p:cxnSp>
        <p:nvCxnSpPr>
          <p:cNvPr id="36" name="Google Shape;36;p44"/>
          <p:cNvCxnSpPr/>
          <p:nvPr/>
        </p:nvCxnSpPr>
        <p:spPr>
          <a:xfrm>
            <a:off x="755576" y="4077072"/>
            <a:ext cx="7056784" cy="0"/>
          </a:xfrm>
          <a:prstGeom prst="straightConnector1">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cxnSp>
      <p:sp>
        <p:nvSpPr>
          <p:cNvPr id="37" name="Google Shape;37;p44"/>
          <p:cNvSpPr txBox="1">
            <a:spLocks noGrp="1"/>
          </p:cNvSpPr>
          <p:nvPr>
            <p:ph type="title"/>
          </p:nvPr>
        </p:nvSpPr>
        <p:spPr>
          <a:xfrm>
            <a:off x="685800" y="4114800"/>
            <a:ext cx="7155254" cy="1600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Clr>
                <a:srgbClr val="C00000"/>
              </a:buClr>
              <a:buSzPts val="4400"/>
              <a:buFont typeface="Calibri"/>
              <a:buNone/>
              <a:defRPr>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sp>
        <p:nvSpPr>
          <p:cNvPr id="39" name="Google Shape;39;p45"/>
          <p:cNvSpPr txBox="1">
            <a:spLocks noGrp="1"/>
          </p:cNvSpPr>
          <p:nvPr>
            <p:ph type="body" idx="1"/>
          </p:nvPr>
        </p:nvSpPr>
        <p:spPr>
          <a:xfrm>
            <a:off x="0" y="685800"/>
            <a:ext cx="6400800" cy="5486400"/>
          </a:xfrm>
          <a:prstGeom prst="rect">
            <a:avLst/>
          </a:prstGeom>
          <a:solidFill>
            <a:srgbClr val="FFE593"/>
          </a:solidFill>
          <a:ln>
            <a:noFill/>
          </a:ln>
        </p:spPr>
        <p:txBody>
          <a:bodyPr spcFirstLastPara="1" wrap="square" lIns="91425" tIns="45700" rIns="91425" bIns="45700" anchor="t" anchorCtr="0">
            <a:normAutofit/>
          </a:bodyPr>
          <a:lstStyle>
            <a:lvl1pPr marL="457200" lvl="0" indent="-228600" algn="l">
              <a:spcBef>
                <a:spcPts val="0"/>
              </a:spcBef>
              <a:spcAft>
                <a:spcPts val="0"/>
              </a:spcAft>
              <a:buClr>
                <a:schemeClr val="dk1"/>
              </a:buClr>
              <a:buSzPts val="1800"/>
              <a:buNone/>
              <a:defRPr sz="1800" b="1">
                <a:solidFill>
                  <a:schemeClr val="dk1"/>
                </a:solidFill>
                <a:latin typeface="Courier New"/>
                <a:ea typeface="Courier New"/>
                <a:cs typeface="Courier New"/>
                <a:sym typeface="Courier New"/>
              </a:defRPr>
            </a:lvl1pPr>
            <a:lvl2pPr marL="914400" lvl="1" indent="-228600" algn="l">
              <a:spcBef>
                <a:spcPts val="0"/>
              </a:spcBef>
              <a:spcAft>
                <a:spcPts val="0"/>
              </a:spcAft>
              <a:buClr>
                <a:schemeClr val="dk1"/>
              </a:buClr>
              <a:buSzPts val="1800"/>
              <a:buNone/>
              <a:defRPr sz="1800" b="1">
                <a:solidFill>
                  <a:schemeClr val="dk1"/>
                </a:solidFill>
                <a:latin typeface="Courier New"/>
                <a:ea typeface="Courier New"/>
                <a:cs typeface="Courier New"/>
                <a:sym typeface="Courier New"/>
              </a:defRPr>
            </a:lvl2pPr>
            <a:lvl3pPr marL="1371600" lvl="2" indent="-228600" algn="l">
              <a:spcBef>
                <a:spcPts val="0"/>
              </a:spcBef>
              <a:spcAft>
                <a:spcPts val="0"/>
              </a:spcAft>
              <a:buClr>
                <a:schemeClr val="dk1"/>
              </a:buClr>
              <a:buSzPts val="1800"/>
              <a:buNone/>
              <a:defRPr sz="1800" b="1">
                <a:solidFill>
                  <a:schemeClr val="dk1"/>
                </a:solidFill>
                <a:latin typeface="Courier New"/>
                <a:ea typeface="Courier New"/>
                <a:cs typeface="Courier New"/>
                <a:sym typeface="Courier New"/>
              </a:defRPr>
            </a:lvl3pPr>
            <a:lvl4pPr marL="1828800" lvl="3" indent="-228600" algn="l">
              <a:spcBef>
                <a:spcPts val="0"/>
              </a:spcBef>
              <a:spcAft>
                <a:spcPts val="0"/>
              </a:spcAft>
              <a:buClr>
                <a:schemeClr val="dk1"/>
              </a:buClr>
              <a:buSzPts val="1800"/>
              <a:buNone/>
              <a:defRPr sz="1800" b="1">
                <a:solidFill>
                  <a:schemeClr val="dk1"/>
                </a:solidFill>
                <a:latin typeface="Courier New"/>
                <a:ea typeface="Courier New"/>
                <a:cs typeface="Courier New"/>
                <a:sym typeface="Courier New"/>
              </a:defRPr>
            </a:lvl4pPr>
            <a:lvl5pPr marL="2286000" lvl="4" indent="-228600" algn="l">
              <a:spcBef>
                <a:spcPts val="0"/>
              </a:spcBef>
              <a:spcAft>
                <a:spcPts val="0"/>
              </a:spcAft>
              <a:buClr>
                <a:schemeClr val="dk1"/>
              </a:buClr>
              <a:buSzPts val="1800"/>
              <a:buNone/>
              <a:defRPr sz="1800" b="1">
                <a:solidFill>
                  <a:schemeClr val="dk1"/>
                </a:solidFill>
                <a:latin typeface="Courier New"/>
                <a:ea typeface="Courier New"/>
                <a:cs typeface="Courier New"/>
                <a:sym typeface="Courier New"/>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45"/>
          <p:cNvSpPr txBox="1">
            <a:spLocks noGrp="1"/>
          </p:cNvSpPr>
          <p:nvPr>
            <p:ph type="body" idx="2"/>
          </p:nvPr>
        </p:nvSpPr>
        <p:spPr>
          <a:xfrm>
            <a:off x="6553200" y="685800"/>
            <a:ext cx="2590800" cy="5486400"/>
          </a:xfrm>
          <a:prstGeom prst="rect">
            <a:avLst/>
          </a:prstGeom>
          <a:noFill/>
          <a:ln>
            <a:noFill/>
          </a:ln>
        </p:spPr>
        <p:txBody>
          <a:bodyPr spcFirstLastPara="1" wrap="square" lIns="91425" tIns="45700" rIns="91425" bIns="45700" anchor="t" anchorCtr="0">
            <a:noAutofit/>
          </a:bodyPr>
          <a:lstStyle>
            <a:lvl1pPr marL="457200" lvl="0" indent="-228600" algn="l">
              <a:spcBef>
                <a:spcPts val="0"/>
              </a:spcBef>
              <a:spcAft>
                <a:spcPts val="0"/>
              </a:spcAft>
              <a:buClr>
                <a:schemeClr val="accent1"/>
              </a:buClr>
              <a:buSzPts val="2800"/>
              <a:buNone/>
              <a:defRPr sz="2800">
                <a:solidFill>
                  <a:schemeClr val="accent1"/>
                </a:solidFill>
              </a:defRPr>
            </a:lvl1pPr>
            <a:lvl2pPr marL="914400" lvl="1" indent="-228600" algn="l">
              <a:spcBef>
                <a:spcPts val="0"/>
              </a:spcBef>
              <a:spcAft>
                <a:spcPts val="0"/>
              </a:spcAft>
              <a:buClr>
                <a:schemeClr val="accent1"/>
              </a:buClr>
              <a:buSzPts val="2800"/>
              <a:buNone/>
              <a:defRPr sz="2800">
                <a:solidFill>
                  <a:schemeClr val="accent1"/>
                </a:solidFill>
              </a:defRPr>
            </a:lvl2pPr>
            <a:lvl3pPr marL="1371600" lvl="2" indent="-228600" algn="l">
              <a:spcBef>
                <a:spcPts val="0"/>
              </a:spcBef>
              <a:spcAft>
                <a:spcPts val="0"/>
              </a:spcAft>
              <a:buClr>
                <a:schemeClr val="accent1"/>
              </a:buClr>
              <a:buSzPts val="2800"/>
              <a:buNone/>
              <a:defRPr sz="2800">
                <a:solidFill>
                  <a:schemeClr val="accent1"/>
                </a:solidFill>
              </a:defRPr>
            </a:lvl3pPr>
            <a:lvl4pPr marL="1828800" lvl="3" indent="-228600" algn="l">
              <a:spcBef>
                <a:spcPts val="0"/>
              </a:spcBef>
              <a:spcAft>
                <a:spcPts val="0"/>
              </a:spcAft>
              <a:buClr>
                <a:schemeClr val="accent1"/>
              </a:buClr>
              <a:buSzPts val="2800"/>
              <a:buNone/>
              <a:defRPr sz="2800">
                <a:solidFill>
                  <a:schemeClr val="accent1"/>
                </a:solidFill>
              </a:defRPr>
            </a:lvl4pPr>
            <a:lvl5pPr marL="2286000" lvl="4" indent="-228600" algn="l">
              <a:spcBef>
                <a:spcPts val="0"/>
              </a:spcBef>
              <a:spcAft>
                <a:spcPts val="0"/>
              </a:spcAft>
              <a:buClr>
                <a:schemeClr val="accent1"/>
              </a:buClr>
              <a:buSzPts val="2800"/>
              <a:buNone/>
              <a:defRPr sz="2800">
                <a:solidFill>
                  <a:schemeClr val="accen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Section Header">
  <p:cSld name="2_Section Header">
    <p:spTree>
      <p:nvGrpSpPr>
        <p:cNvPr id="1" name="Shape 41"/>
        <p:cNvGrpSpPr/>
        <p:nvPr/>
      </p:nvGrpSpPr>
      <p:grpSpPr>
        <a:xfrm>
          <a:off x="0" y="0"/>
          <a:ext cx="0" cy="0"/>
          <a:chOff x="0" y="0"/>
          <a:chExt cx="0" cy="0"/>
        </a:xfrm>
      </p:grpSpPr>
      <p:pic>
        <p:nvPicPr>
          <p:cNvPr id="42" name="Google Shape;42;p46"/>
          <p:cNvPicPr preferRelativeResize="0"/>
          <p:nvPr/>
        </p:nvPicPr>
        <p:blipFill rotWithShape="1">
          <a:blip r:embed="rId2">
            <a:alphaModFix/>
          </a:blip>
          <a:srcRect/>
          <a:stretch/>
        </p:blipFill>
        <p:spPr>
          <a:xfrm>
            <a:off x="755576" y="635818"/>
            <a:ext cx="1808162" cy="3297238"/>
          </a:xfrm>
          <a:prstGeom prst="rect">
            <a:avLst/>
          </a:prstGeom>
          <a:noFill/>
          <a:ln>
            <a:noFill/>
          </a:ln>
        </p:spPr>
      </p:pic>
      <p:sp>
        <p:nvSpPr>
          <p:cNvPr id="43" name="Google Shape;43;p46"/>
          <p:cNvSpPr txBox="1"/>
          <p:nvPr/>
        </p:nvSpPr>
        <p:spPr>
          <a:xfrm>
            <a:off x="1953250" y="5958408"/>
            <a:ext cx="7155254" cy="89959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595959"/>
              </a:buClr>
              <a:buSzPts val="3600"/>
              <a:buFont typeface="Calibri"/>
              <a:buNone/>
            </a:pPr>
            <a:r>
              <a:rPr lang="en-US" sz="3600">
                <a:solidFill>
                  <a:srgbClr val="595959"/>
                </a:solidFill>
                <a:latin typeface="Calibri"/>
                <a:ea typeface="Calibri"/>
                <a:cs typeface="Calibri"/>
                <a:sym typeface="Calibri"/>
              </a:rPr>
              <a:t>cse101@lpu.co.in</a:t>
            </a:r>
            <a:endParaRPr sz="1400">
              <a:solidFill>
                <a:srgbClr val="595959"/>
              </a:solidFill>
              <a:latin typeface="Calibri"/>
              <a:ea typeface="Calibri"/>
              <a:cs typeface="Calibri"/>
              <a:sym typeface="Calibri"/>
            </a:endParaRPr>
          </a:p>
        </p:txBody>
      </p:sp>
      <p:cxnSp>
        <p:nvCxnSpPr>
          <p:cNvPr id="44" name="Google Shape;44;p46"/>
          <p:cNvCxnSpPr/>
          <p:nvPr/>
        </p:nvCxnSpPr>
        <p:spPr>
          <a:xfrm>
            <a:off x="755576" y="4077072"/>
            <a:ext cx="7056784" cy="0"/>
          </a:xfrm>
          <a:prstGeom prst="straightConnector1">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cxnSp>
      <p:sp>
        <p:nvSpPr>
          <p:cNvPr id="45" name="Google Shape;45;p46"/>
          <p:cNvSpPr txBox="1">
            <a:spLocks noGrp="1"/>
          </p:cNvSpPr>
          <p:nvPr>
            <p:ph type="title"/>
          </p:nvPr>
        </p:nvSpPr>
        <p:spPr>
          <a:xfrm>
            <a:off x="685800" y="4114800"/>
            <a:ext cx="7155254" cy="1600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 name="Google Shape;18;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1630458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126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9"/>
          <p:cNvPicPr preferRelativeResize="0"/>
          <p:nvPr/>
        </p:nvPicPr>
        <p:blipFill rotWithShape="1">
          <a:blip r:embed="rId21">
            <a:alphaModFix/>
          </a:blip>
          <a:srcRect/>
          <a:stretch/>
        </p:blipFill>
        <p:spPr>
          <a:xfrm>
            <a:off x="34119" y="0"/>
            <a:ext cx="9124950" cy="942975"/>
          </a:xfrm>
          <a:prstGeom prst="rect">
            <a:avLst/>
          </a:prstGeom>
          <a:noFill/>
          <a:ln>
            <a:noFill/>
          </a:ln>
        </p:spPr>
      </p:pic>
      <p:pic>
        <p:nvPicPr>
          <p:cNvPr id="11" name="Google Shape;11;p39"/>
          <p:cNvPicPr preferRelativeResize="0"/>
          <p:nvPr/>
        </p:nvPicPr>
        <p:blipFill rotWithShape="1">
          <a:blip r:embed="rId21">
            <a:alphaModFix/>
          </a:blip>
          <a:srcRect/>
          <a:stretch/>
        </p:blipFill>
        <p:spPr>
          <a:xfrm>
            <a:off x="34119" y="0"/>
            <a:ext cx="9124950" cy="942975"/>
          </a:xfrm>
          <a:prstGeom prst="rect">
            <a:avLst/>
          </a:prstGeom>
          <a:noFill/>
          <a:ln>
            <a:noFill/>
          </a:ln>
        </p:spPr>
      </p:pic>
      <p:sp>
        <p:nvSpPr>
          <p:cNvPr id="12" name="Google Shape;12;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accent1"/>
              </a:buClr>
              <a:buSzPts val="3200"/>
              <a:buFont typeface="Arial"/>
              <a:buChar char="•"/>
              <a:defRPr sz="3200" b="0" i="0" u="none" strike="noStrike" cap="none">
                <a:solidFill>
                  <a:schemeClr val="accent1"/>
                </a:solidFill>
                <a:latin typeface="Calibri"/>
                <a:ea typeface="Calibri"/>
                <a:cs typeface="Calibri"/>
                <a:sym typeface="Calibri"/>
              </a:defRPr>
            </a:lvl1pPr>
            <a:lvl2pPr marL="914400" marR="0" lvl="1" indent="-406400" algn="l" rtl="0">
              <a:spcBef>
                <a:spcPts val="56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381000" algn="l" rtl="0">
              <a:spcBef>
                <a:spcPts val="480"/>
              </a:spcBef>
              <a:spcAft>
                <a:spcPts val="0"/>
              </a:spcAft>
              <a:buClr>
                <a:schemeClr val="accent1"/>
              </a:buClr>
              <a:buSzPts val="2400"/>
              <a:buFont typeface="Arial"/>
              <a:buChar char="•"/>
              <a:defRPr sz="2400" b="0" i="0" u="none" strike="noStrike" cap="none">
                <a:solidFill>
                  <a:schemeClr val="accent1"/>
                </a:solidFill>
                <a:latin typeface="Calibri"/>
                <a:ea typeface="Calibri"/>
                <a:cs typeface="Calibri"/>
                <a:sym typeface="Calibri"/>
              </a:defRPr>
            </a:lvl3pPr>
            <a:lvl4pPr marL="1828800" marR="0" lvl="3" indent="-355600" algn="l" rtl="0">
              <a:spcBef>
                <a:spcPts val="400"/>
              </a:spcBef>
              <a:spcAft>
                <a:spcPts val="0"/>
              </a:spcAft>
              <a:buClr>
                <a:schemeClr val="accent1"/>
              </a:buClr>
              <a:buSzPts val="2000"/>
              <a:buFont typeface="Arial"/>
              <a:buChar char="–"/>
              <a:defRPr sz="2000" b="0" i="0" u="none" strike="noStrike" cap="none">
                <a:solidFill>
                  <a:schemeClr val="accent1"/>
                </a:solidFill>
                <a:latin typeface="Calibri"/>
                <a:ea typeface="Calibri"/>
                <a:cs typeface="Calibri"/>
                <a:sym typeface="Calibri"/>
              </a:defRPr>
            </a:lvl4pPr>
            <a:lvl5pPr marL="2286000" marR="0" lvl="4" indent="-355600" algn="l" rtl="0">
              <a:spcBef>
                <a:spcPts val="400"/>
              </a:spcBef>
              <a:spcAft>
                <a:spcPts val="0"/>
              </a:spcAft>
              <a:buClr>
                <a:schemeClr val="accent1"/>
              </a:buClr>
              <a:buSzPts val="2000"/>
              <a:buFont typeface="Arial"/>
              <a:buChar char="»"/>
              <a:defRPr sz="2000" b="0" i="0" u="none" strike="noStrike" cap="none">
                <a:solidFill>
                  <a:schemeClr val="accent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 name="Google Shape;14;p39"/>
          <p:cNvPicPr preferRelativeResize="0"/>
          <p:nvPr/>
        </p:nvPicPr>
        <p:blipFill rotWithShape="1">
          <a:blip r:embed="rId21">
            <a:alphaModFix/>
          </a:blip>
          <a:srcRect/>
          <a:stretch/>
        </p:blipFill>
        <p:spPr>
          <a:xfrm>
            <a:off x="34119" y="0"/>
            <a:ext cx="9124950" cy="942975"/>
          </a:xfrm>
          <a:prstGeom prst="rect">
            <a:avLst/>
          </a:prstGeom>
          <a:noFill/>
          <a:ln>
            <a:noFill/>
          </a:ln>
        </p:spPr>
      </p:pic>
      <p:sp>
        <p:nvSpPr>
          <p:cNvPr id="15" name="Google Shape;15;p39"/>
          <p:cNvSpPr txBox="1"/>
          <p:nvPr/>
        </p:nvSpPr>
        <p:spPr>
          <a:xfrm>
            <a:off x="0" y="6553200"/>
            <a:ext cx="2743200"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200"/>
              <a:buFont typeface="Arial"/>
              <a:buNone/>
            </a:pPr>
            <a:r>
              <a:rPr lang="en-US" sz="1200" b="0" i="0" u="none" strike="noStrike" cap="none">
                <a:solidFill>
                  <a:srgbClr val="7F7F7F"/>
                </a:solidFill>
                <a:latin typeface="Arial Black"/>
                <a:ea typeface="Arial Black"/>
                <a:cs typeface="Arial Black"/>
                <a:sym typeface="Arial Black"/>
              </a:rPr>
              <a:t>©LPU CSE101 C Programming</a:t>
            </a:r>
            <a:endParaRPr/>
          </a:p>
          <a:p>
            <a:pPr marL="0" marR="0" lvl="0" indent="0" algn="l" rtl="0">
              <a:lnSpc>
                <a:spcPct val="100000"/>
              </a:lnSpc>
              <a:spcBef>
                <a:spcPts val="0"/>
              </a:spcBef>
              <a:spcAft>
                <a:spcPts val="0"/>
              </a:spcAft>
              <a:buClr>
                <a:srgbClr val="7F7F7F"/>
              </a:buClr>
              <a:buSzPts val="1200"/>
              <a:buFont typeface="Arial"/>
              <a:buNone/>
            </a:pPr>
            <a:endParaRPr sz="1200" b="0" i="0" u="none" strike="noStrike" cap="none">
              <a:solidFill>
                <a:srgbClr val="7F7F7F"/>
              </a:solidFill>
              <a:latin typeface="Arial Black"/>
              <a:ea typeface="Arial Black"/>
              <a:cs typeface="Arial Black"/>
              <a:sym typeface="Arial Black"/>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1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oleObject" Target="../embeddings/oleObject3.bin"/></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9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oleObject" Target="../embeddings/oleObject5.bin"/></Relationships>
</file>

<file path=ppt/slides/_rels/slide19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7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3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33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6.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80.xml"/><Relationship Id="rId1" Type="http://schemas.openxmlformats.org/officeDocument/2006/relationships/slideLayout" Target="../slideLayouts/slideLayout14.xml"/><Relationship Id="rId4" Type="http://schemas.openxmlformats.org/officeDocument/2006/relationships/image" Target="../media/image83.emf"/></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14.xml"/></Relationships>
</file>

<file path=ppt/slides/_rels/slide3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gif"/><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gif"/></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4.jpeg"/><Relationship Id="rId7" Type="http://schemas.openxmlformats.org/officeDocument/2006/relationships/image" Target="../media/image23.jpeg"/><Relationship Id="rId2" Type="http://schemas.openxmlformats.org/officeDocument/2006/relationships/image" Target="../media/image13.gif"/><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gif"/><Relationship Id="rId4" Type="http://schemas.openxmlformats.org/officeDocument/2006/relationships/image" Target="../media/image16.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4.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634.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63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4.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3.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3.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3.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3.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image" Target="../media/image129.png"/><Relationship Id="rId1" Type="http://schemas.openxmlformats.org/officeDocument/2006/relationships/slideLayout" Target="../slideLayouts/slideLayout13.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2.xml"/><Relationship Id="rId4" Type="http://schemas.openxmlformats.org/officeDocument/2006/relationships/hyperlink" Target="mailto:cse101@lpu.co.in" TargetMode="Externa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7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72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7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72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7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72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7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7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7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7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txBox="1">
            <a:spLocks noGrp="1"/>
          </p:cNvSpPr>
          <p:nvPr>
            <p:ph type="body" idx="1"/>
          </p:nvPr>
        </p:nvSpPr>
        <p:spPr>
          <a:xfrm>
            <a:off x="0" y="6553200"/>
            <a:ext cx="2743200"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200"/>
              <a:buFont typeface="Arial"/>
              <a:buNone/>
            </a:pPr>
            <a:endParaRPr/>
          </a:p>
        </p:txBody>
      </p:sp>
      <p:sp>
        <p:nvSpPr>
          <p:cNvPr id="52" name="Google Shape;52;p1"/>
          <p:cNvSpPr txBox="1">
            <a:spLocks noGrp="1"/>
          </p:cNvSpPr>
          <p:nvPr>
            <p:ph type="ctrTitle" idx="4294967295"/>
          </p:nvPr>
        </p:nvSpPr>
        <p:spPr>
          <a:xfrm>
            <a:off x="0" y="2130425"/>
            <a:ext cx="7772400" cy="1470025"/>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CSE101-Lec#1</a:t>
            </a:r>
            <a:endParaRPr sz="4400" b="0" i="0" u="none" strike="noStrike" cap="none">
              <a:solidFill>
                <a:schemeClr val="dk1"/>
              </a:solidFill>
              <a:latin typeface="Calibri"/>
              <a:ea typeface="Calibri"/>
              <a:cs typeface="Calibri"/>
              <a:sym typeface="Calibri"/>
            </a:endParaRPr>
          </a:p>
        </p:txBody>
      </p:sp>
      <p:sp>
        <p:nvSpPr>
          <p:cNvPr id="53" name="Google Shape;53;p1"/>
          <p:cNvSpPr txBox="1"/>
          <p:nvPr/>
        </p:nvSpPr>
        <p:spPr>
          <a:xfrm>
            <a:off x="769546" y="3429000"/>
            <a:ext cx="7155254" cy="1828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Character Set</a:t>
            </a:r>
            <a:endParaRPr/>
          </a:p>
          <a:p>
            <a:pPr marL="0" marR="0" lvl="0" indent="0" algn="l" rtl="0">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Identifiers and Keywords </a:t>
            </a:r>
            <a:endParaRPr/>
          </a:p>
          <a:p>
            <a:pPr marL="0" marR="0" lvl="0" indent="0" algn="l" rtl="0">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Data types</a:t>
            </a:r>
            <a:endParaRPr/>
          </a:p>
        </p:txBody>
      </p:sp>
      <p:cxnSp>
        <p:nvCxnSpPr>
          <p:cNvPr id="54" name="Google Shape;54;p1"/>
          <p:cNvCxnSpPr/>
          <p:nvPr/>
        </p:nvCxnSpPr>
        <p:spPr>
          <a:xfrm>
            <a:off x="839322" y="3352800"/>
            <a:ext cx="7056784" cy="0"/>
          </a:xfrm>
          <a:prstGeom prst="straightConnector1">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cxn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2" name="Ink 1">
                <a:extLst>
                  <a:ext uri="{FF2B5EF4-FFF2-40B4-BE49-F238E27FC236}">
                    <a16:creationId xmlns:a16="http://schemas.microsoft.com/office/drawing/2014/main" id="{B20071D5-A828-909B-98D6-528D4A2AA467}"/>
                  </a:ext>
                </a:extLst>
              </p14:cNvPr>
              <p14:cNvContentPartPr/>
              <p14:nvPr/>
            </p14:nvContentPartPr>
            <p14:xfrm>
              <a:off x="1348451" y="807957"/>
              <a:ext cx="1364760" cy="1787760"/>
            </p14:xfrm>
          </p:contentPart>
        </mc:Choice>
        <mc:Fallback>
          <p:pic>
            <p:nvPicPr>
              <p:cNvPr id="2" name="Ink 1">
                <a:extLst>
                  <a:ext uri="{FF2B5EF4-FFF2-40B4-BE49-F238E27FC236}">
                    <a16:creationId xmlns:a16="http://schemas.microsoft.com/office/drawing/2014/main" id="{B20071D5-A828-909B-98D6-528D4A2AA467}"/>
                  </a:ext>
                </a:extLst>
              </p:cNvPr>
              <p:cNvPicPr/>
              <p:nvPr/>
            </p:nvPicPr>
            <p:blipFill>
              <a:blip r:embed="rId4"/>
              <a:stretch>
                <a:fillRect/>
              </a:stretch>
            </p:blipFill>
            <p:spPr>
              <a:xfrm>
                <a:off x="1330451" y="789957"/>
                <a:ext cx="1400400" cy="1823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3" name="Ink 2">
                <a:extLst>
                  <a:ext uri="{FF2B5EF4-FFF2-40B4-BE49-F238E27FC236}">
                    <a16:creationId xmlns:a16="http://schemas.microsoft.com/office/drawing/2014/main" id="{B3535F29-AF55-0934-D94B-5E4CEC9EAEBA}"/>
                  </a:ext>
                </a:extLst>
              </p14:cNvPr>
              <p14:cNvContentPartPr/>
              <p14:nvPr/>
            </p14:nvContentPartPr>
            <p14:xfrm>
              <a:off x="2955131" y="594477"/>
              <a:ext cx="852480" cy="958680"/>
            </p14:xfrm>
          </p:contentPart>
        </mc:Choice>
        <mc:Fallback>
          <p:pic>
            <p:nvPicPr>
              <p:cNvPr id="3" name="Ink 2">
                <a:extLst>
                  <a:ext uri="{FF2B5EF4-FFF2-40B4-BE49-F238E27FC236}">
                    <a16:creationId xmlns:a16="http://schemas.microsoft.com/office/drawing/2014/main" id="{B3535F29-AF55-0934-D94B-5E4CEC9EAEBA}"/>
                  </a:ext>
                </a:extLst>
              </p:cNvPr>
              <p:cNvPicPr/>
              <p:nvPr/>
            </p:nvPicPr>
            <p:blipFill>
              <a:blip r:embed="rId6"/>
              <a:stretch>
                <a:fillRect/>
              </a:stretch>
            </p:blipFill>
            <p:spPr>
              <a:xfrm>
                <a:off x="2937131" y="576477"/>
                <a:ext cx="888120" cy="994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4" name="Ink 3">
                <a:extLst>
                  <a:ext uri="{FF2B5EF4-FFF2-40B4-BE49-F238E27FC236}">
                    <a16:creationId xmlns:a16="http://schemas.microsoft.com/office/drawing/2014/main" id="{4B4BFBBB-DDE0-F497-400F-FDBFBADC52FC}"/>
                  </a:ext>
                </a:extLst>
              </p14:cNvPr>
              <p14:cNvContentPartPr/>
              <p14:nvPr/>
            </p14:nvContentPartPr>
            <p14:xfrm>
              <a:off x="3947651" y="403317"/>
              <a:ext cx="976680" cy="1454400"/>
            </p14:xfrm>
          </p:contentPart>
        </mc:Choice>
        <mc:Fallback>
          <p:pic>
            <p:nvPicPr>
              <p:cNvPr id="4" name="Ink 3">
                <a:extLst>
                  <a:ext uri="{FF2B5EF4-FFF2-40B4-BE49-F238E27FC236}">
                    <a16:creationId xmlns:a16="http://schemas.microsoft.com/office/drawing/2014/main" id="{4B4BFBBB-DDE0-F497-400F-FDBFBADC52FC}"/>
                  </a:ext>
                </a:extLst>
              </p:cNvPr>
              <p:cNvPicPr/>
              <p:nvPr/>
            </p:nvPicPr>
            <p:blipFill>
              <a:blip r:embed="rId8"/>
              <a:stretch>
                <a:fillRect/>
              </a:stretch>
            </p:blipFill>
            <p:spPr>
              <a:xfrm>
                <a:off x="3930011" y="385677"/>
                <a:ext cx="1012320" cy="14900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0"/>
          <p:cNvSpPr txBox="1">
            <a:spLocks noGrp="1"/>
          </p:cNvSpPr>
          <p:nvPr>
            <p:ph type="title"/>
          </p:nvPr>
        </p:nvSpPr>
        <p:spPr>
          <a:xfrm>
            <a:off x="481794" y="2286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Identifiers</a:t>
            </a:r>
            <a:endParaRPr/>
          </a:p>
        </p:txBody>
      </p:sp>
      <p:sp>
        <p:nvSpPr>
          <p:cNvPr id="136" name="Google Shape;136;p10"/>
          <p:cNvSpPr txBox="1">
            <a:spLocks noGrp="1"/>
          </p:cNvSpPr>
          <p:nvPr>
            <p:ph type="body" idx="1"/>
          </p:nvPr>
        </p:nvSpPr>
        <p:spPr>
          <a:xfrm>
            <a:off x="481794" y="13716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3200"/>
              <a:buChar char="•"/>
            </a:pPr>
            <a:r>
              <a:rPr lang="en-US">
                <a:solidFill>
                  <a:schemeClr val="accent1"/>
                </a:solidFill>
              </a:rPr>
              <a:t>So to identify things we have some name given to them .</a:t>
            </a:r>
            <a:endParaRPr/>
          </a:p>
          <a:p>
            <a:pPr marL="342900" lvl="0" indent="-342900" algn="just" rtl="0">
              <a:spcBef>
                <a:spcPts val="640"/>
              </a:spcBef>
              <a:spcAft>
                <a:spcPts val="0"/>
              </a:spcAft>
              <a:buClr>
                <a:schemeClr val="accent1"/>
              </a:buClr>
              <a:buSzPts val="3200"/>
              <a:buChar char="•"/>
            </a:pPr>
            <a:r>
              <a:rPr lang="en-US">
                <a:solidFill>
                  <a:schemeClr val="accent1"/>
                </a:solidFill>
              </a:rPr>
              <a:t>Identifiers are the fundamental building blocks of a program </a:t>
            </a:r>
            <a:endParaRPr/>
          </a:p>
          <a:p>
            <a:pPr marL="342900" lvl="0" indent="-342900" algn="just" rtl="0">
              <a:spcBef>
                <a:spcPts val="640"/>
              </a:spcBef>
              <a:spcAft>
                <a:spcPts val="0"/>
              </a:spcAft>
              <a:buClr>
                <a:schemeClr val="accent1"/>
              </a:buClr>
              <a:buSzPts val="3200"/>
              <a:buChar char="•"/>
            </a:pPr>
            <a:r>
              <a:rPr lang="en-US">
                <a:solidFill>
                  <a:schemeClr val="accent1"/>
                </a:solidFill>
              </a:rPr>
              <a:t>Used to give </a:t>
            </a:r>
            <a:r>
              <a:rPr lang="en-US" b="1">
                <a:solidFill>
                  <a:schemeClr val="accent1"/>
                </a:solidFill>
              </a:rPr>
              <a:t>names</a:t>
            </a:r>
            <a:r>
              <a:rPr lang="en-US">
                <a:solidFill>
                  <a:schemeClr val="accent1"/>
                </a:solidFill>
              </a:rPr>
              <a:t> to variables, functions, constant, and user defined data.</a:t>
            </a:r>
            <a:endParaRPr/>
          </a:p>
          <a:p>
            <a:pPr marL="342900" lvl="0" indent="-342900" algn="just" rtl="0">
              <a:spcBef>
                <a:spcPts val="640"/>
              </a:spcBef>
              <a:spcAft>
                <a:spcPts val="0"/>
              </a:spcAft>
              <a:buClr>
                <a:schemeClr val="accent1"/>
              </a:buClr>
              <a:buSzPts val="3200"/>
              <a:buChar char="•"/>
            </a:pPr>
            <a:r>
              <a:rPr lang="en-US">
                <a:solidFill>
                  <a:schemeClr val="accent1"/>
                </a:solidFill>
              </a:rPr>
              <a:t>They are user-defined names and consist of a sequence of letters and digits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457200" y="274638"/>
            <a:ext cx="8229600" cy="41805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Q1</a:t>
            </a:r>
            <a:endParaRPr sz="3959"/>
          </a:p>
        </p:txBody>
      </p:sp>
      <p:sp>
        <p:nvSpPr>
          <p:cNvPr id="221" name="Google Shape;221;p27"/>
          <p:cNvSpPr txBox="1">
            <a:spLocks noGrp="1"/>
          </p:cNvSpPr>
          <p:nvPr>
            <p:ph type="body" idx="1"/>
          </p:nvPr>
        </p:nvSpPr>
        <p:spPr>
          <a:xfrm>
            <a:off x="457200" y="836712"/>
            <a:ext cx="8229600" cy="5289451"/>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720"/>
              <a:buNone/>
            </a:pPr>
            <a:r>
              <a:rPr lang="en-IN" sz="2720"/>
              <a:t>//What will be the output of following code?</a:t>
            </a:r>
            <a:endParaRPr/>
          </a:p>
          <a:p>
            <a:pPr marL="0" lvl="0" indent="0" algn="l" rtl="0">
              <a:lnSpc>
                <a:spcPct val="80000"/>
              </a:lnSpc>
              <a:spcBef>
                <a:spcPts val="544"/>
              </a:spcBef>
              <a:spcAft>
                <a:spcPts val="0"/>
              </a:spcAft>
              <a:buClr>
                <a:schemeClr val="accent1"/>
              </a:buClr>
              <a:buSzPts val="2720"/>
              <a:buNone/>
            </a:pPr>
            <a:r>
              <a:rPr lang="en-IN" sz="2720"/>
              <a:t>    #include &lt;stdio.h&gt;</a:t>
            </a:r>
            <a:endParaRPr/>
          </a:p>
          <a:p>
            <a:pPr marL="0" lvl="0" indent="0" algn="l" rtl="0">
              <a:lnSpc>
                <a:spcPct val="80000"/>
              </a:lnSpc>
              <a:spcBef>
                <a:spcPts val="544"/>
              </a:spcBef>
              <a:spcAft>
                <a:spcPts val="0"/>
              </a:spcAft>
              <a:buClr>
                <a:schemeClr val="accent1"/>
              </a:buClr>
              <a:buSzPts val="2720"/>
              <a:buNone/>
            </a:pPr>
            <a:r>
              <a:rPr lang="en-IN" sz="2720"/>
              <a:t>    int main()</a:t>
            </a:r>
            <a:endParaRPr/>
          </a:p>
          <a:p>
            <a:pPr marL="0" lvl="0" indent="0" algn="l" rtl="0">
              <a:lnSpc>
                <a:spcPct val="80000"/>
              </a:lnSpc>
              <a:spcBef>
                <a:spcPts val="544"/>
              </a:spcBef>
              <a:spcAft>
                <a:spcPts val="0"/>
              </a:spcAft>
              <a:buClr>
                <a:schemeClr val="accent1"/>
              </a:buClr>
              <a:buSzPts val="2720"/>
              <a:buNone/>
            </a:pPr>
            <a:r>
              <a:rPr lang="en-IN" sz="2720"/>
              <a:t>    {</a:t>
            </a:r>
            <a:endParaRPr/>
          </a:p>
          <a:p>
            <a:pPr marL="0" lvl="0" indent="0" algn="l" rtl="0">
              <a:lnSpc>
                <a:spcPct val="80000"/>
              </a:lnSpc>
              <a:spcBef>
                <a:spcPts val="544"/>
              </a:spcBef>
              <a:spcAft>
                <a:spcPts val="0"/>
              </a:spcAft>
              <a:buClr>
                <a:schemeClr val="accent1"/>
              </a:buClr>
              <a:buSzPts val="2720"/>
              <a:buNone/>
            </a:pPr>
            <a:r>
              <a:rPr lang="en-IN" sz="2720"/>
              <a:t>        int a = 10, b = 0,c;</a:t>
            </a:r>
            <a:endParaRPr/>
          </a:p>
          <a:p>
            <a:pPr marL="0" lvl="0" indent="0" algn="l" rtl="0">
              <a:lnSpc>
                <a:spcPct val="80000"/>
              </a:lnSpc>
              <a:spcBef>
                <a:spcPts val="544"/>
              </a:spcBef>
              <a:spcAft>
                <a:spcPts val="0"/>
              </a:spcAft>
              <a:buClr>
                <a:schemeClr val="accent1"/>
              </a:buClr>
              <a:buSzPts val="2720"/>
              <a:buNone/>
            </a:pPr>
            <a:r>
              <a:rPr lang="en-IN" sz="2720"/>
              <a:t>        c=a&amp;&amp;b;</a:t>
            </a:r>
            <a:endParaRPr/>
          </a:p>
          <a:p>
            <a:pPr marL="0" lvl="0" indent="0" algn="l" rtl="0">
              <a:lnSpc>
                <a:spcPct val="80000"/>
              </a:lnSpc>
              <a:spcBef>
                <a:spcPts val="544"/>
              </a:spcBef>
              <a:spcAft>
                <a:spcPts val="0"/>
              </a:spcAft>
              <a:buClr>
                <a:schemeClr val="accent1"/>
              </a:buClr>
              <a:buSzPts val="2720"/>
              <a:buNone/>
            </a:pPr>
            <a:r>
              <a:rPr lang="en-IN" sz="2720"/>
              <a:t>        printf("%d",c);</a:t>
            </a:r>
            <a:endParaRPr/>
          </a:p>
          <a:p>
            <a:pPr marL="0" lvl="0" indent="0" algn="l" rtl="0">
              <a:lnSpc>
                <a:spcPct val="80000"/>
              </a:lnSpc>
              <a:spcBef>
                <a:spcPts val="544"/>
              </a:spcBef>
              <a:spcAft>
                <a:spcPts val="0"/>
              </a:spcAft>
              <a:buClr>
                <a:schemeClr val="accent1"/>
              </a:buClr>
              <a:buSzPts val="2720"/>
              <a:buNone/>
            </a:pPr>
            <a:r>
              <a:rPr lang="en-IN" sz="2720"/>
              <a:t>    }</a:t>
            </a:r>
            <a:endParaRPr/>
          </a:p>
          <a:p>
            <a:pPr marL="0" lvl="0" indent="0" algn="l" rtl="0">
              <a:lnSpc>
                <a:spcPct val="80000"/>
              </a:lnSpc>
              <a:spcBef>
                <a:spcPts val="544"/>
              </a:spcBef>
              <a:spcAft>
                <a:spcPts val="0"/>
              </a:spcAft>
              <a:buClr>
                <a:schemeClr val="accent1"/>
              </a:buClr>
              <a:buSzPts val="2720"/>
              <a:buNone/>
            </a:pPr>
            <a:r>
              <a:rPr lang="en-IN" sz="2720"/>
              <a:t>A. 0</a:t>
            </a:r>
            <a:endParaRPr/>
          </a:p>
          <a:p>
            <a:pPr marL="0" lvl="0" indent="0" algn="l" rtl="0">
              <a:lnSpc>
                <a:spcPct val="80000"/>
              </a:lnSpc>
              <a:spcBef>
                <a:spcPts val="544"/>
              </a:spcBef>
              <a:spcAft>
                <a:spcPts val="0"/>
              </a:spcAft>
              <a:buClr>
                <a:schemeClr val="accent1"/>
              </a:buClr>
              <a:buSzPts val="2720"/>
              <a:buNone/>
            </a:pPr>
            <a:r>
              <a:rPr lang="en-IN" sz="2720"/>
              <a:t>B. 1</a:t>
            </a:r>
            <a:endParaRPr/>
          </a:p>
          <a:p>
            <a:pPr marL="0" lvl="0" indent="0" algn="l" rtl="0">
              <a:lnSpc>
                <a:spcPct val="80000"/>
              </a:lnSpc>
              <a:spcBef>
                <a:spcPts val="544"/>
              </a:spcBef>
              <a:spcAft>
                <a:spcPts val="0"/>
              </a:spcAft>
              <a:buClr>
                <a:schemeClr val="accent1"/>
              </a:buClr>
              <a:buSzPts val="2720"/>
              <a:buNone/>
            </a:pPr>
            <a:r>
              <a:rPr lang="en-IN" sz="2720"/>
              <a:t>C. -1</a:t>
            </a:r>
            <a:endParaRPr/>
          </a:p>
          <a:p>
            <a:pPr marL="0" lvl="0" indent="0" algn="l" rtl="0">
              <a:lnSpc>
                <a:spcPct val="80000"/>
              </a:lnSpc>
              <a:spcBef>
                <a:spcPts val="544"/>
              </a:spcBef>
              <a:spcAft>
                <a:spcPts val="0"/>
              </a:spcAft>
              <a:buClr>
                <a:schemeClr val="accent1"/>
              </a:buClr>
              <a:buSzPts val="2720"/>
              <a:buNone/>
            </a:pPr>
            <a:r>
              <a:rPr lang="en-IN" sz="2720"/>
              <a:t>D. None of these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body" idx="1"/>
          </p:nvPr>
        </p:nvSpPr>
        <p:spPr>
          <a:xfrm>
            <a:off x="467544" y="1196752"/>
            <a:ext cx="8229600" cy="5433467"/>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720"/>
              <a:buNone/>
            </a:pPr>
            <a:r>
              <a:rPr lang="en-IN" sz="2720"/>
              <a:t>What will be the output of following code?</a:t>
            </a:r>
            <a:endParaRPr/>
          </a:p>
          <a:p>
            <a:pPr marL="0" lvl="0" indent="0" algn="l" rtl="0">
              <a:lnSpc>
                <a:spcPct val="80000"/>
              </a:lnSpc>
              <a:spcBef>
                <a:spcPts val="544"/>
              </a:spcBef>
              <a:spcAft>
                <a:spcPts val="0"/>
              </a:spcAft>
              <a:buClr>
                <a:schemeClr val="accent1"/>
              </a:buClr>
              <a:buSzPts val="2720"/>
              <a:buNone/>
            </a:pPr>
            <a:r>
              <a:rPr lang="en-IN" sz="2720"/>
              <a:t>    #include &lt;stdio.h&gt;</a:t>
            </a:r>
            <a:endParaRPr/>
          </a:p>
          <a:p>
            <a:pPr marL="0" lvl="0" indent="0" algn="l" rtl="0">
              <a:lnSpc>
                <a:spcPct val="80000"/>
              </a:lnSpc>
              <a:spcBef>
                <a:spcPts val="544"/>
              </a:spcBef>
              <a:spcAft>
                <a:spcPts val="0"/>
              </a:spcAft>
              <a:buClr>
                <a:schemeClr val="accent1"/>
              </a:buClr>
              <a:buSzPts val="2720"/>
              <a:buNone/>
            </a:pPr>
            <a:r>
              <a:rPr lang="en-IN" sz="2720"/>
              <a:t>    int main()</a:t>
            </a:r>
            <a:endParaRPr/>
          </a:p>
          <a:p>
            <a:pPr marL="0" lvl="0" indent="0" algn="l" rtl="0">
              <a:lnSpc>
                <a:spcPct val="80000"/>
              </a:lnSpc>
              <a:spcBef>
                <a:spcPts val="544"/>
              </a:spcBef>
              <a:spcAft>
                <a:spcPts val="0"/>
              </a:spcAft>
              <a:buClr>
                <a:schemeClr val="accent1"/>
              </a:buClr>
              <a:buSzPts val="2720"/>
              <a:buNone/>
            </a:pPr>
            <a:r>
              <a:rPr lang="en-IN" sz="2720"/>
              <a:t>    {</a:t>
            </a:r>
            <a:endParaRPr/>
          </a:p>
          <a:p>
            <a:pPr marL="0" lvl="0" indent="0" algn="l" rtl="0">
              <a:lnSpc>
                <a:spcPct val="80000"/>
              </a:lnSpc>
              <a:spcBef>
                <a:spcPts val="544"/>
              </a:spcBef>
              <a:spcAft>
                <a:spcPts val="0"/>
              </a:spcAft>
              <a:buClr>
                <a:schemeClr val="accent1"/>
              </a:buClr>
              <a:buSzPts val="2720"/>
              <a:buNone/>
            </a:pPr>
            <a:r>
              <a:rPr lang="en-IN" sz="2720"/>
              <a:t>        int a = 10, b = 0,c=2,d;</a:t>
            </a:r>
            <a:endParaRPr/>
          </a:p>
          <a:p>
            <a:pPr marL="0" lvl="0" indent="0" algn="l" rtl="0">
              <a:lnSpc>
                <a:spcPct val="80000"/>
              </a:lnSpc>
              <a:spcBef>
                <a:spcPts val="544"/>
              </a:spcBef>
              <a:spcAft>
                <a:spcPts val="0"/>
              </a:spcAft>
              <a:buClr>
                <a:schemeClr val="accent1"/>
              </a:buClr>
              <a:buSzPts val="2720"/>
              <a:buNone/>
            </a:pPr>
            <a:r>
              <a:rPr lang="en-IN" sz="2720"/>
              <a:t>        d=a&amp;&amp;b||c-2;</a:t>
            </a:r>
            <a:endParaRPr/>
          </a:p>
          <a:p>
            <a:pPr marL="0" lvl="0" indent="0" algn="l" rtl="0">
              <a:lnSpc>
                <a:spcPct val="80000"/>
              </a:lnSpc>
              <a:spcBef>
                <a:spcPts val="544"/>
              </a:spcBef>
              <a:spcAft>
                <a:spcPts val="0"/>
              </a:spcAft>
              <a:buClr>
                <a:schemeClr val="accent1"/>
              </a:buClr>
              <a:buSzPts val="2720"/>
              <a:buNone/>
            </a:pPr>
            <a:r>
              <a:rPr lang="en-IN" sz="2720"/>
              <a:t>        printf("%d",d);</a:t>
            </a:r>
            <a:endParaRPr/>
          </a:p>
          <a:p>
            <a:pPr marL="0" lvl="0" indent="0" algn="l" rtl="0">
              <a:lnSpc>
                <a:spcPct val="80000"/>
              </a:lnSpc>
              <a:spcBef>
                <a:spcPts val="544"/>
              </a:spcBef>
              <a:spcAft>
                <a:spcPts val="0"/>
              </a:spcAft>
              <a:buClr>
                <a:schemeClr val="accent1"/>
              </a:buClr>
              <a:buSzPts val="2720"/>
              <a:buNone/>
            </a:pPr>
            <a:r>
              <a:rPr lang="en-IN" sz="2720"/>
              <a:t>    }</a:t>
            </a:r>
            <a:endParaRPr/>
          </a:p>
          <a:p>
            <a:pPr marL="0" lvl="0" indent="0" algn="l" rtl="0">
              <a:lnSpc>
                <a:spcPct val="80000"/>
              </a:lnSpc>
              <a:spcBef>
                <a:spcPts val="544"/>
              </a:spcBef>
              <a:spcAft>
                <a:spcPts val="0"/>
              </a:spcAft>
              <a:buClr>
                <a:schemeClr val="accent1"/>
              </a:buClr>
              <a:buSzPts val="2720"/>
              <a:buNone/>
            </a:pPr>
            <a:r>
              <a:rPr lang="en-IN" sz="2720"/>
              <a:t>A. 0</a:t>
            </a:r>
            <a:endParaRPr/>
          </a:p>
          <a:p>
            <a:pPr marL="0" lvl="0" indent="0" algn="l" rtl="0">
              <a:lnSpc>
                <a:spcPct val="80000"/>
              </a:lnSpc>
              <a:spcBef>
                <a:spcPts val="544"/>
              </a:spcBef>
              <a:spcAft>
                <a:spcPts val="0"/>
              </a:spcAft>
              <a:buClr>
                <a:schemeClr val="accent1"/>
              </a:buClr>
              <a:buSzPts val="2720"/>
              <a:buNone/>
            </a:pPr>
            <a:r>
              <a:rPr lang="en-IN" sz="2720"/>
              <a:t>B. 1</a:t>
            </a:r>
            <a:endParaRPr/>
          </a:p>
          <a:p>
            <a:pPr marL="0" lvl="0" indent="0" algn="l" rtl="0">
              <a:lnSpc>
                <a:spcPct val="80000"/>
              </a:lnSpc>
              <a:spcBef>
                <a:spcPts val="544"/>
              </a:spcBef>
              <a:spcAft>
                <a:spcPts val="0"/>
              </a:spcAft>
              <a:buClr>
                <a:schemeClr val="accent1"/>
              </a:buClr>
              <a:buSzPts val="2720"/>
              <a:buNone/>
            </a:pPr>
            <a:r>
              <a:rPr lang="en-IN" sz="2720"/>
              <a:t>C. -1</a:t>
            </a:r>
            <a:endParaRPr/>
          </a:p>
          <a:p>
            <a:pPr marL="0" lvl="0" indent="0" algn="l" rtl="0">
              <a:lnSpc>
                <a:spcPct val="80000"/>
              </a:lnSpc>
              <a:spcBef>
                <a:spcPts val="544"/>
              </a:spcBef>
              <a:spcAft>
                <a:spcPts val="0"/>
              </a:spcAft>
              <a:buClr>
                <a:schemeClr val="accent1"/>
              </a:buClr>
              <a:buSzPts val="2720"/>
              <a:buNone/>
            </a:pPr>
            <a:r>
              <a:rPr lang="en-IN" sz="2720"/>
              <a:t>D. None of these</a:t>
            </a:r>
            <a:endParaRPr/>
          </a:p>
          <a:p>
            <a:pPr marL="0" lvl="0" indent="0" algn="l" rtl="0">
              <a:lnSpc>
                <a:spcPct val="80000"/>
              </a:lnSpc>
              <a:spcBef>
                <a:spcPts val="544"/>
              </a:spcBef>
              <a:spcAft>
                <a:spcPts val="0"/>
              </a:spcAft>
              <a:buClr>
                <a:schemeClr val="accent1"/>
              </a:buClr>
              <a:buSzPts val="2720"/>
              <a:buNone/>
            </a:pPr>
            <a:endParaRPr sz="2720"/>
          </a:p>
        </p:txBody>
      </p:sp>
      <p:sp>
        <p:nvSpPr>
          <p:cNvPr id="227" name="Google Shape;227;p28"/>
          <p:cNvSpPr txBox="1">
            <a:spLocks noGrp="1"/>
          </p:cNvSpPr>
          <p:nvPr>
            <p:ph type="title"/>
          </p:nvPr>
        </p:nvSpPr>
        <p:spPr>
          <a:xfrm>
            <a:off x="467544" y="476672"/>
            <a:ext cx="8229600" cy="41805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Q2</a:t>
            </a:r>
            <a:endParaRPr sz="3959"/>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448095" y="548680"/>
            <a:ext cx="8229600" cy="41805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Q3</a:t>
            </a:r>
            <a:endParaRPr sz="3959"/>
          </a:p>
        </p:txBody>
      </p:sp>
      <p:sp>
        <p:nvSpPr>
          <p:cNvPr id="233" name="Google Shape;233;p29"/>
          <p:cNvSpPr txBox="1">
            <a:spLocks noGrp="1"/>
          </p:cNvSpPr>
          <p:nvPr>
            <p:ph type="body" idx="1"/>
          </p:nvPr>
        </p:nvSpPr>
        <p:spPr>
          <a:xfrm>
            <a:off x="457200" y="1484784"/>
            <a:ext cx="8229600" cy="4641379"/>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240"/>
              <a:buNone/>
            </a:pPr>
            <a:r>
              <a:rPr lang="en-IN" sz="2240"/>
              <a:t>What will be the output of the following C code?</a:t>
            </a:r>
            <a:endParaRPr/>
          </a:p>
          <a:p>
            <a:pPr marL="0" lvl="0" indent="0" algn="l" rtl="0">
              <a:lnSpc>
                <a:spcPct val="80000"/>
              </a:lnSpc>
              <a:spcBef>
                <a:spcPts val="448"/>
              </a:spcBef>
              <a:spcAft>
                <a:spcPts val="0"/>
              </a:spcAft>
              <a:buClr>
                <a:schemeClr val="accent1"/>
              </a:buClr>
              <a:buSzPts val="2240"/>
              <a:buNone/>
            </a:pPr>
            <a:r>
              <a:rPr lang="en-IN" sz="2240"/>
              <a:t>    #include &lt;stdio.h&gt;</a:t>
            </a:r>
            <a:endParaRPr/>
          </a:p>
          <a:p>
            <a:pPr marL="0" lvl="0" indent="0" algn="l" rtl="0">
              <a:lnSpc>
                <a:spcPct val="80000"/>
              </a:lnSpc>
              <a:spcBef>
                <a:spcPts val="448"/>
              </a:spcBef>
              <a:spcAft>
                <a:spcPts val="0"/>
              </a:spcAft>
              <a:buClr>
                <a:schemeClr val="accent1"/>
              </a:buClr>
              <a:buSzPts val="2240"/>
              <a:buNone/>
            </a:pPr>
            <a:r>
              <a:rPr lang="en-IN" sz="2240"/>
              <a:t>    int main()</a:t>
            </a:r>
            <a:endParaRPr/>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        int x = 1, y = 0, z = 5;</a:t>
            </a:r>
            <a:endParaRPr/>
          </a:p>
          <a:p>
            <a:pPr marL="0" lvl="0" indent="0" algn="l" rtl="0">
              <a:lnSpc>
                <a:spcPct val="80000"/>
              </a:lnSpc>
              <a:spcBef>
                <a:spcPts val="448"/>
              </a:spcBef>
              <a:spcAft>
                <a:spcPts val="0"/>
              </a:spcAft>
              <a:buClr>
                <a:schemeClr val="accent1"/>
              </a:buClr>
              <a:buSzPts val="2240"/>
              <a:buNone/>
            </a:pPr>
            <a:r>
              <a:rPr lang="en-IN" sz="2240"/>
              <a:t>        int a = x &amp;&amp; y || z++;</a:t>
            </a:r>
            <a:endParaRPr/>
          </a:p>
          <a:p>
            <a:pPr marL="0" lvl="0" indent="0" algn="l" rtl="0">
              <a:lnSpc>
                <a:spcPct val="80000"/>
              </a:lnSpc>
              <a:spcBef>
                <a:spcPts val="448"/>
              </a:spcBef>
              <a:spcAft>
                <a:spcPts val="0"/>
              </a:spcAft>
              <a:buClr>
                <a:schemeClr val="accent1"/>
              </a:buClr>
              <a:buSzPts val="2240"/>
              <a:buNone/>
            </a:pPr>
            <a:r>
              <a:rPr lang="en-IN" sz="2240"/>
              <a:t>        printf("%d", z);</a:t>
            </a:r>
            <a:endParaRPr/>
          </a:p>
          <a:p>
            <a:pPr marL="0" lvl="0" indent="0" algn="l" rtl="0">
              <a:lnSpc>
                <a:spcPct val="80000"/>
              </a:lnSpc>
              <a:spcBef>
                <a:spcPts val="448"/>
              </a:spcBef>
              <a:spcAft>
                <a:spcPts val="0"/>
              </a:spcAft>
              <a:buClr>
                <a:schemeClr val="accent1"/>
              </a:buClr>
              <a:buSzPts val="2240"/>
              <a:buNone/>
            </a:pPr>
            <a:r>
              <a:rPr lang="en-IN" sz="2240"/>
              <a:t>        return 0;</a:t>
            </a:r>
            <a:endParaRPr/>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A. 6</a:t>
            </a:r>
            <a:endParaRPr/>
          </a:p>
          <a:p>
            <a:pPr marL="0" lvl="0" indent="0" algn="l" rtl="0">
              <a:lnSpc>
                <a:spcPct val="80000"/>
              </a:lnSpc>
              <a:spcBef>
                <a:spcPts val="448"/>
              </a:spcBef>
              <a:spcAft>
                <a:spcPts val="0"/>
              </a:spcAft>
              <a:buClr>
                <a:schemeClr val="accent1"/>
              </a:buClr>
              <a:buSzPts val="2240"/>
              <a:buNone/>
            </a:pPr>
            <a:r>
              <a:rPr lang="en-IN" sz="2240"/>
              <a:t>B. 5</a:t>
            </a:r>
            <a:endParaRPr/>
          </a:p>
          <a:p>
            <a:pPr marL="0" lvl="0" indent="0" algn="l" rtl="0">
              <a:lnSpc>
                <a:spcPct val="80000"/>
              </a:lnSpc>
              <a:spcBef>
                <a:spcPts val="448"/>
              </a:spcBef>
              <a:spcAft>
                <a:spcPts val="0"/>
              </a:spcAft>
              <a:buClr>
                <a:schemeClr val="accent1"/>
              </a:buClr>
              <a:buSzPts val="2240"/>
              <a:buNone/>
            </a:pPr>
            <a:r>
              <a:rPr lang="en-IN" sz="2240"/>
              <a:t>C. 0</a:t>
            </a:r>
            <a:endParaRPr/>
          </a:p>
          <a:p>
            <a:pPr marL="0" lvl="0" indent="0" algn="l" rtl="0">
              <a:lnSpc>
                <a:spcPct val="80000"/>
              </a:lnSpc>
              <a:spcBef>
                <a:spcPts val="448"/>
              </a:spcBef>
              <a:spcAft>
                <a:spcPts val="0"/>
              </a:spcAft>
              <a:buClr>
                <a:schemeClr val="accent1"/>
              </a:buClr>
              <a:buSzPts val="2240"/>
              <a:buNone/>
            </a:pPr>
            <a:r>
              <a:rPr lang="en-IN" sz="2240"/>
              <a:t>D. None of these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0"/>
          <p:cNvSpPr txBox="1">
            <a:spLocks noGrp="1"/>
          </p:cNvSpPr>
          <p:nvPr>
            <p:ph type="title"/>
          </p:nvPr>
        </p:nvSpPr>
        <p:spPr>
          <a:xfrm>
            <a:off x="457200" y="620688"/>
            <a:ext cx="8229600" cy="43204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Q4</a:t>
            </a:r>
            <a:endParaRPr sz="3959"/>
          </a:p>
        </p:txBody>
      </p:sp>
      <p:sp>
        <p:nvSpPr>
          <p:cNvPr id="239" name="Google Shape;239;p30"/>
          <p:cNvSpPr txBox="1">
            <a:spLocks noGrp="1"/>
          </p:cNvSpPr>
          <p:nvPr>
            <p:ph type="body" idx="1"/>
          </p:nvPr>
        </p:nvSpPr>
        <p:spPr>
          <a:xfrm>
            <a:off x="457200" y="1340768"/>
            <a:ext cx="8229600" cy="4785395"/>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240"/>
              <a:buNone/>
            </a:pPr>
            <a:r>
              <a:rPr lang="en-IN" sz="2240"/>
              <a:t> What will be the output of following code?</a:t>
            </a:r>
            <a:endParaRPr/>
          </a:p>
          <a:p>
            <a:pPr marL="0" lvl="0" indent="0" algn="l" rtl="0">
              <a:lnSpc>
                <a:spcPct val="80000"/>
              </a:lnSpc>
              <a:spcBef>
                <a:spcPts val="448"/>
              </a:spcBef>
              <a:spcAft>
                <a:spcPts val="0"/>
              </a:spcAft>
              <a:buClr>
                <a:schemeClr val="accent1"/>
              </a:buClr>
              <a:buSzPts val="2240"/>
              <a:buNone/>
            </a:pPr>
            <a:r>
              <a:rPr lang="en-IN" sz="2240"/>
              <a:t>    #include &lt;stdio.h&gt;</a:t>
            </a:r>
            <a:endParaRPr/>
          </a:p>
          <a:p>
            <a:pPr marL="0" lvl="0" indent="0" algn="l" rtl="0">
              <a:lnSpc>
                <a:spcPct val="80000"/>
              </a:lnSpc>
              <a:spcBef>
                <a:spcPts val="448"/>
              </a:spcBef>
              <a:spcAft>
                <a:spcPts val="0"/>
              </a:spcAft>
              <a:buClr>
                <a:schemeClr val="accent1"/>
              </a:buClr>
              <a:buSzPts val="2240"/>
              <a:buNone/>
            </a:pPr>
            <a:r>
              <a:rPr lang="en-IN" sz="2240"/>
              <a:t>    int main()</a:t>
            </a:r>
            <a:endParaRPr/>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        int x = 1, y = 0, z = 5;</a:t>
            </a:r>
            <a:endParaRPr/>
          </a:p>
          <a:p>
            <a:pPr marL="0" lvl="0" indent="0" algn="l" rtl="0">
              <a:lnSpc>
                <a:spcPct val="80000"/>
              </a:lnSpc>
              <a:spcBef>
                <a:spcPts val="448"/>
              </a:spcBef>
              <a:spcAft>
                <a:spcPts val="0"/>
              </a:spcAft>
              <a:buClr>
                <a:schemeClr val="accent1"/>
              </a:buClr>
              <a:buSzPts val="2240"/>
              <a:buNone/>
            </a:pPr>
            <a:r>
              <a:rPr lang="en-IN" sz="2240"/>
              <a:t>        int a = x &amp;&amp; y &amp;&amp; z++;</a:t>
            </a:r>
            <a:endParaRPr/>
          </a:p>
          <a:p>
            <a:pPr marL="0" lvl="0" indent="0" algn="l" rtl="0">
              <a:lnSpc>
                <a:spcPct val="80000"/>
              </a:lnSpc>
              <a:spcBef>
                <a:spcPts val="448"/>
              </a:spcBef>
              <a:spcAft>
                <a:spcPts val="0"/>
              </a:spcAft>
              <a:buClr>
                <a:schemeClr val="accent1"/>
              </a:buClr>
              <a:buSzPts val="2240"/>
              <a:buNone/>
            </a:pPr>
            <a:r>
              <a:rPr lang="en-IN" sz="2240"/>
              <a:t>        printf("%d", z);</a:t>
            </a:r>
            <a:endParaRPr/>
          </a:p>
          <a:p>
            <a:pPr marL="0" lvl="0" indent="0" algn="l" rtl="0">
              <a:lnSpc>
                <a:spcPct val="80000"/>
              </a:lnSpc>
              <a:spcBef>
                <a:spcPts val="448"/>
              </a:spcBef>
              <a:spcAft>
                <a:spcPts val="0"/>
              </a:spcAft>
              <a:buClr>
                <a:schemeClr val="accent1"/>
              </a:buClr>
              <a:buSzPts val="2240"/>
              <a:buNone/>
            </a:pPr>
            <a:r>
              <a:rPr lang="en-IN" sz="2240"/>
              <a:t>        return 0;</a:t>
            </a:r>
            <a:endParaRPr/>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A. 6</a:t>
            </a:r>
            <a:endParaRPr/>
          </a:p>
          <a:p>
            <a:pPr marL="0" lvl="0" indent="0" algn="l" rtl="0">
              <a:lnSpc>
                <a:spcPct val="80000"/>
              </a:lnSpc>
              <a:spcBef>
                <a:spcPts val="448"/>
              </a:spcBef>
              <a:spcAft>
                <a:spcPts val="0"/>
              </a:spcAft>
              <a:buClr>
                <a:schemeClr val="accent1"/>
              </a:buClr>
              <a:buSzPts val="2240"/>
              <a:buNone/>
            </a:pPr>
            <a:r>
              <a:rPr lang="en-IN" sz="2240"/>
              <a:t>B. 5</a:t>
            </a:r>
            <a:endParaRPr/>
          </a:p>
          <a:p>
            <a:pPr marL="0" lvl="0" indent="0" algn="l" rtl="0">
              <a:lnSpc>
                <a:spcPct val="80000"/>
              </a:lnSpc>
              <a:spcBef>
                <a:spcPts val="448"/>
              </a:spcBef>
              <a:spcAft>
                <a:spcPts val="0"/>
              </a:spcAft>
              <a:buClr>
                <a:schemeClr val="accent1"/>
              </a:buClr>
              <a:buSzPts val="2240"/>
              <a:buNone/>
            </a:pPr>
            <a:r>
              <a:rPr lang="en-IN" sz="2240"/>
              <a:t>C. 0</a:t>
            </a:r>
            <a:endParaRPr/>
          </a:p>
          <a:p>
            <a:pPr marL="0" lvl="0" indent="0" algn="l" rtl="0">
              <a:lnSpc>
                <a:spcPct val="80000"/>
              </a:lnSpc>
              <a:spcBef>
                <a:spcPts val="448"/>
              </a:spcBef>
              <a:spcAft>
                <a:spcPts val="0"/>
              </a:spcAft>
              <a:buClr>
                <a:schemeClr val="accent1"/>
              </a:buClr>
              <a:buSzPts val="2240"/>
              <a:buNone/>
            </a:pPr>
            <a:r>
              <a:rPr lang="en-IN" sz="2240"/>
              <a:t>D. None of these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body" idx="1"/>
          </p:nvPr>
        </p:nvSpPr>
        <p:spPr>
          <a:xfrm>
            <a:off x="457200" y="457200"/>
            <a:ext cx="8229600" cy="5114925"/>
          </a:xfrm>
          <a:prstGeom prst="rect">
            <a:avLst/>
          </a:prstGeom>
          <a:noFill/>
          <a:ln>
            <a:noFill/>
          </a:ln>
        </p:spPr>
        <p:txBody>
          <a:bodyPr spcFirstLastPara="1" wrap="square" lIns="91425" tIns="45700" rIns="91425" bIns="45700" anchor="t" anchorCtr="0">
            <a:normAutofit/>
          </a:bodyPr>
          <a:lstStyle/>
          <a:p>
            <a:pPr marL="342900" lvl="0" indent="-342900" algn="just" rtl="0">
              <a:lnSpc>
                <a:spcPct val="100000"/>
              </a:lnSpc>
              <a:spcBef>
                <a:spcPts val="0"/>
              </a:spcBef>
              <a:spcAft>
                <a:spcPts val="0"/>
              </a:spcAft>
              <a:buClr>
                <a:srgbClr val="004E6C"/>
              </a:buClr>
              <a:buSzPts val="3220"/>
              <a:buFont typeface="Noto Sans Symbols"/>
              <a:buChar char="⮚"/>
            </a:pPr>
            <a:r>
              <a:rPr lang="en-IN" sz="3220">
                <a:solidFill>
                  <a:srgbClr val="004E6C"/>
                </a:solidFill>
              </a:rPr>
              <a:t>Assignment Operator</a:t>
            </a:r>
            <a:endParaRPr/>
          </a:p>
          <a:p>
            <a:pPr marL="0" lvl="0" indent="0" algn="just" rtl="0">
              <a:lnSpc>
                <a:spcPct val="100000"/>
              </a:lnSpc>
              <a:spcBef>
                <a:spcPts val="0"/>
              </a:spcBef>
              <a:spcAft>
                <a:spcPts val="0"/>
              </a:spcAft>
              <a:buClr>
                <a:schemeClr val="accent1"/>
              </a:buClr>
              <a:buSzPts val="2170"/>
              <a:buFont typeface="Noto Sans Symbols"/>
              <a:buNone/>
            </a:pPr>
            <a:r>
              <a:rPr lang="en-IN" sz="2170"/>
              <a:t>They are used to assign the result of an expression on right side to a variable on left side.</a:t>
            </a:r>
            <a:endParaRPr sz="2170">
              <a:solidFill>
                <a:srgbClr val="FF0000"/>
              </a:solidFill>
            </a:endParaRPr>
          </a:p>
          <a:p>
            <a:pPr marL="342900" lvl="0" indent="-342900" algn="just" rtl="0">
              <a:lnSpc>
                <a:spcPct val="80000"/>
              </a:lnSpc>
              <a:spcBef>
                <a:spcPts val="448"/>
              </a:spcBef>
              <a:spcAft>
                <a:spcPts val="0"/>
              </a:spcAft>
              <a:buClr>
                <a:schemeClr val="accent1"/>
              </a:buClr>
              <a:buSzPts val="2240"/>
              <a:buFont typeface="Noto Sans Symbols"/>
              <a:buNone/>
            </a:pPr>
            <a:r>
              <a:rPr lang="en-IN" sz="2240">
                <a:solidFill>
                  <a:schemeClr val="accent1"/>
                </a:solidFill>
              </a:rPr>
              <a:t>		</a:t>
            </a:r>
            <a:endParaRPr/>
          </a:p>
          <a:p>
            <a:pPr marL="342900" lvl="0" indent="-342900" algn="just" rtl="0">
              <a:lnSpc>
                <a:spcPct val="80000"/>
              </a:lnSpc>
              <a:spcBef>
                <a:spcPts val="448"/>
              </a:spcBef>
              <a:spcAft>
                <a:spcPts val="0"/>
              </a:spcAft>
              <a:buClr>
                <a:schemeClr val="accent1"/>
              </a:buClr>
              <a:buSzPts val="2240"/>
              <a:buFont typeface="Noto Sans Symbols"/>
              <a:buNone/>
            </a:pPr>
            <a:r>
              <a:rPr lang="en-IN" sz="2240">
                <a:solidFill>
                  <a:schemeClr val="accent1"/>
                </a:solidFill>
              </a:rPr>
              <a:t>			</a:t>
            </a:r>
            <a:endParaRPr/>
          </a:p>
          <a:p>
            <a:pPr marL="342900" lvl="0" indent="-342900" algn="just" rtl="0">
              <a:lnSpc>
                <a:spcPct val="80000"/>
              </a:lnSpc>
              <a:spcBef>
                <a:spcPts val="448"/>
              </a:spcBef>
              <a:spcAft>
                <a:spcPts val="0"/>
              </a:spcAft>
              <a:buClr>
                <a:schemeClr val="accent1"/>
              </a:buClr>
              <a:buSzPts val="2240"/>
              <a:buFont typeface="Noto Sans Symbols"/>
              <a:buNone/>
            </a:pPr>
            <a:r>
              <a:rPr lang="en-IN" sz="2240">
                <a:solidFill>
                  <a:schemeClr val="accent1"/>
                </a:solidFill>
              </a:rPr>
              <a:t>		</a:t>
            </a:r>
            <a:endParaRPr/>
          </a:p>
          <a:p>
            <a:pPr marL="342900" lvl="0" indent="-342900" algn="just" rtl="0">
              <a:lnSpc>
                <a:spcPct val="80000"/>
              </a:lnSpc>
              <a:spcBef>
                <a:spcPts val="448"/>
              </a:spcBef>
              <a:spcAft>
                <a:spcPts val="0"/>
              </a:spcAft>
              <a:buClr>
                <a:schemeClr val="accent1"/>
              </a:buClr>
              <a:buSzPts val="2240"/>
              <a:buFont typeface="Noto Sans Symbols"/>
              <a:buNone/>
            </a:pPr>
            <a:r>
              <a:rPr lang="en-IN" sz="2240">
                <a:solidFill>
                  <a:schemeClr val="accent1"/>
                </a:solidFill>
              </a:rPr>
              <a:t>		</a:t>
            </a:r>
            <a:endParaRPr/>
          </a:p>
          <a:p>
            <a:pPr marL="342900" lvl="0" indent="-342900" algn="just" rtl="0">
              <a:lnSpc>
                <a:spcPct val="80000"/>
              </a:lnSpc>
              <a:spcBef>
                <a:spcPts val="448"/>
              </a:spcBef>
              <a:spcAft>
                <a:spcPts val="0"/>
              </a:spcAft>
              <a:buClr>
                <a:schemeClr val="accent1"/>
              </a:buClr>
              <a:buSzPts val="2240"/>
              <a:buFont typeface="Noto Sans Symbols"/>
              <a:buNone/>
            </a:pPr>
            <a:r>
              <a:rPr lang="en-IN" sz="2240">
                <a:solidFill>
                  <a:schemeClr val="accent1"/>
                </a:solidFill>
              </a:rPr>
              <a:t>		</a:t>
            </a:r>
            <a:endParaRPr/>
          </a:p>
          <a:p>
            <a:pPr marL="342900" lvl="0" indent="-342900" algn="just" rtl="0">
              <a:lnSpc>
                <a:spcPct val="80000"/>
              </a:lnSpc>
              <a:spcBef>
                <a:spcPts val="448"/>
              </a:spcBef>
              <a:spcAft>
                <a:spcPts val="0"/>
              </a:spcAft>
              <a:buClr>
                <a:schemeClr val="accent1"/>
              </a:buClr>
              <a:buSzPts val="2240"/>
              <a:buFont typeface="Noto Sans Symbols"/>
              <a:buNone/>
            </a:pPr>
            <a:r>
              <a:rPr lang="en-IN" sz="2240">
                <a:solidFill>
                  <a:schemeClr val="accent1"/>
                </a:solidFill>
              </a:rPr>
              <a:t>		</a:t>
            </a:r>
            <a:endParaRPr/>
          </a:p>
          <a:p>
            <a:pPr marL="342900" lvl="0" indent="-342900" algn="just" rtl="0">
              <a:lnSpc>
                <a:spcPct val="80000"/>
              </a:lnSpc>
              <a:spcBef>
                <a:spcPts val="448"/>
              </a:spcBef>
              <a:spcAft>
                <a:spcPts val="0"/>
              </a:spcAft>
              <a:buClr>
                <a:schemeClr val="accent1"/>
              </a:buClr>
              <a:buSzPts val="2240"/>
              <a:buFont typeface="Noto Sans Symbols"/>
              <a:buNone/>
            </a:pPr>
            <a:r>
              <a:rPr lang="en-IN" sz="2240">
                <a:solidFill>
                  <a:schemeClr val="accent1"/>
                </a:solidFill>
              </a:rPr>
              <a:t>		</a:t>
            </a:r>
            <a:endParaRPr/>
          </a:p>
          <a:p>
            <a:pPr marL="342900" lvl="0" indent="-342900" algn="just" rtl="0">
              <a:lnSpc>
                <a:spcPct val="80000"/>
              </a:lnSpc>
              <a:spcBef>
                <a:spcPts val="448"/>
              </a:spcBef>
              <a:spcAft>
                <a:spcPts val="0"/>
              </a:spcAft>
              <a:buClr>
                <a:schemeClr val="accent1"/>
              </a:buClr>
              <a:buSzPts val="2240"/>
              <a:buFont typeface="Noto Sans Symbols"/>
              <a:buNone/>
            </a:pPr>
            <a:r>
              <a:rPr lang="en-IN" sz="2240">
                <a:solidFill>
                  <a:schemeClr val="accent1"/>
                </a:solidFill>
              </a:rPr>
              <a:t>		</a:t>
            </a:r>
            <a:endParaRPr/>
          </a:p>
          <a:p>
            <a:pPr marL="342900" lvl="0" indent="-342900" algn="just" rtl="0">
              <a:lnSpc>
                <a:spcPct val="80000"/>
              </a:lnSpc>
              <a:spcBef>
                <a:spcPts val="448"/>
              </a:spcBef>
              <a:spcAft>
                <a:spcPts val="0"/>
              </a:spcAft>
              <a:buClr>
                <a:schemeClr val="accent1"/>
              </a:buClr>
              <a:buSzPts val="2240"/>
              <a:buFont typeface="Noto Sans Symbols"/>
              <a:buNone/>
            </a:pPr>
            <a:r>
              <a:rPr lang="en-IN" sz="2240">
                <a:solidFill>
                  <a:schemeClr val="accent1"/>
                </a:solidFill>
              </a:rPr>
              <a:t>		</a:t>
            </a:r>
            <a:endParaRPr/>
          </a:p>
          <a:p>
            <a:pPr marL="342900" lvl="0" indent="-342900" algn="just" rtl="0">
              <a:lnSpc>
                <a:spcPct val="80000"/>
              </a:lnSpc>
              <a:spcBef>
                <a:spcPts val="448"/>
              </a:spcBef>
              <a:spcAft>
                <a:spcPts val="0"/>
              </a:spcAft>
              <a:buClr>
                <a:schemeClr val="accent1"/>
              </a:buClr>
              <a:buSzPts val="2240"/>
              <a:buFont typeface="Noto Sans Symbols"/>
              <a:buNone/>
            </a:pPr>
            <a:r>
              <a:rPr lang="en-IN" sz="2240">
                <a:solidFill>
                  <a:schemeClr val="accent1"/>
                </a:solidFill>
              </a:rPr>
              <a:t>		</a:t>
            </a:r>
            <a:endParaRPr/>
          </a:p>
        </p:txBody>
      </p:sp>
      <p:graphicFrame>
        <p:nvGraphicFramePr>
          <p:cNvPr id="245" name="Google Shape;245;p31"/>
          <p:cNvGraphicFramePr/>
          <p:nvPr/>
        </p:nvGraphicFramePr>
        <p:xfrm>
          <a:off x="761999" y="1676400"/>
          <a:ext cx="7620000" cy="4762800"/>
        </p:xfrm>
        <a:graphic>
          <a:graphicData uri="http://schemas.openxmlformats.org/drawingml/2006/table">
            <a:tbl>
              <a:tblPr firstRow="1" bandRow="1">
                <a:noFill/>
              </a:tblPr>
              <a:tblGrid>
                <a:gridCol w="11430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4800600">
                  <a:extLst>
                    <a:ext uri="{9D8B030D-6E8A-4147-A177-3AD203B41FA5}">
                      <a16:colId xmlns:a16="http://schemas.microsoft.com/office/drawing/2014/main" val="20002"/>
                    </a:ext>
                  </a:extLst>
                </a:gridCol>
              </a:tblGrid>
              <a:tr h="434000">
                <a:tc>
                  <a:txBody>
                    <a:bodyPr/>
                    <a:lstStyle/>
                    <a:p>
                      <a:pPr marL="0" marR="0" lvl="0" indent="0" algn="l" rtl="0">
                        <a:spcBef>
                          <a:spcPts val="0"/>
                        </a:spcBef>
                        <a:spcAft>
                          <a:spcPts val="0"/>
                        </a:spcAft>
                        <a:buNone/>
                      </a:pPr>
                      <a:r>
                        <a:rPr lang="en-IN" sz="2000"/>
                        <a:t>Operator</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Description</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Example(a=4 and b=2)</a:t>
                      </a:r>
                      <a:endParaRPr sz="2000" b="1">
                        <a:solidFill>
                          <a:schemeClr val="dk1"/>
                        </a:solidFill>
                      </a:endParaRPr>
                    </a:p>
                  </a:txBody>
                  <a:tcPr marL="91450" marR="91450" marT="45725" marB="45725"/>
                </a:tc>
                <a:extLst>
                  <a:ext uri="{0D108BD9-81ED-4DB2-BD59-A6C34878D82A}">
                    <a16:rowId xmlns:a16="http://schemas.microsoft.com/office/drawing/2014/main" val="10000"/>
                  </a:ext>
                </a:extLst>
              </a:tr>
              <a:tr h="406175">
                <a:tc>
                  <a:txBody>
                    <a:bodyPr/>
                    <a:lstStyle/>
                    <a:p>
                      <a:pPr marL="0" marR="0" lvl="0" indent="0" algn="l" rtl="0">
                        <a:lnSpc>
                          <a:spcPct val="100000"/>
                        </a:lnSpc>
                        <a:spcBef>
                          <a:spcPts val="0"/>
                        </a:spcBef>
                        <a:spcAft>
                          <a:spcPts val="0"/>
                        </a:spcAft>
                        <a:buClr>
                          <a:schemeClr val="dk1"/>
                        </a:buClr>
                        <a:buSzPts val="1800"/>
                        <a:buFont typeface="Calibri"/>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a=a+b</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a+=b; a=a+b = 6</a:t>
                      </a:r>
                      <a:endParaRPr sz="1800">
                        <a:solidFill>
                          <a:schemeClr val="dk1"/>
                        </a:solidFill>
                      </a:endParaRPr>
                    </a:p>
                  </a:txBody>
                  <a:tcPr marL="91450" marR="91450" marT="45725" marB="45725"/>
                </a:tc>
                <a:extLst>
                  <a:ext uri="{0D108BD9-81ED-4DB2-BD59-A6C34878D82A}">
                    <a16:rowId xmlns:a16="http://schemas.microsoft.com/office/drawing/2014/main" val="10001"/>
                  </a:ext>
                </a:extLst>
              </a:tr>
              <a:tr h="406175">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a=a-b</a:t>
                      </a:r>
                      <a:endParaRPr sz="180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solidFill>
                            <a:schemeClr val="dk1"/>
                          </a:solidFill>
                        </a:rPr>
                        <a:t>a-=b; a=a-b = 2</a:t>
                      </a:r>
                      <a:endParaRPr sz="1800">
                        <a:solidFill>
                          <a:schemeClr val="dk1"/>
                        </a:solidFill>
                      </a:endParaRPr>
                    </a:p>
                  </a:txBody>
                  <a:tcPr marL="91450" marR="91450" marT="45725" marB="45725"/>
                </a:tc>
                <a:extLst>
                  <a:ext uri="{0D108BD9-81ED-4DB2-BD59-A6C34878D82A}">
                    <a16:rowId xmlns:a16="http://schemas.microsoft.com/office/drawing/2014/main" val="10002"/>
                  </a:ext>
                </a:extLst>
              </a:tr>
              <a:tr h="406175">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a=a*b</a:t>
                      </a:r>
                      <a:endParaRPr sz="180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solidFill>
                            <a:schemeClr val="dk1"/>
                          </a:solidFill>
                        </a:rPr>
                        <a:t>a*=b;  a=a*b = 8</a:t>
                      </a:r>
                      <a:endParaRPr sz="1800">
                        <a:solidFill>
                          <a:schemeClr val="dk1"/>
                        </a:solidFill>
                      </a:endParaRPr>
                    </a:p>
                  </a:txBody>
                  <a:tcPr marL="91450" marR="91450" marT="45725" marB="45725"/>
                </a:tc>
                <a:extLst>
                  <a:ext uri="{0D108BD9-81ED-4DB2-BD59-A6C34878D82A}">
                    <a16:rowId xmlns:a16="http://schemas.microsoft.com/office/drawing/2014/main" val="10003"/>
                  </a:ext>
                </a:extLst>
              </a:tr>
              <a:tr h="406175">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a=a/b</a:t>
                      </a:r>
                      <a:endParaRPr sz="180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solidFill>
                            <a:schemeClr val="dk1"/>
                          </a:solidFill>
                        </a:rPr>
                        <a:t>a/=b; a=a/b = 2</a:t>
                      </a:r>
                      <a:endParaRPr sz="1800">
                        <a:solidFill>
                          <a:schemeClr val="dk1"/>
                        </a:solidFill>
                      </a:endParaRPr>
                    </a:p>
                  </a:txBody>
                  <a:tcPr marL="91450" marR="91450" marT="45725" marB="45725"/>
                </a:tc>
                <a:extLst>
                  <a:ext uri="{0D108BD9-81ED-4DB2-BD59-A6C34878D82A}">
                    <a16:rowId xmlns:a16="http://schemas.microsoft.com/office/drawing/2014/main" val="10004"/>
                  </a:ext>
                </a:extLst>
              </a:tr>
              <a:tr h="406175">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a=a%b</a:t>
                      </a:r>
                      <a:endParaRPr sz="180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solidFill>
                            <a:schemeClr val="dk1"/>
                          </a:solidFill>
                        </a:rPr>
                        <a:t>a%=b; a=a%b = 0</a:t>
                      </a:r>
                      <a:endParaRPr sz="1800">
                        <a:solidFill>
                          <a:schemeClr val="dk1"/>
                        </a:solidFill>
                      </a:endParaRPr>
                    </a:p>
                  </a:txBody>
                  <a:tcPr marL="91450" marR="91450" marT="45725" marB="45725"/>
                </a:tc>
                <a:extLst>
                  <a:ext uri="{0D108BD9-81ED-4DB2-BD59-A6C34878D82A}">
                    <a16:rowId xmlns:a16="http://schemas.microsoft.com/office/drawing/2014/main" val="10005"/>
                  </a:ext>
                </a:extLst>
              </a:tr>
              <a:tr h="406175">
                <a:tc>
                  <a:txBody>
                    <a:bodyPr/>
                    <a:lstStyle/>
                    <a:p>
                      <a:pPr marL="0" marR="0" lvl="0" indent="0" algn="l" rtl="0">
                        <a:spcBef>
                          <a:spcPts val="0"/>
                        </a:spcBef>
                        <a:spcAft>
                          <a:spcPts val="0"/>
                        </a:spcAft>
                        <a:buNone/>
                      </a:pPr>
                      <a:r>
                        <a:rPr lang="en-IN" sz="1800"/>
                        <a:t>&lt;&lt;=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a=a&lt;&lt;b</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a=00000100 </a:t>
                      </a:r>
                      <a:r>
                        <a:rPr lang="en-IN" sz="1800"/>
                        <a:t>&lt;&lt;</a:t>
                      </a:r>
                      <a:r>
                        <a:rPr lang="en-IN" sz="1800">
                          <a:solidFill>
                            <a:schemeClr val="dk1"/>
                          </a:solidFill>
                        </a:rPr>
                        <a:t> 2 = 00010000</a:t>
                      </a:r>
                      <a:endParaRPr sz="1800">
                        <a:solidFill>
                          <a:schemeClr val="dk1"/>
                        </a:solidFill>
                      </a:endParaRPr>
                    </a:p>
                  </a:txBody>
                  <a:tcPr marL="91450" marR="91450" marT="45725" marB="45725"/>
                </a:tc>
                <a:extLst>
                  <a:ext uri="{0D108BD9-81ED-4DB2-BD59-A6C34878D82A}">
                    <a16:rowId xmlns:a16="http://schemas.microsoft.com/office/drawing/2014/main" val="10006"/>
                  </a:ext>
                </a:extLst>
              </a:tr>
              <a:tr h="406175">
                <a:tc>
                  <a:txBody>
                    <a:bodyPr/>
                    <a:lstStyle/>
                    <a:p>
                      <a:pPr marL="0" marR="0" lvl="0" indent="0" algn="l" rtl="0">
                        <a:spcBef>
                          <a:spcPts val="0"/>
                        </a:spcBef>
                        <a:spcAft>
                          <a:spcPts val="0"/>
                        </a:spcAft>
                        <a:buNone/>
                      </a:pPr>
                      <a:r>
                        <a:rPr lang="en-IN" sz="1800"/>
                        <a:t>&gt;&gt;=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a=a&gt;&gt;b</a:t>
                      </a:r>
                      <a:endParaRPr sz="180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t>a</a:t>
                      </a:r>
                      <a:r>
                        <a:rPr lang="en-IN" sz="1800">
                          <a:solidFill>
                            <a:schemeClr val="dk1"/>
                          </a:solidFill>
                        </a:rPr>
                        <a:t>=00000100 </a:t>
                      </a:r>
                      <a:r>
                        <a:rPr lang="en-IN" sz="1800"/>
                        <a:t>&gt;&gt;</a:t>
                      </a:r>
                      <a:r>
                        <a:rPr lang="en-IN" sz="1800">
                          <a:solidFill>
                            <a:schemeClr val="dk1"/>
                          </a:solidFill>
                        </a:rPr>
                        <a:t> 2 = 00000001</a:t>
                      </a:r>
                      <a:endParaRPr/>
                    </a:p>
                  </a:txBody>
                  <a:tcPr marL="91450" marR="91450" marT="45725" marB="45725"/>
                </a:tc>
                <a:extLst>
                  <a:ext uri="{0D108BD9-81ED-4DB2-BD59-A6C34878D82A}">
                    <a16:rowId xmlns:a16="http://schemas.microsoft.com/office/drawing/2014/main" val="10007"/>
                  </a:ext>
                </a:extLst>
              </a:tr>
              <a:tr h="406175">
                <a:tc>
                  <a:txBody>
                    <a:bodyPr/>
                    <a:lstStyle/>
                    <a:p>
                      <a:pPr marL="0" marR="0" lvl="0" indent="0" algn="l" rtl="0">
                        <a:spcBef>
                          <a:spcPts val="0"/>
                        </a:spcBef>
                        <a:spcAft>
                          <a:spcPts val="0"/>
                        </a:spcAft>
                        <a:buNone/>
                      </a:pPr>
                      <a:r>
                        <a:rPr lang="en-IN" sz="1800"/>
                        <a:t>&amp;=</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a=a&amp;b</a:t>
                      </a:r>
                      <a:endParaRPr sz="180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solidFill>
                            <a:schemeClr val="dk1"/>
                          </a:solidFill>
                        </a:rPr>
                        <a:t>(a=0100, b=0010) a&amp;=b; a=a&amp;b = 0000</a:t>
                      </a:r>
                      <a:endParaRPr sz="1800">
                        <a:solidFill>
                          <a:schemeClr val="dk1"/>
                        </a:solidFill>
                      </a:endParaRPr>
                    </a:p>
                  </a:txBody>
                  <a:tcPr marL="91450" marR="91450" marT="45725" marB="45725"/>
                </a:tc>
                <a:extLst>
                  <a:ext uri="{0D108BD9-81ED-4DB2-BD59-A6C34878D82A}">
                    <a16:rowId xmlns:a16="http://schemas.microsoft.com/office/drawing/2014/main" val="10008"/>
                  </a:ext>
                </a:extLst>
              </a:tr>
              <a:tr h="406175">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a=a|b</a:t>
                      </a:r>
                      <a:endParaRPr sz="180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solidFill>
                            <a:schemeClr val="dk1"/>
                          </a:solidFill>
                        </a:rPr>
                        <a:t>(a=0100, b=0010) a|=b; a=a|b =0110 </a:t>
                      </a:r>
                      <a:endParaRPr sz="1800">
                        <a:solidFill>
                          <a:schemeClr val="dk1"/>
                        </a:solidFill>
                      </a:endParaRPr>
                    </a:p>
                  </a:txBody>
                  <a:tcPr marL="91450" marR="91450" marT="45725" marB="45725"/>
                </a:tc>
                <a:extLst>
                  <a:ext uri="{0D108BD9-81ED-4DB2-BD59-A6C34878D82A}">
                    <a16:rowId xmlns:a16="http://schemas.microsoft.com/office/drawing/2014/main" val="10009"/>
                  </a:ext>
                </a:extLst>
              </a:tr>
              <a:tr h="406175">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a=a^b</a:t>
                      </a:r>
                      <a:endParaRPr sz="180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solidFill>
                            <a:schemeClr val="dk1"/>
                          </a:solidFill>
                        </a:rPr>
                        <a:t>(a=0100, b=0010) a^=b; a=a^b = 0110</a:t>
                      </a:r>
                      <a:endParaRPr sz="1800">
                        <a:solidFill>
                          <a:schemeClr val="dk1"/>
                        </a:solidFill>
                      </a:endParaRPr>
                    </a:p>
                  </a:txBody>
                  <a:tcPr marL="91450" marR="91450" marT="45725" marB="45725"/>
                </a:tc>
                <a:extLst>
                  <a:ext uri="{0D108BD9-81ED-4DB2-BD59-A6C34878D82A}">
                    <a16:rowId xmlns:a16="http://schemas.microsoft.com/office/drawing/2014/main" val="10010"/>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Assignment Operator</a:t>
            </a:r>
            <a:endParaRPr/>
          </a:p>
        </p:txBody>
      </p:sp>
      <p:sp>
        <p:nvSpPr>
          <p:cNvPr id="251" name="Google Shape;251;p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2400"/>
              <a:buChar char="•"/>
            </a:pPr>
            <a:r>
              <a:rPr lang="en-IN" sz="2400"/>
              <a:t>To increase the cost of item soap by 50rs.</a:t>
            </a:r>
            <a:endParaRPr/>
          </a:p>
          <a:p>
            <a:pPr marL="342900" lvl="0" indent="-342900" algn="l" rtl="0">
              <a:spcBef>
                <a:spcPts val="480"/>
              </a:spcBef>
              <a:spcAft>
                <a:spcPts val="0"/>
              </a:spcAft>
              <a:buClr>
                <a:schemeClr val="accent1"/>
              </a:buClr>
              <a:buSzPts val="2400"/>
              <a:buNone/>
            </a:pPr>
            <a:r>
              <a:rPr lang="en-IN" sz="2400"/>
              <a:t>		Cost_soap = Cost_soap + 50; </a:t>
            </a:r>
            <a:endParaRPr/>
          </a:p>
          <a:p>
            <a:pPr marL="342900" lvl="0" indent="-342900" algn="l" rtl="0">
              <a:spcBef>
                <a:spcPts val="480"/>
              </a:spcBef>
              <a:spcAft>
                <a:spcPts val="0"/>
              </a:spcAft>
              <a:buClr>
                <a:schemeClr val="accent1"/>
              </a:buClr>
              <a:buSzPts val="2400"/>
              <a:buNone/>
            </a:pPr>
            <a:r>
              <a:rPr lang="en-IN" sz="2400"/>
              <a:t>		or Cost_soap += 50;</a:t>
            </a:r>
            <a:endParaRPr/>
          </a:p>
          <a:p>
            <a:pPr marL="342900" lvl="0" indent="-342900" algn="l" rtl="0">
              <a:spcBef>
                <a:spcPts val="480"/>
              </a:spcBef>
              <a:spcAft>
                <a:spcPts val="0"/>
              </a:spcAft>
              <a:buClr>
                <a:schemeClr val="accent1"/>
              </a:buClr>
              <a:buSzPts val="2400"/>
              <a:buChar char="•"/>
            </a:pPr>
            <a:r>
              <a:rPr lang="en-IN" sz="2400"/>
              <a:t>To double the quantity of water in a bowl.</a:t>
            </a:r>
            <a:endParaRPr/>
          </a:p>
          <a:p>
            <a:pPr marL="342900" lvl="0" indent="-342900" algn="l" rtl="0">
              <a:spcBef>
                <a:spcPts val="480"/>
              </a:spcBef>
              <a:spcAft>
                <a:spcPts val="0"/>
              </a:spcAft>
              <a:buClr>
                <a:schemeClr val="accent1"/>
              </a:buClr>
              <a:buSzPts val="2400"/>
              <a:buNone/>
            </a:pPr>
            <a:r>
              <a:rPr lang="en-IN" sz="2400"/>
              <a:t> 		Water_inBowl *= 2;   </a:t>
            </a:r>
            <a:endParaRPr/>
          </a:p>
          <a:p>
            <a:pPr marL="342900" lvl="0" indent="-342900" algn="l" rtl="0">
              <a:spcBef>
                <a:spcPts val="480"/>
              </a:spcBef>
              <a:spcAft>
                <a:spcPts val="0"/>
              </a:spcAft>
              <a:buClr>
                <a:schemeClr val="accent1"/>
              </a:buClr>
              <a:buSzPts val="2400"/>
              <a:buNone/>
            </a:pPr>
            <a:endParaRPr sz="2400"/>
          </a:p>
          <a:p>
            <a:pPr marL="342900" lvl="0" indent="-342900" algn="l" rtl="0">
              <a:spcBef>
                <a:spcPts val="480"/>
              </a:spcBef>
              <a:spcAft>
                <a:spcPts val="0"/>
              </a:spcAft>
              <a:buClr>
                <a:schemeClr val="accent1"/>
              </a:buClr>
              <a:buSzPts val="2400"/>
              <a:buFont typeface="Noto Sans Symbols"/>
              <a:buChar char="✔"/>
            </a:pPr>
            <a:r>
              <a:rPr lang="en-IN" sz="2400"/>
              <a:t>Therefore assignment operator are used to store the changed value of the variable in the same variable.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body" idx="1"/>
          </p:nvPr>
        </p:nvSpPr>
        <p:spPr>
          <a:xfrm>
            <a:off x="457200" y="457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004E6C"/>
              </a:buClr>
              <a:buSzPts val="3200"/>
              <a:buFont typeface="Noto Sans Symbols"/>
              <a:buChar char="⮚"/>
            </a:pPr>
            <a:r>
              <a:rPr lang="en-IN">
                <a:solidFill>
                  <a:srgbClr val="004E6C"/>
                </a:solidFill>
              </a:rPr>
              <a:t>Conditional Operator</a:t>
            </a:r>
            <a:endParaRPr/>
          </a:p>
          <a:p>
            <a:pPr marL="0" lvl="0" indent="0" algn="just" rtl="0">
              <a:spcBef>
                <a:spcPts val="0"/>
              </a:spcBef>
              <a:spcAft>
                <a:spcPts val="0"/>
              </a:spcAft>
              <a:buClr>
                <a:schemeClr val="accent1"/>
              </a:buClr>
              <a:buSzPts val="2400"/>
              <a:buNone/>
            </a:pPr>
            <a:r>
              <a:rPr lang="en-IN" sz="2400"/>
              <a:t>Conditional operator contains condition followed by two statements. If the condition is true the first statement  is executed otherwise the second statement.</a:t>
            </a:r>
            <a:endParaRPr/>
          </a:p>
          <a:p>
            <a:pPr marL="0" lvl="0" indent="0" algn="just" rtl="0">
              <a:spcBef>
                <a:spcPts val="0"/>
              </a:spcBef>
              <a:spcAft>
                <a:spcPts val="0"/>
              </a:spcAft>
              <a:buClr>
                <a:schemeClr val="accent1"/>
              </a:buClr>
              <a:buSzPts val="2400"/>
              <a:buNone/>
            </a:pPr>
            <a:r>
              <a:rPr lang="en-IN" sz="2400"/>
              <a:t>It is also called as </a:t>
            </a:r>
            <a:r>
              <a:rPr lang="en-IN" sz="2400" b="1"/>
              <a:t>ternary operator </a:t>
            </a:r>
            <a:r>
              <a:rPr lang="en-IN" sz="2400"/>
              <a:t>because it requires three operands</a:t>
            </a:r>
            <a:r>
              <a:rPr lang="en-IN" sz="2800"/>
              <a:t>.</a:t>
            </a:r>
            <a:endParaRPr/>
          </a:p>
        </p:txBody>
      </p:sp>
      <p:graphicFrame>
        <p:nvGraphicFramePr>
          <p:cNvPr id="257" name="Google Shape;257;p33"/>
          <p:cNvGraphicFramePr/>
          <p:nvPr/>
        </p:nvGraphicFramePr>
        <p:xfrm>
          <a:off x="685800" y="3459480"/>
          <a:ext cx="7772400" cy="1615460"/>
        </p:xfrm>
        <a:graphic>
          <a:graphicData uri="http://schemas.openxmlformats.org/drawingml/2006/table">
            <a:tbl>
              <a:tblPr firstRow="1" bandRow="1">
                <a:noFill/>
              </a:tblPr>
              <a:tblGrid>
                <a:gridCol w="1165850">
                  <a:extLst>
                    <a:ext uri="{9D8B030D-6E8A-4147-A177-3AD203B41FA5}">
                      <a16:colId xmlns:a16="http://schemas.microsoft.com/office/drawing/2014/main" val="20000"/>
                    </a:ext>
                  </a:extLst>
                </a:gridCol>
                <a:gridCol w="371095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65475">
                <a:tc>
                  <a:txBody>
                    <a:bodyPr/>
                    <a:lstStyle/>
                    <a:p>
                      <a:pPr marL="0" marR="0" lvl="0" indent="0" algn="l" rtl="0">
                        <a:spcBef>
                          <a:spcPts val="0"/>
                        </a:spcBef>
                        <a:spcAft>
                          <a:spcPts val="0"/>
                        </a:spcAft>
                        <a:buNone/>
                      </a:pPr>
                      <a:r>
                        <a:rPr lang="en-IN" sz="2000"/>
                        <a:t>Operator</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Description</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Example</a:t>
                      </a:r>
                      <a:endParaRPr sz="2000" b="1">
                        <a:solidFill>
                          <a:schemeClr val="dk1"/>
                        </a:solidFill>
                      </a:endParaRPr>
                    </a:p>
                  </a:txBody>
                  <a:tcPr marL="91450" marR="91450" marT="45725" marB="45725"/>
                </a:tc>
                <a:extLst>
                  <a:ext uri="{0D108BD9-81ED-4DB2-BD59-A6C34878D82A}">
                    <a16:rowId xmlns:a16="http://schemas.microsoft.com/office/drawing/2014/main" val="10000"/>
                  </a:ext>
                </a:extLst>
              </a:tr>
              <a:tr h="337350">
                <a:tc>
                  <a:txBody>
                    <a:bodyPr/>
                    <a:lstStyle/>
                    <a:p>
                      <a:pPr marL="0" marR="0" lvl="0" indent="0" algn="l" rtl="0">
                        <a:lnSpc>
                          <a:spcPct val="100000"/>
                        </a:lnSpc>
                        <a:spcBef>
                          <a:spcPts val="0"/>
                        </a:spcBef>
                        <a:spcAft>
                          <a:spcPts val="0"/>
                        </a:spcAft>
                        <a:buClr>
                          <a:schemeClr val="dk1"/>
                        </a:buClr>
                        <a:buSzPts val="1800"/>
                        <a:buFont typeface="Calibri"/>
                        <a:buNone/>
                      </a:pPr>
                      <a:r>
                        <a:rPr lang="en-IN" sz="1800">
                          <a:solidFill>
                            <a:schemeClr val="dk1"/>
                          </a:solidFill>
                        </a:rPr>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 conditional expression,</a:t>
                      </a:r>
                      <a:endParaRPr/>
                    </a:p>
                    <a:p>
                      <a:pPr marL="0" marR="0" lvl="0" indent="0" algn="l" rtl="0">
                        <a:spcBef>
                          <a:spcPts val="0"/>
                        </a:spcBef>
                        <a:spcAft>
                          <a:spcPts val="0"/>
                        </a:spcAft>
                        <a:buNone/>
                      </a:pPr>
                      <a:r>
                        <a:rPr lang="en-IN" sz="1800"/>
                        <a:t>Condition? Expression1: Expression2</a:t>
                      </a:r>
                      <a:endParaRPr sz="180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t>(a&gt;b)? “a is greater”: “b is greater”</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Conditional Operator</a:t>
            </a:r>
            <a:endParaRPr/>
          </a:p>
        </p:txBody>
      </p:sp>
      <p:sp>
        <p:nvSpPr>
          <p:cNvPr id="263" name="Google Shape;263;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2400"/>
              <a:buChar char="•"/>
            </a:pPr>
            <a:r>
              <a:rPr lang="en-IN" sz="2400"/>
              <a:t>Eligibility to cast vote</a:t>
            </a:r>
            <a:endParaRPr/>
          </a:p>
          <a:p>
            <a:pPr marL="342900" lvl="0" indent="-342900" algn="l" rtl="0">
              <a:spcBef>
                <a:spcPts val="480"/>
              </a:spcBef>
              <a:spcAft>
                <a:spcPts val="0"/>
              </a:spcAft>
              <a:buClr>
                <a:schemeClr val="accent1"/>
              </a:buClr>
              <a:buSzPts val="2400"/>
              <a:buNone/>
            </a:pPr>
            <a:r>
              <a:rPr lang="en-IN" sz="2400"/>
              <a:t>		(age&gt;=18)? “can cast vote”: “cannot cast vote”;</a:t>
            </a:r>
            <a:endParaRPr/>
          </a:p>
          <a:p>
            <a:pPr marL="342900" lvl="0" indent="-342900" algn="l" rtl="0">
              <a:spcBef>
                <a:spcPts val="480"/>
              </a:spcBef>
              <a:spcAft>
                <a:spcPts val="0"/>
              </a:spcAft>
              <a:buClr>
                <a:schemeClr val="accent1"/>
              </a:buClr>
              <a:buSzPts val="2400"/>
              <a:buChar char="•"/>
            </a:pPr>
            <a:r>
              <a:rPr lang="en-IN" sz="2400"/>
              <a:t>In C</a:t>
            </a:r>
            <a:endParaRPr/>
          </a:p>
          <a:p>
            <a:pPr marL="342900" lvl="0" indent="-342900" algn="l" rtl="0">
              <a:spcBef>
                <a:spcPts val="480"/>
              </a:spcBef>
              <a:spcAft>
                <a:spcPts val="0"/>
              </a:spcAft>
              <a:buClr>
                <a:schemeClr val="accent1"/>
              </a:buClr>
              <a:buSzPts val="2400"/>
              <a:buNone/>
            </a:pPr>
            <a:r>
              <a:rPr lang="en-IN" sz="2400"/>
              <a:t>	(age&gt;=18)? printf(“can cast vote”) : printf(“cannot cast vote”);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a:spLocks noGrp="1"/>
          </p:cNvSpPr>
          <p:nvPr>
            <p:ph type="body" idx="1"/>
          </p:nvPr>
        </p:nvSpPr>
        <p:spPr>
          <a:xfrm>
            <a:off x="457200" y="457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004E6C"/>
              </a:buClr>
              <a:buSzPts val="3200"/>
              <a:buFont typeface="Noto Sans Symbols"/>
              <a:buChar char="⮚"/>
            </a:pPr>
            <a:r>
              <a:rPr lang="en-IN">
                <a:solidFill>
                  <a:srgbClr val="004E6C"/>
                </a:solidFill>
              </a:rPr>
              <a:t>Bitwise Operator</a:t>
            </a:r>
            <a:endParaRPr/>
          </a:p>
          <a:p>
            <a:pPr marL="0" lvl="0" indent="0" algn="just" rtl="0">
              <a:spcBef>
                <a:spcPts val="0"/>
              </a:spcBef>
              <a:spcAft>
                <a:spcPts val="0"/>
              </a:spcAft>
              <a:buClr>
                <a:schemeClr val="accent1"/>
              </a:buClr>
              <a:buSzPts val="2800"/>
              <a:buNone/>
            </a:pPr>
            <a:r>
              <a:rPr lang="en-IN" sz="2800"/>
              <a:t>A bitwise operator works on each bit of data.</a:t>
            </a:r>
            <a:endParaRPr sz="2800"/>
          </a:p>
          <a:p>
            <a:pPr marL="342900" lvl="0" indent="-342900" algn="l" rtl="0">
              <a:spcBef>
                <a:spcPts val="640"/>
              </a:spcBef>
              <a:spcAft>
                <a:spcPts val="0"/>
              </a:spcAft>
              <a:buClr>
                <a:schemeClr val="accent1"/>
              </a:buClr>
              <a:buSzPts val="3200"/>
              <a:buNone/>
            </a:pPr>
            <a:endParaRPr/>
          </a:p>
        </p:txBody>
      </p:sp>
      <p:graphicFrame>
        <p:nvGraphicFramePr>
          <p:cNvPr id="269" name="Google Shape;269;p35"/>
          <p:cNvGraphicFramePr/>
          <p:nvPr/>
        </p:nvGraphicFramePr>
        <p:xfrm>
          <a:off x="3352800" y="1676400"/>
          <a:ext cx="5486400" cy="4815910"/>
        </p:xfrm>
        <a:graphic>
          <a:graphicData uri="http://schemas.openxmlformats.org/drawingml/2006/table">
            <a:tbl>
              <a:tblPr firstRow="1" bandRow="1">
                <a:noFill/>
              </a:tblPr>
              <a:tblGrid>
                <a:gridCol w="1219200">
                  <a:extLst>
                    <a:ext uri="{9D8B030D-6E8A-4147-A177-3AD203B41FA5}">
                      <a16:colId xmlns:a16="http://schemas.microsoft.com/office/drawing/2014/main" val="20000"/>
                    </a:ext>
                  </a:extLst>
                </a:gridCol>
                <a:gridCol w="2346950">
                  <a:extLst>
                    <a:ext uri="{9D8B030D-6E8A-4147-A177-3AD203B41FA5}">
                      <a16:colId xmlns:a16="http://schemas.microsoft.com/office/drawing/2014/main" val="20001"/>
                    </a:ext>
                  </a:extLst>
                </a:gridCol>
                <a:gridCol w="1920250">
                  <a:extLst>
                    <a:ext uri="{9D8B030D-6E8A-4147-A177-3AD203B41FA5}">
                      <a16:colId xmlns:a16="http://schemas.microsoft.com/office/drawing/2014/main" val="20002"/>
                    </a:ext>
                  </a:extLst>
                </a:gridCol>
              </a:tblGrid>
              <a:tr h="365475">
                <a:tc>
                  <a:txBody>
                    <a:bodyPr/>
                    <a:lstStyle/>
                    <a:p>
                      <a:pPr marL="0" marR="0" lvl="0" indent="0" algn="l" rtl="0">
                        <a:spcBef>
                          <a:spcPts val="0"/>
                        </a:spcBef>
                        <a:spcAft>
                          <a:spcPts val="0"/>
                        </a:spcAft>
                        <a:buNone/>
                      </a:pPr>
                      <a:r>
                        <a:rPr lang="en-IN" sz="2000"/>
                        <a:t>Operator</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Description</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Example(a=1 and b=0)</a:t>
                      </a:r>
                      <a:endParaRPr sz="2000" b="1">
                        <a:solidFill>
                          <a:schemeClr val="dk1"/>
                        </a:solidFill>
                      </a:endParaRPr>
                    </a:p>
                  </a:txBody>
                  <a:tcPr marL="91450" marR="91450" marT="45725" marB="45725"/>
                </a:tc>
                <a:extLst>
                  <a:ext uri="{0D108BD9-81ED-4DB2-BD59-A6C34878D82A}">
                    <a16:rowId xmlns:a16="http://schemas.microsoft.com/office/drawing/2014/main" val="10000"/>
                  </a:ext>
                </a:extLst>
              </a:tr>
              <a:tr h="337350">
                <a:tc>
                  <a:txBody>
                    <a:bodyPr/>
                    <a:lstStyle/>
                    <a:p>
                      <a:pPr marL="0" marR="0" lvl="0" indent="0" algn="l" rtl="0">
                        <a:lnSpc>
                          <a:spcPct val="100000"/>
                        </a:lnSpc>
                        <a:spcBef>
                          <a:spcPts val="0"/>
                        </a:spcBef>
                        <a:spcAft>
                          <a:spcPts val="0"/>
                        </a:spcAft>
                        <a:buClr>
                          <a:schemeClr val="dk1"/>
                        </a:buClr>
                        <a:buSzPts val="1800"/>
                        <a:buFont typeface="Calibri"/>
                        <a:buNone/>
                      </a:pPr>
                      <a:r>
                        <a:rPr lang="en-IN" sz="1800"/>
                        <a:t>&amp;</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bitwise AND </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a &amp; b = 0</a:t>
                      </a:r>
                      <a:endParaRPr sz="1800">
                        <a:solidFill>
                          <a:schemeClr val="dk1"/>
                        </a:solidFill>
                      </a:endParaRPr>
                    </a:p>
                  </a:txBody>
                  <a:tcPr marL="91450" marR="91450" marT="45725" marB="45725"/>
                </a:tc>
                <a:extLst>
                  <a:ext uri="{0D108BD9-81ED-4DB2-BD59-A6C34878D82A}">
                    <a16:rowId xmlns:a16="http://schemas.microsoft.com/office/drawing/2014/main" val="10001"/>
                  </a:ext>
                </a:extLst>
              </a:tr>
              <a:tr h="337350">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bitwise OR </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a| b = 1</a:t>
                      </a:r>
                      <a:endParaRPr sz="1800">
                        <a:solidFill>
                          <a:schemeClr val="dk1"/>
                        </a:solidFill>
                      </a:endParaRPr>
                    </a:p>
                  </a:txBody>
                  <a:tcPr marL="91450" marR="91450" marT="45725" marB="45725"/>
                </a:tc>
                <a:extLst>
                  <a:ext uri="{0D108BD9-81ED-4DB2-BD59-A6C34878D82A}">
                    <a16:rowId xmlns:a16="http://schemas.microsoft.com/office/drawing/2014/main" val="10002"/>
                  </a:ext>
                </a:extLst>
              </a:tr>
              <a:tr h="337350">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bitwise XOR </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a ^ b = 1</a:t>
                      </a:r>
                      <a:endParaRPr sz="1800">
                        <a:solidFill>
                          <a:schemeClr val="dk1"/>
                        </a:solidFill>
                      </a:endParaRPr>
                    </a:p>
                  </a:txBody>
                  <a:tcPr marL="91450" marR="91450" marT="45725" marB="45725"/>
                </a:tc>
                <a:extLst>
                  <a:ext uri="{0D108BD9-81ED-4DB2-BD59-A6C34878D82A}">
                    <a16:rowId xmlns:a16="http://schemas.microsoft.com/office/drawing/2014/main" val="10003"/>
                  </a:ext>
                </a:extLst>
              </a:tr>
              <a:tr h="337350">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bitwise one’s complement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~a = 0, ~b=1</a:t>
                      </a:r>
                      <a:endParaRPr sz="1800">
                        <a:solidFill>
                          <a:schemeClr val="dk1"/>
                        </a:solidFill>
                      </a:endParaRPr>
                    </a:p>
                  </a:txBody>
                  <a:tcPr marL="91450" marR="91450" marT="45725" marB="45725"/>
                </a:tc>
                <a:extLst>
                  <a:ext uri="{0D108BD9-81ED-4DB2-BD59-A6C34878D82A}">
                    <a16:rowId xmlns:a16="http://schemas.microsoft.com/office/drawing/2014/main" val="10004"/>
                  </a:ext>
                </a:extLst>
              </a:tr>
              <a:tr h="590375">
                <a:tc>
                  <a:txBody>
                    <a:bodyPr/>
                    <a:lstStyle/>
                    <a:p>
                      <a:pPr marL="0" marR="0" lvl="0" indent="0" algn="l" rtl="0">
                        <a:spcBef>
                          <a:spcPts val="0"/>
                        </a:spcBef>
                        <a:spcAft>
                          <a:spcPts val="0"/>
                        </a:spcAft>
                        <a:buNone/>
                      </a:pPr>
                      <a:r>
                        <a:rPr lang="en-IN" sz="1800"/>
                        <a:t>&lt;&lt;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bitwise left shift, i</a:t>
                      </a:r>
                      <a:r>
                        <a:rPr lang="en-IN" sz="1800" b="0" i="0">
                          <a:solidFill>
                            <a:schemeClr val="dk1"/>
                          </a:solidFill>
                          <a:latin typeface="Calibri"/>
                          <a:ea typeface="Calibri"/>
                          <a:cs typeface="Calibri"/>
                          <a:sym typeface="Calibri"/>
                        </a:rPr>
                        <a:t>ndicates the bits are to be shifted to the left.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1101 &lt;&lt; 1 = 1010</a:t>
                      </a:r>
                      <a:endParaRPr sz="1800">
                        <a:solidFill>
                          <a:schemeClr val="dk1"/>
                        </a:solidFill>
                      </a:endParaRPr>
                    </a:p>
                  </a:txBody>
                  <a:tcPr marL="91450" marR="91450" marT="45725" marB="45725"/>
                </a:tc>
                <a:extLst>
                  <a:ext uri="{0D108BD9-81ED-4DB2-BD59-A6C34878D82A}">
                    <a16:rowId xmlns:a16="http://schemas.microsoft.com/office/drawing/2014/main" val="10005"/>
                  </a:ext>
                </a:extLst>
              </a:tr>
              <a:tr h="590375">
                <a:tc>
                  <a:txBody>
                    <a:bodyPr/>
                    <a:lstStyle/>
                    <a:p>
                      <a:pPr marL="0" marR="0" lvl="0" indent="0" algn="l" rtl="0">
                        <a:spcBef>
                          <a:spcPts val="0"/>
                        </a:spcBef>
                        <a:spcAft>
                          <a:spcPts val="0"/>
                        </a:spcAft>
                        <a:buNone/>
                      </a:pPr>
                      <a:r>
                        <a:rPr lang="en-IN" sz="1800"/>
                        <a:t>&gt;&gt;</a:t>
                      </a:r>
                      <a:endParaRPr sz="180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t>bitwise right shift, i</a:t>
                      </a:r>
                      <a:r>
                        <a:rPr lang="en-IN" sz="1800" b="0" i="0">
                          <a:solidFill>
                            <a:schemeClr val="dk1"/>
                          </a:solidFill>
                          <a:latin typeface="Calibri"/>
                          <a:ea typeface="Calibri"/>
                          <a:cs typeface="Calibri"/>
                          <a:sym typeface="Calibri"/>
                        </a:rPr>
                        <a:t>ndicates the bits are to be shifted to the right.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1101 &gt;&gt; 1 = 0110</a:t>
                      </a:r>
                      <a:endParaRPr sz="1800">
                        <a:solidFill>
                          <a:schemeClr val="dk1"/>
                        </a:solidFill>
                      </a:endParaRPr>
                    </a:p>
                  </a:txBody>
                  <a:tcPr marL="91450" marR="91450" marT="45725" marB="45725"/>
                </a:tc>
                <a:extLst>
                  <a:ext uri="{0D108BD9-81ED-4DB2-BD59-A6C34878D82A}">
                    <a16:rowId xmlns:a16="http://schemas.microsoft.com/office/drawing/2014/main" val="10006"/>
                  </a:ext>
                </a:extLst>
              </a:tr>
            </a:tbl>
          </a:graphicData>
        </a:graphic>
      </p:graphicFrame>
      <p:graphicFrame>
        <p:nvGraphicFramePr>
          <p:cNvPr id="270" name="Google Shape;270;p35"/>
          <p:cNvGraphicFramePr/>
          <p:nvPr/>
        </p:nvGraphicFramePr>
        <p:xfrm>
          <a:off x="533400" y="1676400"/>
          <a:ext cx="2514600" cy="2448055"/>
        </p:xfrm>
        <a:graphic>
          <a:graphicData uri="http://schemas.openxmlformats.org/drawingml/2006/table">
            <a:tbl>
              <a:tblPr firstRow="1" bandRow="1">
                <a:noFill/>
              </a:tblPr>
              <a:tblGrid>
                <a:gridCol w="34925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624975">
                  <a:extLst>
                    <a:ext uri="{9D8B030D-6E8A-4147-A177-3AD203B41FA5}">
                      <a16:colId xmlns:a16="http://schemas.microsoft.com/office/drawing/2014/main" val="20002"/>
                    </a:ext>
                  </a:extLst>
                </a:gridCol>
                <a:gridCol w="657725">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17325">
                <a:tc gridSpan="5">
                  <a:txBody>
                    <a:bodyPr/>
                    <a:lstStyle/>
                    <a:p>
                      <a:pPr marL="0" marR="0" lvl="0" indent="0" algn="ctr" rtl="0">
                        <a:spcBef>
                          <a:spcPts val="0"/>
                        </a:spcBef>
                        <a:spcAft>
                          <a:spcPts val="0"/>
                        </a:spcAft>
                        <a:buNone/>
                      </a:pPr>
                      <a:r>
                        <a:rPr lang="en-IN" sz="1700"/>
                        <a:t>Logical Table</a:t>
                      </a:r>
                      <a:endParaRPr sz="1700" b="1">
                        <a:solidFill>
                          <a:schemeClr val="dk1"/>
                        </a:solidFill>
                      </a:endParaRPr>
                    </a:p>
                  </a:txBody>
                  <a:tcPr marL="47625" marR="47625" marT="47625" marB="476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7325">
                <a:tc>
                  <a:txBody>
                    <a:bodyPr/>
                    <a:lstStyle/>
                    <a:p>
                      <a:pPr marL="0" marR="0" lvl="0" indent="0" algn="l" rtl="0">
                        <a:spcBef>
                          <a:spcPts val="0"/>
                        </a:spcBef>
                        <a:spcAft>
                          <a:spcPts val="0"/>
                        </a:spcAft>
                        <a:buNone/>
                      </a:pPr>
                      <a:r>
                        <a:rPr lang="en-IN" sz="1700"/>
                        <a:t>a</a:t>
                      </a:r>
                      <a:endParaRPr sz="1700" b="1">
                        <a:solidFill>
                          <a:schemeClr val="dk1"/>
                        </a:solidFill>
                      </a:endParaRPr>
                    </a:p>
                  </a:txBody>
                  <a:tcPr marL="47625" marR="47625" marT="47625" marB="47625"/>
                </a:tc>
                <a:tc>
                  <a:txBody>
                    <a:bodyPr/>
                    <a:lstStyle/>
                    <a:p>
                      <a:pPr marL="0" marR="0" lvl="0" indent="0" algn="l" rtl="0">
                        <a:spcBef>
                          <a:spcPts val="0"/>
                        </a:spcBef>
                        <a:spcAft>
                          <a:spcPts val="0"/>
                        </a:spcAft>
                        <a:buNone/>
                      </a:pPr>
                      <a:r>
                        <a:rPr lang="en-IN" sz="1700"/>
                        <a:t>b</a:t>
                      </a:r>
                      <a:endParaRPr sz="1700" b="1">
                        <a:solidFill>
                          <a:schemeClr val="dk1"/>
                        </a:solidFill>
                      </a:endParaRPr>
                    </a:p>
                  </a:txBody>
                  <a:tcPr marL="47625" marR="47625" marT="47625" marB="47625"/>
                </a:tc>
                <a:tc>
                  <a:txBody>
                    <a:bodyPr/>
                    <a:lstStyle/>
                    <a:p>
                      <a:pPr marL="0" marR="0" lvl="0" indent="0" algn="l" rtl="0">
                        <a:spcBef>
                          <a:spcPts val="0"/>
                        </a:spcBef>
                        <a:spcAft>
                          <a:spcPts val="0"/>
                        </a:spcAft>
                        <a:buNone/>
                      </a:pPr>
                      <a:r>
                        <a:rPr lang="en-IN" sz="1700"/>
                        <a:t>a &amp; b</a:t>
                      </a:r>
                      <a:endParaRPr sz="1700" b="1">
                        <a:solidFill>
                          <a:schemeClr val="dk1"/>
                        </a:solidFill>
                      </a:endParaRPr>
                    </a:p>
                  </a:txBody>
                  <a:tcPr marL="47625" marR="47625" marT="47625" marB="47625"/>
                </a:tc>
                <a:tc>
                  <a:txBody>
                    <a:bodyPr/>
                    <a:lstStyle/>
                    <a:p>
                      <a:pPr marL="0" marR="0" lvl="0" indent="0" algn="l" rtl="0">
                        <a:spcBef>
                          <a:spcPts val="0"/>
                        </a:spcBef>
                        <a:spcAft>
                          <a:spcPts val="0"/>
                        </a:spcAft>
                        <a:buNone/>
                      </a:pPr>
                      <a:r>
                        <a:rPr lang="en-IN" sz="1700"/>
                        <a:t>a | b</a:t>
                      </a:r>
                      <a:endParaRPr sz="1700" b="1">
                        <a:solidFill>
                          <a:srgbClr val="7030A0"/>
                        </a:solidFill>
                      </a:endParaRPr>
                    </a:p>
                  </a:txBody>
                  <a:tcPr marL="47625" marR="47625" marT="47625" marB="47625"/>
                </a:tc>
                <a:tc>
                  <a:txBody>
                    <a:bodyPr/>
                    <a:lstStyle/>
                    <a:p>
                      <a:pPr marL="0" marR="0" lvl="0" indent="0" algn="l" rtl="0">
                        <a:spcBef>
                          <a:spcPts val="0"/>
                        </a:spcBef>
                        <a:spcAft>
                          <a:spcPts val="0"/>
                        </a:spcAft>
                        <a:buNone/>
                      </a:pPr>
                      <a:r>
                        <a:rPr lang="en-IN" sz="1700"/>
                        <a:t>a ^ b</a:t>
                      </a:r>
                      <a:endParaRPr sz="1700" b="1">
                        <a:solidFill>
                          <a:srgbClr val="7030A0"/>
                        </a:solidFill>
                      </a:endParaRPr>
                    </a:p>
                  </a:txBody>
                  <a:tcPr marL="47625" marR="47625" marT="47625" marB="47625"/>
                </a:tc>
                <a:extLst>
                  <a:ext uri="{0D108BD9-81ED-4DB2-BD59-A6C34878D82A}">
                    <a16:rowId xmlns:a16="http://schemas.microsoft.com/office/drawing/2014/main" val="10001"/>
                  </a:ext>
                </a:extLst>
              </a:tr>
              <a:tr h="334550">
                <a:tc>
                  <a:txBody>
                    <a:bodyPr/>
                    <a:lstStyle/>
                    <a:p>
                      <a:pPr marL="0" marR="0" lvl="0" indent="0" algn="l" rtl="0">
                        <a:spcBef>
                          <a:spcPts val="0"/>
                        </a:spcBef>
                        <a:spcAft>
                          <a:spcPts val="0"/>
                        </a:spcAft>
                        <a:buNone/>
                      </a:pPr>
                      <a:r>
                        <a:rPr lang="en-IN" sz="1700"/>
                        <a:t>0</a:t>
                      </a:r>
                      <a:endParaRPr/>
                    </a:p>
                  </a:txBody>
                  <a:tcPr marL="47625" marR="47625" marT="47625" marB="47625"/>
                </a:tc>
                <a:tc>
                  <a:txBody>
                    <a:bodyPr/>
                    <a:lstStyle/>
                    <a:p>
                      <a:pPr marL="0" marR="0" lvl="0" indent="0" algn="l" rtl="0">
                        <a:spcBef>
                          <a:spcPts val="0"/>
                        </a:spcBef>
                        <a:spcAft>
                          <a:spcPts val="0"/>
                        </a:spcAft>
                        <a:buNone/>
                      </a:pPr>
                      <a:r>
                        <a:rPr lang="en-IN" sz="1700"/>
                        <a:t>0</a:t>
                      </a:r>
                      <a:endParaRPr/>
                    </a:p>
                  </a:txBody>
                  <a:tcPr marL="47625" marR="47625" marT="47625" marB="47625"/>
                </a:tc>
                <a:tc>
                  <a:txBody>
                    <a:bodyPr/>
                    <a:lstStyle/>
                    <a:p>
                      <a:pPr marL="0" marR="0" lvl="0" indent="0" algn="l" rtl="0">
                        <a:spcBef>
                          <a:spcPts val="0"/>
                        </a:spcBef>
                        <a:spcAft>
                          <a:spcPts val="0"/>
                        </a:spcAft>
                        <a:buNone/>
                      </a:pPr>
                      <a:r>
                        <a:rPr lang="en-IN" sz="1700"/>
                        <a:t>0</a:t>
                      </a:r>
                      <a:endParaRPr/>
                    </a:p>
                  </a:txBody>
                  <a:tcPr marL="47625" marR="47625" marT="47625" marB="47625"/>
                </a:tc>
                <a:tc>
                  <a:txBody>
                    <a:bodyPr/>
                    <a:lstStyle/>
                    <a:p>
                      <a:pPr marL="0" marR="0" lvl="0" indent="0" algn="l" rtl="0">
                        <a:spcBef>
                          <a:spcPts val="0"/>
                        </a:spcBef>
                        <a:spcAft>
                          <a:spcPts val="0"/>
                        </a:spcAft>
                        <a:buNone/>
                      </a:pPr>
                      <a:r>
                        <a:rPr lang="en-IN" sz="1700"/>
                        <a:t>0</a:t>
                      </a:r>
                      <a:endParaRPr/>
                    </a:p>
                  </a:txBody>
                  <a:tcPr marL="47625" marR="47625" marT="47625" marB="47625"/>
                </a:tc>
                <a:tc>
                  <a:txBody>
                    <a:bodyPr/>
                    <a:lstStyle/>
                    <a:p>
                      <a:pPr marL="0" marR="0" lvl="0" indent="0" algn="l" rtl="0">
                        <a:spcBef>
                          <a:spcPts val="0"/>
                        </a:spcBef>
                        <a:spcAft>
                          <a:spcPts val="0"/>
                        </a:spcAft>
                        <a:buNone/>
                      </a:pPr>
                      <a:r>
                        <a:rPr lang="en-IN" sz="1700"/>
                        <a:t>0</a:t>
                      </a:r>
                      <a:endParaRPr/>
                    </a:p>
                  </a:txBody>
                  <a:tcPr marL="47625" marR="47625" marT="47625" marB="47625"/>
                </a:tc>
                <a:extLst>
                  <a:ext uri="{0D108BD9-81ED-4DB2-BD59-A6C34878D82A}">
                    <a16:rowId xmlns:a16="http://schemas.microsoft.com/office/drawing/2014/main" val="10002"/>
                  </a:ext>
                </a:extLst>
              </a:tr>
              <a:tr h="334550">
                <a:tc>
                  <a:txBody>
                    <a:bodyPr/>
                    <a:lstStyle/>
                    <a:p>
                      <a:pPr marL="0" marR="0" lvl="0" indent="0" algn="l" rtl="0">
                        <a:spcBef>
                          <a:spcPts val="0"/>
                        </a:spcBef>
                        <a:spcAft>
                          <a:spcPts val="0"/>
                        </a:spcAft>
                        <a:buNone/>
                      </a:pPr>
                      <a:r>
                        <a:rPr lang="en-IN" sz="1700"/>
                        <a:t>0</a:t>
                      </a:r>
                      <a:endParaRPr/>
                    </a:p>
                  </a:txBody>
                  <a:tcPr marL="47625" marR="47625" marT="47625" marB="47625"/>
                </a:tc>
                <a:tc>
                  <a:txBody>
                    <a:bodyPr/>
                    <a:lstStyle/>
                    <a:p>
                      <a:pPr marL="0" marR="0" lvl="0" indent="0" algn="l" rtl="0">
                        <a:spcBef>
                          <a:spcPts val="0"/>
                        </a:spcBef>
                        <a:spcAft>
                          <a:spcPts val="0"/>
                        </a:spcAft>
                        <a:buNone/>
                      </a:pPr>
                      <a:r>
                        <a:rPr lang="en-IN" sz="1700"/>
                        <a:t>1</a:t>
                      </a:r>
                      <a:endParaRPr/>
                    </a:p>
                  </a:txBody>
                  <a:tcPr marL="47625" marR="47625" marT="47625" marB="47625"/>
                </a:tc>
                <a:tc>
                  <a:txBody>
                    <a:bodyPr/>
                    <a:lstStyle/>
                    <a:p>
                      <a:pPr marL="0" marR="0" lvl="0" indent="0" algn="l" rtl="0">
                        <a:spcBef>
                          <a:spcPts val="0"/>
                        </a:spcBef>
                        <a:spcAft>
                          <a:spcPts val="0"/>
                        </a:spcAft>
                        <a:buNone/>
                      </a:pPr>
                      <a:r>
                        <a:rPr lang="en-IN" sz="1700"/>
                        <a:t>0</a:t>
                      </a:r>
                      <a:endParaRPr/>
                    </a:p>
                  </a:txBody>
                  <a:tcPr marL="47625" marR="47625" marT="47625" marB="47625"/>
                </a:tc>
                <a:tc>
                  <a:txBody>
                    <a:bodyPr/>
                    <a:lstStyle/>
                    <a:p>
                      <a:pPr marL="0" marR="0" lvl="0" indent="0" algn="l" rtl="0">
                        <a:spcBef>
                          <a:spcPts val="0"/>
                        </a:spcBef>
                        <a:spcAft>
                          <a:spcPts val="0"/>
                        </a:spcAft>
                        <a:buNone/>
                      </a:pPr>
                      <a:r>
                        <a:rPr lang="en-IN" sz="1700"/>
                        <a:t>1</a:t>
                      </a:r>
                      <a:endParaRPr/>
                    </a:p>
                  </a:txBody>
                  <a:tcPr marL="47625" marR="47625" marT="47625" marB="47625"/>
                </a:tc>
                <a:tc>
                  <a:txBody>
                    <a:bodyPr/>
                    <a:lstStyle/>
                    <a:p>
                      <a:pPr marL="0" marR="0" lvl="0" indent="0" algn="l" rtl="0">
                        <a:spcBef>
                          <a:spcPts val="0"/>
                        </a:spcBef>
                        <a:spcAft>
                          <a:spcPts val="0"/>
                        </a:spcAft>
                        <a:buNone/>
                      </a:pPr>
                      <a:r>
                        <a:rPr lang="en-IN" sz="1700"/>
                        <a:t>1</a:t>
                      </a:r>
                      <a:endParaRPr/>
                    </a:p>
                  </a:txBody>
                  <a:tcPr marL="47625" marR="47625" marT="47625" marB="47625"/>
                </a:tc>
                <a:extLst>
                  <a:ext uri="{0D108BD9-81ED-4DB2-BD59-A6C34878D82A}">
                    <a16:rowId xmlns:a16="http://schemas.microsoft.com/office/drawing/2014/main" val="10003"/>
                  </a:ext>
                </a:extLst>
              </a:tr>
              <a:tr h="334550">
                <a:tc>
                  <a:txBody>
                    <a:bodyPr/>
                    <a:lstStyle/>
                    <a:p>
                      <a:pPr marL="0" marR="0" lvl="0" indent="0" algn="l" rtl="0">
                        <a:spcBef>
                          <a:spcPts val="0"/>
                        </a:spcBef>
                        <a:spcAft>
                          <a:spcPts val="0"/>
                        </a:spcAft>
                        <a:buNone/>
                      </a:pPr>
                      <a:r>
                        <a:rPr lang="en-IN" sz="1700"/>
                        <a:t>1</a:t>
                      </a:r>
                      <a:endParaRPr/>
                    </a:p>
                  </a:txBody>
                  <a:tcPr marL="47625" marR="47625" marT="47625" marB="47625"/>
                </a:tc>
                <a:tc>
                  <a:txBody>
                    <a:bodyPr/>
                    <a:lstStyle/>
                    <a:p>
                      <a:pPr marL="0" marR="0" lvl="0" indent="0" algn="l" rtl="0">
                        <a:spcBef>
                          <a:spcPts val="0"/>
                        </a:spcBef>
                        <a:spcAft>
                          <a:spcPts val="0"/>
                        </a:spcAft>
                        <a:buNone/>
                      </a:pPr>
                      <a:r>
                        <a:rPr lang="en-IN" sz="1700"/>
                        <a:t>1</a:t>
                      </a:r>
                      <a:endParaRPr/>
                    </a:p>
                  </a:txBody>
                  <a:tcPr marL="47625" marR="47625" marT="47625" marB="47625"/>
                </a:tc>
                <a:tc>
                  <a:txBody>
                    <a:bodyPr/>
                    <a:lstStyle/>
                    <a:p>
                      <a:pPr marL="0" marR="0" lvl="0" indent="0" algn="l" rtl="0">
                        <a:spcBef>
                          <a:spcPts val="0"/>
                        </a:spcBef>
                        <a:spcAft>
                          <a:spcPts val="0"/>
                        </a:spcAft>
                        <a:buNone/>
                      </a:pPr>
                      <a:r>
                        <a:rPr lang="en-IN" sz="1700"/>
                        <a:t>1</a:t>
                      </a:r>
                      <a:endParaRPr/>
                    </a:p>
                  </a:txBody>
                  <a:tcPr marL="47625" marR="47625" marT="47625" marB="47625"/>
                </a:tc>
                <a:tc>
                  <a:txBody>
                    <a:bodyPr/>
                    <a:lstStyle/>
                    <a:p>
                      <a:pPr marL="0" marR="0" lvl="0" indent="0" algn="l" rtl="0">
                        <a:spcBef>
                          <a:spcPts val="0"/>
                        </a:spcBef>
                        <a:spcAft>
                          <a:spcPts val="0"/>
                        </a:spcAft>
                        <a:buNone/>
                      </a:pPr>
                      <a:r>
                        <a:rPr lang="en-IN" sz="1700"/>
                        <a:t>1</a:t>
                      </a:r>
                      <a:endParaRPr/>
                    </a:p>
                  </a:txBody>
                  <a:tcPr marL="47625" marR="47625" marT="47625" marB="47625"/>
                </a:tc>
                <a:tc>
                  <a:txBody>
                    <a:bodyPr/>
                    <a:lstStyle/>
                    <a:p>
                      <a:pPr marL="0" marR="0" lvl="0" indent="0" algn="l" rtl="0">
                        <a:spcBef>
                          <a:spcPts val="0"/>
                        </a:spcBef>
                        <a:spcAft>
                          <a:spcPts val="0"/>
                        </a:spcAft>
                        <a:buNone/>
                      </a:pPr>
                      <a:r>
                        <a:rPr lang="en-IN" sz="1700"/>
                        <a:t>0</a:t>
                      </a:r>
                      <a:endParaRPr/>
                    </a:p>
                  </a:txBody>
                  <a:tcPr marL="47625" marR="47625" marT="47625" marB="47625"/>
                </a:tc>
                <a:extLst>
                  <a:ext uri="{0D108BD9-81ED-4DB2-BD59-A6C34878D82A}">
                    <a16:rowId xmlns:a16="http://schemas.microsoft.com/office/drawing/2014/main" val="10004"/>
                  </a:ext>
                </a:extLst>
              </a:tr>
              <a:tr h="334550">
                <a:tc>
                  <a:txBody>
                    <a:bodyPr/>
                    <a:lstStyle/>
                    <a:p>
                      <a:pPr marL="0" marR="0" lvl="0" indent="0" algn="l" rtl="0">
                        <a:spcBef>
                          <a:spcPts val="0"/>
                        </a:spcBef>
                        <a:spcAft>
                          <a:spcPts val="0"/>
                        </a:spcAft>
                        <a:buNone/>
                      </a:pPr>
                      <a:r>
                        <a:rPr lang="en-IN" sz="1700"/>
                        <a:t>1</a:t>
                      </a:r>
                      <a:endParaRPr/>
                    </a:p>
                  </a:txBody>
                  <a:tcPr marL="47625" marR="47625" marT="47625" marB="47625"/>
                </a:tc>
                <a:tc>
                  <a:txBody>
                    <a:bodyPr/>
                    <a:lstStyle/>
                    <a:p>
                      <a:pPr marL="0" marR="0" lvl="0" indent="0" algn="l" rtl="0">
                        <a:spcBef>
                          <a:spcPts val="0"/>
                        </a:spcBef>
                        <a:spcAft>
                          <a:spcPts val="0"/>
                        </a:spcAft>
                        <a:buNone/>
                      </a:pPr>
                      <a:r>
                        <a:rPr lang="en-IN" sz="1700"/>
                        <a:t>0</a:t>
                      </a:r>
                      <a:endParaRPr/>
                    </a:p>
                  </a:txBody>
                  <a:tcPr marL="47625" marR="47625" marT="47625" marB="47625"/>
                </a:tc>
                <a:tc>
                  <a:txBody>
                    <a:bodyPr/>
                    <a:lstStyle/>
                    <a:p>
                      <a:pPr marL="0" marR="0" lvl="0" indent="0" algn="l" rtl="0">
                        <a:spcBef>
                          <a:spcPts val="0"/>
                        </a:spcBef>
                        <a:spcAft>
                          <a:spcPts val="0"/>
                        </a:spcAft>
                        <a:buNone/>
                      </a:pPr>
                      <a:r>
                        <a:rPr lang="en-IN" sz="1700"/>
                        <a:t>0</a:t>
                      </a:r>
                      <a:endParaRPr/>
                    </a:p>
                  </a:txBody>
                  <a:tcPr marL="47625" marR="47625" marT="47625" marB="47625"/>
                </a:tc>
                <a:tc>
                  <a:txBody>
                    <a:bodyPr/>
                    <a:lstStyle/>
                    <a:p>
                      <a:pPr marL="0" marR="0" lvl="0" indent="0" algn="l" rtl="0">
                        <a:spcBef>
                          <a:spcPts val="0"/>
                        </a:spcBef>
                        <a:spcAft>
                          <a:spcPts val="0"/>
                        </a:spcAft>
                        <a:buNone/>
                      </a:pPr>
                      <a:r>
                        <a:rPr lang="en-IN" sz="1700"/>
                        <a:t>1</a:t>
                      </a:r>
                      <a:endParaRPr/>
                    </a:p>
                  </a:txBody>
                  <a:tcPr marL="47625" marR="47625" marT="47625" marB="47625"/>
                </a:tc>
                <a:tc>
                  <a:txBody>
                    <a:bodyPr/>
                    <a:lstStyle/>
                    <a:p>
                      <a:pPr marL="0" marR="0" lvl="0" indent="0" algn="l" rtl="0">
                        <a:spcBef>
                          <a:spcPts val="0"/>
                        </a:spcBef>
                        <a:spcAft>
                          <a:spcPts val="0"/>
                        </a:spcAft>
                        <a:buNone/>
                      </a:pPr>
                      <a:r>
                        <a:rPr lang="en-IN" sz="1700"/>
                        <a:t>1</a:t>
                      </a:r>
                      <a:endParaRPr/>
                    </a:p>
                  </a:txBody>
                  <a:tcPr marL="47625" marR="47625" marT="47625" marB="47625"/>
                </a:tc>
                <a:extLst>
                  <a:ext uri="{0D108BD9-81ED-4DB2-BD59-A6C34878D82A}">
                    <a16:rowId xmlns:a16="http://schemas.microsoft.com/office/drawing/2014/main" val="10005"/>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323528" y="-387424"/>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Explanation</a:t>
            </a:r>
            <a:endParaRPr/>
          </a:p>
        </p:txBody>
      </p:sp>
      <p:sp>
        <p:nvSpPr>
          <p:cNvPr id="276" name="Google Shape;276;p36"/>
          <p:cNvSpPr txBox="1">
            <a:spLocks noGrp="1"/>
          </p:cNvSpPr>
          <p:nvPr>
            <p:ph type="body" idx="1"/>
          </p:nvPr>
        </p:nvSpPr>
        <p:spPr>
          <a:xfrm>
            <a:off x="299157" y="404664"/>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accent1"/>
              </a:buClr>
              <a:buSzPts val="2200"/>
              <a:buChar char="•"/>
            </a:pPr>
            <a:r>
              <a:rPr lang="en-IN" sz="2200"/>
              <a:t>The &amp; (bitwise AND) in C  takes two numbers as operands and does AND on every bit of two numbers. The result of AND is 1 only if both bits are 1.</a:t>
            </a:r>
            <a:endParaRPr/>
          </a:p>
          <a:p>
            <a:pPr marL="342900" lvl="0" indent="-342900" algn="l" rtl="0">
              <a:spcBef>
                <a:spcPts val="440"/>
              </a:spcBef>
              <a:spcAft>
                <a:spcPts val="0"/>
              </a:spcAft>
              <a:buClr>
                <a:schemeClr val="accent1"/>
              </a:buClr>
              <a:buSzPts val="2200"/>
              <a:buChar char="•"/>
            </a:pPr>
            <a:r>
              <a:rPr lang="en-IN" sz="2200"/>
              <a:t>The | (bitwise OR) in C  takes two numbers as operands and does OR on every bit of two numbers. The result of OR is 1 if any of the two bits is 1.</a:t>
            </a:r>
            <a:endParaRPr/>
          </a:p>
          <a:p>
            <a:pPr marL="342900" lvl="0" indent="-342900" algn="l" rtl="0">
              <a:spcBef>
                <a:spcPts val="440"/>
              </a:spcBef>
              <a:spcAft>
                <a:spcPts val="0"/>
              </a:spcAft>
              <a:buClr>
                <a:schemeClr val="accent1"/>
              </a:buClr>
              <a:buSzPts val="2200"/>
              <a:buChar char="•"/>
            </a:pPr>
            <a:r>
              <a:rPr lang="en-IN" sz="2200"/>
              <a:t>The ^ (bitwise XOR) in C  takes two numbers as operands and does XOR on every bit of two numbers. The result of XOR is 1 if the two bits are different.</a:t>
            </a:r>
            <a:endParaRPr/>
          </a:p>
          <a:p>
            <a:pPr marL="342900" lvl="0" indent="-342900" algn="l" rtl="0">
              <a:spcBef>
                <a:spcPts val="440"/>
              </a:spcBef>
              <a:spcAft>
                <a:spcPts val="0"/>
              </a:spcAft>
              <a:buClr>
                <a:schemeClr val="accent1"/>
              </a:buClr>
              <a:buSzPts val="2200"/>
              <a:buChar char="•"/>
            </a:pPr>
            <a:r>
              <a:rPr lang="en-IN" sz="2200"/>
              <a:t>The &lt;&lt; (left shift) in C  takes two numbers, left shifts the bits of the first operand, the second operand decides the number of places to shift.</a:t>
            </a:r>
            <a:endParaRPr/>
          </a:p>
          <a:p>
            <a:pPr marL="342900" lvl="0" indent="-342900" algn="l" rtl="0">
              <a:spcBef>
                <a:spcPts val="440"/>
              </a:spcBef>
              <a:spcAft>
                <a:spcPts val="0"/>
              </a:spcAft>
              <a:buClr>
                <a:schemeClr val="accent1"/>
              </a:buClr>
              <a:buSzPts val="2200"/>
              <a:buChar char="•"/>
            </a:pPr>
            <a:r>
              <a:rPr lang="en-IN" sz="2200"/>
              <a:t>The &gt;&gt; (right shift) in C takes two numbers, right shifts the bits of the first operand, the second operand decides the number of places to shift.</a:t>
            </a:r>
            <a:endParaRPr/>
          </a:p>
          <a:p>
            <a:pPr marL="342900" lvl="0" indent="-342900" algn="l" rtl="0">
              <a:spcBef>
                <a:spcPts val="440"/>
              </a:spcBef>
              <a:spcAft>
                <a:spcPts val="0"/>
              </a:spcAft>
              <a:buClr>
                <a:schemeClr val="accent1"/>
              </a:buClr>
              <a:buSzPts val="2200"/>
              <a:buChar char="•"/>
            </a:pPr>
            <a:r>
              <a:rPr lang="en-IN" sz="2200"/>
              <a:t>The ~ (bitwise NOT) in C  takes one number and inverts all bits of 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1"/>
          <p:cNvSpPr txBox="1">
            <a:spLocks noGrp="1"/>
          </p:cNvSpPr>
          <p:nvPr>
            <p:ph type="title"/>
          </p:nvPr>
        </p:nvSpPr>
        <p:spPr>
          <a:xfrm>
            <a:off x="152400" y="381000"/>
            <a:ext cx="8105775" cy="10223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Rules for naming an Identifier</a:t>
            </a:r>
            <a:endParaRPr/>
          </a:p>
        </p:txBody>
      </p:sp>
      <p:grpSp>
        <p:nvGrpSpPr>
          <p:cNvPr id="142" name="Google Shape;142;p11"/>
          <p:cNvGrpSpPr/>
          <p:nvPr/>
        </p:nvGrpSpPr>
        <p:grpSpPr>
          <a:xfrm>
            <a:off x="457200" y="1661921"/>
            <a:ext cx="8105775" cy="4529520"/>
            <a:chOff x="0" y="56958"/>
            <a:chExt cx="8105775" cy="4529520"/>
          </a:xfrm>
        </p:grpSpPr>
        <p:sp>
          <p:nvSpPr>
            <p:cNvPr id="143" name="Google Shape;143;p11"/>
            <p:cNvSpPr/>
            <p:nvPr/>
          </p:nvSpPr>
          <p:spPr>
            <a:xfrm>
              <a:off x="0" y="56958"/>
              <a:ext cx="8105775" cy="1074060"/>
            </a:xfrm>
            <a:prstGeom prst="roundRect">
              <a:avLst>
                <a:gd name="adj" fmla="val 16667"/>
              </a:avLst>
            </a:prstGeom>
            <a:gradFill>
              <a:gsLst>
                <a:gs pos="0">
                  <a:srgbClr val="90B7FF"/>
                </a:gs>
                <a:gs pos="35000">
                  <a:srgbClr val="B1C9FF"/>
                </a:gs>
                <a:gs pos="100000">
                  <a:srgbClr val="E0EB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txBox="1"/>
            <p:nvPr/>
          </p:nvSpPr>
          <p:spPr>
            <a:xfrm>
              <a:off x="52431" y="109389"/>
              <a:ext cx="8000913" cy="969198"/>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b="0" i="0" u="none" strike="noStrike" cap="none">
                  <a:solidFill>
                    <a:schemeClr val="dk1"/>
                  </a:solidFill>
                  <a:latin typeface="Calibri"/>
                  <a:ea typeface="Calibri"/>
                  <a:cs typeface="Calibri"/>
                  <a:sym typeface="Calibri"/>
                </a:rPr>
                <a:t>1. An identifier name is any combination of 1 to 31 alphabets, digits or underscores. </a:t>
              </a:r>
              <a:endParaRPr sz="2700" b="0" i="0" u="none" strike="noStrike" cap="none">
                <a:solidFill>
                  <a:schemeClr val="dk1"/>
                </a:solidFill>
                <a:latin typeface="Calibri"/>
                <a:ea typeface="Calibri"/>
                <a:cs typeface="Calibri"/>
                <a:sym typeface="Calibri"/>
              </a:endParaRPr>
            </a:p>
          </p:txBody>
        </p:sp>
        <p:sp>
          <p:nvSpPr>
            <p:cNvPr id="145" name="Google Shape;145;p11"/>
            <p:cNvSpPr/>
            <p:nvPr/>
          </p:nvSpPr>
          <p:spPr>
            <a:xfrm>
              <a:off x="0" y="1208778"/>
              <a:ext cx="8105775" cy="1074060"/>
            </a:xfrm>
            <a:prstGeom prst="roundRect">
              <a:avLst>
                <a:gd name="adj" fmla="val 16667"/>
              </a:avLst>
            </a:prstGeom>
            <a:gradFill>
              <a:gsLst>
                <a:gs pos="0">
                  <a:srgbClr val="90B7FF"/>
                </a:gs>
                <a:gs pos="35000">
                  <a:srgbClr val="B1C9FF"/>
                </a:gs>
                <a:gs pos="100000">
                  <a:srgbClr val="E0EB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txBox="1"/>
            <p:nvPr/>
          </p:nvSpPr>
          <p:spPr>
            <a:xfrm>
              <a:off x="52431" y="1261209"/>
              <a:ext cx="8000913" cy="969198"/>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b="0" i="0" u="none" strike="noStrike" cap="none">
                  <a:solidFill>
                    <a:schemeClr val="dk1"/>
                  </a:solidFill>
                  <a:latin typeface="Calibri"/>
                  <a:ea typeface="Calibri"/>
                  <a:cs typeface="Calibri"/>
                  <a:sym typeface="Calibri"/>
                </a:rPr>
                <a:t>2. The first character in the identifier name must be an alphabet or underscore. </a:t>
              </a:r>
              <a:endParaRPr sz="2700" b="0" i="0" u="none" strike="noStrike" cap="none">
                <a:solidFill>
                  <a:schemeClr val="dk1"/>
                </a:solidFill>
                <a:latin typeface="Calibri"/>
                <a:ea typeface="Calibri"/>
                <a:cs typeface="Calibri"/>
                <a:sym typeface="Calibri"/>
              </a:endParaRPr>
            </a:p>
          </p:txBody>
        </p:sp>
        <p:sp>
          <p:nvSpPr>
            <p:cNvPr id="147" name="Google Shape;147;p11"/>
            <p:cNvSpPr/>
            <p:nvPr/>
          </p:nvSpPr>
          <p:spPr>
            <a:xfrm>
              <a:off x="0" y="2360598"/>
              <a:ext cx="8105775" cy="1074060"/>
            </a:xfrm>
            <a:prstGeom prst="roundRect">
              <a:avLst>
                <a:gd name="adj" fmla="val 16667"/>
              </a:avLst>
            </a:prstGeom>
            <a:gradFill>
              <a:gsLst>
                <a:gs pos="0">
                  <a:srgbClr val="90B7FF"/>
                </a:gs>
                <a:gs pos="35000">
                  <a:srgbClr val="B1C9FF"/>
                </a:gs>
                <a:gs pos="100000">
                  <a:srgbClr val="E0EB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txBox="1"/>
            <p:nvPr/>
          </p:nvSpPr>
          <p:spPr>
            <a:xfrm>
              <a:off x="52431" y="2413029"/>
              <a:ext cx="8000913" cy="969198"/>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b="0" i="0" u="none" strike="noStrike" cap="none">
                  <a:solidFill>
                    <a:schemeClr val="dk1"/>
                  </a:solidFill>
                  <a:latin typeface="Calibri"/>
                  <a:ea typeface="Calibri"/>
                  <a:cs typeface="Calibri"/>
                  <a:sym typeface="Calibri"/>
                </a:rPr>
                <a:t>3. No blanks or special symbol other than an underscore can be used in an identifier name. </a:t>
              </a:r>
              <a:endParaRPr sz="2700" b="0" i="0" u="none" strike="noStrike" cap="none">
                <a:solidFill>
                  <a:schemeClr val="dk1"/>
                </a:solidFill>
                <a:latin typeface="Calibri"/>
                <a:ea typeface="Calibri"/>
                <a:cs typeface="Calibri"/>
                <a:sym typeface="Calibri"/>
              </a:endParaRPr>
            </a:p>
          </p:txBody>
        </p:sp>
        <p:sp>
          <p:nvSpPr>
            <p:cNvPr id="149" name="Google Shape;149;p11"/>
            <p:cNvSpPr/>
            <p:nvPr/>
          </p:nvSpPr>
          <p:spPr>
            <a:xfrm>
              <a:off x="0" y="3512418"/>
              <a:ext cx="8105775" cy="1074060"/>
            </a:xfrm>
            <a:prstGeom prst="roundRect">
              <a:avLst>
                <a:gd name="adj" fmla="val 16667"/>
              </a:avLst>
            </a:prstGeom>
            <a:gradFill>
              <a:gsLst>
                <a:gs pos="0">
                  <a:srgbClr val="90B7FF"/>
                </a:gs>
                <a:gs pos="35000">
                  <a:srgbClr val="B1C9FF"/>
                </a:gs>
                <a:gs pos="100000">
                  <a:srgbClr val="E0EB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txBox="1"/>
            <p:nvPr/>
          </p:nvSpPr>
          <p:spPr>
            <a:xfrm>
              <a:off x="52431" y="3564849"/>
              <a:ext cx="8000913" cy="969198"/>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b="0" i="0" u="none" strike="noStrike" cap="none">
                  <a:solidFill>
                    <a:schemeClr val="dk1"/>
                  </a:solidFill>
                  <a:latin typeface="Calibri"/>
                  <a:ea typeface="Calibri"/>
                  <a:cs typeface="Calibri"/>
                  <a:sym typeface="Calibri"/>
                </a:rPr>
                <a:t>4. Keywords are not allowed to be used as identifiers.</a:t>
              </a:r>
              <a:endParaRPr sz="27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7"/>
          <p:cNvSpPr txBox="1">
            <a:spLocks noGrp="1"/>
          </p:cNvSpPr>
          <p:nvPr>
            <p:ph type="title"/>
          </p:nvPr>
        </p:nvSpPr>
        <p:spPr>
          <a:xfrm>
            <a:off x="251520" y="-99392"/>
            <a:ext cx="8229600" cy="562074"/>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Program Example</a:t>
            </a:r>
            <a:endParaRPr sz="3959"/>
          </a:p>
        </p:txBody>
      </p:sp>
      <p:sp>
        <p:nvSpPr>
          <p:cNvPr id="282" name="Google Shape;282;p37"/>
          <p:cNvSpPr txBox="1">
            <a:spLocks noGrp="1"/>
          </p:cNvSpPr>
          <p:nvPr>
            <p:ph type="body" idx="1"/>
          </p:nvPr>
        </p:nvSpPr>
        <p:spPr>
          <a:xfrm>
            <a:off x="457200" y="692696"/>
            <a:ext cx="5194920" cy="5433467"/>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590"/>
              <a:buNone/>
            </a:pPr>
            <a:r>
              <a:rPr lang="en-IN" sz="2590"/>
              <a:t>#include &lt;stdio.h&gt;</a:t>
            </a:r>
            <a:endParaRPr/>
          </a:p>
          <a:p>
            <a:pPr marL="0" lvl="0" indent="0" algn="l" rtl="0">
              <a:lnSpc>
                <a:spcPct val="80000"/>
              </a:lnSpc>
              <a:spcBef>
                <a:spcPts val="518"/>
              </a:spcBef>
              <a:spcAft>
                <a:spcPts val="0"/>
              </a:spcAft>
              <a:buClr>
                <a:schemeClr val="accent1"/>
              </a:buClr>
              <a:buSzPts val="2590"/>
              <a:buNone/>
            </a:pPr>
            <a:r>
              <a:rPr lang="en-IN" sz="2590"/>
              <a:t>int main()</a:t>
            </a:r>
            <a:endParaRPr/>
          </a:p>
          <a:p>
            <a:pPr marL="0" lvl="0" indent="0" algn="l" rtl="0">
              <a:lnSpc>
                <a:spcPct val="80000"/>
              </a:lnSpc>
              <a:spcBef>
                <a:spcPts val="518"/>
              </a:spcBef>
              <a:spcAft>
                <a:spcPts val="0"/>
              </a:spcAft>
              <a:buClr>
                <a:schemeClr val="accent1"/>
              </a:buClr>
              <a:buSzPts val="2590"/>
              <a:buNone/>
            </a:pPr>
            <a:r>
              <a:rPr lang="en-IN" sz="2590"/>
              <a:t>{</a:t>
            </a:r>
            <a:endParaRPr/>
          </a:p>
          <a:p>
            <a:pPr marL="0" lvl="0" indent="0" algn="l" rtl="0">
              <a:lnSpc>
                <a:spcPct val="80000"/>
              </a:lnSpc>
              <a:spcBef>
                <a:spcPts val="518"/>
              </a:spcBef>
              <a:spcAft>
                <a:spcPts val="0"/>
              </a:spcAft>
              <a:buClr>
                <a:schemeClr val="accent1"/>
              </a:buClr>
              <a:buSzPts val="2590"/>
              <a:buNone/>
            </a:pPr>
            <a:r>
              <a:rPr lang="en-IN" sz="2590"/>
              <a:t>    int a = 2, b = 4;</a:t>
            </a:r>
            <a:endParaRPr/>
          </a:p>
          <a:p>
            <a:pPr marL="0" lvl="0" indent="0" algn="l" rtl="0">
              <a:lnSpc>
                <a:spcPct val="80000"/>
              </a:lnSpc>
              <a:spcBef>
                <a:spcPts val="518"/>
              </a:spcBef>
              <a:spcAft>
                <a:spcPts val="0"/>
              </a:spcAft>
              <a:buClr>
                <a:schemeClr val="accent1"/>
              </a:buClr>
              <a:buSzPts val="2590"/>
              <a:buNone/>
            </a:pPr>
            <a:r>
              <a:rPr lang="en-IN" sz="2590"/>
              <a:t>    printf("a = %d, b = %d\n", a, b);</a:t>
            </a:r>
            <a:endParaRPr/>
          </a:p>
          <a:p>
            <a:pPr marL="0" lvl="0" indent="0" algn="l" rtl="0">
              <a:lnSpc>
                <a:spcPct val="80000"/>
              </a:lnSpc>
              <a:spcBef>
                <a:spcPts val="518"/>
              </a:spcBef>
              <a:spcAft>
                <a:spcPts val="0"/>
              </a:spcAft>
              <a:buClr>
                <a:schemeClr val="accent1"/>
              </a:buClr>
              <a:buSzPts val="2590"/>
              <a:buNone/>
            </a:pPr>
            <a:r>
              <a:rPr lang="en-IN" sz="2590"/>
              <a:t>    printf("a&amp;b = %d\n", a &amp; b);</a:t>
            </a:r>
            <a:endParaRPr/>
          </a:p>
          <a:p>
            <a:pPr marL="0" lvl="0" indent="0" algn="l" rtl="0">
              <a:lnSpc>
                <a:spcPct val="80000"/>
              </a:lnSpc>
              <a:spcBef>
                <a:spcPts val="518"/>
              </a:spcBef>
              <a:spcAft>
                <a:spcPts val="0"/>
              </a:spcAft>
              <a:buClr>
                <a:schemeClr val="accent1"/>
              </a:buClr>
              <a:buSzPts val="2590"/>
              <a:buNone/>
            </a:pPr>
            <a:r>
              <a:rPr lang="en-IN" sz="2590"/>
              <a:t>    printf("a|b = %d\n", a | b);</a:t>
            </a:r>
            <a:endParaRPr/>
          </a:p>
          <a:p>
            <a:pPr marL="0" lvl="0" indent="0" algn="l" rtl="0">
              <a:lnSpc>
                <a:spcPct val="80000"/>
              </a:lnSpc>
              <a:spcBef>
                <a:spcPts val="518"/>
              </a:spcBef>
              <a:spcAft>
                <a:spcPts val="0"/>
              </a:spcAft>
              <a:buClr>
                <a:schemeClr val="accent1"/>
              </a:buClr>
              <a:buSzPts val="2590"/>
              <a:buNone/>
            </a:pPr>
            <a:r>
              <a:rPr lang="en-IN" sz="2590"/>
              <a:t>    printf("a^b = %d\n", a ^ b);</a:t>
            </a:r>
            <a:endParaRPr/>
          </a:p>
          <a:p>
            <a:pPr marL="0" lvl="0" indent="0" algn="l" rtl="0">
              <a:lnSpc>
                <a:spcPct val="80000"/>
              </a:lnSpc>
              <a:spcBef>
                <a:spcPts val="518"/>
              </a:spcBef>
              <a:spcAft>
                <a:spcPts val="0"/>
              </a:spcAft>
              <a:buClr>
                <a:schemeClr val="accent1"/>
              </a:buClr>
              <a:buSzPts val="2590"/>
              <a:buNone/>
            </a:pPr>
            <a:r>
              <a:rPr lang="en-IN" sz="2590"/>
              <a:t>    printf("~a = %d\n", a = ~a);</a:t>
            </a:r>
            <a:endParaRPr/>
          </a:p>
          <a:p>
            <a:pPr marL="0" lvl="0" indent="0" algn="l" rtl="0">
              <a:lnSpc>
                <a:spcPct val="80000"/>
              </a:lnSpc>
              <a:spcBef>
                <a:spcPts val="518"/>
              </a:spcBef>
              <a:spcAft>
                <a:spcPts val="0"/>
              </a:spcAft>
              <a:buClr>
                <a:schemeClr val="accent1"/>
              </a:buClr>
              <a:buSzPts val="2590"/>
              <a:buNone/>
            </a:pPr>
            <a:r>
              <a:rPr lang="en-IN" sz="2590"/>
              <a:t>    printf("b&lt;&lt;1 = %d\n", b &lt;&lt; 1);</a:t>
            </a:r>
            <a:endParaRPr/>
          </a:p>
          <a:p>
            <a:pPr marL="0" lvl="0" indent="0" algn="l" rtl="0">
              <a:lnSpc>
                <a:spcPct val="80000"/>
              </a:lnSpc>
              <a:spcBef>
                <a:spcPts val="518"/>
              </a:spcBef>
              <a:spcAft>
                <a:spcPts val="0"/>
              </a:spcAft>
              <a:buClr>
                <a:schemeClr val="accent1"/>
              </a:buClr>
              <a:buSzPts val="2590"/>
              <a:buNone/>
            </a:pPr>
            <a:r>
              <a:rPr lang="en-IN" sz="2590"/>
              <a:t>    printf("b&gt;&gt;1 = %d\n", b &gt;&gt; 1);</a:t>
            </a:r>
            <a:endParaRPr/>
          </a:p>
          <a:p>
            <a:pPr marL="0" lvl="0" indent="0" algn="l" rtl="0">
              <a:lnSpc>
                <a:spcPct val="80000"/>
              </a:lnSpc>
              <a:spcBef>
                <a:spcPts val="518"/>
              </a:spcBef>
              <a:spcAft>
                <a:spcPts val="0"/>
              </a:spcAft>
              <a:buClr>
                <a:schemeClr val="accent1"/>
              </a:buClr>
              <a:buSzPts val="2590"/>
              <a:buNone/>
            </a:pPr>
            <a:r>
              <a:rPr lang="en-IN" sz="2590"/>
              <a:t>    return 0;</a:t>
            </a:r>
            <a:endParaRPr/>
          </a:p>
          <a:p>
            <a:pPr marL="0" lvl="0" indent="0" algn="l" rtl="0">
              <a:lnSpc>
                <a:spcPct val="80000"/>
              </a:lnSpc>
              <a:spcBef>
                <a:spcPts val="518"/>
              </a:spcBef>
              <a:spcAft>
                <a:spcPts val="0"/>
              </a:spcAft>
              <a:buClr>
                <a:schemeClr val="accent1"/>
              </a:buClr>
              <a:buSzPts val="2590"/>
              <a:buNone/>
            </a:pPr>
            <a:r>
              <a:rPr lang="en-IN" sz="2590"/>
              <a:t>}</a:t>
            </a:r>
            <a:endParaRPr/>
          </a:p>
          <a:p>
            <a:pPr marL="342900" lvl="0" indent="-178435" algn="l" rtl="0">
              <a:lnSpc>
                <a:spcPct val="80000"/>
              </a:lnSpc>
              <a:spcBef>
                <a:spcPts val="518"/>
              </a:spcBef>
              <a:spcAft>
                <a:spcPts val="0"/>
              </a:spcAft>
              <a:buClr>
                <a:schemeClr val="accent1"/>
              </a:buClr>
              <a:buSzPts val="2590"/>
              <a:buNone/>
            </a:pPr>
            <a:endParaRPr sz="2590"/>
          </a:p>
        </p:txBody>
      </p:sp>
      <p:sp>
        <p:nvSpPr>
          <p:cNvPr id="283" name="Google Shape;283;p37"/>
          <p:cNvSpPr txBox="1">
            <a:spLocks noGrp="1"/>
          </p:cNvSpPr>
          <p:nvPr>
            <p:ph type="body" idx="2"/>
          </p:nvPr>
        </p:nvSpPr>
        <p:spPr>
          <a:xfrm>
            <a:off x="6012160" y="692696"/>
            <a:ext cx="2674640" cy="5433467"/>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accent1"/>
              </a:buClr>
              <a:buSzPts val="2590"/>
              <a:buChar char="•"/>
            </a:pPr>
            <a:r>
              <a:rPr lang="en-IN" sz="2590"/>
              <a:t>Output:</a:t>
            </a:r>
            <a:endParaRPr/>
          </a:p>
          <a:p>
            <a:pPr marL="0" lvl="0" indent="0" algn="l" rtl="0">
              <a:lnSpc>
                <a:spcPct val="80000"/>
              </a:lnSpc>
              <a:spcBef>
                <a:spcPts val="518"/>
              </a:spcBef>
              <a:spcAft>
                <a:spcPts val="0"/>
              </a:spcAft>
              <a:buClr>
                <a:schemeClr val="accent1"/>
              </a:buClr>
              <a:buSzPts val="2590"/>
              <a:buNone/>
            </a:pPr>
            <a:r>
              <a:rPr lang="en-IN" sz="2590"/>
              <a:t>a = 2, b = 4</a:t>
            </a:r>
            <a:endParaRPr/>
          </a:p>
          <a:p>
            <a:pPr marL="0" lvl="0" indent="0" algn="l" rtl="0">
              <a:lnSpc>
                <a:spcPct val="80000"/>
              </a:lnSpc>
              <a:spcBef>
                <a:spcPts val="518"/>
              </a:spcBef>
              <a:spcAft>
                <a:spcPts val="0"/>
              </a:spcAft>
              <a:buClr>
                <a:schemeClr val="accent1"/>
              </a:buClr>
              <a:buSzPts val="2590"/>
              <a:buNone/>
            </a:pPr>
            <a:r>
              <a:rPr lang="en-IN" sz="2590"/>
              <a:t>a&amp;b = 0</a:t>
            </a:r>
            <a:endParaRPr/>
          </a:p>
          <a:p>
            <a:pPr marL="0" lvl="0" indent="0" algn="l" rtl="0">
              <a:lnSpc>
                <a:spcPct val="80000"/>
              </a:lnSpc>
              <a:spcBef>
                <a:spcPts val="518"/>
              </a:spcBef>
              <a:spcAft>
                <a:spcPts val="0"/>
              </a:spcAft>
              <a:buClr>
                <a:schemeClr val="accent1"/>
              </a:buClr>
              <a:buSzPts val="2590"/>
              <a:buNone/>
            </a:pPr>
            <a:r>
              <a:rPr lang="en-IN" sz="2590"/>
              <a:t>a|b = 6</a:t>
            </a:r>
            <a:endParaRPr/>
          </a:p>
          <a:p>
            <a:pPr marL="0" lvl="0" indent="0" algn="l" rtl="0">
              <a:lnSpc>
                <a:spcPct val="80000"/>
              </a:lnSpc>
              <a:spcBef>
                <a:spcPts val="518"/>
              </a:spcBef>
              <a:spcAft>
                <a:spcPts val="0"/>
              </a:spcAft>
              <a:buClr>
                <a:schemeClr val="accent1"/>
              </a:buClr>
              <a:buSzPts val="2590"/>
              <a:buNone/>
            </a:pPr>
            <a:r>
              <a:rPr lang="en-IN" sz="2590"/>
              <a:t>a^b = 6</a:t>
            </a:r>
            <a:endParaRPr/>
          </a:p>
          <a:p>
            <a:pPr marL="0" lvl="0" indent="0" algn="l" rtl="0">
              <a:lnSpc>
                <a:spcPct val="80000"/>
              </a:lnSpc>
              <a:spcBef>
                <a:spcPts val="518"/>
              </a:spcBef>
              <a:spcAft>
                <a:spcPts val="0"/>
              </a:spcAft>
              <a:buClr>
                <a:schemeClr val="accent1"/>
              </a:buClr>
              <a:buSzPts val="2590"/>
              <a:buNone/>
            </a:pPr>
            <a:r>
              <a:rPr lang="en-IN" sz="2590"/>
              <a:t>~a = -3</a:t>
            </a:r>
            <a:endParaRPr/>
          </a:p>
          <a:p>
            <a:pPr marL="0" lvl="0" indent="0" algn="l" rtl="0">
              <a:lnSpc>
                <a:spcPct val="80000"/>
              </a:lnSpc>
              <a:spcBef>
                <a:spcPts val="518"/>
              </a:spcBef>
              <a:spcAft>
                <a:spcPts val="0"/>
              </a:spcAft>
              <a:buClr>
                <a:schemeClr val="accent1"/>
              </a:buClr>
              <a:buSzPts val="2590"/>
              <a:buNone/>
            </a:pPr>
            <a:r>
              <a:rPr lang="en-IN" sz="2590"/>
              <a:t>b&lt;&lt;1 = 8</a:t>
            </a:r>
            <a:endParaRPr/>
          </a:p>
          <a:p>
            <a:pPr marL="0" lvl="0" indent="0" algn="l" rtl="0">
              <a:lnSpc>
                <a:spcPct val="80000"/>
              </a:lnSpc>
              <a:spcBef>
                <a:spcPts val="518"/>
              </a:spcBef>
              <a:spcAft>
                <a:spcPts val="0"/>
              </a:spcAft>
              <a:buClr>
                <a:schemeClr val="accent1"/>
              </a:buClr>
              <a:buSzPts val="2590"/>
              <a:buNone/>
            </a:pPr>
            <a:r>
              <a:rPr lang="en-IN" sz="2590"/>
              <a:t>b&gt;&gt;1 = 2</a:t>
            </a:r>
            <a:endParaRPr sz="259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107504" y="-171400"/>
            <a:ext cx="8229600" cy="490066"/>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Explanation</a:t>
            </a:r>
            <a:endParaRPr sz="3959"/>
          </a:p>
        </p:txBody>
      </p:sp>
      <p:pic>
        <p:nvPicPr>
          <p:cNvPr id="289" name="Google Shape;289;p38"/>
          <p:cNvPicPr preferRelativeResize="0">
            <a:picLocks noGrp="1"/>
          </p:cNvPicPr>
          <p:nvPr>
            <p:ph type="body" idx="1"/>
          </p:nvPr>
        </p:nvPicPr>
        <p:blipFill rotWithShape="1">
          <a:blip r:embed="rId3">
            <a:alphaModFix/>
          </a:blip>
          <a:srcRect/>
          <a:stretch/>
        </p:blipFill>
        <p:spPr>
          <a:xfrm>
            <a:off x="107504" y="0"/>
            <a:ext cx="8784976" cy="6858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9"/>
          <p:cNvPicPr preferRelativeResize="0">
            <a:picLocks noGrp="1"/>
          </p:cNvPicPr>
          <p:nvPr>
            <p:ph type="body" idx="1"/>
          </p:nvPr>
        </p:nvPicPr>
        <p:blipFill rotWithShape="1">
          <a:blip r:embed="rId3">
            <a:alphaModFix/>
          </a:blip>
          <a:srcRect/>
          <a:stretch/>
        </p:blipFill>
        <p:spPr>
          <a:xfrm>
            <a:off x="395536" y="188912"/>
            <a:ext cx="7992888" cy="666908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0"/>
          <p:cNvSpPr txBox="1">
            <a:spLocks noGrp="1"/>
          </p:cNvSpPr>
          <p:nvPr>
            <p:ph type="title"/>
          </p:nvPr>
        </p:nvSpPr>
        <p:spPr>
          <a:xfrm>
            <a:off x="457200" y="-171400"/>
            <a:ext cx="8229600" cy="63408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Q1</a:t>
            </a:r>
            <a:endParaRPr sz="3959"/>
          </a:p>
        </p:txBody>
      </p:sp>
      <p:sp>
        <p:nvSpPr>
          <p:cNvPr id="300" name="Google Shape;300;p40"/>
          <p:cNvSpPr txBox="1">
            <a:spLocks noGrp="1"/>
          </p:cNvSpPr>
          <p:nvPr>
            <p:ph type="body" idx="1"/>
          </p:nvPr>
        </p:nvSpPr>
        <p:spPr>
          <a:xfrm>
            <a:off x="457200" y="692696"/>
            <a:ext cx="8229600" cy="5616624"/>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960"/>
              <a:buNone/>
            </a:pPr>
            <a:r>
              <a:rPr lang="en-IN" sz="2960"/>
              <a:t>What will be the output of following code?</a:t>
            </a:r>
            <a:endParaRPr/>
          </a:p>
          <a:p>
            <a:pPr marL="0" lvl="0" indent="0" algn="l" rtl="0">
              <a:lnSpc>
                <a:spcPct val="80000"/>
              </a:lnSpc>
              <a:spcBef>
                <a:spcPts val="592"/>
              </a:spcBef>
              <a:spcAft>
                <a:spcPts val="0"/>
              </a:spcAft>
              <a:buClr>
                <a:schemeClr val="accent1"/>
              </a:buClr>
              <a:buSzPts val="2960"/>
              <a:buNone/>
            </a:pPr>
            <a:r>
              <a:rPr lang="en-IN" sz="2960"/>
              <a:t>#include&lt;stdio.h&gt;</a:t>
            </a:r>
            <a:endParaRPr/>
          </a:p>
          <a:p>
            <a:pPr marL="0" lvl="0" indent="0" algn="l" rtl="0">
              <a:lnSpc>
                <a:spcPct val="80000"/>
              </a:lnSpc>
              <a:spcBef>
                <a:spcPts val="592"/>
              </a:spcBef>
              <a:spcAft>
                <a:spcPts val="0"/>
              </a:spcAft>
              <a:buClr>
                <a:schemeClr val="accent1"/>
              </a:buClr>
              <a:buSzPts val="2960"/>
              <a:buNone/>
            </a:pPr>
            <a:r>
              <a:rPr lang="en-IN" sz="2960"/>
              <a:t>int main()</a:t>
            </a:r>
            <a:endParaRPr/>
          </a:p>
          <a:p>
            <a:pPr marL="0" lvl="0" indent="0" algn="l" rtl="0">
              <a:lnSpc>
                <a:spcPct val="80000"/>
              </a:lnSpc>
              <a:spcBef>
                <a:spcPts val="592"/>
              </a:spcBef>
              <a:spcAft>
                <a:spcPts val="0"/>
              </a:spcAft>
              <a:buClr>
                <a:schemeClr val="accent1"/>
              </a:buClr>
              <a:buSzPts val="2960"/>
              <a:buNone/>
            </a:pPr>
            <a:r>
              <a:rPr lang="en-IN" sz="2960"/>
              <a:t>{</a:t>
            </a:r>
            <a:endParaRPr/>
          </a:p>
          <a:p>
            <a:pPr marL="0" lvl="0" indent="0" algn="l" rtl="0">
              <a:lnSpc>
                <a:spcPct val="80000"/>
              </a:lnSpc>
              <a:spcBef>
                <a:spcPts val="592"/>
              </a:spcBef>
              <a:spcAft>
                <a:spcPts val="0"/>
              </a:spcAft>
              <a:buClr>
                <a:schemeClr val="accent1"/>
              </a:buClr>
              <a:buSzPts val="2960"/>
              <a:buNone/>
            </a:pPr>
            <a:r>
              <a:rPr lang="en-IN" sz="2960"/>
              <a:t>int a=10,b=5;</a:t>
            </a:r>
            <a:endParaRPr/>
          </a:p>
          <a:p>
            <a:pPr marL="0" lvl="0" indent="0" algn="l" rtl="0">
              <a:lnSpc>
                <a:spcPct val="80000"/>
              </a:lnSpc>
              <a:spcBef>
                <a:spcPts val="592"/>
              </a:spcBef>
              <a:spcAft>
                <a:spcPts val="0"/>
              </a:spcAft>
              <a:buClr>
                <a:schemeClr val="accent1"/>
              </a:buClr>
              <a:buSzPts val="2960"/>
              <a:buNone/>
            </a:pPr>
            <a:r>
              <a:rPr lang="en-IN" sz="2960"/>
              <a:t>printf("%d",a&amp;b);</a:t>
            </a:r>
            <a:endParaRPr/>
          </a:p>
          <a:p>
            <a:pPr marL="0" lvl="0" indent="0" algn="l" rtl="0">
              <a:lnSpc>
                <a:spcPct val="80000"/>
              </a:lnSpc>
              <a:spcBef>
                <a:spcPts val="592"/>
              </a:spcBef>
              <a:spcAft>
                <a:spcPts val="0"/>
              </a:spcAft>
              <a:buClr>
                <a:schemeClr val="accent1"/>
              </a:buClr>
              <a:buSzPts val="2960"/>
              <a:buNone/>
            </a:pPr>
            <a:r>
              <a:rPr lang="en-IN" sz="2960"/>
              <a:t>return 0;</a:t>
            </a:r>
            <a:endParaRPr/>
          </a:p>
          <a:p>
            <a:pPr marL="0" lvl="0" indent="0" algn="l" rtl="0">
              <a:lnSpc>
                <a:spcPct val="80000"/>
              </a:lnSpc>
              <a:spcBef>
                <a:spcPts val="592"/>
              </a:spcBef>
              <a:spcAft>
                <a:spcPts val="0"/>
              </a:spcAft>
              <a:buClr>
                <a:schemeClr val="accent1"/>
              </a:buClr>
              <a:buSzPts val="2960"/>
              <a:buNone/>
            </a:pPr>
            <a:r>
              <a:rPr lang="en-IN" sz="2960"/>
              <a:t>}</a:t>
            </a:r>
            <a:endParaRPr/>
          </a:p>
          <a:p>
            <a:pPr marL="514350" lvl="0" indent="-514350" algn="l" rtl="0">
              <a:lnSpc>
                <a:spcPct val="80000"/>
              </a:lnSpc>
              <a:spcBef>
                <a:spcPts val="592"/>
              </a:spcBef>
              <a:spcAft>
                <a:spcPts val="0"/>
              </a:spcAft>
              <a:buClr>
                <a:schemeClr val="accent1"/>
              </a:buClr>
              <a:buSzPts val="2960"/>
              <a:buAutoNum type="alphaUcPeriod"/>
            </a:pPr>
            <a:r>
              <a:rPr lang="en-IN" sz="2960"/>
              <a:t>10</a:t>
            </a:r>
            <a:endParaRPr/>
          </a:p>
          <a:p>
            <a:pPr marL="514350" lvl="0" indent="-514350" algn="l" rtl="0">
              <a:lnSpc>
                <a:spcPct val="80000"/>
              </a:lnSpc>
              <a:spcBef>
                <a:spcPts val="592"/>
              </a:spcBef>
              <a:spcAft>
                <a:spcPts val="0"/>
              </a:spcAft>
              <a:buClr>
                <a:schemeClr val="accent1"/>
              </a:buClr>
              <a:buSzPts val="2960"/>
              <a:buAutoNum type="alphaUcPeriod"/>
            </a:pPr>
            <a:r>
              <a:rPr lang="en-IN" sz="2960"/>
              <a:t>5</a:t>
            </a:r>
            <a:endParaRPr/>
          </a:p>
          <a:p>
            <a:pPr marL="514350" lvl="0" indent="-514350" algn="l" rtl="0">
              <a:lnSpc>
                <a:spcPct val="80000"/>
              </a:lnSpc>
              <a:spcBef>
                <a:spcPts val="592"/>
              </a:spcBef>
              <a:spcAft>
                <a:spcPts val="0"/>
              </a:spcAft>
              <a:buClr>
                <a:schemeClr val="accent1"/>
              </a:buClr>
              <a:buSzPts val="2960"/>
              <a:buAutoNum type="alphaUcPeriod"/>
            </a:pPr>
            <a:r>
              <a:rPr lang="en-IN" sz="2960"/>
              <a:t>0</a:t>
            </a:r>
            <a:endParaRPr/>
          </a:p>
          <a:p>
            <a:pPr marL="514350" lvl="0" indent="-514350" algn="l" rtl="0">
              <a:lnSpc>
                <a:spcPct val="80000"/>
              </a:lnSpc>
              <a:spcBef>
                <a:spcPts val="592"/>
              </a:spcBef>
              <a:spcAft>
                <a:spcPts val="0"/>
              </a:spcAft>
              <a:buClr>
                <a:schemeClr val="accent1"/>
              </a:buClr>
              <a:buSzPts val="2960"/>
              <a:buAutoNum type="alphaUcPeriod"/>
            </a:pPr>
            <a:r>
              <a:rPr lang="en-IN" sz="2960"/>
              <a:t>1</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1"/>
          <p:cNvSpPr txBox="1">
            <a:spLocks noGrp="1"/>
          </p:cNvSpPr>
          <p:nvPr>
            <p:ph type="title"/>
          </p:nvPr>
        </p:nvSpPr>
        <p:spPr>
          <a:xfrm>
            <a:off x="457200" y="116632"/>
            <a:ext cx="8229600" cy="216024"/>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Q2</a:t>
            </a:r>
            <a:endParaRPr sz="3959"/>
          </a:p>
        </p:txBody>
      </p:sp>
      <p:sp>
        <p:nvSpPr>
          <p:cNvPr id="306" name="Google Shape;306;p41"/>
          <p:cNvSpPr txBox="1">
            <a:spLocks noGrp="1"/>
          </p:cNvSpPr>
          <p:nvPr>
            <p:ph type="body" idx="1"/>
          </p:nvPr>
        </p:nvSpPr>
        <p:spPr>
          <a:xfrm>
            <a:off x="457200" y="836712"/>
            <a:ext cx="8229600" cy="528945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2400"/>
              <a:buNone/>
            </a:pPr>
            <a:r>
              <a:rPr lang="en-IN" sz="2400"/>
              <a:t>What will be the output of following code?</a:t>
            </a:r>
            <a:endParaRPr/>
          </a:p>
          <a:p>
            <a:pPr marL="0" lvl="0" indent="0" algn="l" rtl="0">
              <a:spcBef>
                <a:spcPts val="480"/>
              </a:spcBef>
              <a:spcAft>
                <a:spcPts val="0"/>
              </a:spcAft>
              <a:buClr>
                <a:schemeClr val="accent1"/>
              </a:buClr>
              <a:buSzPts val="2400"/>
              <a:buNone/>
            </a:pPr>
            <a:r>
              <a:rPr lang="en-IN" sz="2400"/>
              <a:t>#include&lt;stdio.h&gt;</a:t>
            </a:r>
            <a:endParaRPr/>
          </a:p>
          <a:p>
            <a:pPr marL="0" lvl="0" indent="0" algn="l" rtl="0">
              <a:spcBef>
                <a:spcPts val="480"/>
              </a:spcBef>
              <a:spcAft>
                <a:spcPts val="0"/>
              </a:spcAft>
              <a:buClr>
                <a:schemeClr val="accent1"/>
              </a:buClr>
              <a:buSzPts val="2400"/>
              <a:buNone/>
            </a:pPr>
            <a:r>
              <a:rPr lang="en-IN" sz="2400"/>
              <a:t>int main()</a:t>
            </a:r>
            <a:endParaRPr/>
          </a:p>
          <a:p>
            <a:pPr marL="0" lvl="0" indent="0" algn="l" rtl="0">
              <a:spcBef>
                <a:spcPts val="480"/>
              </a:spcBef>
              <a:spcAft>
                <a:spcPts val="0"/>
              </a:spcAft>
              <a:buClr>
                <a:schemeClr val="accent1"/>
              </a:buClr>
              <a:buSzPts val="2400"/>
              <a:buNone/>
            </a:pPr>
            <a:r>
              <a:rPr lang="en-IN" sz="2400"/>
              <a:t>{</a:t>
            </a:r>
            <a:endParaRPr/>
          </a:p>
          <a:p>
            <a:pPr marL="0" lvl="0" indent="0" algn="l" rtl="0">
              <a:spcBef>
                <a:spcPts val="480"/>
              </a:spcBef>
              <a:spcAft>
                <a:spcPts val="0"/>
              </a:spcAft>
              <a:buClr>
                <a:schemeClr val="accent1"/>
              </a:buClr>
              <a:buSzPts val="2400"/>
              <a:buNone/>
            </a:pPr>
            <a:r>
              <a:rPr lang="en-IN" sz="2400"/>
              <a:t>int a=7,b=5;</a:t>
            </a:r>
            <a:endParaRPr/>
          </a:p>
          <a:p>
            <a:pPr marL="0" lvl="0" indent="0" algn="l" rtl="0">
              <a:spcBef>
                <a:spcPts val="480"/>
              </a:spcBef>
              <a:spcAft>
                <a:spcPts val="0"/>
              </a:spcAft>
              <a:buClr>
                <a:schemeClr val="accent1"/>
              </a:buClr>
              <a:buSzPts val="2400"/>
              <a:buNone/>
            </a:pPr>
            <a:r>
              <a:rPr lang="en-IN" sz="2400"/>
              <a:t>printf("%d",a|b);</a:t>
            </a:r>
            <a:endParaRPr/>
          </a:p>
          <a:p>
            <a:pPr marL="0" lvl="0" indent="0" algn="l" rtl="0">
              <a:spcBef>
                <a:spcPts val="480"/>
              </a:spcBef>
              <a:spcAft>
                <a:spcPts val="0"/>
              </a:spcAft>
              <a:buClr>
                <a:schemeClr val="accent1"/>
              </a:buClr>
              <a:buSzPts val="2400"/>
              <a:buNone/>
            </a:pPr>
            <a:r>
              <a:rPr lang="en-IN" sz="2400"/>
              <a:t>return 0;</a:t>
            </a:r>
            <a:endParaRPr/>
          </a:p>
          <a:p>
            <a:pPr marL="0" lvl="0" indent="0" algn="l" rtl="0">
              <a:spcBef>
                <a:spcPts val="480"/>
              </a:spcBef>
              <a:spcAft>
                <a:spcPts val="0"/>
              </a:spcAft>
              <a:buClr>
                <a:schemeClr val="accent1"/>
              </a:buClr>
              <a:buSzPts val="2400"/>
              <a:buNone/>
            </a:pPr>
            <a:r>
              <a:rPr lang="en-IN" sz="2400"/>
              <a:t>}</a:t>
            </a:r>
            <a:endParaRPr/>
          </a:p>
          <a:p>
            <a:pPr marL="457200" lvl="0" indent="-457200" algn="l" rtl="0">
              <a:spcBef>
                <a:spcPts val="480"/>
              </a:spcBef>
              <a:spcAft>
                <a:spcPts val="0"/>
              </a:spcAft>
              <a:buClr>
                <a:schemeClr val="accent1"/>
              </a:buClr>
              <a:buSzPts val="2400"/>
              <a:buAutoNum type="alphaUcPeriod"/>
            </a:pPr>
            <a:r>
              <a:rPr lang="en-IN" sz="2400"/>
              <a:t>7</a:t>
            </a:r>
            <a:endParaRPr/>
          </a:p>
          <a:p>
            <a:pPr marL="457200" lvl="0" indent="-457200" algn="l" rtl="0">
              <a:spcBef>
                <a:spcPts val="480"/>
              </a:spcBef>
              <a:spcAft>
                <a:spcPts val="0"/>
              </a:spcAft>
              <a:buClr>
                <a:schemeClr val="accent1"/>
              </a:buClr>
              <a:buSzPts val="2400"/>
              <a:buAutoNum type="alphaUcPeriod"/>
            </a:pPr>
            <a:r>
              <a:rPr lang="en-IN" sz="2400"/>
              <a:t>5</a:t>
            </a:r>
            <a:endParaRPr/>
          </a:p>
          <a:p>
            <a:pPr marL="457200" lvl="0" indent="-457200" algn="l" rtl="0">
              <a:spcBef>
                <a:spcPts val="480"/>
              </a:spcBef>
              <a:spcAft>
                <a:spcPts val="0"/>
              </a:spcAft>
              <a:buClr>
                <a:schemeClr val="accent1"/>
              </a:buClr>
              <a:buSzPts val="2400"/>
              <a:buAutoNum type="alphaUcPeriod"/>
            </a:pPr>
            <a:r>
              <a:rPr lang="en-IN" sz="2400"/>
              <a:t>12</a:t>
            </a:r>
            <a:endParaRPr/>
          </a:p>
          <a:p>
            <a:pPr marL="457200" lvl="0" indent="-457200" algn="l" rtl="0">
              <a:spcBef>
                <a:spcPts val="480"/>
              </a:spcBef>
              <a:spcAft>
                <a:spcPts val="0"/>
              </a:spcAft>
              <a:buClr>
                <a:schemeClr val="accent1"/>
              </a:buClr>
              <a:buSzPts val="2400"/>
              <a:buAutoNum type="alphaUcPeriod"/>
            </a:pPr>
            <a:r>
              <a:rPr lang="en-IN" sz="2400"/>
              <a:t>0</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2"/>
          <p:cNvSpPr txBox="1">
            <a:spLocks noGrp="1"/>
          </p:cNvSpPr>
          <p:nvPr>
            <p:ph type="title"/>
          </p:nvPr>
        </p:nvSpPr>
        <p:spPr>
          <a:xfrm>
            <a:off x="463362" y="-3013"/>
            <a:ext cx="8229600" cy="504056"/>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Q3</a:t>
            </a:r>
            <a:endParaRPr sz="3959"/>
          </a:p>
        </p:txBody>
      </p:sp>
      <p:sp>
        <p:nvSpPr>
          <p:cNvPr id="312" name="Google Shape;312;p42"/>
          <p:cNvSpPr txBox="1">
            <a:spLocks noGrp="1"/>
          </p:cNvSpPr>
          <p:nvPr>
            <p:ph type="body" idx="1"/>
          </p:nvPr>
        </p:nvSpPr>
        <p:spPr>
          <a:xfrm>
            <a:off x="457200" y="501044"/>
            <a:ext cx="8229600" cy="562512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960"/>
              <a:buNone/>
            </a:pPr>
            <a:r>
              <a:rPr lang="en-IN" sz="2960"/>
              <a:t>What will be the output of following code?</a:t>
            </a:r>
            <a:endParaRPr/>
          </a:p>
          <a:p>
            <a:pPr marL="0" lvl="0" indent="0" algn="l" rtl="0">
              <a:lnSpc>
                <a:spcPct val="80000"/>
              </a:lnSpc>
              <a:spcBef>
                <a:spcPts val="592"/>
              </a:spcBef>
              <a:spcAft>
                <a:spcPts val="0"/>
              </a:spcAft>
              <a:buClr>
                <a:schemeClr val="accent1"/>
              </a:buClr>
              <a:buSzPts val="2960"/>
              <a:buNone/>
            </a:pPr>
            <a:r>
              <a:rPr lang="en-IN" sz="2960"/>
              <a:t>#include&lt;stdio.h&gt;</a:t>
            </a:r>
            <a:endParaRPr/>
          </a:p>
          <a:p>
            <a:pPr marL="0" lvl="0" indent="0" algn="l" rtl="0">
              <a:lnSpc>
                <a:spcPct val="80000"/>
              </a:lnSpc>
              <a:spcBef>
                <a:spcPts val="592"/>
              </a:spcBef>
              <a:spcAft>
                <a:spcPts val="0"/>
              </a:spcAft>
              <a:buClr>
                <a:schemeClr val="accent1"/>
              </a:buClr>
              <a:buSzPts val="2960"/>
              <a:buNone/>
            </a:pPr>
            <a:r>
              <a:rPr lang="en-IN" sz="2960"/>
              <a:t>int main()</a:t>
            </a:r>
            <a:endParaRPr/>
          </a:p>
          <a:p>
            <a:pPr marL="0" lvl="0" indent="0" algn="l" rtl="0">
              <a:lnSpc>
                <a:spcPct val="80000"/>
              </a:lnSpc>
              <a:spcBef>
                <a:spcPts val="592"/>
              </a:spcBef>
              <a:spcAft>
                <a:spcPts val="0"/>
              </a:spcAft>
              <a:buClr>
                <a:schemeClr val="accent1"/>
              </a:buClr>
              <a:buSzPts val="2960"/>
              <a:buNone/>
            </a:pPr>
            <a:r>
              <a:rPr lang="en-IN" sz="2960"/>
              <a:t>{</a:t>
            </a:r>
            <a:endParaRPr/>
          </a:p>
          <a:p>
            <a:pPr marL="0" lvl="0" indent="0" algn="l" rtl="0">
              <a:lnSpc>
                <a:spcPct val="80000"/>
              </a:lnSpc>
              <a:spcBef>
                <a:spcPts val="592"/>
              </a:spcBef>
              <a:spcAft>
                <a:spcPts val="0"/>
              </a:spcAft>
              <a:buClr>
                <a:schemeClr val="accent1"/>
              </a:buClr>
              <a:buSzPts val="2960"/>
              <a:buNone/>
            </a:pPr>
            <a:r>
              <a:rPr lang="en-IN" sz="2960"/>
              <a:t>int a=8,b=3;</a:t>
            </a:r>
            <a:endParaRPr/>
          </a:p>
          <a:p>
            <a:pPr marL="0" lvl="0" indent="0" algn="l" rtl="0">
              <a:lnSpc>
                <a:spcPct val="80000"/>
              </a:lnSpc>
              <a:spcBef>
                <a:spcPts val="592"/>
              </a:spcBef>
              <a:spcAft>
                <a:spcPts val="0"/>
              </a:spcAft>
              <a:buClr>
                <a:schemeClr val="accent1"/>
              </a:buClr>
              <a:buSzPts val="2960"/>
              <a:buNone/>
            </a:pPr>
            <a:r>
              <a:rPr lang="en-IN" sz="2960"/>
              <a:t>printf("%d",a^b);</a:t>
            </a:r>
            <a:endParaRPr/>
          </a:p>
          <a:p>
            <a:pPr marL="0" lvl="0" indent="0" algn="l" rtl="0">
              <a:lnSpc>
                <a:spcPct val="80000"/>
              </a:lnSpc>
              <a:spcBef>
                <a:spcPts val="592"/>
              </a:spcBef>
              <a:spcAft>
                <a:spcPts val="0"/>
              </a:spcAft>
              <a:buClr>
                <a:schemeClr val="accent1"/>
              </a:buClr>
              <a:buSzPts val="2960"/>
              <a:buNone/>
            </a:pPr>
            <a:r>
              <a:rPr lang="en-IN" sz="2960"/>
              <a:t>return 0;</a:t>
            </a:r>
            <a:endParaRPr/>
          </a:p>
          <a:p>
            <a:pPr marL="0" lvl="0" indent="0" algn="l" rtl="0">
              <a:lnSpc>
                <a:spcPct val="80000"/>
              </a:lnSpc>
              <a:spcBef>
                <a:spcPts val="592"/>
              </a:spcBef>
              <a:spcAft>
                <a:spcPts val="0"/>
              </a:spcAft>
              <a:buClr>
                <a:schemeClr val="accent1"/>
              </a:buClr>
              <a:buSzPts val="2960"/>
              <a:buNone/>
            </a:pPr>
            <a:r>
              <a:rPr lang="en-IN" sz="2960"/>
              <a:t>}</a:t>
            </a:r>
            <a:endParaRPr/>
          </a:p>
          <a:p>
            <a:pPr marL="514350" lvl="0" indent="-514350" algn="l" rtl="0">
              <a:lnSpc>
                <a:spcPct val="80000"/>
              </a:lnSpc>
              <a:spcBef>
                <a:spcPts val="592"/>
              </a:spcBef>
              <a:spcAft>
                <a:spcPts val="0"/>
              </a:spcAft>
              <a:buClr>
                <a:schemeClr val="accent1"/>
              </a:buClr>
              <a:buSzPts val="2960"/>
              <a:buAutoNum type="alphaUcPeriod"/>
            </a:pPr>
            <a:r>
              <a:rPr lang="en-IN" sz="2960"/>
              <a:t>8</a:t>
            </a:r>
            <a:endParaRPr/>
          </a:p>
          <a:p>
            <a:pPr marL="514350" lvl="0" indent="-514350" algn="l" rtl="0">
              <a:lnSpc>
                <a:spcPct val="80000"/>
              </a:lnSpc>
              <a:spcBef>
                <a:spcPts val="592"/>
              </a:spcBef>
              <a:spcAft>
                <a:spcPts val="0"/>
              </a:spcAft>
              <a:buClr>
                <a:schemeClr val="accent1"/>
              </a:buClr>
              <a:buSzPts val="2960"/>
              <a:buAutoNum type="alphaUcPeriod"/>
            </a:pPr>
            <a:r>
              <a:rPr lang="en-IN" sz="2960"/>
              <a:t>3</a:t>
            </a:r>
            <a:endParaRPr/>
          </a:p>
          <a:p>
            <a:pPr marL="514350" lvl="0" indent="-514350" algn="l" rtl="0">
              <a:lnSpc>
                <a:spcPct val="80000"/>
              </a:lnSpc>
              <a:spcBef>
                <a:spcPts val="592"/>
              </a:spcBef>
              <a:spcAft>
                <a:spcPts val="0"/>
              </a:spcAft>
              <a:buClr>
                <a:schemeClr val="accent1"/>
              </a:buClr>
              <a:buSzPts val="2960"/>
              <a:buAutoNum type="alphaUcPeriod"/>
            </a:pPr>
            <a:r>
              <a:rPr lang="en-IN" sz="2960"/>
              <a:t>1</a:t>
            </a:r>
            <a:endParaRPr/>
          </a:p>
          <a:p>
            <a:pPr marL="514350" lvl="0" indent="-514350" algn="l" rtl="0">
              <a:lnSpc>
                <a:spcPct val="80000"/>
              </a:lnSpc>
              <a:spcBef>
                <a:spcPts val="592"/>
              </a:spcBef>
              <a:spcAft>
                <a:spcPts val="0"/>
              </a:spcAft>
              <a:buClr>
                <a:schemeClr val="accent1"/>
              </a:buClr>
              <a:buSzPts val="2960"/>
              <a:buAutoNum type="alphaUcPeriod"/>
            </a:pPr>
            <a:r>
              <a:rPr lang="en-IN" sz="2960"/>
              <a:t>11</a:t>
            </a:r>
            <a:endParaRPr sz="296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a:spLocks noGrp="1"/>
          </p:cNvSpPr>
          <p:nvPr>
            <p:ph type="title"/>
          </p:nvPr>
        </p:nvSpPr>
        <p:spPr>
          <a:xfrm>
            <a:off x="457200" y="206"/>
            <a:ext cx="8229600" cy="490066"/>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Q4</a:t>
            </a:r>
            <a:endParaRPr sz="3959"/>
          </a:p>
        </p:txBody>
      </p:sp>
      <p:sp>
        <p:nvSpPr>
          <p:cNvPr id="318" name="Google Shape;318;p43"/>
          <p:cNvSpPr txBox="1">
            <a:spLocks noGrp="1"/>
          </p:cNvSpPr>
          <p:nvPr>
            <p:ph type="body" idx="1"/>
          </p:nvPr>
        </p:nvSpPr>
        <p:spPr>
          <a:xfrm>
            <a:off x="457200" y="692696"/>
            <a:ext cx="8229600" cy="543346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2400"/>
              <a:buNone/>
            </a:pPr>
            <a:r>
              <a:rPr lang="en-IN" sz="2400"/>
              <a:t>What will be the output of following code?</a:t>
            </a:r>
            <a:endParaRPr/>
          </a:p>
          <a:p>
            <a:pPr marL="0" lvl="0" indent="0" algn="l" rtl="0">
              <a:spcBef>
                <a:spcPts val="480"/>
              </a:spcBef>
              <a:spcAft>
                <a:spcPts val="0"/>
              </a:spcAft>
              <a:buClr>
                <a:schemeClr val="accent1"/>
              </a:buClr>
              <a:buSzPts val="2400"/>
              <a:buNone/>
            </a:pPr>
            <a:r>
              <a:rPr lang="en-IN" sz="2400"/>
              <a:t>#include&lt;stdio.h&gt;</a:t>
            </a:r>
            <a:endParaRPr/>
          </a:p>
          <a:p>
            <a:pPr marL="0" lvl="0" indent="0" algn="l" rtl="0">
              <a:spcBef>
                <a:spcPts val="480"/>
              </a:spcBef>
              <a:spcAft>
                <a:spcPts val="0"/>
              </a:spcAft>
              <a:buClr>
                <a:schemeClr val="accent1"/>
              </a:buClr>
              <a:buSzPts val="2400"/>
              <a:buNone/>
            </a:pPr>
            <a:r>
              <a:rPr lang="en-IN" sz="2400"/>
              <a:t>int main()</a:t>
            </a:r>
            <a:endParaRPr/>
          </a:p>
          <a:p>
            <a:pPr marL="0" lvl="0" indent="0" algn="l" rtl="0">
              <a:spcBef>
                <a:spcPts val="480"/>
              </a:spcBef>
              <a:spcAft>
                <a:spcPts val="0"/>
              </a:spcAft>
              <a:buClr>
                <a:schemeClr val="accent1"/>
              </a:buClr>
              <a:buSzPts val="2400"/>
              <a:buNone/>
            </a:pPr>
            <a:r>
              <a:rPr lang="en-IN" sz="2400"/>
              <a:t>{</a:t>
            </a:r>
            <a:endParaRPr/>
          </a:p>
          <a:p>
            <a:pPr marL="0" lvl="0" indent="0" algn="l" rtl="0">
              <a:spcBef>
                <a:spcPts val="480"/>
              </a:spcBef>
              <a:spcAft>
                <a:spcPts val="0"/>
              </a:spcAft>
              <a:buClr>
                <a:schemeClr val="accent1"/>
              </a:buClr>
              <a:buSzPts val="2400"/>
              <a:buNone/>
            </a:pPr>
            <a:r>
              <a:rPr lang="en-IN" sz="2400"/>
              <a:t>int a=10;</a:t>
            </a:r>
            <a:endParaRPr/>
          </a:p>
          <a:p>
            <a:pPr marL="0" lvl="0" indent="0" algn="l" rtl="0">
              <a:spcBef>
                <a:spcPts val="480"/>
              </a:spcBef>
              <a:spcAft>
                <a:spcPts val="0"/>
              </a:spcAft>
              <a:buClr>
                <a:schemeClr val="accent1"/>
              </a:buClr>
              <a:buSzPts val="2400"/>
              <a:buNone/>
            </a:pPr>
            <a:r>
              <a:rPr lang="en-IN" sz="2400"/>
              <a:t>printf("%d",~a);</a:t>
            </a:r>
            <a:endParaRPr/>
          </a:p>
          <a:p>
            <a:pPr marL="0" lvl="0" indent="0" algn="l" rtl="0">
              <a:spcBef>
                <a:spcPts val="480"/>
              </a:spcBef>
              <a:spcAft>
                <a:spcPts val="0"/>
              </a:spcAft>
              <a:buClr>
                <a:schemeClr val="accent1"/>
              </a:buClr>
              <a:buSzPts val="2400"/>
              <a:buNone/>
            </a:pPr>
            <a:r>
              <a:rPr lang="en-IN" sz="2400"/>
              <a:t>return 0;</a:t>
            </a:r>
            <a:endParaRPr/>
          </a:p>
          <a:p>
            <a:pPr marL="0" lvl="0" indent="0" algn="l" rtl="0">
              <a:spcBef>
                <a:spcPts val="480"/>
              </a:spcBef>
              <a:spcAft>
                <a:spcPts val="0"/>
              </a:spcAft>
              <a:buClr>
                <a:schemeClr val="accent1"/>
              </a:buClr>
              <a:buSzPts val="2400"/>
              <a:buNone/>
            </a:pPr>
            <a:r>
              <a:rPr lang="en-IN" sz="2400"/>
              <a:t>}</a:t>
            </a:r>
            <a:endParaRPr/>
          </a:p>
          <a:p>
            <a:pPr marL="514350" lvl="0" indent="-514350" algn="l" rtl="0">
              <a:spcBef>
                <a:spcPts val="480"/>
              </a:spcBef>
              <a:spcAft>
                <a:spcPts val="0"/>
              </a:spcAft>
              <a:buClr>
                <a:schemeClr val="accent1"/>
              </a:buClr>
              <a:buSzPts val="2400"/>
              <a:buAutoNum type="alphaUcPeriod"/>
            </a:pPr>
            <a:r>
              <a:rPr lang="en-IN" sz="2400"/>
              <a:t>11</a:t>
            </a:r>
            <a:endParaRPr/>
          </a:p>
          <a:p>
            <a:pPr marL="514350" lvl="0" indent="-514350" algn="l" rtl="0">
              <a:spcBef>
                <a:spcPts val="480"/>
              </a:spcBef>
              <a:spcAft>
                <a:spcPts val="0"/>
              </a:spcAft>
              <a:buClr>
                <a:schemeClr val="accent1"/>
              </a:buClr>
              <a:buSzPts val="2400"/>
              <a:buAutoNum type="alphaUcPeriod"/>
            </a:pPr>
            <a:r>
              <a:rPr lang="en-IN" sz="2400"/>
              <a:t>-11</a:t>
            </a:r>
            <a:endParaRPr/>
          </a:p>
          <a:p>
            <a:pPr marL="514350" lvl="0" indent="-514350" algn="l" rtl="0">
              <a:spcBef>
                <a:spcPts val="480"/>
              </a:spcBef>
              <a:spcAft>
                <a:spcPts val="0"/>
              </a:spcAft>
              <a:buClr>
                <a:schemeClr val="accent1"/>
              </a:buClr>
              <a:buSzPts val="2400"/>
              <a:buAutoNum type="alphaUcPeriod"/>
            </a:pPr>
            <a:r>
              <a:rPr lang="en-IN" sz="2400"/>
              <a:t>9</a:t>
            </a:r>
            <a:endParaRPr/>
          </a:p>
          <a:p>
            <a:pPr marL="514350" lvl="0" indent="-514350" algn="l" rtl="0">
              <a:spcBef>
                <a:spcPts val="480"/>
              </a:spcBef>
              <a:spcAft>
                <a:spcPts val="0"/>
              </a:spcAft>
              <a:buClr>
                <a:schemeClr val="accent1"/>
              </a:buClr>
              <a:buSzPts val="2400"/>
              <a:buAutoNum type="alphaUcPeriod"/>
            </a:pPr>
            <a:r>
              <a:rPr lang="en-IN" sz="2400"/>
              <a:t>-9</a:t>
            </a:r>
            <a:endParaRPr sz="24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txBox="1">
            <a:spLocks noGrp="1"/>
          </p:cNvSpPr>
          <p:nvPr>
            <p:ph type="body" idx="1"/>
          </p:nvPr>
        </p:nvSpPr>
        <p:spPr>
          <a:xfrm>
            <a:off x="457200" y="457200"/>
            <a:ext cx="8229600" cy="5334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4E6C"/>
              </a:buClr>
              <a:buSzPts val="3200"/>
              <a:buFont typeface="Noto Sans Symbols"/>
              <a:buChar char="⮚"/>
            </a:pPr>
            <a:r>
              <a:rPr lang="en-IN">
                <a:solidFill>
                  <a:srgbClr val="004E6C"/>
                </a:solidFill>
              </a:rPr>
              <a:t>Some Special Operators</a:t>
            </a:r>
            <a:endParaRPr/>
          </a:p>
        </p:txBody>
      </p:sp>
      <p:graphicFrame>
        <p:nvGraphicFramePr>
          <p:cNvPr id="324" name="Google Shape;324;p44"/>
          <p:cNvGraphicFramePr/>
          <p:nvPr/>
        </p:nvGraphicFramePr>
        <p:xfrm>
          <a:off x="685800" y="1645920"/>
          <a:ext cx="7772400" cy="3444280"/>
        </p:xfrm>
        <a:graphic>
          <a:graphicData uri="http://schemas.openxmlformats.org/drawingml/2006/table">
            <a:tbl>
              <a:tblPr firstRow="1" bandRow="1">
                <a:noFill/>
              </a:tblPr>
              <a:tblGrid>
                <a:gridCol w="1165850">
                  <a:extLst>
                    <a:ext uri="{9D8B030D-6E8A-4147-A177-3AD203B41FA5}">
                      <a16:colId xmlns:a16="http://schemas.microsoft.com/office/drawing/2014/main" val="20000"/>
                    </a:ext>
                  </a:extLst>
                </a:gridCol>
                <a:gridCol w="371095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65475">
                <a:tc>
                  <a:txBody>
                    <a:bodyPr/>
                    <a:lstStyle/>
                    <a:p>
                      <a:pPr marL="0" marR="0" lvl="0" indent="0" algn="l" rtl="0">
                        <a:spcBef>
                          <a:spcPts val="0"/>
                        </a:spcBef>
                        <a:spcAft>
                          <a:spcPts val="0"/>
                        </a:spcAft>
                        <a:buNone/>
                      </a:pPr>
                      <a:r>
                        <a:rPr lang="en-IN" sz="2000"/>
                        <a:t>Operator</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Description</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Example</a:t>
                      </a:r>
                      <a:endParaRPr sz="2000" b="1">
                        <a:solidFill>
                          <a:schemeClr val="dk1"/>
                        </a:solidFill>
                      </a:endParaRPr>
                    </a:p>
                  </a:txBody>
                  <a:tcPr marL="91450" marR="91450" marT="45725" marB="45725"/>
                </a:tc>
                <a:extLst>
                  <a:ext uri="{0D108BD9-81ED-4DB2-BD59-A6C34878D82A}">
                    <a16:rowId xmlns:a16="http://schemas.microsoft.com/office/drawing/2014/main" val="10000"/>
                  </a:ext>
                </a:extLst>
              </a:tr>
              <a:tr h="337350">
                <a:tc>
                  <a:txBody>
                    <a:bodyPr/>
                    <a:lstStyle/>
                    <a:p>
                      <a:pPr marL="0" marR="0" lvl="0" indent="0" algn="l" rtl="0">
                        <a:lnSpc>
                          <a:spcPct val="100000"/>
                        </a:lnSpc>
                        <a:spcBef>
                          <a:spcPts val="0"/>
                        </a:spcBef>
                        <a:spcAft>
                          <a:spcPts val="0"/>
                        </a:spcAft>
                        <a:buClr>
                          <a:schemeClr val="dk1"/>
                        </a:buClr>
                        <a:buSzPts val="1800"/>
                        <a:buFont typeface="Calibri"/>
                        <a:buNone/>
                      </a:pPr>
                      <a:r>
                        <a:rPr lang="en-IN" sz="1800">
                          <a:solidFill>
                            <a:schemeClr val="dk1"/>
                          </a:solidFill>
                        </a:rPr>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comma operator, </a:t>
                      </a:r>
                      <a:r>
                        <a:rPr lang="en-IN" sz="1800"/>
                        <a:t> can be used to link the related expressions together</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int a, b, x;</a:t>
                      </a:r>
                      <a:endParaRPr sz="1800">
                        <a:solidFill>
                          <a:schemeClr val="dk1"/>
                        </a:solidFill>
                      </a:endParaRPr>
                    </a:p>
                  </a:txBody>
                  <a:tcPr marL="91450" marR="91450" marT="45725" marB="45725"/>
                </a:tc>
                <a:extLst>
                  <a:ext uri="{0D108BD9-81ED-4DB2-BD59-A6C34878D82A}">
                    <a16:rowId xmlns:a16="http://schemas.microsoft.com/office/drawing/2014/main" val="10001"/>
                  </a:ext>
                </a:extLst>
              </a:tr>
              <a:tr h="337350">
                <a:tc>
                  <a:txBody>
                    <a:bodyPr/>
                    <a:lstStyle/>
                    <a:p>
                      <a:pPr marL="0" marR="0" lvl="0" indent="0" algn="l" rtl="0">
                        <a:lnSpc>
                          <a:spcPct val="100000"/>
                        </a:lnSpc>
                        <a:spcBef>
                          <a:spcPts val="0"/>
                        </a:spcBef>
                        <a:spcAft>
                          <a:spcPts val="0"/>
                        </a:spcAft>
                        <a:buClr>
                          <a:schemeClr val="dk1"/>
                        </a:buClr>
                        <a:buSzPts val="1800"/>
                        <a:buFont typeface="Calibri"/>
                        <a:buNone/>
                      </a:pPr>
                      <a:r>
                        <a:rPr lang="en-IN" sz="1800">
                          <a:solidFill>
                            <a:schemeClr val="dk1"/>
                          </a:solidFill>
                        </a:rPr>
                        <a:t>sizeof ()  	</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sizeof operator to find the size of an object.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int a; sizeof(a)=2</a:t>
                      </a:r>
                      <a:endParaRPr sz="1800">
                        <a:solidFill>
                          <a:schemeClr val="dk1"/>
                        </a:solidFill>
                      </a:endParaRPr>
                    </a:p>
                  </a:txBody>
                  <a:tcPr marL="91450" marR="91450" marT="45725" marB="45725"/>
                </a:tc>
                <a:extLst>
                  <a:ext uri="{0D108BD9-81ED-4DB2-BD59-A6C34878D82A}">
                    <a16:rowId xmlns:a16="http://schemas.microsoft.com/office/drawing/2014/main" val="10002"/>
                  </a:ext>
                </a:extLst>
              </a:tr>
              <a:tr h="337350">
                <a:tc>
                  <a:txBody>
                    <a:bodyPr/>
                    <a:lstStyle/>
                    <a:p>
                      <a:pPr marL="0" marR="0" lvl="0" indent="0" algn="l" rtl="0">
                        <a:lnSpc>
                          <a:spcPct val="100000"/>
                        </a:lnSpc>
                        <a:spcBef>
                          <a:spcPts val="0"/>
                        </a:spcBef>
                        <a:spcAft>
                          <a:spcPts val="0"/>
                        </a:spcAft>
                        <a:buClr>
                          <a:schemeClr val="dk1"/>
                        </a:buClr>
                        <a:buSzPts val="1800"/>
                        <a:buFont typeface="Calibri"/>
                        <a:buNone/>
                      </a:pPr>
                      <a:r>
                        <a:rPr lang="en-IN" sz="1800">
                          <a:solidFill>
                            <a:schemeClr val="dk1"/>
                          </a:solidFill>
                        </a:rPr>
                        <a:t>type</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solidFill>
                            <a:schemeClr val="dk1"/>
                          </a:solidFill>
                        </a:rPr>
                        <a:t>Cast operator, to change the data type of the variable</a:t>
                      </a:r>
                      <a:endParaRPr sz="1800">
                        <a:solidFill>
                          <a:schemeClr val="dk1"/>
                        </a:solidFill>
                      </a:endParaRPr>
                    </a:p>
                  </a:txBody>
                  <a:tcPr marL="91450" marR="91450" marT="45725" marB="45725"/>
                </a:tc>
                <a:tc>
                  <a:txBody>
                    <a:bodyPr/>
                    <a:lstStyle/>
                    <a:p>
                      <a:pPr marL="0" marR="0" lvl="0" indent="0" algn="l" rtl="0">
                        <a:spcBef>
                          <a:spcPts val="0"/>
                        </a:spcBef>
                        <a:spcAft>
                          <a:spcPts val="0"/>
                        </a:spcAft>
                        <a:buClr>
                          <a:schemeClr val="dk1"/>
                        </a:buClr>
                        <a:buSzPts val="1800"/>
                        <a:buFont typeface="Calibri"/>
                        <a:buNone/>
                      </a:pPr>
                      <a:r>
                        <a:rPr lang="en-IN" sz="1800"/>
                        <a:t>float x= 12.5;       </a:t>
                      </a:r>
                      <a:endParaRPr/>
                    </a:p>
                    <a:p>
                      <a:pPr marL="0" marR="0" lvl="0" indent="0" algn="l" rtl="0">
                        <a:spcBef>
                          <a:spcPts val="0"/>
                        </a:spcBef>
                        <a:spcAft>
                          <a:spcPts val="0"/>
                        </a:spcAft>
                        <a:buClr>
                          <a:schemeClr val="dk1"/>
                        </a:buClr>
                        <a:buSzPts val="1800"/>
                        <a:buFont typeface="Calibri"/>
                        <a:buNone/>
                      </a:pPr>
                      <a:r>
                        <a:rPr lang="en-IN" sz="1800"/>
                        <a:t> int a;</a:t>
                      </a:r>
                      <a:endParaRPr/>
                    </a:p>
                    <a:p>
                      <a:pPr marL="0" marR="0" lvl="0" indent="0" algn="l" rtl="0">
                        <a:spcBef>
                          <a:spcPts val="0"/>
                        </a:spcBef>
                        <a:spcAft>
                          <a:spcPts val="0"/>
                        </a:spcAft>
                        <a:buClr>
                          <a:schemeClr val="dk1"/>
                        </a:buClr>
                        <a:buSzPts val="1800"/>
                        <a:buFont typeface="Calibri"/>
                        <a:buNone/>
                      </a:pPr>
                      <a:r>
                        <a:rPr lang="en-IN" sz="1800"/>
                        <a:t>a = (int) x;  value of a is 12.</a:t>
                      </a:r>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title"/>
          </p:nvPr>
        </p:nvSpPr>
        <p:spPr>
          <a:xfrm>
            <a:off x="438715" y="-387424"/>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Explanation</a:t>
            </a:r>
            <a:endParaRPr/>
          </a:p>
        </p:txBody>
      </p:sp>
      <p:sp>
        <p:nvSpPr>
          <p:cNvPr id="330" name="Google Shape;330;p45"/>
          <p:cNvSpPr txBox="1">
            <a:spLocks noGrp="1"/>
          </p:cNvSpPr>
          <p:nvPr>
            <p:ph type="body" idx="1"/>
          </p:nvPr>
        </p:nvSpPr>
        <p:spPr>
          <a:xfrm>
            <a:off x="457200" y="548680"/>
            <a:ext cx="8507288" cy="612068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accent1"/>
              </a:buClr>
              <a:buSzPts val="1800"/>
              <a:buFont typeface="Calibri"/>
              <a:buNone/>
            </a:pPr>
            <a:r>
              <a:rPr lang="en-IN" sz="1800" b="1" u="sng"/>
              <a:t>COMMA OPERATOR</a:t>
            </a:r>
            <a:endParaRPr/>
          </a:p>
          <a:p>
            <a:pPr marL="342900" lvl="0" indent="-342900" algn="l" rtl="0">
              <a:lnSpc>
                <a:spcPct val="110000"/>
              </a:lnSpc>
              <a:spcBef>
                <a:spcPts val="360"/>
              </a:spcBef>
              <a:spcAft>
                <a:spcPts val="0"/>
              </a:spcAft>
              <a:buClr>
                <a:schemeClr val="accent1"/>
              </a:buClr>
              <a:buSzPts val="1800"/>
              <a:buChar char="•"/>
            </a:pPr>
            <a:r>
              <a:rPr lang="en-IN" sz="1800"/>
              <a:t>The comma operator in C takes two operands. It works by evaluating the first and discarding its value, and then evaluates the second and returns the value as the result of the expression. </a:t>
            </a:r>
            <a:endParaRPr/>
          </a:p>
          <a:p>
            <a:pPr marL="342900" lvl="0" indent="-342900" algn="l" rtl="0">
              <a:lnSpc>
                <a:spcPct val="110000"/>
              </a:lnSpc>
              <a:spcBef>
                <a:spcPts val="360"/>
              </a:spcBef>
              <a:spcAft>
                <a:spcPts val="0"/>
              </a:spcAft>
              <a:buClr>
                <a:schemeClr val="accent1"/>
              </a:buClr>
              <a:buSzPts val="1800"/>
              <a:buChar char="•"/>
            </a:pPr>
            <a:r>
              <a:rPr lang="en-IN" sz="1800"/>
              <a:t>Comma separated operands when chained together are evaluated in left-to-right sequence with the right-most value yielding the result of the expression. </a:t>
            </a:r>
            <a:endParaRPr/>
          </a:p>
          <a:p>
            <a:pPr marL="342900" lvl="0" indent="-342900" algn="l" rtl="0">
              <a:lnSpc>
                <a:spcPct val="110000"/>
              </a:lnSpc>
              <a:spcBef>
                <a:spcPts val="360"/>
              </a:spcBef>
              <a:spcAft>
                <a:spcPts val="0"/>
              </a:spcAft>
              <a:buClr>
                <a:schemeClr val="accent1"/>
              </a:buClr>
              <a:buSzPts val="1800"/>
              <a:buChar char="•"/>
            </a:pPr>
            <a:r>
              <a:rPr lang="en-IN" sz="1800"/>
              <a:t>Among all the operators, the comma operator has the lowest precedence. For example, </a:t>
            </a:r>
            <a:endParaRPr/>
          </a:p>
          <a:p>
            <a:pPr marL="342900" lvl="0" indent="-342900" algn="l" rtl="0">
              <a:lnSpc>
                <a:spcPct val="110000"/>
              </a:lnSpc>
              <a:spcBef>
                <a:spcPts val="360"/>
              </a:spcBef>
              <a:spcAft>
                <a:spcPts val="0"/>
              </a:spcAft>
              <a:buClr>
                <a:schemeClr val="accent1"/>
              </a:buClr>
              <a:buSzPts val="1800"/>
              <a:buFont typeface="Calibri"/>
              <a:buNone/>
            </a:pPr>
            <a:r>
              <a:rPr lang="en-IN" sz="1800"/>
              <a:t>		</a:t>
            </a:r>
            <a:r>
              <a:rPr lang="en-IN" sz="1800" b="1"/>
              <a:t>int a=2, b=3, x=0;</a:t>
            </a:r>
            <a:endParaRPr/>
          </a:p>
          <a:p>
            <a:pPr marL="342900" lvl="0" indent="-342900" algn="l" rtl="0">
              <a:spcBef>
                <a:spcPts val="360"/>
              </a:spcBef>
              <a:spcAft>
                <a:spcPts val="0"/>
              </a:spcAft>
              <a:buClr>
                <a:schemeClr val="accent1"/>
              </a:buClr>
              <a:buSzPts val="1800"/>
              <a:buFont typeface="Calibri"/>
              <a:buNone/>
            </a:pPr>
            <a:r>
              <a:rPr lang="en-IN" sz="1800" b="1"/>
              <a:t>		x = (++a, b+=a);</a:t>
            </a:r>
            <a:endParaRPr/>
          </a:p>
          <a:p>
            <a:pPr marL="342900" lvl="0" indent="-342900" algn="l" rtl="0">
              <a:spcBef>
                <a:spcPts val="360"/>
              </a:spcBef>
              <a:spcAft>
                <a:spcPts val="0"/>
              </a:spcAft>
              <a:buClr>
                <a:schemeClr val="accent1"/>
              </a:buClr>
              <a:buSzPts val="1800"/>
              <a:buFont typeface="Calibri"/>
              <a:buNone/>
            </a:pPr>
            <a:r>
              <a:rPr lang="en-IN" sz="1800" b="1"/>
              <a:t>		Now, the value of x = 6.</a:t>
            </a:r>
            <a:endParaRPr/>
          </a:p>
          <a:p>
            <a:pPr marL="0" lvl="0" indent="0" algn="l" rtl="0">
              <a:lnSpc>
                <a:spcPct val="110000"/>
              </a:lnSpc>
              <a:spcBef>
                <a:spcPts val="360"/>
              </a:spcBef>
              <a:spcAft>
                <a:spcPts val="0"/>
              </a:spcAft>
              <a:buClr>
                <a:schemeClr val="accent1"/>
              </a:buClr>
              <a:buSzPts val="1800"/>
              <a:buNone/>
            </a:pPr>
            <a:r>
              <a:rPr lang="en-IN" sz="1800" u="sng"/>
              <a:t>sizeof operator</a:t>
            </a:r>
            <a:endParaRPr/>
          </a:p>
          <a:p>
            <a:pPr marL="0" lvl="0" indent="0" algn="l" rtl="0">
              <a:lnSpc>
                <a:spcPct val="110000"/>
              </a:lnSpc>
              <a:spcBef>
                <a:spcPts val="360"/>
              </a:spcBef>
              <a:spcAft>
                <a:spcPts val="0"/>
              </a:spcAft>
              <a:buClr>
                <a:schemeClr val="accent1"/>
              </a:buClr>
              <a:buSzPts val="1800"/>
              <a:buNone/>
            </a:pPr>
            <a:r>
              <a:rPr lang="en-IN" sz="1800"/>
              <a:t>sizeof is a unary operator used to calculate the sizes of data types. </a:t>
            </a:r>
            <a:endParaRPr/>
          </a:p>
          <a:p>
            <a:pPr marL="0" lvl="0" indent="0" algn="l" rtl="0">
              <a:lnSpc>
                <a:spcPct val="110000"/>
              </a:lnSpc>
              <a:spcBef>
                <a:spcPts val="360"/>
              </a:spcBef>
              <a:spcAft>
                <a:spcPts val="0"/>
              </a:spcAft>
              <a:buClr>
                <a:schemeClr val="accent1"/>
              </a:buClr>
              <a:buSzPts val="1800"/>
              <a:buNone/>
            </a:pPr>
            <a:r>
              <a:rPr lang="en-IN" sz="1800"/>
              <a:t>It can be applied to all data types. </a:t>
            </a:r>
            <a:endParaRPr/>
          </a:p>
          <a:p>
            <a:pPr marL="0" lvl="0" indent="0" algn="l" rtl="0">
              <a:lnSpc>
                <a:spcPct val="110000"/>
              </a:lnSpc>
              <a:spcBef>
                <a:spcPts val="360"/>
              </a:spcBef>
              <a:spcAft>
                <a:spcPts val="0"/>
              </a:spcAft>
              <a:buClr>
                <a:schemeClr val="accent1"/>
              </a:buClr>
              <a:buSzPts val="1800"/>
              <a:buNone/>
            </a:pPr>
            <a:r>
              <a:rPr lang="en-IN" sz="1800"/>
              <a:t>The operator returns the size of the variable, data type or expression in bytes. </a:t>
            </a:r>
            <a:endParaRPr/>
          </a:p>
          <a:p>
            <a:pPr marL="0" lvl="0" indent="0" algn="l" rtl="0">
              <a:lnSpc>
                <a:spcPct val="110000"/>
              </a:lnSpc>
              <a:spcBef>
                <a:spcPts val="360"/>
              </a:spcBef>
              <a:spcAft>
                <a:spcPts val="0"/>
              </a:spcAft>
              <a:buClr>
                <a:schemeClr val="accent1"/>
              </a:buClr>
              <a:buSzPts val="1800"/>
              <a:buNone/>
            </a:pPr>
            <a:r>
              <a:rPr lang="en-IN" sz="1800"/>
              <a:t>'sizeof' operator is used to determine the amount of memory space that the variable/expression/data type will take. For example,</a:t>
            </a:r>
            <a:endParaRPr/>
          </a:p>
          <a:p>
            <a:pPr marL="0" lvl="0" indent="0" algn="l" rtl="0">
              <a:lnSpc>
                <a:spcPct val="110000"/>
              </a:lnSpc>
              <a:spcBef>
                <a:spcPts val="360"/>
              </a:spcBef>
              <a:spcAft>
                <a:spcPts val="0"/>
              </a:spcAft>
              <a:buClr>
                <a:schemeClr val="accent1"/>
              </a:buClr>
              <a:buSzPts val="1800"/>
              <a:buNone/>
            </a:pPr>
            <a:r>
              <a:rPr lang="en-IN" sz="1800"/>
              <a:t>sizeof(char) returns 1, that is the size of a character data type</a:t>
            </a:r>
            <a:endParaRPr sz="1800" b="1"/>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36" name="Google Shape;336;p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accent1"/>
              </a:buClr>
              <a:buSzPts val="2220"/>
              <a:buChar char="•"/>
            </a:pPr>
            <a:r>
              <a:rPr lang="en-IN" sz="2220"/>
              <a:t>Comma operator can be used like:</a:t>
            </a:r>
            <a:endParaRPr/>
          </a:p>
          <a:p>
            <a:pPr marL="342900" lvl="0" indent="-342900" algn="l" rtl="0">
              <a:lnSpc>
                <a:spcPct val="90000"/>
              </a:lnSpc>
              <a:spcBef>
                <a:spcPts val="444"/>
              </a:spcBef>
              <a:spcAft>
                <a:spcPts val="0"/>
              </a:spcAft>
              <a:buClr>
                <a:schemeClr val="accent1"/>
              </a:buClr>
              <a:buSzPts val="2220"/>
              <a:buNone/>
            </a:pPr>
            <a:r>
              <a:rPr lang="en-IN" sz="2220"/>
              <a:t>		for(i=0 </a:t>
            </a:r>
            <a:r>
              <a:rPr lang="en-IN" sz="2220">
                <a:solidFill>
                  <a:srgbClr val="660066"/>
                </a:solidFill>
              </a:rPr>
              <a:t>, </a:t>
            </a:r>
            <a:r>
              <a:rPr lang="en-IN" sz="2220"/>
              <a:t>j=1  ;  i&gt;10  ;  i++ </a:t>
            </a:r>
            <a:r>
              <a:rPr lang="en-IN" sz="2220">
                <a:solidFill>
                  <a:srgbClr val="660066"/>
                </a:solidFill>
              </a:rPr>
              <a:t>, </a:t>
            </a:r>
            <a:r>
              <a:rPr lang="en-IN" sz="2220"/>
              <a:t>j++)</a:t>
            </a:r>
            <a:endParaRPr/>
          </a:p>
          <a:p>
            <a:pPr marL="342900" lvl="0" indent="-342900" algn="l" rtl="0">
              <a:lnSpc>
                <a:spcPct val="90000"/>
              </a:lnSpc>
              <a:spcBef>
                <a:spcPts val="444"/>
              </a:spcBef>
              <a:spcAft>
                <a:spcPts val="0"/>
              </a:spcAft>
              <a:buClr>
                <a:schemeClr val="accent1"/>
              </a:buClr>
              <a:buSzPts val="2220"/>
              <a:buChar char="•"/>
            </a:pPr>
            <a:r>
              <a:rPr lang="en-IN" sz="2220"/>
              <a:t>To know space occupied by variable in computer memory we use </a:t>
            </a:r>
            <a:r>
              <a:rPr lang="en-IN" sz="2220" i="1"/>
              <a:t>sizeof()</a:t>
            </a:r>
            <a:r>
              <a:rPr lang="en-IN" sz="2220"/>
              <a:t> operator.</a:t>
            </a:r>
            <a:endParaRPr/>
          </a:p>
          <a:p>
            <a:pPr marL="342900" lvl="0" indent="-342900" algn="l" rtl="0">
              <a:lnSpc>
                <a:spcPct val="90000"/>
              </a:lnSpc>
              <a:spcBef>
                <a:spcPts val="444"/>
              </a:spcBef>
              <a:spcAft>
                <a:spcPts val="0"/>
              </a:spcAft>
              <a:buClr>
                <a:schemeClr val="accent1"/>
              </a:buClr>
              <a:buSzPts val="2220"/>
              <a:buNone/>
            </a:pPr>
            <a:r>
              <a:rPr lang="en-IN" sz="2220"/>
              <a:t>		char choice;</a:t>
            </a:r>
            <a:endParaRPr/>
          </a:p>
          <a:p>
            <a:pPr marL="342900" lvl="0" indent="-342900" algn="l" rtl="0">
              <a:lnSpc>
                <a:spcPct val="90000"/>
              </a:lnSpc>
              <a:spcBef>
                <a:spcPts val="444"/>
              </a:spcBef>
              <a:spcAft>
                <a:spcPts val="0"/>
              </a:spcAft>
              <a:buClr>
                <a:schemeClr val="accent1"/>
              </a:buClr>
              <a:buSzPts val="2220"/>
              <a:buNone/>
            </a:pPr>
            <a:r>
              <a:rPr lang="en-IN" sz="2220"/>
              <a:t>		int char_sz = sizeof(choice); // 1 because char is 1byte</a:t>
            </a:r>
            <a:endParaRPr/>
          </a:p>
          <a:p>
            <a:pPr marL="342900" lvl="0" indent="-342900" algn="l" rtl="0">
              <a:lnSpc>
                <a:spcPct val="90000"/>
              </a:lnSpc>
              <a:spcBef>
                <a:spcPts val="444"/>
              </a:spcBef>
              <a:spcAft>
                <a:spcPts val="0"/>
              </a:spcAft>
              <a:buClr>
                <a:schemeClr val="accent1"/>
              </a:buClr>
              <a:buSzPts val="2220"/>
              <a:buChar char="•"/>
            </a:pPr>
            <a:r>
              <a:rPr lang="en-IN" sz="2220"/>
              <a:t>If we are adding float number and integer number and we require output in float then integer number is converted to float using </a:t>
            </a:r>
            <a:r>
              <a:rPr lang="en-IN" sz="2220" i="1"/>
              <a:t>type cast</a:t>
            </a:r>
            <a:r>
              <a:rPr lang="en-IN" sz="2220"/>
              <a:t> operator.</a:t>
            </a:r>
            <a:endParaRPr/>
          </a:p>
          <a:p>
            <a:pPr marL="342900" lvl="0" indent="-342900" algn="l" rtl="0">
              <a:lnSpc>
                <a:spcPct val="90000"/>
              </a:lnSpc>
              <a:spcBef>
                <a:spcPts val="444"/>
              </a:spcBef>
              <a:spcAft>
                <a:spcPts val="0"/>
              </a:spcAft>
              <a:buClr>
                <a:schemeClr val="accent1"/>
              </a:buClr>
              <a:buSzPts val="2220"/>
              <a:buNone/>
            </a:pPr>
            <a:r>
              <a:rPr lang="en-IN" sz="2220"/>
              <a:t>		int num1;</a:t>
            </a:r>
            <a:endParaRPr/>
          </a:p>
          <a:p>
            <a:pPr marL="342900" lvl="0" indent="-342900" algn="l" rtl="0">
              <a:lnSpc>
                <a:spcPct val="90000"/>
              </a:lnSpc>
              <a:spcBef>
                <a:spcPts val="444"/>
              </a:spcBef>
              <a:spcAft>
                <a:spcPts val="0"/>
              </a:spcAft>
              <a:buClr>
                <a:schemeClr val="accent1"/>
              </a:buClr>
              <a:buSzPts val="2220"/>
              <a:buNone/>
            </a:pPr>
            <a:r>
              <a:rPr lang="en-IN" sz="2220"/>
              <a:t>		float num2, sum;</a:t>
            </a:r>
            <a:endParaRPr/>
          </a:p>
          <a:p>
            <a:pPr marL="342900" lvl="0" indent="-342900" algn="l" rtl="0">
              <a:lnSpc>
                <a:spcPct val="90000"/>
              </a:lnSpc>
              <a:spcBef>
                <a:spcPts val="444"/>
              </a:spcBef>
              <a:spcAft>
                <a:spcPts val="0"/>
              </a:spcAft>
              <a:buClr>
                <a:schemeClr val="accent1"/>
              </a:buClr>
              <a:buSzPts val="2220"/>
              <a:buNone/>
            </a:pPr>
            <a:r>
              <a:rPr lang="en-IN" sz="2220"/>
              <a:t>		sum= (float) num1 + num2;</a:t>
            </a:r>
            <a:endParaRPr sz="222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Some Identifiers</a:t>
            </a:r>
            <a:endParaRPr/>
          </a:p>
        </p:txBody>
      </p:sp>
      <p:sp>
        <p:nvSpPr>
          <p:cNvPr id="156" name="Google Shape;156;p12"/>
          <p:cNvSpPr txBox="1">
            <a:spLocks noGrp="1"/>
          </p:cNvSpPr>
          <p:nvPr>
            <p:ph type="body" idx="1"/>
          </p:nvPr>
        </p:nvSpPr>
        <p:spPr>
          <a:xfrm>
            <a:off x="457200" y="1600201"/>
            <a:ext cx="8229600" cy="2514599"/>
          </a:xfrm>
          <a:prstGeom prst="rect">
            <a:avLst/>
          </a:prstGeom>
          <a:gradFill>
            <a:gsLst>
              <a:gs pos="0">
                <a:srgbClr val="86D8FF"/>
              </a:gs>
              <a:gs pos="35000">
                <a:srgbClr val="ACE2FF"/>
              </a:gs>
              <a:gs pos="100000">
                <a:srgbClr val="DCF1FF"/>
              </a:gs>
            </a:gsLst>
            <a:lin ang="16200000" scaled="0"/>
          </a:gradFill>
          <a:ln w="9525" cap="flat" cmpd="sng">
            <a:solidFill>
              <a:srgbClr val="009BD8"/>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US">
                <a:solidFill>
                  <a:schemeClr val="dk1"/>
                </a:solidFill>
                <a:latin typeface="Calibri"/>
                <a:ea typeface="Calibri"/>
                <a:cs typeface="Calibri"/>
                <a:sym typeface="Calibri"/>
              </a:rPr>
              <a:t>Tool_spanner;	</a:t>
            </a:r>
            <a:endParaRPr/>
          </a:p>
          <a:p>
            <a:pPr marL="342900" lvl="0" indent="-342900" algn="l" rtl="0">
              <a:spcBef>
                <a:spcPts val="640"/>
              </a:spcBef>
              <a:spcAft>
                <a:spcPts val="0"/>
              </a:spcAft>
              <a:buClr>
                <a:schemeClr val="dk1"/>
              </a:buClr>
              <a:buSzPts val="3200"/>
              <a:buNone/>
            </a:pPr>
            <a:r>
              <a:rPr lang="en-US">
                <a:solidFill>
                  <a:schemeClr val="dk1"/>
                </a:solidFill>
                <a:latin typeface="Calibri"/>
                <a:ea typeface="Calibri"/>
                <a:cs typeface="Calibri"/>
                <a:sym typeface="Calibri"/>
              </a:rPr>
              <a:t>tool_spanner;</a:t>
            </a:r>
            <a:endParaRPr/>
          </a:p>
          <a:p>
            <a:pPr marL="342900" lvl="0" indent="-342900" algn="l" rtl="0">
              <a:spcBef>
                <a:spcPts val="640"/>
              </a:spcBef>
              <a:spcAft>
                <a:spcPts val="0"/>
              </a:spcAft>
              <a:buClr>
                <a:schemeClr val="dk1"/>
              </a:buClr>
              <a:buSzPts val="3200"/>
              <a:buNone/>
            </a:pPr>
            <a:r>
              <a:rPr lang="en-US">
                <a:solidFill>
                  <a:schemeClr val="dk1"/>
                </a:solidFill>
                <a:latin typeface="Calibri"/>
                <a:ea typeface="Calibri"/>
                <a:cs typeface="Calibri"/>
                <a:sym typeface="Calibri"/>
              </a:rPr>
              <a:t>FORMULA1;</a:t>
            </a:r>
            <a:endParaRPr/>
          </a:p>
          <a:p>
            <a:pPr marL="342900" lvl="0" indent="-342900" algn="l" rtl="0">
              <a:spcBef>
                <a:spcPts val="640"/>
              </a:spcBef>
              <a:spcAft>
                <a:spcPts val="0"/>
              </a:spcAft>
              <a:buClr>
                <a:schemeClr val="dk1"/>
              </a:buClr>
              <a:buSzPts val="3200"/>
              <a:buNone/>
            </a:pPr>
            <a:r>
              <a:rPr lang="en-US">
                <a:solidFill>
                  <a:schemeClr val="dk1"/>
                </a:solidFill>
                <a:latin typeface="Calibri"/>
                <a:ea typeface="Calibri"/>
                <a:cs typeface="Calibri"/>
                <a:sym typeface="Calibri"/>
              </a:rPr>
              <a:t>engine_1;</a:t>
            </a:r>
            <a:endParaRPr/>
          </a:p>
        </p:txBody>
      </p:sp>
      <p:sp>
        <p:nvSpPr>
          <p:cNvPr id="157" name="Google Shape;157;p12"/>
          <p:cNvSpPr/>
          <p:nvPr/>
        </p:nvSpPr>
        <p:spPr>
          <a:xfrm>
            <a:off x="2971800" y="1752600"/>
            <a:ext cx="152400" cy="914400"/>
          </a:xfrm>
          <a:prstGeom prst="rightBrace">
            <a:avLst>
              <a:gd name="adj1" fmla="val 8333"/>
              <a:gd name="adj2" fmla="val 50000"/>
            </a:avLst>
          </a:prstGeom>
          <a:noFill/>
          <a:ln w="9525" cap="flat" cmpd="sng">
            <a:solidFill>
              <a:srgbClr val="096CC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8" name="Google Shape;158;p12"/>
          <p:cNvSpPr/>
          <p:nvPr/>
        </p:nvSpPr>
        <p:spPr>
          <a:xfrm>
            <a:off x="3276600" y="1905000"/>
            <a:ext cx="2667000" cy="533400"/>
          </a:xfrm>
          <a:prstGeom prst="rect">
            <a:avLst/>
          </a:prstGeom>
          <a:gradFill>
            <a:gsLst>
              <a:gs pos="0">
                <a:srgbClr val="0051A5"/>
              </a:gs>
              <a:gs pos="80000">
                <a:srgbClr val="006CD9"/>
              </a:gs>
              <a:gs pos="100000">
                <a:srgbClr val="006CD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both are different</a:t>
            </a:r>
            <a:endParaRPr sz="1800" b="0" i="0" u="none" strike="noStrike" cap="none">
              <a:solidFill>
                <a:schemeClr val="lt1"/>
              </a:solidFill>
              <a:latin typeface="Calibri"/>
              <a:ea typeface="Calibri"/>
              <a:cs typeface="Calibri"/>
              <a:sym typeface="Calibri"/>
            </a:endParaRPr>
          </a:p>
        </p:txBody>
      </p:sp>
      <p:sp>
        <p:nvSpPr>
          <p:cNvPr id="159" name="Google Shape;159;p12"/>
          <p:cNvSpPr txBox="1"/>
          <p:nvPr/>
        </p:nvSpPr>
        <p:spPr>
          <a:xfrm>
            <a:off x="457200" y="4267200"/>
            <a:ext cx="8229600" cy="206210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a:solidFill>
                  <a:schemeClr val="dk1"/>
                </a:solidFill>
                <a:latin typeface="Calibri"/>
                <a:ea typeface="Calibri"/>
                <a:cs typeface="Calibri"/>
                <a:sym typeface="Calibri"/>
              </a:rPr>
              <a:t>Wrong identifiers name</a:t>
            </a:r>
            <a:endParaRPr/>
          </a:p>
          <a:p>
            <a:pPr marL="0" marR="0" lvl="0" indent="0" algn="l" rtl="0">
              <a:spcBef>
                <a:spcPts val="0"/>
              </a:spcBef>
              <a:spcAft>
                <a:spcPts val="0"/>
              </a:spcAft>
              <a:buClr>
                <a:schemeClr val="accent1"/>
              </a:buClr>
              <a:buSzPts val="3200"/>
              <a:buFont typeface="Calibri"/>
              <a:buNone/>
            </a:pPr>
            <a:r>
              <a:rPr lang="en-US" sz="3200">
                <a:solidFill>
                  <a:schemeClr val="accent1"/>
                </a:solidFill>
                <a:latin typeface="Calibri"/>
                <a:ea typeface="Calibri"/>
                <a:cs typeface="Calibri"/>
                <a:sym typeface="Calibri"/>
              </a:rPr>
              <a:t>1_engine;</a:t>
            </a:r>
            <a:endParaRPr/>
          </a:p>
          <a:p>
            <a:pPr marL="0" marR="0" lvl="0" indent="0" algn="l" rtl="0">
              <a:spcBef>
                <a:spcPts val="0"/>
              </a:spcBef>
              <a:spcAft>
                <a:spcPts val="0"/>
              </a:spcAft>
              <a:buClr>
                <a:schemeClr val="accent1"/>
              </a:buClr>
              <a:buSzPts val="3200"/>
              <a:buFont typeface="Calibri"/>
              <a:buNone/>
            </a:pPr>
            <a:r>
              <a:rPr lang="en-US" sz="3200">
                <a:solidFill>
                  <a:schemeClr val="accent1"/>
                </a:solidFill>
                <a:latin typeface="Calibri"/>
                <a:ea typeface="Calibri"/>
                <a:cs typeface="Calibri"/>
                <a:sym typeface="Calibri"/>
              </a:rPr>
              <a:t>break;</a:t>
            </a:r>
            <a:endParaRPr/>
          </a:p>
          <a:p>
            <a:pPr marL="0" marR="0" lvl="0" indent="0" algn="l" rtl="0">
              <a:spcBef>
                <a:spcPts val="0"/>
              </a:spcBef>
              <a:spcAft>
                <a:spcPts val="0"/>
              </a:spcAft>
              <a:buClr>
                <a:schemeClr val="accent1"/>
              </a:buClr>
              <a:buSzPts val="3200"/>
              <a:buFont typeface="Calibri"/>
              <a:buNone/>
            </a:pPr>
            <a:r>
              <a:rPr lang="en-US" sz="3200">
                <a:solidFill>
                  <a:schemeClr val="accent1"/>
                </a:solidFill>
                <a:latin typeface="Calibri"/>
                <a:ea typeface="Calibri"/>
                <a:cs typeface="Calibri"/>
                <a:sym typeface="Calibri"/>
              </a:rPr>
              <a:t>@car-roof;</a:t>
            </a:r>
            <a:endParaRPr sz="32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fade">
                                      <p:cBhvr>
                                        <p:cTn id="13"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txBox="1">
            <a:spLocks noGrp="1"/>
          </p:cNvSpPr>
          <p:nvPr>
            <p:ph type="title"/>
          </p:nvPr>
        </p:nvSpPr>
        <p:spPr>
          <a:xfrm>
            <a:off x="623887" y="2139554"/>
            <a:ext cx="8135102" cy="124910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600"/>
              <a:buFont typeface="Calibri"/>
              <a:buNone/>
            </a:pPr>
            <a:r>
              <a:rPr lang="en-IN" sz="3600" b="1"/>
              <a:t> Precedence and Associativity of Operators</a:t>
            </a:r>
            <a:endParaRPr sz="3600" b="1"/>
          </a:p>
        </p:txBody>
      </p:sp>
      <p:sp>
        <p:nvSpPr>
          <p:cNvPr id="125" name="Google Shape;125;p1"/>
          <p:cNvSpPr txBox="1">
            <a:spLocks noGrp="1"/>
          </p:cNvSpPr>
          <p:nvPr>
            <p:ph type="body" idx="1"/>
          </p:nvPr>
        </p:nvSpPr>
        <p:spPr>
          <a:xfrm>
            <a:off x="956702" y="1747768"/>
            <a:ext cx="7886700" cy="112514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700"/>
              <a:buNone/>
            </a:pPr>
            <a:r>
              <a:rPr lang="en-IN" sz="2700">
                <a:solidFill>
                  <a:schemeClr val="dk1"/>
                </a:solidFill>
              </a:rPr>
              <a:t>                      </a:t>
            </a:r>
            <a:r>
              <a:rPr lang="en-IN" sz="2700" b="1">
                <a:solidFill>
                  <a:schemeClr val="dk1"/>
                </a:solidFill>
              </a:rPr>
              <a:t>Lecture-5(Part-2)Operators</a:t>
            </a:r>
            <a:endParaRPr sz="2700" b="1">
              <a:solidFill>
                <a:schemeClr val="dk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
          <p:cNvSpPr txBox="1">
            <a:spLocks noGrp="1"/>
          </p:cNvSpPr>
          <p:nvPr>
            <p:ph type="title"/>
          </p:nvPr>
        </p:nvSpPr>
        <p:spPr>
          <a:xfrm>
            <a:off x="1485900" y="1085850"/>
            <a:ext cx="6172200"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Precedence of Operators</a:t>
            </a:r>
            <a:endParaRPr/>
          </a:p>
        </p:txBody>
      </p:sp>
      <p:grpSp>
        <p:nvGrpSpPr>
          <p:cNvPr id="132" name="Google Shape;132;p2"/>
          <p:cNvGrpSpPr/>
          <p:nvPr/>
        </p:nvGrpSpPr>
        <p:grpSpPr>
          <a:xfrm>
            <a:off x="1600201" y="3714751"/>
            <a:ext cx="5835479" cy="1657351"/>
            <a:chOff x="829962" y="2209800"/>
            <a:chExt cx="7780639" cy="1600201"/>
          </a:xfrm>
        </p:grpSpPr>
        <p:sp>
          <p:nvSpPr>
            <p:cNvPr id="133" name="Google Shape;133;p2"/>
            <p:cNvSpPr/>
            <p:nvPr/>
          </p:nvSpPr>
          <p:spPr>
            <a:xfrm>
              <a:off x="1066801" y="2698906"/>
              <a:ext cx="7543800" cy="1111095"/>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IN" sz="1350" b="1" i="0" u="none" strike="noStrike" cap="none">
                  <a:solidFill>
                    <a:srgbClr val="000000"/>
                  </a:solidFill>
                  <a:latin typeface="Calibri"/>
                  <a:ea typeface="Calibri"/>
                  <a:cs typeface="Calibri"/>
                  <a:sym typeface="Calibri"/>
                </a:rPr>
                <a:t>Example</a:t>
              </a:r>
              <a:r>
                <a:rPr lang="en-IN" sz="1350" b="0" i="0" u="none" strike="noStrike" cap="none">
                  <a:solidFill>
                    <a:srgbClr val="000000"/>
                  </a:solidFill>
                  <a:latin typeface="Calibri"/>
                  <a:ea typeface="Calibri"/>
                  <a:cs typeface="Calibri"/>
                  <a:sym typeface="Calibri"/>
                </a:rPr>
                <a:t>: So how the expression a * b + c will be interpreted? </a:t>
              </a:r>
              <a:endParaRPr/>
            </a:p>
            <a:p>
              <a:pPr marL="0" marR="0" lvl="0" indent="0" algn="l" rtl="0">
                <a:spcBef>
                  <a:spcPts val="0"/>
                </a:spcBef>
                <a:spcAft>
                  <a:spcPts val="0"/>
                </a:spcAft>
                <a:buNone/>
              </a:pPr>
              <a:r>
                <a:rPr lang="en-IN" sz="1350" b="0" i="0" u="none" strike="noStrike" cap="none">
                  <a:solidFill>
                    <a:srgbClr val="000000"/>
                  </a:solidFill>
                  <a:latin typeface="Calibri"/>
                  <a:ea typeface="Calibri"/>
                  <a:cs typeface="Calibri"/>
                  <a:sym typeface="Calibri"/>
                </a:rPr>
                <a:t>	(a * b) + c		or	a * (b + c), </a:t>
              </a:r>
              <a:endParaRPr/>
            </a:p>
            <a:p>
              <a:pPr marL="0" marR="0" lvl="0" indent="0" algn="just" rtl="0">
                <a:spcBef>
                  <a:spcPts val="0"/>
                </a:spcBef>
                <a:spcAft>
                  <a:spcPts val="0"/>
                </a:spcAft>
                <a:buNone/>
              </a:pPr>
              <a:r>
                <a:rPr lang="en-IN" sz="1350">
                  <a:solidFill>
                    <a:srgbClr val="000000"/>
                  </a:solidFill>
                  <a:latin typeface="Calibri"/>
                  <a:ea typeface="Calibri"/>
                  <a:cs typeface="Calibri"/>
                  <a:sym typeface="Calibri"/>
                </a:rPr>
                <a:t>here the first interpretation is the one that is used because the multiplication operator has higher precedence than addition. </a:t>
              </a:r>
              <a:endParaRPr/>
            </a:p>
          </p:txBody>
        </p:sp>
        <p:pic>
          <p:nvPicPr>
            <p:cNvPr id="134" name="Google Shape;134;p2" descr="C:\Program Files (x86)\Microsoft Office\MEDIA\CAGCAT10\j0299125.wmf"/>
            <p:cNvPicPr preferRelativeResize="0"/>
            <p:nvPr/>
          </p:nvPicPr>
          <p:blipFill rotWithShape="1">
            <a:blip r:embed="rId3">
              <a:alphaModFix/>
            </a:blip>
            <a:srcRect/>
            <a:stretch/>
          </p:blipFill>
          <p:spPr>
            <a:xfrm>
              <a:off x="829962" y="2209800"/>
              <a:ext cx="389238" cy="710227"/>
            </a:xfrm>
            <a:prstGeom prst="rect">
              <a:avLst/>
            </a:prstGeom>
            <a:noFill/>
            <a:ln>
              <a:noFill/>
            </a:ln>
          </p:spPr>
        </p:pic>
      </p:grpSp>
      <p:sp>
        <p:nvSpPr>
          <p:cNvPr id="135" name="Google Shape;135;p2"/>
          <p:cNvSpPr txBox="1">
            <a:spLocks noGrp="1"/>
          </p:cNvSpPr>
          <p:nvPr>
            <p:ph type="body" idx="1"/>
          </p:nvPr>
        </p:nvSpPr>
        <p:spPr>
          <a:xfrm>
            <a:off x="1046747" y="1943100"/>
            <a:ext cx="7230979" cy="3594434"/>
          </a:xfrm>
          <a:prstGeom prst="rect">
            <a:avLst/>
          </a:prstGeom>
          <a:noFill/>
          <a:ln>
            <a:noFill/>
          </a:ln>
        </p:spPr>
        <p:txBody>
          <a:bodyPr spcFirstLastPara="1" wrap="square" lIns="91425" tIns="45700" rIns="91425" bIns="45700" anchor="t" anchorCtr="0">
            <a:normAutofit/>
          </a:bodyPr>
          <a:lstStyle/>
          <a:p>
            <a:pPr marL="257175" lvl="0" indent="-257175" algn="just" rtl="0">
              <a:spcBef>
                <a:spcPts val="0"/>
              </a:spcBef>
              <a:spcAft>
                <a:spcPts val="0"/>
              </a:spcAft>
              <a:buClr>
                <a:schemeClr val="accent1"/>
              </a:buClr>
              <a:buSzPts val="2400"/>
              <a:buChar char="•"/>
            </a:pPr>
            <a:r>
              <a:rPr lang="en-IN">
                <a:solidFill>
                  <a:schemeClr val="accent1"/>
                </a:solidFill>
              </a:rPr>
              <a:t>The precedence of operators determine a rank for the operators. The higher an operator's precedence or priority, </a:t>
            </a:r>
            <a:endParaRPr/>
          </a:p>
          <a:p>
            <a:pPr marL="257175" lvl="0" indent="-104775" algn="just" rtl="0">
              <a:spcBef>
                <a:spcPts val="480"/>
              </a:spcBef>
              <a:spcAft>
                <a:spcPts val="0"/>
              </a:spcAft>
              <a:buClr>
                <a:schemeClr val="accent1"/>
              </a:buClr>
              <a:buSzPts val="2400"/>
              <a:buNone/>
            </a:pPr>
            <a:endParaRPr>
              <a:solidFill>
                <a:schemeClr val="accent1"/>
              </a:solidFill>
            </a:endParaRPr>
          </a:p>
          <a:p>
            <a:pPr marL="257175" lvl="0" indent="-104775" algn="just" rtl="0">
              <a:spcBef>
                <a:spcPts val="480"/>
              </a:spcBef>
              <a:spcAft>
                <a:spcPts val="0"/>
              </a:spcAft>
              <a:buClr>
                <a:schemeClr val="accent1"/>
              </a:buClr>
              <a:buSzPts val="2400"/>
              <a:buNone/>
            </a:pPr>
            <a:endParaRPr>
              <a:solidFill>
                <a:schemeClr val="accent1"/>
              </a:solidFill>
            </a:endParaRPr>
          </a:p>
          <a:p>
            <a:pPr marL="257175" lvl="0" indent="-104775" algn="just" rtl="0">
              <a:spcBef>
                <a:spcPts val="480"/>
              </a:spcBef>
              <a:spcAft>
                <a:spcPts val="0"/>
              </a:spcAft>
              <a:buClr>
                <a:schemeClr val="accent1"/>
              </a:buClr>
              <a:buSzPts val="2400"/>
              <a:buNone/>
            </a:pPr>
            <a:endParaRPr>
              <a:solidFill>
                <a:schemeClr val="accent1"/>
              </a:solidFill>
            </a:endParaRPr>
          </a:p>
          <a:p>
            <a:pPr marL="257175" lvl="0" indent="-104775" algn="just" rtl="0">
              <a:spcBef>
                <a:spcPts val="480"/>
              </a:spcBef>
              <a:spcAft>
                <a:spcPts val="0"/>
              </a:spcAft>
              <a:buClr>
                <a:schemeClr val="accent1"/>
              </a:buClr>
              <a:buSzPts val="2400"/>
              <a:buNone/>
            </a:pPr>
            <a:endParaRPr>
              <a:solidFill>
                <a:schemeClr val="accent1"/>
              </a:solidFill>
            </a:endParaRPr>
          </a:p>
          <a:p>
            <a:pPr marL="257175" lvl="0" indent="-104775" algn="just" rtl="0">
              <a:spcBef>
                <a:spcPts val="480"/>
              </a:spcBef>
              <a:spcAft>
                <a:spcPts val="0"/>
              </a:spcAft>
              <a:buClr>
                <a:schemeClr val="accent1"/>
              </a:buClr>
              <a:buSzPts val="2400"/>
              <a:buNone/>
            </a:pPr>
            <a:endParaRPr>
              <a:solidFill>
                <a:schemeClr val="accent1"/>
              </a:solidFill>
            </a:endParaRPr>
          </a:p>
          <a:p>
            <a:pPr marL="257175" lvl="0" indent="-104775" algn="just" rtl="0">
              <a:spcBef>
                <a:spcPts val="480"/>
              </a:spcBef>
              <a:spcAft>
                <a:spcPts val="0"/>
              </a:spcAft>
              <a:buClr>
                <a:schemeClr val="accent1"/>
              </a:buClr>
              <a:buSzPts val="2400"/>
              <a:buNone/>
            </a:pPr>
            <a:endParaRPr>
              <a:solidFill>
                <a:schemeClr val="accent1"/>
              </a:solidFill>
            </a:endParaRPr>
          </a:p>
          <a:p>
            <a:pPr marL="257175" lvl="0" indent="-257175" algn="just" rtl="0">
              <a:spcBef>
                <a:spcPts val="480"/>
              </a:spcBef>
              <a:spcAft>
                <a:spcPts val="0"/>
              </a:spcAft>
              <a:buClr>
                <a:schemeClr val="accent1"/>
              </a:buClr>
              <a:buSzPts val="2400"/>
              <a:buNone/>
            </a:pPr>
            <a:endParaRPr>
              <a:solidFill>
                <a:schemeClr val="accent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Precedence-Example</a:t>
            </a:r>
            <a:endParaRPr/>
          </a:p>
        </p:txBody>
      </p:sp>
      <p:pic>
        <p:nvPicPr>
          <p:cNvPr id="141" name="Google Shape;141;p3"/>
          <p:cNvPicPr preferRelativeResize="0">
            <a:picLocks noGrp="1"/>
          </p:cNvPicPr>
          <p:nvPr>
            <p:ph type="body" idx="1"/>
          </p:nvPr>
        </p:nvPicPr>
        <p:blipFill rotWithShape="1">
          <a:blip r:embed="rId3">
            <a:alphaModFix/>
          </a:blip>
          <a:srcRect/>
          <a:stretch/>
        </p:blipFill>
        <p:spPr>
          <a:xfrm>
            <a:off x="1277635" y="1700809"/>
            <a:ext cx="6017384" cy="375106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Associativity of Operators</a:t>
            </a:r>
            <a:endParaRPr/>
          </a:p>
        </p:txBody>
      </p:sp>
      <p:sp>
        <p:nvSpPr>
          <p:cNvPr id="147" name="Google Shape;147;p4"/>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p>
            <a:pPr marL="257175" lvl="0" indent="-257175" algn="just" rtl="0">
              <a:spcBef>
                <a:spcPts val="0"/>
              </a:spcBef>
              <a:spcAft>
                <a:spcPts val="0"/>
              </a:spcAft>
              <a:buClr>
                <a:schemeClr val="accent1"/>
              </a:buClr>
              <a:buSzPts val="1800"/>
              <a:buChar char="•"/>
            </a:pPr>
            <a:r>
              <a:rPr lang="en-IN" sz="1800"/>
              <a:t>Associativity tell us the order in which several operators with equal precedence are computed or processed in two directions, either from left to right or vice-versa.</a:t>
            </a:r>
            <a:endParaRPr/>
          </a:p>
          <a:p>
            <a:pPr marL="257175" lvl="0" indent="-257175" algn="just" rtl="0">
              <a:spcBef>
                <a:spcPts val="360"/>
              </a:spcBef>
              <a:spcAft>
                <a:spcPts val="0"/>
              </a:spcAft>
              <a:buClr>
                <a:schemeClr val="accent1"/>
              </a:buClr>
              <a:buSzPts val="1800"/>
              <a:buNone/>
            </a:pPr>
            <a:endParaRPr sz="1800"/>
          </a:p>
        </p:txBody>
      </p:sp>
      <p:grpSp>
        <p:nvGrpSpPr>
          <p:cNvPr id="148" name="Google Shape;148;p4"/>
          <p:cNvGrpSpPr/>
          <p:nvPr/>
        </p:nvGrpSpPr>
        <p:grpSpPr>
          <a:xfrm>
            <a:off x="1543050" y="2914650"/>
            <a:ext cx="6000750" cy="1828800"/>
            <a:chOff x="906163" y="2057401"/>
            <a:chExt cx="7704438" cy="2077155"/>
          </a:xfrm>
        </p:grpSpPr>
        <p:sp>
          <p:nvSpPr>
            <p:cNvPr id="149" name="Google Shape;149;p4"/>
            <p:cNvSpPr/>
            <p:nvPr/>
          </p:nvSpPr>
          <p:spPr>
            <a:xfrm>
              <a:off x="1066801" y="2576690"/>
              <a:ext cx="7543800" cy="1557866"/>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IN" sz="1350">
                  <a:solidFill>
                    <a:srgbClr val="000000"/>
                  </a:solidFill>
                  <a:latin typeface="Calibri"/>
                  <a:ea typeface="Calibri"/>
                  <a:cs typeface="Calibri"/>
                  <a:sym typeface="Calibri"/>
                </a:rPr>
                <a:t>Example: In the expression 	</a:t>
              </a:r>
              <a:endParaRPr/>
            </a:p>
            <a:p>
              <a:pPr marL="0" marR="0" lvl="0" indent="0" algn="just" rtl="0">
                <a:spcBef>
                  <a:spcPts val="0"/>
                </a:spcBef>
                <a:spcAft>
                  <a:spcPts val="0"/>
                </a:spcAft>
                <a:buNone/>
              </a:pPr>
              <a:r>
                <a:rPr lang="en-IN" sz="1350">
                  <a:solidFill>
                    <a:srgbClr val="000000"/>
                  </a:solidFill>
                  <a:latin typeface="Calibri"/>
                  <a:ea typeface="Calibri"/>
                  <a:cs typeface="Calibri"/>
                  <a:sym typeface="Calibri"/>
                </a:rPr>
                <a:t>	</a:t>
              </a:r>
              <a:r>
                <a:rPr lang="en-IN" sz="1350" b="1">
                  <a:solidFill>
                    <a:srgbClr val="000000"/>
                  </a:solidFill>
                  <a:latin typeface="Calibri"/>
                  <a:ea typeface="Calibri"/>
                  <a:cs typeface="Calibri"/>
                  <a:sym typeface="Calibri"/>
                </a:rPr>
                <a:t>a * b / c,</a:t>
              </a:r>
              <a:endParaRPr/>
            </a:p>
            <a:p>
              <a:pPr marL="0" marR="0" lvl="0" indent="0" algn="just" rtl="0">
                <a:spcBef>
                  <a:spcPts val="0"/>
                </a:spcBef>
                <a:spcAft>
                  <a:spcPts val="0"/>
                </a:spcAft>
                <a:buNone/>
              </a:pPr>
              <a:r>
                <a:rPr lang="en-IN" sz="1350">
                  <a:solidFill>
                    <a:srgbClr val="000000"/>
                  </a:solidFill>
                  <a:latin typeface="Calibri"/>
                  <a:ea typeface="Calibri"/>
                  <a:cs typeface="Calibri"/>
                  <a:sym typeface="Calibri"/>
                </a:rPr>
                <a:t> since multiplication and division have the same precedence we must use the associativity to determine the grouping. These operators are left associative which means they are grouped left to right as if the expression was </a:t>
              </a:r>
              <a:endParaRPr/>
            </a:p>
            <a:p>
              <a:pPr marL="0" marR="0" lvl="0" indent="0" algn="just" rtl="0">
                <a:spcBef>
                  <a:spcPts val="0"/>
                </a:spcBef>
                <a:spcAft>
                  <a:spcPts val="0"/>
                </a:spcAft>
                <a:buNone/>
              </a:pPr>
              <a:r>
                <a:rPr lang="en-IN" sz="1350">
                  <a:solidFill>
                    <a:srgbClr val="000000"/>
                  </a:solidFill>
                  <a:latin typeface="Calibri"/>
                  <a:ea typeface="Calibri"/>
                  <a:cs typeface="Calibri"/>
                  <a:sym typeface="Calibri"/>
                </a:rPr>
                <a:t>			</a:t>
              </a:r>
              <a:r>
                <a:rPr lang="en-IN" sz="1350" b="1">
                  <a:solidFill>
                    <a:srgbClr val="000000"/>
                  </a:solidFill>
                  <a:latin typeface="Calibri"/>
                  <a:ea typeface="Calibri"/>
                  <a:cs typeface="Calibri"/>
                  <a:sym typeface="Calibri"/>
                </a:rPr>
                <a:t>(a * b) / c</a:t>
              </a:r>
              <a:r>
                <a:rPr lang="en-IN" sz="1350">
                  <a:solidFill>
                    <a:srgbClr val="000000"/>
                  </a:solidFill>
                  <a:latin typeface="Calibri"/>
                  <a:ea typeface="Calibri"/>
                  <a:cs typeface="Calibri"/>
                  <a:sym typeface="Calibri"/>
                </a:rPr>
                <a:t>.</a:t>
              </a:r>
              <a:endParaRPr/>
            </a:p>
          </p:txBody>
        </p:sp>
        <p:pic>
          <p:nvPicPr>
            <p:cNvPr id="150" name="Google Shape;150;p4" descr="C:\Program Files (x86)\Microsoft Office\MEDIA\CAGCAT10\j0299125.wmf"/>
            <p:cNvPicPr preferRelativeResize="0"/>
            <p:nvPr/>
          </p:nvPicPr>
          <p:blipFill rotWithShape="1">
            <a:blip r:embed="rId3">
              <a:alphaModFix/>
            </a:blip>
            <a:srcRect/>
            <a:stretch/>
          </p:blipFill>
          <p:spPr>
            <a:xfrm>
              <a:off x="906163" y="2057401"/>
              <a:ext cx="389238" cy="710227"/>
            </a:xfrm>
            <a:prstGeom prst="rect">
              <a:avLst/>
            </a:prstGeom>
            <a:noFill/>
            <a:ln>
              <a:noFill/>
            </a:ln>
          </p:spPr>
        </p:pic>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Associativity-Example</a:t>
            </a:r>
            <a:endParaRPr/>
          </a:p>
        </p:txBody>
      </p:sp>
      <p:pic>
        <p:nvPicPr>
          <p:cNvPr id="156" name="Google Shape;156;p5"/>
          <p:cNvPicPr preferRelativeResize="0">
            <a:picLocks noGrp="1"/>
          </p:cNvPicPr>
          <p:nvPr>
            <p:ph type="body" idx="1"/>
          </p:nvPr>
        </p:nvPicPr>
        <p:blipFill rotWithShape="1">
          <a:blip r:embed="rId3">
            <a:alphaModFix/>
          </a:blip>
          <a:srcRect/>
          <a:stretch/>
        </p:blipFill>
        <p:spPr>
          <a:xfrm>
            <a:off x="1331641" y="1754815"/>
            <a:ext cx="5996438" cy="369705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6" descr="operator.JPG"/>
          <p:cNvPicPr preferRelativeResize="0">
            <a:picLocks noGrp="1"/>
          </p:cNvPicPr>
          <p:nvPr>
            <p:ph type="body" idx="1"/>
          </p:nvPr>
        </p:nvPicPr>
        <p:blipFill rotWithShape="1">
          <a:blip r:embed="rId3">
            <a:alphaModFix/>
          </a:blip>
          <a:srcRect/>
          <a:stretch/>
        </p:blipFill>
        <p:spPr>
          <a:xfrm>
            <a:off x="0" y="857250"/>
            <a:ext cx="7531768" cy="5143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7"/>
          <p:cNvPicPr preferRelativeResize="0">
            <a:picLocks noGrp="1"/>
          </p:cNvPicPr>
          <p:nvPr>
            <p:ph type="body" idx="1"/>
          </p:nvPr>
        </p:nvPicPr>
        <p:blipFill rotWithShape="1">
          <a:blip r:embed="rId3">
            <a:alphaModFix/>
          </a:blip>
          <a:srcRect/>
          <a:stretch/>
        </p:blipFill>
        <p:spPr>
          <a:xfrm>
            <a:off x="0" y="857250"/>
            <a:ext cx="5991726" cy="5143500"/>
          </a:xfrm>
          <a:prstGeom prst="rect">
            <a:avLst/>
          </a:prstGeom>
          <a:noFill/>
          <a:ln>
            <a:noFill/>
          </a:ln>
        </p:spPr>
      </p:pic>
      <p:sp>
        <p:nvSpPr>
          <p:cNvPr id="167" name="Google Shape;167;p7"/>
          <p:cNvSpPr txBox="1"/>
          <p:nvPr/>
        </p:nvSpPr>
        <p:spPr>
          <a:xfrm>
            <a:off x="6112042" y="2445419"/>
            <a:ext cx="2899611"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Consider</a:t>
            </a:r>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int a=0,b=1,c=-1</a:t>
            </a:r>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float x=2.5,y=0.0  </a:t>
            </a:r>
            <a:endParaRPr sz="2400">
              <a:solidFill>
                <a:schemeClr val="dk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8"/>
          <p:cNvPicPr preferRelativeResize="0">
            <a:picLocks noGrp="1"/>
          </p:cNvPicPr>
          <p:nvPr>
            <p:ph type="body" idx="1"/>
          </p:nvPr>
        </p:nvPicPr>
        <p:blipFill rotWithShape="1">
          <a:blip r:embed="rId3">
            <a:alphaModFix/>
          </a:blip>
          <a:srcRect/>
          <a:stretch/>
        </p:blipFill>
        <p:spPr>
          <a:xfrm>
            <a:off x="1" y="857250"/>
            <a:ext cx="5089358" cy="5143500"/>
          </a:xfrm>
          <a:prstGeom prst="rect">
            <a:avLst/>
          </a:prstGeom>
          <a:noFill/>
          <a:ln>
            <a:noFill/>
          </a:ln>
        </p:spPr>
      </p:pic>
      <p:sp>
        <p:nvSpPr>
          <p:cNvPr id="173" name="Google Shape;173;p8"/>
          <p:cNvSpPr txBox="1"/>
          <p:nvPr/>
        </p:nvSpPr>
        <p:spPr>
          <a:xfrm>
            <a:off x="5991726" y="2228850"/>
            <a:ext cx="281539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Consider</a:t>
            </a:r>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int a=0,b=1,c=-1</a:t>
            </a:r>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float x=2.5,y=0.0  </a:t>
            </a:r>
            <a:endParaRPr sz="2400">
              <a:solidFill>
                <a:schemeClr val="dk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Practice questions(Q1)</a:t>
            </a:r>
            <a:endParaRPr/>
          </a:p>
        </p:txBody>
      </p:sp>
      <p:sp>
        <p:nvSpPr>
          <p:cNvPr id="179" name="Google Shape;179;p9"/>
          <p:cNvSpPr txBox="1">
            <a:spLocks noGrp="1"/>
          </p:cNvSpPr>
          <p:nvPr>
            <p:ph type="body" idx="1"/>
          </p:nvPr>
        </p:nvSpPr>
        <p:spPr>
          <a:xfrm>
            <a:off x="457200" y="1417639"/>
            <a:ext cx="8229600" cy="460102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1800"/>
              <a:buNone/>
            </a:pPr>
            <a:r>
              <a:rPr lang="en-IN" sz="1800"/>
              <a:t>#include &lt;stdio.h&gt;</a:t>
            </a:r>
            <a:endParaRPr/>
          </a:p>
          <a:p>
            <a:pPr marL="0" lvl="0" indent="0" algn="l" rtl="0">
              <a:spcBef>
                <a:spcPts val="360"/>
              </a:spcBef>
              <a:spcAft>
                <a:spcPts val="0"/>
              </a:spcAft>
              <a:buClr>
                <a:schemeClr val="accent1"/>
              </a:buClr>
              <a:buSzPts val="1800"/>
              <a:buNone/>
            </a:pPr>
            <a:r>
              <a:rPr lang="en-IN" sz="1800"/>
              <a:t>  int main()</a:t>
            </a:r>
            <a:endParaRPr/>
          </a:p>
          <a:p>
            <a:pPr marL="0" lvl="0" indent="0" algn="l" rtl="0">
              <a:spcBef>
                <a:spcPts val="360"/>
              </a:spcBef>
              <a:spcAft>
                <a:spcPts val="0"/>
              </a:spcAft>
              <a:buClr>
                <a:schemeClr val="accent1"/>
              </a:buClr>
              <a:buSzPts val="1800"/>
              <a:buNone/>
            </a:pPr>
            <a:r>
              <a:rPr lang="en-IN" sz="1800"/>
              <a:t>    {</a:t>
            </a:r>
            <a:endParaRPr/>
          </a:p>
          <a:p>
            <a:pPr marL="0" lvl="0" indent="0" algn="l" rtl="0">
              <a:spcBef>
                <a:spcPts val="360"/>
              </a:spcBef>
              <a:spcAft>
                <a:spcPts val="0"/>
              </a:spcAft>
              <a:buClr>
                <a:schemeClr val="accent1"/>
              </a:buClr>
              <a:buSzPts val="1800"/>
              <a:buNone/>
            </a:pPr>
            <a:r>
              <a:rPr lang="en-IN" sz="1800"/>
              <a:t>        double b = 5 % 3 &amp; 4 + 5 * 6;</a:t>
            </a:r>
            <a:endParaRPr/>
          </a:p>
          <a:p>
            <a:pPr marL="0" lvl="0" indent="0" algn="l" rtl="0">
              <a:spcBef>
                <a:spcPts val="360"/>
              </a:spcBef>
              <a:spcAft>
                <a:spcPts val="0"/>
              </a:spcAft>
              <a:buClr>
                <a:schemeClr val="accent1"/>
              </a:buClr>
              <a:buSzPts val="1800"/>
              <a:buNone/>
            </a:pPr>
            <a:r>
              <a:rPr lang="en-IN" sz="1800"/>
              <a:t>        printf("%lf", b);</a:t>
            </a:r>
            <a:endParaRPr/>
          </a:p>
          <a:p>
            <a:pPr marL="0" lvl="0" indent="0" algn="l" rtl="0">
              <a:spcBef>
                <a:spcPts val="360"/>
              </a:spcBef>
              <a:spcAft>
                <a:spcPts val="0"/>
              </a:spcAft>
              <a:buClr>
                <a:schemeClr val="accent1"/>
              </a:buClr>
              <a:buSzPts val="1800"/>
              <a:buNone/>
            </a:pPr>
            <a:r>
              <a:rPr lang="en-IN" sz="1800"/>
              <a:t>        return 0;</a:t>
            </a:r>
            <a:endParaRPr/>
          </a:p>
          <a:p>
            <a:pPr marL="0" lvl="0" indent="0" algn="l" rtl="0">
              <a:spcBef>
                <a:spcPts val="360"/>
              </a:spcBef>
              <a:spcAft>
                <a:spcPts val="0"/>
              </a:spcAft>
              <a:buClr>
                <a:schemeClr val="accent1"/>
              </a:buClr>
              <a:buSzPts val="1800"/>
              <a:buNone/>
            </a:pPr>
            <a:r>
              <a:rPr lang="en-IN" sz="1800"/>
              <a:t>    }</a:t>
            </a:r>
            <a:endParaRPr/>
          </a:p>
          <a:p>
            <a:pPr marL="342900" lvl="0" indent="-342900" algn="l" rtl="0">
              <a:spcBef>
                <a:spcPts val="360"/>
              </a:spcBef>
              <a:spcAft>
                <a:spcPts val="0"/>
              </a:spcAft>
              <a:buClr>
                <a:schemeClr val="accent1"/>
              </a:buClr>
              <a:buSzPts val="1800"/>
              <a:buAutoNum type="alphaUcPeriod"/>
            </a:pPr>
            <a:r>
              <a:rPr lang="en-IN" sz="1800"/>
              <a:t>2</a:t>
            </a:r>
            <a:endParaRPr/>
          </a:p>
          <a:p>
            <a:pPr marL="342900" lvl="0" indent="-342900" algn="l" rtl="0">
              <a:spcBef>
                <a:spcPts val="360"/>
              </a:spcBef>
              <a:spcAft>
                <a:spcPts val="0"/>
              </a:spcAft>
              <a:buClr>
                <a:schemeClr val="accent1"/>
              </a:buClr>
              <a:buSzPts val="1800"/>
              <a:buAutoNum type="alphaUcPeriod"/>
            </a:pPr>
            <a:r>
              <a:rPr lang="en-IN" sz="1800"/>
              <a:t>30</a:t>
            </a:r>
            <a:endParaRPr/>
          </a:p>
          <a:p>
            <a:pPr marL="342900" lvl="0" indent="-342900" algn="l" rtl="0">
              <a:spcBef>
                <a:spcPts val="360"/>
              </a:spcBef>
              <a:spcAft>
                <a:spcPts val="0"/>
              </a:spcAft>
              <a:buClr>
                <a:schemeClr val="accent1"/>
              </a:buClr>
              <a:buSzPts val="1800"/>
              <a:buAutoNum type="alphaUcPeriod"/>
            </a:pPr>
            <a:r>
              <a:rPr lang="en-IN" sz="1800"/>
              <a:t>2.000000</a:t>
            </a:r>
            <a:endParaRPr/>
          </a:p>
          <a:p>
            <a:pPr marL="342900" lvl="0" indent="-342900" algn="l" rtl="0">
              <a:spcBef>
                <a:spcPts val="360"/>
              </a:spcBef>
              <a:spcAft>
                <a:spcPts val="0"/>
              </a:spcAft>
              <a:buClr>
                <a:schemeClr val="accent1"/>
              </a:buClr>
              <a:buSzPts val="1800"/>
              <a:buAutoNum type="alphaUcPeriod"/>
            </a:pPr>
            <a:r>
              <a:rPr lang="en-IN" sz="1800"/>
              <a:t>5</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(Q2)</a:t>
            </a:r>
            <a:endParaRPr/>
          </a:p>
        </p:txBody>
      </p:sp>
      <p:sp>
        <p:nvSpPr>
          <p:cNvPr id="185" name="Google Shape;185;p10"/>
          <p:cNvSpPr txBox="1">
            <a:spLocks noGrp="1"/>
          </p:cNvSpPr>
          <p:nvPr>
            <p:ph type="body" idx="1"/>
          </p:nvPr>
        </p:nvSpPr>
        <p:spPr>
          <a:xfrm>
            <a:off x="457200" y="1269243"/>
            <a:ext cx="8229600" cy="418263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2000"/>
              <a:buNone/>
            </a:pPr>
            <a:r>
              <a:rPr lang="en-IN" sz="2000"/>
              <a:t>#include &lt;stdio.h&gt;</a:t>
            </a:r>
            <a:endParaRPr/>
          </a:p>
          <a:p>
            <a:pPr marL="0" lvl="0" indent="0" algn="l" rtl="0">
              <a:spcBef>
                <a:spcPts val="400"/>
              </a:spcBef>
              <a:spcAft>
                <a:spcPts val="0"/>
              </a:spcAft>
              <a:buClr>
                <a:schemeClr val="accent1"/>
              </a:buClr>
              <a:buSzPts val="2000"/>
              <a:buNone/>
            </a:pPr>
            <a:r>
              <a:rPr lang="en-IN" sz="2000"/>
              <a:t>    int main()</a:t>
            </a:r>
            <a:endParaRPr/>
          </a:p>
          <a:p>
            <a:pPr marL="0" lvl="0" indent="0" algn="l" rtl="0">
              <a:spcBef>
                <a:spcPts val="400"/>
              </a:spcBef>
              <a:spcAft>
                <a:spcPts val="0"/>
              </a:spcAft>
              <a:buClr>
                <a:schemeClr val="accent1"/>
              </a:buClr>
              <a:buSzPts val="2000"/>
              <a:buNone/>
            </a:pPr>
            <a:r>
              <a:rPr lang="en-IN" sz="2000"/>
              <a:t>    {</a:t>
            </a:r>
            <a:endParaRPr/>
          </a:p>
          <a:p>
            <a:pPr marL="0" lvl="0" indent="0" algn="l" rtl="0">
              <a:spcBef>
                <a:spcPts val="400"/>
              </a:spcBef>
              <a:spcAft>
                <a:spcPts val="0"/>
              </a:spcAft>
              <a:buClr>
                <a:schemeClr val="accent1"/>
              </a:buClr>
              <a:buSzPts val="2000"/>
              <a:buNone/>
            </a:pPr>
            <a:r>
              <a:rPr lang="en-IN" sz="2000"/>
              <a:t>        double b = 3 &amp;&amp; 5 &amp; 4 % 3;</a:t>
            </a:r>
            <a:endParaRPr/>
          </a:p>
          <a:p>
            <a:pPr marL="0" lvl="0" indent="0" algn="l" rtl="0">
              <a:spcBef>
                <a:spcPts val="400"/>
              </a:spcBef>
              <a:spcAft>
                <a:spcPts val="0"/>
              </a:spcAft>
              <a:buClr>
                <a:schemeClr val="accent1"/>
              </a:buClr>
              <a:buSzPts val="2000"/>
              <a:buNone/>
            </a:pPr>
            <a:r>
              <a:rPr lang="en-IN" sz="2000"/>
              <a:t>        printf("%lf", b);</a:t>
            </a:r>
            <a:endParaRPr/>
          </a:p>
          <a:p>
            <a:pPr marL="0" lvl="0" indent="0" algn="l" rtl="0">
              <a:spcBef>
                <a:spcPts val="400"/>
              </a:spcBef>
              <a:spcAft>
                <a:spcPts val="0"/>
              </a:spcAft>
              <a:buClr>
                <a:schemeClr val="accent1"/>
              </a:buClr>
              <a:buSzPts val="2000"/>
              <a:buNone/>
            </a:pPr>
            <a:r>
              <a:rPr lang="en-IN" sz="2000"/>
              <a:t>        return 0;</a:t>
            </a:r>
            <a:endParaRPr/>
          </a:p>
          <a:p>
            <a:pPr marL="0" lvl="0" indent="0" algn="l" rtl="0">
              <a:spcBef>
                <a:spcPts val="400"/>
              </a:spcBef>
              <a:spcAft>
                <a:spcPts val="0"/>
              </a:spcAft>
              <a:buClr>
                <a:schemeClr val="accent1"/>
              </a:buClr>
              <a:buSzPts val="2000"/>
              <a:buNone/>
            </a:pPr>
            <a:r>
              <a:rPr lang="en-IN" sz="2000"/>
              <a:t>    }</a:t>
            </a:r>
            <a:endParaRPr/>
          </a:p>
          <a:p>
            <a:pPr marL="0" lvl="0" indent="0" algn="l" rtl="0">
              <a:spcBef>
                <a:spcPts val="400"/>
              </a:spcBef>
              <a:spcAft>
                <a:spcPts val="0"/>
              </a:spcAft>
              <a:buClr>
                <a:schemeClr val="accent1"/>
              </a:buClr>
              <a:buSzPts val="2000"/>
              <a:buNone/>
            </a:pPr>
            <a:r>
              <a:rPr lang="en-IN" sz="2000"/>
              <a:t>A.  3.000000</a:t>
            </a:r>
            <a:br>
              <a:rPr lang="en-IN" sz="2000"/>
            </a:br>
            <a:r>
              <a:rPr lang="en-IN" sz="2000"/>
              <a:t>B.  4.000000</a:t>
            </a:r>
            <a:br>
              <a:rPr lang="en-IN" sz="2000"/>
            </a:br>
            <a:r>
              <a:rPr lang="en-IN" sz="2000"/>
              <a:t>C.  5.000000</a:t>
            </a:r>
            <a:endParaRPr/>
          </a:p>
          <a:p>
            <a:pPr marL="0" lvl="0" indent="0" algn="l" rtl="0">
              <a:spcBef>
                <a:spcPts val="400"/>
              </a:spcBef>
              <a:spcAft>
                <a:spcPts val="0"/>
              </a:spcAft>
              <a:buClr>
                <a:schemeClr val="accent1"/>
              </a:buClr>
              <a:buSzPts val="2000"/>
              <a:buNone/>
            </a:pPr>
            <a:r>
              <a:rPr lang="en-IN" sz="2000"/>
              <a:t>D.  1.000000</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C Keywords </a:t>
            </a:r>
            <a:endParaRPr/>
          </a:p>
        </p:txBody>
      </p:sp>
      <p:sp>
        <p:nvSpPr>
          <p:cNvPr id="165" name="Google Shape;165;p13"/>
          <p:cNvSpPr txBox="1">
            <a:spLocks noGrp="1"/>
          </p:cNvSpPr>
          <p:nvPr>
            <p:ph type="body" idx="1"/>
          </p:nvPr>
        </p:nvSpPr>
        <p:spPr>
          <a:xfrm>
            <a:off x="457200" y="1371601"/>
            <a:ext cx="8105775" cy="3429000"/>
          </a:xfrm>
          <a:prstGeom prst="rect">
            <a:avLst/>
          </a:prstGeom>
          <a:noFill/>
          <a:ln>
            <a:noFill/>
          </a:ln>
        </p:spPr>
        <p:txBody>
          <a:bodyPr spcFirstLastPara="1" wrap="square" lIns="91425" tIns="45700" rIns="91425" bIns="45700" anchor="t" anchorCtr="0">
            <a:normAutofit/>
          </a:bodyPr>
          <a:lstStyle/>
          <a:p>
            <a:pPr marL="342900" lvl="0" indent="-342900" algn="just" rtl="0">
              <a:lnSpc>
                <a:spcPct val="80000"/>
              </a:lnSpc>
              <a:spcBef>
                <a:spcPts val="0"/>
              </a:spcBef>
              <a:spcAft>
                <a:spcPts val="0"/>
              </a:spcAft>
              <a:buClr>
                <a:schemeClr val="accent1"/>
              </a:buClr>
              <a:buSzPts val="2960"/>
              <a:buChar char="•"/>
            </a:pPr>
            <a:r>
              <a:rPr lang="en-US" sz="2960">
                <a:solidFill>
                  <a:schemeClr val="accent1"/>
                </a:solidFill>
              </a:rPr>
              <a:t>Keywords are the reserved words whose meaning has already been explained to the C compiler.</a:t>
            </a:r>
            <a:endParaRPr/>
          </a:p>
          <a:p>
            <a:pPr marL="342900" lvl="0" indent="-342900" algn="just" rtl="0">
              <a:lnSpc>
                <a:spcPct val="80000"/>
              </a:lnSpc>
              <a:spcBef>
                <a:spcPts val="592"/>
              </a:spcBef>
              <a:spcAft>
                <a:spcPts val="0"/>
              </a:spcAft>
              <a:buClr>
                <a:schemeClr val="accent1"/>
              </a:buClr>
              <a:buSzPts val="2960"/>
              <a:buChar char="•"/>
            </a:pPr>
            <a:r>
              <a:rPr lang="en-US" sz="2960">
                <a:solidFill>
                  <a:schemeClr val="accent1"/>
                </a:solidFill>
              </a:rPr>
              <a:t>We cannot use these keywords as variables.</a:t>
            </a:r>
            <a:endParaRPr/>
          </a:p>
          <a:p>
            <a:pPr marL="342900" lvl="0" indent="-342900" algn="just" rtl="0">
              <a:lnSpc>
                <a:spcPct val="80000"/>
              </a:lnSpc>
              <a:spcBef>
                <a:spcPts val="592"/>
              </a:spcBef>
              <a:spcAft>
                <a:spcPts val="0"/>
              </a:spcAft>
              <a:buClr>
                <a:schemeClr val="accent1"/>
              </a:buClr>
              <a:buSzPts val="2960"/>
              <a:buChar char="•"/>
            </a:pPr>
            <a:r>
              <a:rPr lang="en-US" sz="2960">
                <a:solidFill>
                  <a:schemeClr val="accent1"/>
                </a:solidFill>
              </a:rPr>
              <a:t>Each keyword is meant to perform a specific function in a C program.</a:t>
            </a:r>
            <a:endParaRPr/>
          </a:p>
          <a:p>
            <a:pPr marL="342900" lvl="0" indent="-342900" algn="just" rtl="0">
              <a:lnSpc>
                <a:spcPct val="80000"/>
              </a:lnSpc>
              <a:spcBef>
                <a:spcPts val="592"/>
              </a:spcBef>
              <a:spcAft>
                <a:spcPts val="0"/>
              </a:spcAft>
              <a:buClr>
                <a:schemeClr val="accent1"/>
              </a:buClr>
              <a:buSzPts val="2960"/>
              <a:buChar char="•"/>
            </a:pPr>
            <a:r>
              <a:rPr lang="en-US" sz="2960">
                <a:solidFill>
                  <a:schemeClr val="accent1"/>
                </a:solidFill>
              </a:rPr>
              <a:t>There are 32 keywords in C language.</a:t>
            </a:r>
            <a:endParaRPr/>
          </a:p>
          <a:p>
            <a:pPr marL="342900" lvl="0" indent="-342900" algn="just" rtl="0">
              <a:lnSpc>
                <a:spcPct val="80000"/>
              </a:lnSpc>
              <a:spcBef>
                <a:spcPts val="592"/>
              </a:spcBef>
              <a:spcAft>
                <a:spcPts val="0"/>
              </a:spcAft>
              <a:buClr>
                <a:schemeClr val="accent1"/>
              </a:buClr>
              <a:buSzPts val="2960"/>
              <a:buChar char="•"/>
            </a:pPr>
            <a:r>
              <a:rPr lang="en-US" sz="2960">
                <a:solidFill>
                  <a:schemeClr val="accent1"/>
                </a:solidFill>
              </a:rPr>
              <a:t>All keywords are written in lowercase only</a:t>
            </a:r>
            <a:endParaRPr/>
          </a:p>
          <a:p>
            <a:pPr marL="342900" lvl="0" indent="-342900" algn="just" rtl="0">
              <a:lnSpc>
                <a:spcPct val="80000"/>
              </a:lnSpc>
              <a:spcBef>
                <a:spcPts val="592"/>
              </a:spcBef>
              <a:spcAft>
                <a:spcPts val="0"/>
              </a:spcAft>
              <a:buClr>
                <a:schemeClr val="accent1"/>
              </a:buClr>
              <a:buSzPts val="2960"/>
              <a:buNone/>
            </a:pPr>
            <a:endParaRPr sz="2960"/>
          </a:p>
        </p:txBody>
      </p:sp>
      <p:grpSp>
        <p:nvGrpSpPr>
          <p:cNvPr id="166" name="Google Shape;166;p13"/>
          <p:cNvGrpSpPr/>
          <p:nvPr/>
        </p:nvGrpSpPr>
        <p:grpSpPr>
          <a:xfrm>
            <a:off x="1295400" y="4724400"/>
            <a:ext cx="5565569" cy="1676400"/>
            <a:chOff x="3352800" y="2667000"/>
            <a:chExt cx="5565569" cy="1676400"/>
          </a:xfrm>
        </p:grpSpPr>
        <p:sp>
          <p:nvSpPr>
            <p:cNvPr id="167" name="Google Shape;167;p13"/>
            <p:cNvSpPr/>
            <p:nvPr/>
          </p:nvSpPr>
          <p:spPr>
            <a:xfrm>
              <a:off x="3653642" y="3166241"/>
              <a:ext cx="5264727" cy="1177159"/>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Eg: The </a:t>
              </a:r>
              <a:r>
                <a:rPr lang="en-US" sz="1800" b="1">
                  <a:solidFill>
                    <a:schemeClr val="dk1"/>
                  </a:solidFill>
                  <a:latin typeface="Calibri"/>
                  <a:ea typeface="Calibri"/>
                  <a:cs typeface="Calibri"/>
                  <a:sym typeface="Calibri"/>
                </a:rPr>
                <a:t>name</a:t>
              </a:r>
              <a:r>
                <a:rPr lang="en-US" sz="1800">
                  <a:solidFill>
                    <a:schemeClr val="dk1"/>
                  </a:solidFill>
                  <a:latin typeface="Calibri"/>
                  <a:ea typeface="Calibri"/>
                  <a:cs typeface="Calibri"/>
                  <a:sym typeface="Calibri"/>
                </a:rPr>
                <a:t> of person can never be </a:t>
              </a:r>
              <a:r>
                <a:rPr lang="en-US" sz="1800" b="1">
                  <a:solidFill>
                    <a:schemeClr val="dk1"/>
                  </a:solidFill>
                  <a:latin typeface="Calibri"/>
                  <a:ea typeface="Calibri"/>
                  <a:cs typeface="Calibri"/>
                  <a:sym typeface="Calibri"/>
                </a:rPr>
                <a:t>home</a:t>
              </a:r>
              <a:r>
                <a:rPr lang="en-US" sz="1800">
                  <a:solidFill>
                    <a:schemeClr val="dk1"/>
                  </a:solidFill>
                  <a:latin typeface="Calibri"/>
                  <a:ea typeface="Calibri"/>
                  <a:cs typeface="Calibri"/>
                  <a:sym typeface="Calibri"/>
                </a:rPr>
                <a:t>, </a:t>
              </a:r>
              <a:r>
                <a:rPr lang="en-US" sz="1800" b="1">
                  <a:solidFill>
                    <a:schemeClr val="dk1"/>
                  </a:solidFill>
                  <a:latin typeface="Calibri"/>
                  <a:ea typeface="Calibri"/>
                  <a:cs typeface="Calibri"/>
                  <a:sym typeface="Calibri"/>
                </a:rPr>
                <a:t>eat</a:t>
              </a:r>
              <a:r>
                <a:rPr lang="en-US" sz="1800">
                  <a:solidFill>
                    <a:schemeClr val="dk1"/>
                  </a:solidFill>
                  <a:latin typeface="Calibri"/>
                  <a:ea typeface="Calibri"/>
                  <a:cs typeface="Calibri"/>
                  <a:sym typeface="Calibri"/>
                </a:rPr>
                <a:t>, </a:t>
              </a:r>
              <a:r>
                <a:rPr lang="en-US" sz="1800" b="1">
                  <a:solidFill>
                    <a:schemeClr val="dk1"/>
                  </a:solidFill>
                  <a:latin typeface="Calibri"/>
                  <a:ea typeface="Calibri"/>
                  <a:cs typeface="Calibri"/>
                  <a:sym typeface="Calibri"/>
                </a:rPr>
                <a:t>sleep</a:t>
              </a:r>
              <a:r>
                <a:rPr lang="en-US" sz="1800">
                  <a:solidFill>
                    <a:schemeClr val="dk1"/>
                  </a:solidFill>
                  <a:latin typeface="Calibri"/>
                  <a:ea typeface="Calibri"/>
                  <a:cs typeface="Calibri"/>
                  <a:sym typeface="Calibri"/>
                </a:rPr>
                <a:t>, </a:t>
              </a:r>
              <a:r>
                <a:rPr lang="en-US" sz="1800" b="1">
                  <a:solidFill>
                    <a:schemeClr val="dk1"/>
                  </a:solidFill>
                  <a:latin typeface="Calibri"/>
                  <a:ea typeface="Calibri"/>
                  <a:cs typeface="Calibri"/>
                  <a:sym typeface="Calibri"/>
                </a:rPr>
                <a:t>run</a:t>
              </a:r>
              <a:r>
                <a:rPr lang="en-US" sz="1800">
                  <a:solidFill>
                    <a:schemeClr val="dk1"/>
                  </a:solidFill>
                  <a:latin typeface="Calibri"/>
                  <a:ea typeface="Calibri"/>
                  <a:cs typeface="Calibri"/>
                  <a:sym typeface="Calibri"/>
                </a:rPr>
                <a:t>, etc because these words have some predefined meaning to perform some task.</a:t>
              </a:r>
              <a:endParaRPr sz="1800">
                <a:solidFill>
                  <a:schemeClr val="dk1"/>
                </a:solidFill>
                <a:latin typeface="Calibri"/>
                <a:ea typeface="Calibri"/>
                <a:cs typeface="Calibri"/>
                <a:sym typeface="Calibri"/>
              </a:endParaRPr>
            </a:p>
          </p:txBody>
        </p:sp>
        <p:pic>
          <p:nvPicPr>
            <p:cNvPr id="168" name="Google Shape;168;p13" descr="C:\Program Files (x86)\Microsoft Office\MEDIA\CAGCAT10\j0299125.wmf"/>
            <p:cNvPicPr preferRelativeResize="0"/>
            <p:nvPr/>
          </p:nvPicPr>
          <p:blipFill rotWithShape="1">
            <a:blip r:embed="rId3">
              <a:alphaModFix/>
            </a:blip>
            <a:srcRect/>
            <a:stretch/>
          </p:blipFill>
          <p:spPr>
            <a:xfrm>
              <a:off x="3352800" y="2667000"/>
              <a:ext cx="676894" cy="73728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anim calcmode="lin" valueType="num">
                                      <p:cBhvr additive="base">
                                        <p:cTn id="7" dur="500"/>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txBox="1">
            <a:spLocks noGrp="1"/>
          </p:cNvSpPr>
          <p:nvPr>
            <p:ph type="title"/>
          </p:nvPr>
        </p:nvSpPr>
        <p:spPr>
          <a:xfrm>
            <a:off x="293427" y="-353159"/>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(Q3)</a:t>
            </a:r>
            <a:endParaRPr/>
          </a:p>
        </p:txBody>
      </p:sp>
      <p:sp>
        <p:nvSpPr>
          <p:cNvPr id="191" name="Google Shape;191;p11"/>
          <p:cNvSpPr txBox="1">
            <a:spLocks noGrp="1"/>
          </p:cNvSpPr>
          <p:nvPr>
            <p:ph type="body" idx="1"/>
          </p:nvPr>
        </p:nvSpPr>
        <p:spPr>
          <a:xfrm>
            <a:off x="457200" y="789842"/>
            <a:ext cx="8229600" cy="5336324"/>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Clr>
                <a:schemeClr val="accent1"/>
              </a:buClr>
              <a:buSzPts val="2400"/>
              <a:buNone/>
            </a:pPr>
            <a:r>
              <a:rPr lang="en-IN"/>
              <a:t>What will be the output of the following C code?</a:t>
            </a:r>
            <a:endParaRPr/>
          </a:p>
          <a:p>
            <a:pPr marL="0" lvl="0" indent="0" algn="l" rtl="0">
              <a:spcBef>
                <a:spcPts val="480"/>
              </a:spcBef>
              <a:spcAft>
                <a:spcPts val="0"/>
              </a:spcAft>
              <a:buClr>
                <a:schemeClr val="accent1"/>
              </a:buClr>
              <a:buSzPts val="2400"/>
              <a:buNone/>
            </a:pPr>
            <a:r>
              <a:rPr lang="en-IN"/>
              <a:t>    #include &lt;stdio.h&gt;</a:t>
            </a:r>
            <a:endParaRPr/>
          </a:p>
          <a:p>
            <a:pPr marL="0" lvl="0" indent="0" algn="l" rtl="0">
              <a:spcBef>
                <a:spcPts val="480"/>
              </a:spcBef>
              <a:spcAft>
                <a:spcPts val="0"/>
              </a:spcAft>
              <a:buClr>
                <a:schemeClr val="accent1"/>
              </a:buClr>
              <a:buSzPts val="2400"/>
              <a:buNone/>
            </a:pPr>
            <a:r>
              <a:rPr lang="en-IN"/>
              <a:t>    int main()</a:t>
            </a:r>
            <a:endParaRPr/>
          </a:p>
          <a:p>
            <a:pPr marL="0" lvl="0" indent="0" algn="l" rtl="0">
              <a:spcBef>
                <a:spcPts val="480"/>
              </a:spcBef>
              <a:spcAft>
                <a:spcPts val="0"/>
              </a:spcAft>
              <a:buClr>
                <a:schemeClr val="accent1"/>
              </a:buClr>
              <a:buSzPts val="2400"/>
              <a:buNone/>
            </a:pPr>
            <a:r>
              <a:rPr lang="en-IN"/>
              <a:t>    {</a:t>
            </a:r>
            <a:endParaRPr/>
          </a:p>
          <a:p>
            <a:pPr marL="0" lvl="0" indent="0" algn="l" rtl="0">
              <a:spcBef>
                <a:spcPts val="480"/>
              </a:spcBef>
              <a:spcAft>
                <a:spcPts val="0"/>
              </a:spcAft>
              <a:buClr>
                <a:schemeClr val="accent1"/>
              </a:buClr>
              <a:buSzPts val="2400"/>
              <a:buNone/>
            </a:pPr>
            <a:r>
              <a:rPr lang="en-IN"/>
              <a:t>        double b = 5 &amp; 3 &amp;&amp; 4 || 5 | 6;</a:t>
            </a:r>
            <a:endParaRPr/>
          </a:p>
          <a:p>
            <a:pPr marL="0" lvl="0" indent="0" algn="l" rtl="0">
              <a:spcBef>
                <a:spcPts val="480"/>
              </a:spcBef>
              <a:spcAft>
                <a:spcPts val="0"/>
              </a:spcAft>
              <a:buClr>
                <a:schemeClr val="accent1"/>
              </a:buClr>
              <a:buSzPts val="2400"/>
              <a:buNone/>
            </a:pPr>
            <a:r>
              <a:rPr lang="en-IN"/>
              <a:t>        printf("%lf", b);</a:t>
            </a:r>
            <a:endParaRPr/>
          </a:p>
          <a:p>
            <a:pPr marL="0" lvl="0" indent="0" algn="l" rtl="0">
              <a:spcBef>
                <a:spcPts val="480"/>
              </a:spcBef>
              <a:spcAft>
                <a:spcPts val="0"/>
              </a:spcAft>
              <a:buClr>
                <a:schemeClr val="accent1"/>
              </a:buClr>
              <a:buSzPts val="2400"/>
              <a:buNone/>
            </a:pPr>
            <a:r>
              <a:rPr lang="en-IN"/>
              <a:t>        return 0;</a:t>
            </a:r>
            <a:endParaRPr/>
          </a:p>
          <a:p>
            <a:pPr marL="0" lvl="0" indent="0" algn="l" rtl="0">
              <a:spcBef>
                <a:spcPts val="480"/>
              </a:spcBef>
              <a:spcAft>
                <a:spcPts val="0"/>
              </a:spcAft>
              <a:buClr>
                <a:schemeClr val="accent1"/>
              </a:buClr>
              <a:buSzPts val="2400"/>
              <a:buNone/>
            </a:pPr>
            <a:r>
              <a:rPr lang="en-IN"/>
              <a:t>    }</a:t>
            </a:r>
            <a:endParaRPr/>
          </a:p>
          <a:p>
            <a:pPr marL="0" lvl="0" indent="0" algn="l" rtl="0">
              <a:spcBef>
                <a:spcPts val="480"/>
              </a:spcBef>
              <a:spcAft>
                <a:spcPts val="0"/>
              </a:spcAft>
              <a:buClr>
                <a:schemeClr val="accent1"/>
              </a:buClr>
              <a:buSzPts val="2400"/>
              <a:buNone/>
            </a:pPr>
            <a:r>
              <a:rPr lang="en-IN"/>
              <a:t>A. 1.000000</a:t>
            </a:r>
            <a:endParaRPr/>
          </a:p>
          <a:p>
            <a:pPr marL="0" lvl="0" indent="0" algn="l" rtl="0">
              <a:spcBef>
                <a:spcPts val="480"/>
              </a:spcBef>
              <a:spcAft>
                <a:spcPts val="0"/>
              </a:spcAft>
              <a:buClr>
                <a:schemeClr val="accent1"/>
              </a:buClr>
              <a:buSzPts val="2400"/>
              <a:buNone/>
            </a:pPr>
            <a:r>
              <a:rPr lang="en-IN"/>
              <a:t>B. 0.000000</a:t>
            </a:r>
            <a:endParaRPr/>
          </a:p>
          <a:p>
            <a:pPr marL="0" lvl="0" indent="0" algn="l" rtl="0">
              <a:spcBef>
                <a:spcPts val="480"/>
              </a:spcBef>
              <a:spcAft>
                <a:spcPts val="0"/>
              </a:spcAft>
              <a:buClr>
                <a:schemeClr val="accent1"/>
              </a:buClr>
              <a:buSzPts val="2400"/>
              <a:buNone/>
            </a:pPr>
            <a:r>
              <a:rPr lang="en-IN"/>
              <a:t>C. 7.000000</a:t>
            </a:r>
            <a:endParaRPr/>
          </a:p>
          <a:p>
            <a:pPr marL="0" lvl="0" indent="0" algn="l" rtl="0">
              <a:spcBef>
                <a:spcPts val="480"/>
              </a:spcBef>
              <a:spcAft>
                <a:spcPts val="0"/>
              </a:spcAft>
              <a:buClr>
                <a:schemeClr val="accent1"/>
              </a:buClr>
              <a:buSzPts val="2400"/>
              <a:buNone/>
            </a:pPr>
            <a:r>
              <a:rPr lang="en-IN"/>
              <a:t>D. 2.000000</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(Q4)</a:t>
            </a:r>
            <a:endParaRPr/>
          </a:p>
        </p:txBody>
      </p:sp>
      <p:sp>
        <p:nvSpPr>
          <p:cNvPr id="197" name="Google Shape;197;p12"/>
          <p:cNvSpPr txBox="1">
            <a:spLocks noGrp="1"/>
          </p:cNvSpPr>
          <p:nvPr>
            <p:ph type="body" idx="1"/>
          </p:nvPr>
        </p:nvSpPr>
        <p:spPr>
          <a:xfrm>
            <a:off x="457200" y="1228300"/>
            <a:ext cx="8229600" cy="489786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Clr>
                <a:schemeClr val="accent1"/>
              </a:buClr>
              <a:buSzPts val="2400"/>
              <a:buNone/>
            </a:pPr>
            <a:r>
              <a:rPr lang="en-IN"/>
              <a:t>What will be the output of the following C code?</a:t>
            </a:r>
            <a:endParaRPr/>
          </a:p>
          <a:p>
            <a:pPr marL="0" lvl="0" indent="0" algn="l" rtl="0">
              <a:spcBef>
                <a:spcPts val="480"/>
              </a:spcBef>
              <a:spcAft>
                <a:spcPts val="0"/>
              </a:spcAft>
              <a:buClr>
                <a:schemeClr val="accent1"/>
              </a:buClr>
              <a:buSzPts val="2400"/>
              <a:buNone/>
            </a:pPr>
            <a:r>
              <a:rPr lang="en-IN"/>
              <a:t>    #include &lt;stdio.h&gt;</a:t>
            </a:r>
            <a:endParaRPr/>
          </a:p>
          <a:p>
            <a:pPr marL="0" lvl="0" indent="0" algn="l" rtl="0">
              <a:spcBef>
                <a:spcPts val="480"/>
              </a:spcBef>
              <a:spcAft>
                <a:spcPts val="0"/>
              </a:spcAft>
              <a:buClr>
                <a:schemeClr val="accent1"/>
              </a:buClr>
              <a:buSzPts val="2400"/>
              <a:buNone/>
            </a:pPr>
            <a:r>
              <a:rPr lang="en-IN"/>
              <a:t>    int main()</a:t>
            </a:r>
            <a:endParaRPr/>
          </a:p>
          <a:p>
            <a:pPr marL="0" lvl="0" indent="0" algn="l" rtl="0">
              <a:spcBef>
                <a:spcPts val="480"/>
              </a:spcBef>
              <a:spcAft>
                <a:spcPts val="0"/>
              </a:spcAft>
              <a:buClr>
                <a:schemeClr val="accent1"/>
              </a:buClr>
              <a:buSzPts val="2400"/>
              <a:buNone/>
            </a:pPr>
            <a:r>
              <a:rPr lang="en-IN"/>
              <a:t>    {</a:t>
            </a:r>
            <a:endParaRPr/>
          </a:p>
          <a:p>
            <a:pPr marL="0" lvl="0" indent="0" algn="l" rtl="0">
              <a:spcBef>
                <a:spcPts val="480"/>
              </a:spcBef>
              <a:spcAft>
                <a:spcPts val="0"/>
              </a:spcAft>
              <a:buClr>
                <a:schemeClr val="accent1"/>
              </a:buClr>
              <a:buSzPts val="2400"/>
              <a:buNone/>
            </a:pPr>
            <a:r>
              <a:rPr lang="en-IN"/>
              <a:t>        int b = 5 + 7 * 4 - 9 * (3, 2);</a:t>
            </a:r>
            <a:endParaRPr/>
          </a:p>
          <a:p>
            <a:pPr marL="0" lvl="0" indent="0" algn="l" rtl="0">
              <a:spcBef>
                <a:spcPts val="480"/>
              </a:spcBef>
              <a:spcAft>
                <a:spcPts val="0"/>
              </a:spcAft>
              <a:buClr>
                <a:schemeClr val="accent1"/>
              </a:buClr>
              <a:buSzPts val="2400"/>
              <a:buNone/>
            </a:pPr>
            <a:r>
              <a:rPr lang="en-IN"/>
              <a:t>        printf("%d", b);</a:t>
            </a:r>
            <a:endParaRPr/>
          </a:p>
          <a:p>
            <a:pPr marL="0" lvl="0" indent="0" algn="l" rtl="0">
              <a:spcBef>
                <a:spcPts val="480"/>
              </a:spcBef>
              <a:spcAft>
                <a:spcPts val="0"/>
              </a:spcAft>
              <a:buClr>
                <a:schemeClr val="accent1"/>
              </a:buClr>
              <a:buSzPts val="2400"/>
              <a:buNone/>
            </a:pPr>
            <a:r>
              <a:rPr lang="en-IN"/>
              <a:t>    }</a:t>
            </a:r>
            <a:endParaRPr/>
          </a:p>
          <a:p>
            <a:pPr marL="457200" lvl="0" indent="-457200" algn="l" rtl="0">
              <a:spcBef>
                <a:spcPts val="480"/>
              </a:spcBef>
              <a:spcAft>
                <a:spcPts val="0"/>
              </a:spcAft>
              <a:buClr>
                <a:schemeClr val="accent1"/>
              </a:buClr>
              <a:buSzPts val="2400"/>
              <a:buAutoNum type="alphaUcPeriod"/>
            </a:pPr>
            <a:r>
              <a:rPr lang="en-IN"/>
              <a:t>6</a:t>
            </a:r>
            <a:endParaRPr/>
          </a:p>
          <a:p>
            <a:pPr marL="457200" lvl="0" indent="-457200" algn="l" rtl="0">
              <a:spcBef>
                <a:spcPts val="480"/>
              </a:spcBef>
              <a:spcAft>
                <a:spcPts val="0"/>
              </a:spcAft>
              <a:buClr>
                <a:schemeClr val="accent1"/>
              </a:buClr>
              <a:buSzPts val="2400"/>
              <a:buAutoNum type="alphaUcPeriod"/>
            </a:pPr>
            <a:r>
              <a:rPr lang="en-IN"/>
              <a:t>15</a:t>
            </a:r>
            <a:endParaRPr/>
          </a:p>
          <a:p>
            <a:pPr marL="457200" lvl="0" indent="-457200" algn="l" rtl="0">
              <a:spcBef>
                <a:spcPts val="480"/>
              </a:spcBef>
              <a:spcAft>
                <a:spcPts val="0"/>
              </a:spcAft>
              <a:buClr>
                <a:schemeClr val="accent1"/>
              </a:buClr>
              <a:buSzPts val="2400"/>
              <a:buAutoNum type="alphaUcPeriod"/>
            </a:pPr>
            <a:r>
              <a:rPr lang="en-IN"/>
              <a:t>13</a:t>
            </a:r>
            <a:endParaRPr/>
          </a:p>
          <a:p>
            <a:pPr marL="457200" lvl="0" indent="-457200" algn="l" rtl="0">
              <a:spcBef>
                <a:spcPts val="480"/>
              </a:spcBef>
              <a:spcAft>
                <a:spcPts val="0"/>
              </a:spcAft>
              <a:buClr>
                <a:schemeClr val="accent1"/>
              </a:buClr>
              <a:buSzPts val="2400"/>
              <a:buAutoNum type="alphaUcPeriod"/>
            </a:pPr>
            <a:r>
              <a:rPr lang="en-IN"/>
              <a:t>21</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(Q5)</a:t>
            </a:r>
            <a:endParaRPr/>
          </a:p>
        </p:txBody>
      </p:sp>
      <p:sp>
        <p:nvSpPr>
          <p:cNvPr id="203" name="Google Shape;203;p13"/>
          <p:cNvSpPr txBox="1">
            <a:spLocks noGrp="1"/>
          </p:cNvSpPr>
          <p:nvPr>
            <p:ph type="body" idx="1"/>
          </p:nvPr>
        </p:nvSpPr>
        <p:spPr>
          <a:xfrm>
            <a:off x="457200" y="1241946"/>
            <a:ext cx="8229600" cy="4884219"/>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Clr>
                <a:schemeClr val="accent1"/>
              </a:buClr>
              <a:buSzPts val="2400"/>
              <a:buNone/>
            </a:pPr>
            <a:r>
              <a:rPr lang="en-IN"/>
              <a:t>What will be the output of the following C code?</a:t>
            </a:r>
            <a:endParaRPr/>
          </a:p>
          <a:p>
            <a:pPr marL="0" lvl="0" indent="0" algn="l" rtl="0">
              <a:spcBef>
                <a:spcPts val="480"/>
              </a:spcBef>
              <a:spcAft>
                <a:spcPts val="0"/>
              </a:spcAft>
              <a:buClr>
                <a:schemeClr val="accent1"/>
              </a:buClr>
              <a:buSzPts val="2400"/>
              <a:buNone/>
            </a:pPr>
            <a:r>
              <a:rPr lang="en-IN"/>
              <a:t>    #include &lt;stdio.h&gt;</a:t>
            </a:r>
            <a:endParaRPr/>
          </a:p>
          <a:p>
            <a:pPr marL="0" lvl="0" indent="0" algn="l" rtl="0">
              <a:spcBef>
                <a:spcPts val="480"/>
              </a:spcBef>
              <a:spcAft>
                <a:spcPts val="0"/>
              </a:spcAft>
              <a:buClr>
                <a:schemeClr val="accent1"/>
              </a:buClr>
              <a:buSzPts val="2400"/>
              <a:buNone/>
            </a:pPr>
            <a:r>
              <a:rPr lang="en-IN"/>
              <a:t>    int main()</a:t>
            </a:r>
            <a:endParaRPr/>
          </a:p>
          <a:p>
            <a:pPr marL="0" lvl="0" indent="0" algn="l" rtl="0">
              <a:spcBef>
                <a:spcPts val="480"/>
              </a:spcBef>
              <a:spcAft>
                <a:spcPts val="0"/>
              </a:spcAft>
              <a:buClr>
                <a:schemeClr val="accent1"/>
              </a:buClr>
              <a:buSzPts val="2400"/>
              <a:buNone/>
            </a:pPr>
            <a:r>
              <a:rPr lang="en-IN"/>
              <a:t>    {</a:t>
            </a:r>
            <a:endParaRPr/>
          </a:p>
          <a:p>
            <a:pPr marL="0" lvl="0" indent="0" algn="l" rtl="0">
              <a:spcBef>
                <a:spcPts val="480"/>
              </a:spcBef>
              <a:spcAft>
                <a:spcPts val="0"/>
              </a:spcAft>
              <a:buClr>
                <a:schemeClr val="accent1"/>
              </a:buClr>
              <a:buSzPts val="2400"/>
              <a:buNone/>
            </a:pPr>
            <a:r>
              <a:rPr lang="en-IN"/>
              <a:t>        int b = 4 * 6 + 3 * 4 &lt; 3 ? 4 : 3;</a:t>
            </a:r>
            <a:endParaRPr/>
          </a:p>
          <a:p>
            <a:pPr marL="0" lvl="0" indent="0" algn="l" rtl="0">
              <a:spcBef>
                <a:spcPts val="480"/>
              </a:spcBef>
              <a:spcAft>
                <a:spcPts val="0"/>
              </a:spcAft>
              <a:buClr>
                <a:schemeClr val="accent1"/>
              </a:buClr>
              <a:buSzPts val="2400"/>
              <a:buNone/>
            </a:pPr>
            <a:r>
              <a:rPr lang="en-IN"/>
              <a:t>        printf("%d\n", b);</a:t>
            </a:r>
            <a:endParaRPr/>
          </a:p>
          <a:p>
            <a:pPr marL="0" lvl="0" indent="0" algn="l" rtl="0">
              <a:spcBef>
                <a:spcPts val="480"/>
              </a:spcBef>
              <a:spcAft>
                <a:spcPts val="0"/>
              </a:spcAft>
              <a:buClr>
                <a:schemeClr val="accent1"/>
              </a:buClr>
              <a:buSzPts val="2400"/>
              <a:buNone/>
            </a:pPr>
            <a:r>
              <a:rPr lang="en-IN"/>
              <a:t>    }</a:t>
            </a:r>
            <a:endParaRPr/>
          </a:p>
          <a:p>
            <a:pPr marL="457200" lvl="0" indent="-457200" algn="l" rtl="0">
              <a:spcBef>
                <a:spcPts val="480"/>
              </a:spcBef>
              <a:spcAft>
                <a:spcPts val="0"/>
              </a:spcAft>
              <a:buClr>
                <a:schemeClr val="accent1"/>
              </a:buClr>
              <a:buSzPts val="2400"/>
              <a:buAutoNum type="alphaUcPeriod"/>
            </a:pPr>
            <a:r>
              <a:rPr lang="en-IN"/>
              <a:t>3</a:t>
            </a:r>
            <a:endParaRPr/>
          </a:p>
          <a:p>
            <a:pPr marL="457200" lvl="0" indent="-457200" algn="l" rtl="0">
              <a:spcBef>
                <a:spcPts val="480"/>
              </a:spcBef>
              <a:spcAft>
                <a:spcPts val="0"/>
              </a:spcAft>
              <a:buClr>
                <a:schemeClr val="accent1"/>
              </a:buClr>
              <a:buSzPts val="2400"/>
              <a:buAutoNum type="alphaUcPeriod"/>
            </a:pPr>
            <a:r>
              <a:rPr lang="en-IN"/>
              <a:t>33</a:t>
            </a:r>
            <a:endParaRPr/>
          </a:p>
          <a:p>
            <a:pPr marL="457200" lvl="0" indent="-457200" algn="l" rtl="0">
              <a:spcBef>
                <a:spcPts val="480"/>
              </a:spcBef>
              <a:spcAft>
                <a:spcPts val="0"/>
              </a:spcAft>
              <a:buClr>
                <a:schemeClr val="accent1"/>
              </a:buClr>
              <a:buSzPts val="2400"/>
              <a:buAutoNum type="alphaUcPeriod"/>
            </a:pPr>
            <a:r>
              <a:rPr lang="en-IN"/>
              <a:t>34</a:t>
            </a:r>
            <a:endParaRPr/>
          </a:p>
          <a:p>
            <a:pPr marL="457200" lvl="0" indent="-457200" algn="l" rtl="0">
              <a:spcBef>
                <a:spcPts val="480"/>
              </a:spcBef>
              <a:spcAft>
                <a:spcPts val="0"/>
              </a:spcAft>
              <a:buClr>
                <a:schemeClr val="accent1"/>
              </a:buClr>
              <a:buSzPts val="2400"/>
              <a:buAutoNum type="alphaUcPeriod"/>
            </a:pPr>
            <a:r>
              <a:rPr lang="en-IN"/>
              <a:t>4</a:t>
            </a:r>
            <a:endParaRPr/>
          </a:p>
          <a:p>
            <a:pPr marL="257175" lvl="0" indent="-104775" algn="l" rtl="0">
              <a:spcBef>
                <a:spcPts val="480"/>
              </a:spcBef>
              <a:spcAft>
                <a:spcPts val="0"/>
              </a:spcAft>
              <a:buClr>
                <a:schemeClr val="accent1"/>
              </a:buClr>
              <a:buSzPts val="2400"/>
              <a:buNone/>
            </a:pP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(Q6)</a:t>
            </a:r>
            <a:endParaRPr/>
          </a:p>
        </p:txBody>
      </p:sp>
      <p:sp>
        <p:nvSpPr>
          <p:cNvPr id="209" name="Google Shape;209;p14"/>
          <p:cNvSpPr txBox="1">
            <a:spLocks noGrp="1"/>
          </p:cNvSpPr>
          <p:nvPr>
            <p:ph type="body" idx="1"/>
          </p:nvPr>
        </p:nvSpPr>
        <p:spPr>
          <a:xfrm>
            <a:off x="457200" y="1228300"/>
            <a:ext cx="8229600" cy="489786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2400"/>
              <a:buNone/>
            </a:pPr>
            <a:r>
              <a:rPr lang="en-IN"/>
              <a:t>Which of the following option is the correct representation of the following C statement[As per precedence rule only]?</a:t>
            </a:r>
            <a:endParaRPr/>
          </a:p>
          <a:p>
            <a:pPr marL="0" lvl="0" indent="0" algn="l" rtl="0">
              <a:spcBef>
                <a:spcPts val="480"/>
              </a:spcBef>
              <a:spcAft>
                <a:spcPts val="0"/>
              </a:spcAft>
              <a:buClr>
                <a:schemeClr val="accent1"/>
              </a:buClr>
              <a:buSzPts val="2400"/>
              <a:buNone/>
            </a:pPr>
            <a:r>
              <a:rPr lang="en-IN"/>
              <a:t>e = a * b + c / d * f;</a:t>
            </a:r>
            <a:endParaRPr/>
          </a:p>
          <a:p>
            <a:pPr marL="0" lvl="0" indent="0" algn="l" rtl="0">
              <a:spcBef>
                <a:spcPts val="480"/>
              </a:spcBef>
              <a:spcAft>
                <a:spcPts val="0"/>
              </a:spcAft>
              <a:buClr>
                <a:schemeClr val="accent1"/>
              </a:buClr>
              <a:buSzPts val="2400"/>
              <a:buNone/>
            </a:pPr>
            <a:r>
              <a:rPr lang="en-IN"/>
              <a:t>A. e = (a * (b +(c /(d * f))));</a:t>
            </a:r>
            <a:endParaRPr/>
          </a:p>
          <a:p>
            <a:pPr marL="0" lvl="0" indent="0" algn="l" rtl="0">
              <a:spcBef>
                <a:spcPts val="480"/>
              </a:spcBef>
              <a:spcAft>
                <a:spcPts val="0"/>
              </a:spcAft>
              <a:buClr>
                <a:schemeClr val="accent1"/>
              </a:buClr>
              <a:buSzPts val="2400"/>
              <a:buNone/>
            </a:pPr>
            <a:r>
              <a:rPr lang="en-IN"/>
              <a:t>B. e = ((a * b) + (c / (d * f)));</a:t>
            </a:r>
            <a:endParaRPr/>
          </a:p>
          <a:p>
            <a:pPr marL="0" lvl="0" indent="0" algn="l" rtl="0">
              <a:spcBef>
                <a:spcPts val="480"/>
              </a:spcBef>
              <a:spcAft>
                <a:spcPts val="0"/>
              </a:spcAft>
              <a:buClr>
                <a:schemeClr val="accent1"/>
              </a:buClr>
              <a:buSzPts val="2400"/>
              <a:buNone/>
            </a:pPr>
            <a:r>
              <a:rPr lang="en-IN"/>
              <a:t>C. e = ((a * b) + ((c / d)* f));</a:t>
            </a:r>
            <a:endParaRPr/>
          </a:p>
          <a:p>
            <a:pPr marL="0" lvl="0" indent="0" algn="l" rtl="0">
              <a:spcBef>
                <a:spcPts val="480"/>
              </a:spcBef>
              <a:spcAft>
                <a:spcPts val="0"/>
              </a:spcAft>
              <a:buClr>
                <a:schemeClr val="accent1"/>
              </a:buClr>
              <a:buSzPts val="2400"/>
              <a:buNone/>
            </a:pPr>
            <a:r>
              <a:rPr lang="en-IN"/>
              <a:t>D. Both e = ((a * b) + (c / (d * f))); and e = ((a * b) + ((c / d)* 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(Q7)</a:t>
            </a:r>
            <a:endParaRPr/>
          </a:p>
        </p:txBody>
      </p:sp>
      <p:sp>
        <p:nvSpPr>
          <p:cNvPr id="215" name="Google Shape;215;p15"/>
          <p:cNvSpPr txBox="1">
            <a:spLocks noGrp="1"/>
          </p:cNvSpPr>
          <p:nvPr>
            <p:ph type="body" idx="1"/>
          </p:nvPr>
        </p:nvSpPr>
        <p:spPr>
          <a:xfrm>
            <a:off x="457200" y="1214651"/>
            <a:ext cx="8229600" cy="491151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2400"/>
              <a:buNone/>
            </a:pPr>
            <a:r>
              <a:rPr lang="en-IN"/>
              <a:t>Which of the following operators has an associativity from Right to Left?</a:t>
            </a:r>
            <a:br>
              <a:rPr lang="en-IN"/>
            </a:br>
            <a:r>
              <a:rPr lang="en-IN"/>
              <a:t>A. &lt;=</a:t>
            </a:r>
            <a:br>
              <a:rPr lang="en-IN"/>
            </a:br>
            <a:r>
              <a:rPr lang="en-IN"/>
              <a:t>B. &lt;&lt;</a:t>
            </a:r>
            <a:br>
              <a:rPr lang="en-IN"/>
            </a:br>
            <a:r>
              <a:rPr lang="en-IN"/>
              <a:t>C. ==</a:t>
            </a:r>
            <a:br>
              <a:rPr lang="en-IN"/>
            </a:br>
            <a:r>
              <a:rPr lang="en-IN"/>
              <a:t>D.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IN"/>
              <a:t>(Q8)</a:t>
            </a:r>
            <a:endParaRPr/>
          </a:p>
        </p:txBody>
      </p:sp>
      <p:sp>
        <p:nvSpPr>
          <p:cNvPr id="221" name="Google Shape;221;p16"/>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220"/>
              <a:buNone/>
            </a:pPr>
            <a:r>
              <a:rPr lang="en-IN" sz="2220"/>
              <a:t>What will be the output of the following C code?</a:t>
            </a:r>
            <a:endParaRPr/>
          </a:p>
          <a:p>
            <a:pPr marL="0" lvl="0" indent="0" algn="l" rtl="0">
              <a:lnSpc>
                <a:spcPct val="80000"/>
              </a:lnSpc>
              <a:spcBef>
                <a:spcPts val="444"/>
              </a:spcBef>
              <a:spcAft>
                <a:spcPts val="0"/>
              </a:spcAft>
              <a:buClr>
                <a:schemeClr val="accent1"/>
              </a:buClr>
              <a:buSzPts val="2220"/>
              <a:buNone/>
            </a:pPr>
            <a:r>
              <a:rPr lang="en-IN" sz="2220"/>
              <a:t>    #include &lt;stdio.h&gt;</a:t>
            </a:r>
            <a:endParaRPr/>
          </a:p>
          <a:p>
            <a:pPr marL="0" lvl="0" indent="0" algn="l" rtl="0">
              <a:lnSpc>
                <a:spcPct val="80000"/>
              </a:lnSpc>
              <a:spcBef>
                <a:spcPts val="444"/>
              </a:spcBef>
              <a:spcAft>
                <a:spcPts val="0"/>
              </a:spcAft>
              <a:buClr>
                <a:schemeClr val="accent1"/>
              </a:buClr>
              <a:buSzPts val="2220"/>
              <a:buNone/>
            </a:pPr>
            <a:r>
              <a:rPr lang="en-IN" sz="2220"/>
              <a:t>    int main()</a:t>
            </a:r>
            <a:endParaRPr/>
          </a:p>
          <a:p>
            <a:pPr marL="0" lvl="0" indent="0" algn="l" rtl="0">
              <a:lnSpc>
                <a:spcPct val="80000"/>
              </a:lnSpc>
              <a:spcBef>
                <a:spcPts val="444"/>
              </a:spcBef>
              <a:spcAft>
                <a:spcPts val="0"/>
              </a:spcAft>
              <a:buClr>
                <a:schemeClr val="accent1"/>
              </a:buClr>
              <a:buSzPts val="2220"/>
              <a:buNone/>
            </a:pPr>
            <a:r>
              <a:rPr lang="en-IN" sz="2220"/>
              <a:t>    {</a:t>
            </a:r>
            <a:endParaRPr/>
          </a:p>
          <a:p>
            <a:pPr marL="0" lvl="0" indent="0" algn="l" rtl="0">
              <a:lnSpc>
                <a:spcPct val="80000"/>
              </a:lnSpc>
              <a:spcBef>
                <a:spcPts val="444"/>
              </a:spcBef>
              <a:spcAft>
                <a:spcPts val="0"/>
              </a:spcAft>
              <a:buClr>
                <a:schemeClr val="accent1"/>
              </a:buClr>
              <a:buSzPts val="2220"/>
              <a:buNone/>
            </a:pPr>
            <a:r>
              <a:rPr lang="en-IN" sz="2220"/>
              <a:t>        int a = -1, b = 4, c = 1, d;</a:t>
            </a:r>
            <a:endParaRPr/>
          </a:p>
          <a:p>
            <a:pPr marL="0" lvl="0" indent="0" algn="l" rtl="0">
              <a:lnSpc>
                <a:spcPct val="80000"/>
              </a:lnSpc>
              <a:spcBef>
                <a:spcPts val="444"/>
              </a:spcBef>
              <a:spcAft>
                <a:spcPts val="0"/>
              </a:spcAft>
              <a:buClr>
                <a:schemeClr val="accent1"/>
              </a:buClr>
              <a:buSzPts val="2220"/>
              <a:buNone/>
            </a:pPr>
            <a:r>
              <a:rPr lang="en-IN" sz="2220"/>
              <a:t>        d = ++a &amp;&amp; ++b || ++c;</a:t>
            </a:r>
            <a:endParaRPr/>
          </a:p>
          <a:p>
            <a:pPr marL="0" lvl="0" indent="0" algn="l" rtl="0">
              <a:lnSpc>
                <a:spcPct val="80000"/>
              </a:lnSpc>
              <a:spcBef>
                <a:spcPts val="444"/>
              </a:spcBef>
              <a:spcAft>
                <a:spcPts val="0"/>
              </a:spcAft>
              <a:buClr>
                <a:schemeClr val="accent1"/>
              </a:buClr>
              <a:buSzPts val="2220"/>
              <a:buNone/>
            </a:pPr>
            <a:r>
              <a:rPr lang="en-IN" sz="2220"/>
              <a:t>        printf("%d, %d, %d, %d\n", a, b, c, d);</a:t>
            </a:r>
            <a:endParaRPr/>
          </a:p>
          <a:p>
            <a:pPr marL="0" lvl="0" indent="0" algn="l" rtl="0">
              <a:lnSpc>
                <a:spcPct val="80000"/>
              </a:lnSpc>
              <a:spcBef>
                <a:spcPts val="444"/>
              </a:spcBef>
              <a:spcAft>
                <a:spcPts val="0"/>
              </a:spcAft>
              <a:buClr>
                <a:schemeClr val="accent1"/>
              </a:buClr>
              <a:buSzPts val="2220"/>
              <a:buNone/>
            </a:pPr>
            <a:r>
              <a:rPr lang="en-IN" sz="2220"/>
              <a:t>        return 0;</a:t>
            </a:r>
            <a:endParaRPr/>
          </a:p>
          <a:p>
            <a:pPr marL="0" lvl="0" indent="0" algn="l" rtl="0">
              <a:lnSpc>
                <a:spcPct val="80000"/>
              </a:lnSpc>
              <a:spcBef>
                <a:spcPts val="444"/>
              </a:spcBef>
              <a:spcAft>
                <a:spcPts val="0"/>
              </a:spcAft>
              <a:buClr>
                <a:schemeClr val="accent1"/>
              </a:buClr>
              <a:buSzPts val="2220"/>
              <a:buNone/>
            </a:pPr>
            <a:r>
              <a:rPr lang="en-IN" sz="2220"/>
              <a:t>    }</a:t>
            </a:r>
            <a:endParaRPr/>
          </a:p>
          <a:p>
            <a:pPr marL="0" lvl="0" indent="0" algn="l" rtl="0">
              <a:lnSpc>
                <a:spcPct val="80000"/>
              </a:lnSpc>
              <a:spcBef>
                <a:spcPts val="444"/>
              </a:spcBef>
              <a:spcAft>
                <a:spcPts val="0"/>
              </a:spcAft>
              <a:buClr>
                <a:schemeClr val="accent1"/>
              </a:buClr>
              <a:buSzPts val="2220"/>
              <a:buNone/>
            </a:pPr>
            <a:r>
              <a:rPr lang="en-IN" sz="2220"/>
              <a:t>A. 0, 4, 2, 1</a:t>
            </a:r>
            <a:endParaRPr/>
          </a:p>
          <a:p>
            <a:pPr marL="0" lvl="0" indent="0" algn="l" rtl="0">
              <a:lnSpc>
                <a:spcPct val="80000"/>
              </a:lnSpc>
              <a:spcBef>
                <a:spcPts val="444"/>
              </a:spcBef>
              <a:spcAft>
                <a:spcPts val="0"/>
              </a:spcAft>
              <a:buClr>
                <a:schemeClr val="accent1"/>
              </a:buClr>
              <a:buSzPts val="2220"/>
              <a:buNone/>
            </a:pPr>
            <a:r>
              <a:rPr lang="en-IN" sz="2220"/>
              <a:t>B. 0, 5, 2, 1</a:t>
            </a:r>
            <a:endParaRPr/>
          </a:p>
          <a:p>
            <a:pPr marL="0" lvl="0" indent="0" algn="l" rtl="0">
              <a:lnSpc>
                <a:spcPct val="80000"/>
              </a:lnSpc>
              <a:spcBef>
                <a:spcPts val="444"/>
              </a:spcBef>
              <a:spcAft>
                <a:spcPts val="0"/>
              </a:spcAft>
              <a:buClr>
                <a:schemeClr val="accent1"/>
              </a:buClr>
              <a:buSzPts val="2220"/>
              <a:buNone/>
            </a:pPr>
            <a:r>
              <a:rPr lang="en-IN" sz="2220"/>
              <a:t>C. -1, 4, 1, 1</a:t>
            </a:r>
            <a:endParaRPr/>
          </a:p>
          <a:p>
            <a:pPr marL="0" lvl="0" indent="0" algn="l" rtl="0">
              <a:lnSpc>
                <a:spcPct val="80000"/>
              </a:lnSpc>
              <a:spcBef>
                <a:spcPts val="444"/>
              </a:spcBef>
              <a:spcAft>
                <a:spcPts val="0"/>
              </a:spcAft>
              <a:buClr>
                <a:schemeClr val="accent1"/>
              </a:buClr>
              <a:buSzPts val="2220"/>
              <a:buNone/>
            </a:pPr>
            <a:r>
              <a:rPr lang="en-IN" sz="2220"/>
              <a:t>D. 0, 5, 1, 0</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a:extLst>
              <a:ext uri="{FF2B5EF4-FFF2-40B4-BE49-F238E27FC236}">
                <a16:creationId xmlns:a16="http://schemas.microsoft.com/office/drawing/2014/main" id="{0770CAE2-539E-EC3F-25FA-F4C863DAC7BC}"/>
              </a:ext>
            </a:extLst>
          </p:cNvPr>
          <p:cNvSpPr>
            <a:spLocks noGrp="1"/>
          </p:cNvSpPr>
          <p:nvPr>
            <p:ph type="title"/>
          </p:nvPr>
        </p:nvSpPr>
        <p:spPr>
          <a:xfrm>
            <a:off x="533400" y="1905000"/>
            <a:ext cx="8229600" cy="1143000"/>
          </a:xfrm>
        </p:spPr>
        <p:txBody>
          <a:bodyPr/>
          <a:lstStyle/>
          <a:p>
            <a:pPr eaLnBrk="1" hangingPunct="1"/>
            <a:r>
              <a:rPr lang="en-US" altLang="en-US"/>
              <a:t>CSE101-Lec#6-Part-1</a:t>
            </a:r>
          </a:p>
        </p:txBody>
      </p:sp>
      <p:sp>
        <p:nvSpPr>
          <p:cNvPr id="7171" name="Subtitle 5">
            <a:extLst>
              <a:ext uri="{FF2B5EF4-FFF2-40B4-BE49-F238E27FC236}">
                <a16:creationId xmlns:a16="http://schemas.microsoft.com/office/drawing/2014/main" id="{EE8F6662-0E7D-0B21-26FB-FA93D9142EC7}"/>
              </a:ext>
            </a:extLst>
          </p:cNvPr>
          <p:cNvSpPr>
            <a:spLocks noGrp="1"/>
          </p:cNvSpPr>
          <p:nvPr>
            <p:ph idx="1"/>
          </p:nvPr>
        </p:nvSpPr>
        <p:spPr>
          <a:xfrm>
            <a:off x="457200" y="3276600"/>
            <a:ext cx="8229600" cy="2849563"/>
          </a:xfrm>
        </p:spPr>
        <p:txBody>
          <a:bodyPr/>
          <a:lstStyle/>
          <a:p>
            <a:pPr eaLnBrk="1" hangingPunct="1"/>
            <a:r>
              <a:rPr lang="en-US" altLang="en-US"/>
              <a:t>Control structures(Decision control statements/ or Condition Statements)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59E7A3-C388-BE6A-7361-7DBACE932A19}"/>
              </a:ext>
            </a:extLst>
          </p:cNvPr>
          <p:cNvSpPr/>
          <p:nvPr/>
        </p:nvSpPr>
        <p:spPr>
          <a:xfrm>
            <a:off x="5785229" y="5295900"/>
            <a:ext cx="3276600" cy="1477328"/>
          </a:xfrm>
          <a:prstGeom prst="rect">
            <a:avLst/>
          </a:prstGeom>
        </p:spPr>
        <p:style>
          <a:lnRef idx="0">
            <a:schemeClr val="accent6"/>
          </a:lnRef>
          <a:fillRef idx="3">
            <a:schemeClr val="accent6"/>
          </a:fillRef>
          <a:effectRef idx="3">
            <a:schemeClr val="accent6"/>
          </a:effectRef>
          <a:fontRef idx="minor">
            <a:schemeClr val="lt1"/>
          </a:fontRef>
        </p:style>
        <p:txBody>
          <a:bodyPr>
            <a:spAutoFit/>
          </a:bodyPr>
          <a:lstStyle/>
          <a:p>
            <a:pPr eaLnBrk="1" fontAlgn="auto" hangingPunct="1">
              <a:spcBef>
                <a:spcPts val="0"/>
              </a:spcBef>
              <a:spcAft>
                <a:spcPts val="0"/>
              </a:spcAft>
              <a:defRPr/>
            </a:pPr>
            <a:r>
              <a:rPr lang="en-US" dirty="0"/>
              <a:t>1. Wake up;</a:t>
            </a:r>
          </a:p>
          <a:p>
            <a:pPr eaLnBrk="1" fontAlgn="auto" hangingPunct="1">
              <a:spcBef>
                <a:spcPts val="0"/>
              </a:spcBef>
              <a:spcAft>
                <a:spcPts val="0"/>
              </a:spcAft>
              <a:defRPr/>
            </a:pPr>
            <a:r>
              <a:rPr lang="en-US" dirty="0"/>
              <a:t>2. Get ready;</a:t>
            </a:r>
          </a:p>
          <a:p>
            <a:pPr eaLnBrk="1" fontAlgn="auto" hangingPunct="1">
              <a:spcBef>
                <a:spcPts val="0"/>
              </a:spcBef>
              <a:spcAft>
                <a:spcPts val="0"/>
              </a:spcAft>
              <a:defRPr/>
            </a:pPr>
            <a:r>
              <a:rPr lang="en-US" dirty="0"/>
              <a:t>3. If you have enough time, then eat breakfast;</a:t>
            </a:r>
          </a:p>
          <a:p>
            <a:pPr eaLnBrk="1" fontAlgn="auto" hangingPunct="1">
              <a:spcBef>
                <a:spcPts val="0"/>
              </a:spcBef>
              <a:spcAft>
                <a:spcPts val="0"/>
              </a:spcAft>
              <a:defRPr/>
            </a:pPr>
            <a:r>
              <a:rPr lang="en-US" dirty="0"/>
              <a:t>4. Go to school.</a:t>
            </a:r>
          </a:p>
        </p:txBody>
      </p:sp>
      <p:sp>
        <p:nvSpPr>
          <p:cNvPr id="8197" name="Title 1">
            <a:extLst>
              <a:ext uri="{FF2B5EF4-FFF2-40B4-BE49-F238E27FC236}">
                <a16:creationId xmlns:a16="http://schemas.microsoft.com/office/drawing/2014/main" id="{A37037DF-A254-BCC2-B63A-4E557121DC12}"/>
              </a:ext>
            </a:extLst>
          </p:cNvPr>
          <p:cNvSpPr>
            <a:spLocks noGrp="1"/>
          </p:cNvSpPr>
          <p:nvPr>
            <p:ph type="title"/>
          </p:nvPr>
        </p:nvSpPr>
        <p:spPr/>
        <p:txBody>
          <a:bodyPr/>
          <a:lstStyle/>
          <a:p>
            <a:pPr eaLnBrk="1" hangingPunct="1"/>
            <a:r>
              <a:rPr lang="en-US" altLang="en-US"/>
              <a:t>Program </a:t>
            </a:r>
          </a:p>
        </p:txBody>
      </p:sp>
      <p:sp>
        <p:nvSpPr>
          <p:cNvPr id="4" name="Content Placeholder 3">
            <a:extLst>
              <a:ext uri="{FF2B5EF4-FFF2-40B4-BE49-F238E27FC236}">
                <a16:creationId xmlns:a16="http://schemas.microsoft.com/office/drawing/2014/main" id="{1E7D78CF-5207-A987-6F35-2CCCDD163FC8}"/>
              </a:ext>
            </a:extLst>
          </p:cNvPr>
          <p:cNvSpPr>
            <a:spLocks noGrp="1"/>
          </p:cNvSpPr>
          <p:nvPr>
            <p:ph idx="1"/>
          </p:nvPr>
        </p:nvSpPr>
        <p:spPr>
          <a:xfrm>
            <a:off x="457200" y="1066800"/>
            <a:ext cx="8229600" cy="5059363"/>
          </a:xfrm>
        </p:spPr>
        <p:txBody>
          <a:bodyPr/>
          <a:lstStyle/>
          <a:p>
            <a:pPr algn="just" eaLnBrk="1" hangingPunct="1"/>
            <a:r>
              <a:rPr lang="en-US" altLang="en-US" sz="2800"/>
              <a:t>Program is a set of instruction executed one by one.</a:t>
            </a:r>
          </a:p>
          <a:p>
            <a:pPr algn="just" eaLnBrk="1" hangingPunct="1"/>
            <a:endParaRPr lang="en-US" altLang="en-US"/>
          </a:p>
          <a:p>
            <a:pPr algn="just" eaLnBrk="1" hangingPunct="1">
              <a:buFont typeface="Arial" panose="020B0604020202020204" pitchFamily="34" charset="0"/>
              <a:buNone/>
            </a:pPr>
            <a:endParaRPr lang="en-US" altLang="en-US"/>
          </a:p>
          <a:p>
            <a:pPr algn="just" eaLnBrk="1" hangingPunct="1"/>
            <a:r>
              <a:rPr lang="en-US" altLang="en-US" sz="2800"/>
              <a:t>Depending upon the circumstances sometimes it is desirable to alter the sequence of execution of statements</a:t>
            </a:r>
            <a:r>
              <a:rPr lang="en-US" altLang="en-US"/>
              <a:t>.</a:t>
            </a:r>
          </a:p>
          <a:p>
            <a:pPr eaLnBrk="1" hangingPunct="1"/>
            <a:endParaRPr lang="en-US" altLang="en-US"/>
          </a:p>
          <a:p>
            <a:pPr eaLnBrk="1" hangingPunct="1"/>
            <a:endParaRPr lang="en-US" altLang="en-US"/>
          </a:p>
        </p:txBody>
      </p:sp>
      <p:grpSp>
        <p:nvGrpSpPr>
          <p:cNvPr id="3" name="Group 34">
            <a:extLst>
              <a:ext uri="{FF2B5EF4-FFF2-40B4-BE49-F238E27FC236}">
                <a16:creationId xmlns:a16="http://schemas.microsoft.com/office/drawing/2014/main" id="{B0607E09-1507-0B7F-0640-498D948ABDA2}"/>
              </a:ext>
            </a:extLst>
          </p:cNvPr>
          <p:cNvGrpSpPr>
            <a:grpSpLocks/>
          </p:cNvGrpSpPr>
          <p:nvPr/>
        </p:nvGrpSpPr>
        <p:grpSpPr bwMode="auto">
          <a:xfrm>
            <a:off x="908050" y="1828800"/>
            <a:ext cx="7353300" cy="950913"/>
            <a:chOff x="952500" y="2173224"/>
            <a:chExt cx="7353300" cy="950976"/>
          </a:xfrm>
        </p:grpSpPr>
        <p:cxnSp>
          <p:nvCxnSpPr>
            <p:cNvPr id="14" name="Straight Arrow Connector 13">
              <a:extLst>
                <a:ext uri="{FF2B5EF4-FFF2-40B4-BE49-F238E27FC236}">
                  <a16:creationId xmlns:a16="http://schemas.microsoft.com/office/drawing/2014/main" id="{3E6DA949-7C2B-C9DB-4C5A-D5E83CCDD61A}"/>
                </a:ext>
              </a:extLst>
            </p:cNvPr>
            <p:cNvCxnSpPr/>
            <p:nvPr/>
          </p:nvCxnSpPr>
          <p:spPr>
            <a:xfrm>
              <a:off x="2438400" y="2649506"/>
              <a:ext cx="4191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80F05D1-E428-D306-A04E-088108F27121}"/>
                </a:ext>
              </a:extLst>
            </p:cNvPr>
            <p:cNvCxnSpPr/>
            <p:nvPr/>
          </p:nvCxnSpPr>
          <p:spPr>
            <a:xfrm>
              <a:off x="4402138" y="2649506"/>
              <a:ext cx="43656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nvGrpSpPr>
            <p:cNvPr id="8212" name="Group 28">
              <a:extLst>
                <a:ext uri="{FF2B5EF4-FFF2-40B4-BE49-F238E27FC236}">
                  <a16:creationId xmlns:a16="http://schemas.microsoft.com/office/drawing/2014/main" id="{4416B3CE-7F32-081F-A4A6-7620EC6061F3}"/>
                </a:ext>
              </a:extLst>
            </p:cNvPr>
            <p:cNvGrpSpPr>
              <a:grpSpLocks/>
            </p:cNvGrpSpPr>
            <p:nvPr/>
          </p:nvGrpSpPr>
          <p:grpSpPr bwMode="auto">
            <a:xfrm>
              <a:off x="952500" y="2173224"/>
              <a:ext cx="7353300" cy="950976"/>
              <a:chOff x="952500" y="2133600"/>
              <a:chExt cx="7353300" cy="950976"/>
            </a:xfrm>
          </p:grpSpPr>
          <p:pic>
            <p:nvPicPr>
              <p:cNvPr id="8214" name="Picture 1" descr="C:\Users\Aman\Pictures\C ppt pictures\Capture.JPG">
                <a:extLst>
                  <a:ext uri="{FF2B5EF4-FFF2-40B4-BE49-F238E27FC236}">
                    <a16:creationId xmlns:a16="http://schemas.microsoft.com/office/drawing/2014/main" id="{F5C935BE-1379-9B34-E925-BDE4AFD8C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753" r="49506"/>
              <a:stretch>
                <a:fillRect/>
              </a:stretch>
            </p:blipFill>
            <p:spPr bwMode="auto">
              <a:xfrm>
                <a:off x="2857500" y="2133600"/>
                <a:ext cx="1545336"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5" name="Picture 1" descr="C:\Users\Aman\Pictures\C ppt pictures\Capture.JPG">
                <a:extLst>
                  <a:ext uri="{FF2B5EF4-FFF2-40B4-BE49-F238E27FC236}">
                    <a16:creationId xmlns:a16="http://schemas.microsoft.com/office/drawing/2014/main" id="{C23C91AB-0313-3760-71C1-C7D1DFFE9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90" r="74257"/>
              <a:stretch>
                <a:fillRect/>
              </a:stretch>
            </p:blipFill>
            <p:spPr bwMode="auto">
              <a:xfrm>
                <a:off x="952500" y="2133600"/>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6" name="Picture 1" descr="C:\Users\Aman\Pictures\C ppt pictures\Capture.JPG">
                <a:extLst>
                  <a:ext uri="{FF2B5EF4-FFF2-40B4-BE49-F238E27FC236}">
                    <a16:creationId xmlns:a16="http://schemas.microsoft.com/office/drawing/2014/main" id="{1DEC2D89-7BFD-DFEB-DD03-19605D3F4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4257" r="990"/>
              <a:stretch>
                <a:fillRect/>
              </a:stretch>
            </p:blipFill>
            <p:spPr bwMode="auto">
              <a:xfrm>
                <a:off x="6819900" y="2133600"/>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7" name="Picture 1" descr="C:\Users\Aman\Pictures\C ppt pictures\Capture.JPG">
                <a:extLst>
                  <a:ext uri="{FF2B5EF4-FFF2-40B4-BE49-F238E27FC236}">
                    <a16:creationId xmlns:a16="http://schemas.microsoft.com/office/drawing/2014/main" id="{DFA89BBC-6916-ED63-E15E-F349AD52C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506" r="25742"/>
              <a:stretch>
                <a:fillRect/>
              </a:stretch>
            </p:blipFill>
            <p:spPr bwMode="auto">
              <a:xfrm>
                <a:off x="4838700" y="2133600"/>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8" name="Straight Arrow Connector 27">
              <a:extLst>
                <a:ext uri="{FF2B5EF4-FFF2-40B4-BE49-F238E27FC236}">
                  <a16:creationId xmlns:a16="http://schemas.microsoft.com/office/drawing/2014/main" id="{C332EA55-8980-7215-315E-522EFE4DC1F8}"/>
                </a:ext>
              </a:extLst>
            </p:cNvPr>
            <p:cNvCxnSpPr/>
            <p:nvPr/>
          </p:nvCxnSpPr>
          <p:spPr>
            <a:xfrm>
              <a:off x="6324600" y="2649506"/>
              <a:ext cx="4953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6" name="Group 61">
            <a:extLst>
              <a:ext uri="{FF2B5EF4-FFF2-40B4-BE49-F238E27FC236}">
                <a16:creationId xmlns:a16="http://schemas.microsoft.com/office/drawing/2014/main" id="{53AABFD8-87B8-B3B4-4B0F-1AF1E7598B7E}"/>
              </a:ext>
            </a:extLst>
          </p:cNvPr>
          <p:cNvGrpSpPr>
            <a:grpSpLocks/>
          </p:cNvGrpSpPr>
          <p:nvPr/>
        </p:nvGrpSpPr>
        <p:grpSpPr bwMode="auto">
          <a:xfrm>
            <a:off x="889000" y="3810000"/>
            <a:ext cx="7353300" cy="1255713"/>
            <a:chOff x="1104900" y="4876800"/>
            <a:chExt cx="7353300" cy="1255776"/>
          </a:xfrm>
        </p:grpSpPr>
        <p:grpSp>
          <p:nvGrpSpPr>
            <p:cNvPr id="8201" name="Group 35">
              <a:extLst>
                <a:ext uri="{FF2B5EF4-FFF2-40B4-BE49-F238E27FC236}">
                  <a16:creationId xmlns:a16="http://schemas.microsoft.com/office/drawing/2014/main" id="{3E208B51-F6D0-CD3A-4798-495A7082EB1B}"/>
                </a:ext>
              </a:extLst>
            </p:cNvPr>
            <p:cNvGrpSpPr>
              <a:grpSpLocks/>
            </p:cNvGrpSpPr>
            <p:nvPr/>
          </p:nvGrpSpPr>
          <p:grpSpPr bwMode="auto">
            <a:xfrm>
              <a:off x="1104900" y="5108903"/>
              <a:ext cx="7353300" cy="1023673"/>
              <a:chOff x="952500" y="2100527"/>
              <a:chExt cx="7353300" cy="1023673"/>
            </a:xfrm>
          </p:grpSpPr>
          <p:cxnSp>
            <p:nvCxnSpPr>
              <p:cNvPr id="37" name="Straight Arrow Connector 36">
                <a:extLst>
                  <a:ext uri="{FF2B5EF4-FFF2-40B4-BE49-F238E27FC236}">
                    <a16:creationId xmlns:a16="http://schemas.microsoft.com/office/drawing/2014/main" id="{321D5497-2E1F-3B24-5E22-EDAB65D11F17}"/>
                  </a:ext>
                </a:extLst>
              </p:cNvPr>
              <p:cNvCxnSpPr/>
              <p:nvPr/>
            </p:nvCxnSpPr>
            <p:spPr>
              <a:xfrm>
                <a:off x="2438400" y="2647926"/>
                <a:ext cx="419100"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nvGrpSpPr>
              <p:cNvPr id="8205" name="Group 28">
                <a:extLst>
                  <a:ext uri="{FF2B5EF4-FFF2-40B4-BE49-F238E27FC236}">
                    <a16:creationId xmlns:a16="http://schemas.microsoft.com/office/drawing/2014/main" id="{FF50698E-1AE0-3067-5B42-38449B0C939E}"/>
                  </a:ext>
                </a:extLst>
              </p:cNvPr>
              <p:cNvGrpSpPr>
                <a:grpSpLocks/>
              </p:cNvGrpSpPr>
              <p:nvPr/>
            </p:nvGrpSpPr>
            <p:grpSpPr bwMode="auto">
              <a:xfrm>
                <a:off x="952500" y="2100527"/>
                <a:ext cx="7353300" cy="1023673"/>
                <a:chOff x="952500" y="2060903"/>
                <a:chExt cx="7353300" cy="1023673"/>
              </a:xfrm>
            </p:grpSpPr>
            <p:pic>
              <p:nvPicPr>
                <p:cNvPr id="8206" name="Picture 1" descr="C:\Users\Aman\Pictures\C ppt pictures\Capture.JPG">
                  <a:extLst>
                    <a:ext uri="{FF2B5EF4-FFF2-40B4-BE49-F238E27FC236}">
                      <a16:creationId xmlns:a16="http://schemas.microsoft.com/office/drawing/2014/main" id="{21D3416B-D993-3AA0-3F4D-E0505A32F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753" r="49506"/>
                <a:stretch>
                  <a:fillRect/>
                </a:stretch>
              </p:blipFill>
              <p:spPr bwMode="auto">
                <a:xfrm>
                  <a:off x="2857500" y="2133600"/>
                  <a:ext cx="1545336"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1" descr="C:\Users\Aman\Pictures\C ppt pictures\Capture.JPG">
                  <a:extLst>
                    <a:ext uri="{FF2B5EF4-FFF2-40B4-BE49-F238E27FC236}">
                      <a16:creationId xmlns:a16="http://schemas.microsoft.com/office/drawing/2014/main" id="{6ACAE789-98A1-5B39-529A-A549D4C03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90" r="74257"/>
                <a:stretch>
                  <a:fillRect/>
                </a:stretch>
              </p:blipFill>
              <p:spPr bwMode="auto">
                <a:xfrm>
                  <a:off x="952500" y="2133600"/>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Picture 1" descr="C:\Users\Aman\Pictures\C ppt pictures\Capture.JPG">
                  <a:extLst>
                    <a:ext uri="{FF2B5EF4-FFF2-40B4-BE49-F238E27FC236}">
                      <a16:creationId xmlns:a16="http://schemas.microsoft.com/office/drawing/2014/main" id="{E254705C-CEB1-9753-4037-18F615B5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4257" r="990"/>
                <a:stretch>
                  <a:fillRect/>
                </a:stretch>
              </p:blipFill>
              <p:spPr bwMode="auto">
                <a:xfrm>
                  <a:off x="6819900" y="2133600"/>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1" descr="C:\Users\Aman\Pictures\C ppt pictures\Capture.JPG">
                  <a:extLst>
                    <a:ext uri="{FF2B5EF4-FFF2-40B4-BE49-F238E27FC236}">
                      <a16:creationId xmlns:a16="http://schemas.microsoft.com/office/drawing/2014/main" id="{29D5F906-74A3-792D-C0AB-6E353F86D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506" r="25742"/>
                <a:stretch>
                  <a:fillRect/>
                </a:stretch>
              </p:blipFill>
              <p:spPr bwMode="auto">
                <a:xfrm>
                  <a:off x="4838700" y="2060903"/>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Shape 56">
              <a:extLst>
                <a:ext uri="{FF2B5EF4-FFF2-40B4-BE49-F238E27FC236}">
                  <a16:creationId xmlns:a16="http://schemas.microsoft.com/office/drawing/2014/main" id="{74502B3A-5360-87F8-EF49-9B1886BBA844}"/>
                </a:ext>
              </a:extLst>
            </p:cNvPr>
            <p:cNvCxnSpPr/>
            <p:nvPr/>
          </p:nvCxnSpPr>
          <p:spPr>
            <a:xfrm flipV="1">
              <a:off x="4554538" y="4876800"/>
              <a:ext cx="246062" cy="779502"/>
            </a:xfrm>
            <a:prstGeom prst="bentConnector2">
              <a:avLst/>
            </a:prstGeom>
            <a:ln>
              <a:tailEnd type="none"/>
            </a:ln>
          </p:spPr>
          <p:style>
            <a:lnRef idx="1">
              <a:schemeClr val="dk1"/>
            </a:lnRef>
            <a:fillRef idx="0">
              <a:schemeClr val="dk1"/>
            </a:fillRef>
            <a:effectRef idx="0">
              <a:schemeClr val="dk1"/>
            </a:effectRef>
            <a:fontRef idx="minor">
              <a:schemeClr val="tx1"/>
            </a:fontRef>
          </p:style>
        </p:cxnSp>
        <p:cxnSp>
          <p:nvCxnSpPr>
            <p:cNvPr id="59" name="Elbow Connector 58">
              <a:extLst>
                <a:ext uri="{FF2B5EF4-FFF2-40B4-BE49-F238E27FC236}">
                  <a16:creationId xmlns:a16="http://schemas.microsoft.com/office/drawing/2014/main" id="{2A9BA1DD-A930-3313-3A19-F23BDBAB6D46}"/>
                </a:ext>
              </a:extLst>
            </p:cNvPr>
            <p:cNvCxnSpPr/>
            <p:nvPr/>
          </p:nvCxnSpPr>
          <p:spPr>
            <a:xfrm>
              <a:off x="4800600" y="4876800"/>
              <a:ext cx="2133600" cy="838242"/>
            </a:xfrm>
            <a:prstGeom prst="bentConnector3">
              <a:avLst>
                <a:gd name="adj1" fmla="val 86149"/>
              </a:avLst>
            </a:prstGeom>
            <a:ln>
              <a:tailEnd type="arrow"/>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7A294C6-4579-B68F-2C6F-61BAACB57E85}"/>
              </a:ext>
            </a:extLst>
          </p:cNvPr>
          <p:cNvSpPr>
            <a:spLocks noGrp="1"/>
          </p:cNvSpPr>
          <p:nvPr>
            <p:ph type="title"/>
          </p:nvPr>
        </p:nvSpPr>
        <p:spPr>
          <a:xfrm>
            <a:off x="481013" y="304800"/>
            <a:ext cx="8229600" cy="1143000"/>
          </a:xfrm>
        </p:spPr>
        <p:txBody>
          <a:bodyPr/>
          <a:lstStyle/>
          <a:p>
            <a:pPr eaLnBrk="1" hangingPunct="1"/>
            <a:r>
              <a:rPr lang="en-US" altLang="en-US"/>
              <a:t>Control Statements</a:t>
            </a:r>
          </a:p>
        </p:txBody>
      </p:sp>
      <p:sp>
        <p:nvSpPr>
          <p:cNvPr id="10243" name="Rectangle 3">
            <a:extLst>
              <a:ext uri="{FF2B5EF4-FFF2-40B4-BE49-F238E27FC236}">
                <a16:creationId xmlns:a16="http://schemas.microsoft.com/office/drawing/2014/main" id="{27A95DB9-00A6-753A-1670-3CF10DB80CE0}"/>
              </a:ext>
            </a:extLst>
          </p:cNvPr>
          <p:cNvSpPr>
            <a:spLocks noGrp="1"/>
          </p:cNvSpPr>
          <p:nvPr>
            <p:ph idx="1"/>
          </p:nvPr>
        </p:nvSpPr>
        <p:spPr>
          <a:xfrm>
            <a:off x="481013" y="1600200"/>
            <a:ext cx="8229600" cy="4525963"/>
          </a:xfrm>
        </p:spPr>
        <p:txBody>
          <a:bodyPr/>
          <a:lstStyle/>
          <a:p>
            <a:pPr algn="just" eaLnBrk="1" hangingPunct="1">
              <a:spcBef>
                <a:spcPct val="0"/>
              </a:spcBef>
            </a:pPr>
            <a:r>
              <a:rPr lang="en-US" altLang="en-US" sz="2800"/>
              <a:t>The C language programs until now follows a sequential form of execution of statements.</a:t>
            </a:r>
          </a:p>
          <a:p>
            <a:pPr algn="just" eaLnBrk="1" hangingPunct="1">
              <a:spcBef>
                <a:spcPct val="0"/>
              </a:spcBef>
            </a:pPr>
            <a:r>
              <a:rPr lang="en-US" altLang="en-US" sz="2800"/>
              <a:t> C language provides statements that can alter the flow of a sequence of instructions. These statements are called control statements.</a:t>
            </a:r>
          </a:p>
          <a:p>
            <a:pPr eaLnBrk="1" hangingPunct="1">
              <a:spcBef>
                <a:spcPct val="0"/>
              </a:spcBef>
            </a:pPr>
            <a:r>
              <a:rPr lang="en-US" altLang="en-US" sz="2800"/>
              <a:t> These statements help to jump from one part of the program to another. The control transfer may be conditional or unconditional.</a:t>
            </a:r>
            <a:br>
              <a:rPr lang="en-US" altLang="en-US" sz="2800"/>
            </a:br>
            <a:endParaRPr lang="en-US" altLang="en-US" sz="28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905B7EC1-04F2-BBD1-69F1-DF2B54F9D659}"/>
              </a:ext>
            </a:extLst>
          </p:cNvPr>
          <p:cNvSpPr>
            <a:spLocks noGrp="1"/>
          </p:cNvSpPr>
          <p:nvPr>
            <p:ph type="title"/>
          </p:nvPr>
        </p:nvSpPr>
        <p:spPr/>
        <p:txBody>
          <a:bodyPr/>
          <a:lstStyle/>
          <a:p>
            <a:pPr eaLnBrk="1" hangingPunct="1"/>
            <a:r>
              <a:rPr lang="en-US" altLang="en-US"/>
              <a:t>Control Structure</a:t>
            </a:r>
          </a:p>
        </p:txBody>
      </p:sp>
      <p:sp>
        <p:nvSpPr>
          <p:cNvPr id="3" name="Content Placeholder 2">
            <a:extLst>
              <a:ext uri="{FF2B5EF4-FFF2-40B4-BE49-F238E27FC236}">
                <a16:creationId xmlns:a16="http://schemas.microsoft.com/office/drawing/2014/main" id="{D048E86D-6780-E2D5-02B7-C7A8EDF3CECA}"/>
              </a:ext>
            </a:extLst>
          </p:cNvPr>
          <p:cNvSpPr>
            <a:spLocks noGrp="1"/>
          </p:cNvSpPr>
          <p:nvPr>
            <p:ph idx="1"/>
          </p:nvPr>
        </p:nvSpPr>
        <p:spPr/>
        <p:txBody>
          <a:bodyPr rtlCol="0">
            <a:normAutofit fontScale="92500" lnSpcReduction="10000"/>
          </a:bodyPr>
          <a:lstStyle/>
          <a:p>
            <a:pPr algn="just" eaLnBrk="1" fontAlgn="auto" hangingPunct="1">
              <a:spcAft>
                <a:spcPts val="0"/>
              </a:spcAft>
              <a:defRPr/>
            </a:pPr>
            <a:r>
              <a:rPr lang="en-US" dirty="0"/>
              <a:t>A control structure refers to the way in which the programmer specifies the order of executing the statements.</a:t>
            </a:r>
          </a:p>
          <a:p>
            <a:pPr algn="just" eaLnBrk="1" fontAlgn="auto" hangingPunct="1">
              <a:spcAft>
                <a:spcPts val="0"/>
              </a:spcAft>
              <a:defRPr/>
            </a:pPr>
            <a:r>
              <a:rPr lang="en-US" dirty="0"/>
              <a:t>Three control structures </a:t>
            </a:r>
          </a:p>
          <a:p>
            <a:pPr lvl="1" algn="just" eaLnBrk="1" fontAlgn="auto" hangingPunct="1">
              <a:spcAft>
                <a:spcPts val="0"/>
              </a:spcAft>
              <a:defRPr/>
            </a:pPr>
            <a:r>
              <a:rPr lang="en-US" dirty="0">
                <a:solidFill>
                  <a:schemeClr val="accent5">
                    <a:lumMod val="50000"/>
                  </a:schemeClr>
                </a:solidFill>
              </a:rPr>
              <a:t>Sequence structure</a:t>
            </a:r>
          </a:p>
          <a:p>
            <a:pPr lvl="2" algn="just" eaLnBrk="1" fontAlgn="auto" hangingPunct="1">
              <a:spcAft>
                <a:spcPts val="0"/>
              </a:spcAft>
              <a:defRPr/>
            </a:pPr>
            <a:r>
              <a:rPr lang="en-US" dirty="0"/>
              <a:t>Programs are executed sequentially by default.</a:t>
            </a:r>
          </a:p>
          <a:p>
            <a:pPr lvl="1" algn="just" eaLnBrk="1" fontAlgn="auto" hangingPunct="1">
              <a:spcAft>
                <a:spcPts val="0"/>
              </a:spcAft>
              <a:defRPr/>
            </a:pPr>
            <a:r>
              <a:rPr lang="en-US" dirty="0">
                <a:solidFill>
                  <a:schemeClr val="accent5">
                    <a:lumMod val="50000"/>
                  </a:schemeClr>
                </a:solidFill>
              </a:rPr>
              <a:t>Selection structures(Condition)</a:t>
            </a:r>
          </a:p>
          <a:p>
            <a:pPr lvl="2" algn="just" eaLnBrk="1" fontAlgn="auto" hangingPunct="1">
              <a:spcAft>
                <a:spcPts val="0"/>
              </a:spcAft>
              <a:defRPr/>
            </a:pPr>
            <a:r>
              <a:rPr lang="en-US" dirty="0">
                <a:latin typeface="Lucida Console" pitchFamily="49" charset="0"/>
              </a:rPr>
              <a:t>if</a:t>
            </a:r>
            <a:r>
              <a:rPr lang="en-US" dirty="0"/>
              <a:t>, </a:t>
            </a:r>
            <a:r>
              <a:rPr lang="en-US" dirty="0">
                <a:latin typeface="Lucida Console" pitchFamily="49" charset="0"/>
              </a:rPr>
              <a:t>if…else</a:t>
            </a:r>
            <a:r>
              <a:rPr lang="en-US" dirty="0"/>
              <a:t>, if-else-if, Nested-if ,</a:t>
            </a:r>
            <a:r>
              <a:rPr lang="en-US" dirty="0">
                <a:latin typeface="Lucida Console" pitchFamily="49" charset="0"/>
              </a:rPr>
              <a:t>switch</a:t>
            </a:r>
            <a:r>
              <a:rPr lang="en-US" dirty="0"/>
              <a:t> </a:t>
            </a:r>
          </a:p>
          <a:p>
            <a:pPr lvl="1" algn="just" eaLnBrk="1" fontAlgn="auto" hangingPunct="1">
              <a:spcAft>
                <a:spcPts val="0"/>
              </a:spcAft>
              <a:defRPr/>
            </a:pPr>
            <a:r>
              <a:rPr lang="en-US" dirty="0">
                <a:solidFill>
                  <a:schemeClr val="accent5">
                    <a:lumMod val="50000"/>
                  </a:schemeClr>
                </a:solidFill>
              </a:rPr>
              <a:t>Repetition structures (iteration)</a:t>
            </a:r>
          </a:p>
          <a:p>
            <a:pPr lvl="2" algn="just" eaLnBrk="1" fontAlgn="auto" hangingPunct="1">
              <a:spcAft>
                <a:spcPts val="0"/>
              </a:spcAft>
              <a:defRPr/>
            </a:pPr>
            <a:r>
              <a:rPr lang="en-US" dirty="0">
                <a:latin typeface="Lucida Console" pitchFamily="49" charset="0"/>
              </a:rPr>
              <a:t>while</a:t>
            </a:r>
            <a:r>
              <a:rPr lang="en-US" dirty="0"/>
              <a:t>, </a:t>
            </a:r>
            <a:r>
              <a:rPr lang="en-US" dirty="0">
                <a:latin typeface="Lucida Console" pitchFamily="49" charset="0"/>
              </a:rPr>
              <a:t>do…while</a:t>
            </a:r>
            <a:r>
              <a:rPr lang="en-US" dirty="0"/>
              <a:t>, </a:t>
            </a:r>
            <a:r>
              <a:rPr lang="en-US" dirty="0">
                <a:latin typeface="Lucida Console" pitchFamily="49" charset="0"/>
              </a:rPr>
              <a:t>for</a:t>
            </a:r>
          </a:p>
          <a:p>
            <a:pPr eaLnBrk="1" fontAlgn="auto" hangingPunct="1">
              <a:spcAft>
                <a:spcPts val="0"/>
              </a:spcAft>
              <a:buFont typeface="Arial" panose="020B0604020202020204" pitchFamily="34" charset="0"/>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List of C Keywords </a:t>
            </a:r>
            <a:endParaRPr/>
          </a:p>
        </p:txBody>
      </p:sp>
      <p:graphicFrame>
        <p:nvGraphicFramePr>
          <p:cNvPr id="174" name="Google Shape;174;p14"/>
          <p:cNvGraphicFramePr/>
          <p:nvPr/>
        </p:nvGraphicFramePr>
        <p:xfrm>
          <a:off x="1524000" y="1828800"/>
          <a:ext cx="6172200" cy="3728800"/>
        </p:xfrm>
        <a:graphic>
          <a:graphicData uri="http://schemas.openxmlformats.org/drawingml/2006/table">
            <a:tbl>
              <a:tblPr firstRow="1" bandRow="1">
                <a:noFill/>
                <a:tableStyleId>{2061A904-FC6C-46D9-AF61-62E033E2436D}</a:tableStyleId>
              </a:tblPr>
              <a:tblGrid>
                <a:gridCol w="1543050">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3050">
                  <a:extLst>
                    <a:ext uri="{9D8B030D-6E8A-4147-A177-3AD203B41FA5}">
                      <a16:colId xmlns:a16="http://schemas.microsoft.com/office/drawing/2014/main" val="20003"/>
                    </a:ext>
                  </a:extLst>
                </a:gridCol>
              </a:tblGrid>
              <a:tr h="46610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1">
                          <a:latin typeface="Courier New"/>
                          <a:ea typeface="Courier New"/>
                          <a:cs typeface="Courier New"/>
                          <a:sym typeface="Courier New"/>
                        </a:rPr>
                        <a:t>auto</a:t>
                      </a:r>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double	</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int</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struct</a:t>
                      </a:r>
                      <a:endParaRPr sz="1800" b="1">
                        <a:latin typeface="Courier New"/>
                        <a:ea typeface="Courier New"/>
                        <a:cs typeface="Courier New"/>
                        <a:sym typeface="Courier New"/>
                      </a:endParaRPr>
                    </a:p>
                  </a:txBody>
                  <a:tcPr marL="91450" marR="91450" marT="45725" marB="45725" anchor="ctr"/>
                </a:tc>
                <a:extLst>
                  <a:ext uri="{0D108BD9-81ED-4DB2-BD59-A6C34878D82A}">
                    <a16:rowId xmlns:a16="http://schemas.microsoft.com/office/drawing/2014/main" val="10000"/>
                  </a:ext>
                </a:extLst>
              </a:tr>
              <a:tr h="46610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1">
                          <a:latin typeface="Courier New"/>
                          <a:ea typeface="Courier New"/>
                          <a:cs typeface="Courier New"/>
                          <a:sym typeface="Courier New"/>
                        </a:rPr>
                        <a:t>break</a:t>
                      </a:r>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else</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long</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switch</a:t>
                      </a:r>
                      <a:endParaRPr sz="1800" b="1">
                        <a:latin typeface="Courier New"/>
                        <a:ea typeface="Courier New"/>
                        <a:cs typeface="Courier New"/>
                        <a:sym typeface="Courier New"/>
                      </a:endParaRPr>
                    </a:p>
                  </a:txBody>
                  <a:tcPr marL="91450" marR="91450" marT="45725" marB="45725" anchor="ctr"/>
                </a:tc>
                <a:extLst>
                  <a:ext uri="{0D108BD9-81ED-4DB2-BD59-A6C34878D82A}">
                    <a16:rowId xmlns:a16="http://schemas.microsoft.com/office/drawing/2014/main" val="10001"/>
                  </a:ext>
                </a:extLst>
              </a:tr>
              <a:tr h="46610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1">
                          <a:latin typeface="Courier New"/>
                          <a:ea typeface="Courier New"/>
                          <a:cs typeface="Courier New"/>
                          <a:sym typeface="Courier New"/>
                        </a:rPr>
                        <a:t>case</a:t>
                      </a:r>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enum	</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register</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typedef</a:t>
                      </a:r>
                      <a:endParaRPr sz="1800" b="1">
                        <a:latin typeface="Courier New"/>
                        <a:ea typeface="Courier New"/>
                        <a:cs typeface="Courier New"/>
                        <a:sym typeface="Courier New"/>
                      </a:endParaRPr>
                    </a:p>
                  </a:txBody>
                  <a:tcPr marL="91450" marR="91450" marT="45725" marB="45725" anchor="ctr"/>
                </a:tc>
                <a:extLst>
                  <a:ext uri="{0D108BD9-81ED-4DB2-BD59-A6C34878D82A}">
                    <a16:rowId xmlns:a16="http://schemas.microsoft.com/office/drawing/2014/main" val="10002"/>
                  </a:ext>
                </a:extLst>
              </a:tr>
              <a:tr h="46610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1">
                          <a:latin typeface="Courier New"/>
                          <a:ea typeface="Courier New"/>
                          <a:cs typeface="Courier New"/>
                          <a:sym typeface="Courier New"/>
                        </a:rPr>
                        <a:t>char</a:t>
                      </a:r>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extern	</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return	</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union</a:t>
                      </a:r>
                      <a:endParaRPr sz="1800" b="1">
                        <a:latin typeface="Courier New"/>
                        <a:ea typeface="Courier New"/>
                        <a:cs typeface="Courier New"/>
                        <a:sym typeface="Courier New"/>
                      </a:endParaRPr>
                    </a:p>
                  </a:txBody>
                  <a:tcPr marL="91450" marR="91450" marT="45725" marB="45725" anchor="ctr"/>
                </a:tc>
                <a:extLst>
                  <a:ext uri="{0D108BD9-81ED-4DB2-BD59-A6C34878D82A}">
                    <a16:rowId xmlns:a16="http://schemas.microsoft.com/office/drawing/2014/main" val="10003"/>
                  </a:ext>
                </a:extLst>
              </a:tr>
              <a:tr h="46610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1">
                          <a:latin typeface="Courier New"/>
                          <a:ea typeface="Courier New"/>
                          <a:cs typeface="Courier New"/>
                          <a:sym typeface="Courier New"/>
                        </a:rPr>
                        <a:t>const	</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float</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short</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unsigned</a:t>
                      </a:r>
                      <a:endParaRPr sz="1800" b="1">
                        <a:latin typeface="Courier New"/>
                        <a:ea typeface="Courier New"/>
                        <a:cs typeface="Courier New"/>
                        <a:sym typeface="Courier New"/>
                      </a:endParaRPr>
                    </a:p>
                  </a:txBody>
                  <a:tcPr marL="91450" marR="91450" marT="45725" marB="45725" anchor="ctr"/>
                </a:tc>
                <a:extLst>
                  <a:ext uri="{0D108BD9-81ED-4DB2-BD59-A6C34878D82A}">
                    <a16:rowId xmlns:a16="http://schemas.microsoft.com/office/drawing/2014/main" val="10004"/>
                  </a:ext>
                </a:extLst>
              </a:tr>
              <a:tr h="466100">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continue</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for</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signed</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void</a:t>
                      </a:r>
                      <a:endParaRPr sz="1800" b="1">
                        <a:latin typeface="Courier New"/>
                        <a:ea typeface="Courier New"/>
                        <a:cs typeface="Courier New"/>
                        <a:sym typeface="Courier New"/>
                      </a:endParaRPr>
                    </a:p>
                  </a:txBody>
                  <a:tcPr marL="91450" marR="91450" marT="45725" marB="45725" anchor="ctr"/>
                </a:tc>
                <a:extLst>
                  <a:ext uri="{0D108BD9-81ED-4DB2-BD59-A6C34878D82A}">
                    <a16:rowId xmlns:a16="http://schemas.microsoft.com/office/drawing/2014/main" val="10005"/>
                  </a:ext>
                </a:extLst>
              </a:tr>
              <a:tr h="46610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1">
                          <a:latin typeface="Courier New"/>
                          <a:ea typeface="Courier New"/>
                          <a:cs typeface="Courier New"/>
                          <a:sym typeface="Courier New"/>
                        </a:rPr>
                        <a:t>default</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goto</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sizeof</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volatile</a:t>
                      </a:r>
                      <a:endParaRPr sz="1800" b="1">
                        <a:latin typeface="Courier New"/>
                        <a:ea typeface="Courier New"/>
                        <a:cs typeface="Courier New"/>
                        <a:sym typeface="Courier New"/>
                      </a:endParaRPr>
                    </a:p>
                  </a:txBody>
                  <a:tcPr marL="91450" marR="91450" marT="45725" marB="45725" anchor="ctr"/>
                </a:tc>
                <a:extLst>
                  <a:ext uri="{0D108BD9-81ED-4DB2-BD59-A6C34878D82A}">
                    <a16:rowId xmlns:a16="http://schemas.microsoft.com/office/drawing/2014/main" val="10006"/>
                  </a:ext>
                </a:extLst>
              </a:tr>
              <a:tr h="46610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1">
                          <a:latin typeface="Courier New"/>
                          <a:ea typeface="Courier New"/>
                          <a:cs typeface="Courier New"/>
                          <a:sym typeface="Courier New"/>
                        </a:rPr>
                        <a:t>do</a:t>
                      </a:r>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if</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static</a:t>
                      </a:r>
                      <a:endParaRPr sz="1800" b="1">
                        <a:latin typeface="Courier New"/>
                        <a:ea typeface="Courier New"/>
                        <a:cs typeface="Courier New"/>
                        <a:sym typeface="Courier New"/>
                      </a:endParaRPr>
                    </a:p>
                  </a:txBody>
                  <a:tcPr marL="91450" marR="91450" marT="45725" marB="45725" anchor="ctr"/>
                </a:tc>
                <a:tc>
                  <a:txBody>
                    <a:bodyPr/>
                    <a:lstStyle/>
                    <a:p>
                      <a:pPr marL="0" marR="0" lvl="0" indent="0" algn="l" rtl="0">
                        <a:spcBef>
                          <a:spcPts val="0"/>
                        </a:spcBef>
                        <a:spcAft>
                          <a:spcPts val="0"/>
                        </a:spcAft>
                        <a:buNone/>
                      </a:pPr>
                      <a:r>
                        <a:rPr lang="en-US" sz="1800" b="1">
                          <a:latin typeface="Courier New"/>
                          <a:ea typeface="Courier New"/>
                          <a:cs typeface="Courier New"/>
                          <a:sym typeface="Courier New"/>
                        </a:rPr>
                        <a:t>while</a:t>
                      </a:r>
                      <a:endParaRPr sz="1800" b="1">
                        <a:latin typeface="Courier New"/>
                        <a:ea typeface="Courier New"/>
                        <a:cs typeface="Courier New"/>
                        <a:sym typeface="Courier New"/>
                      </a:endParaRPr>
                    </a:p>
                  </a:txBody>
                  <a:tcPr marL="91450" marR="91450" marT="45725" marB="457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a:extLst>
              <a:ext uri="{FF2B5EF4-FFF2-40B4-BE49-F238E27FC236}">
                <a16:creationId xmlns:a16="http://schemas.microsoft.com/office/drawing/2014/main" id="{93C4ED17-50CC-06AC-5563-668110B66BE6}"/>
              </a:ext>
            </a:extLst>
          </p:cNvPr>
          <p:cNvSpPr>
            <a:spLocks noGrp="1"/>
          </p:cNvSpPr>
          <p:nvPr>
            <p:ph type="title"/>
          </p:nvPr>
        </p:nvSpPr>
        <p:spPr>
          <a:xfrm>
            <a:off x="23813" y="457200"/>
            <a:ext cx="8229600" cy="1143000"/>
          </a:xfrm>
        </p:spPr>
        <p:txBody>
          <a:bodyPr/>
          <a:lstStyle/>
          <a:p>
            <a:pPr eaLnBrk="1" hangingPunct="1"/>
            <a:r>
              <a:rPr lang="en-US" altLang="en-US" sz="3200"/>
              <a:t>Condition Statements(or Decision control statements or Branching statements)</a:t>
            </a:r>
          </a:p>
        </p:txBody>
      </p:sp>
      <p:sp>
        <p:nvSpPr>
          <p:cNvPr id="3" name="Content Placeholder 2">
            <a:extLst>
              <a:ext uri="{FF2B5EF4-FFF2-40B4-BE49-F238E27FC236}">
                <a16:creationId xmlns:a16="http://schemas.microsoft.com/office/drawing/2014/main" id="{E25B0514-315E-CA1D-4B1B-9202EA015117}"/>
              </a:ext>
            </a:extLst>
          </p:cNvPr>
          <p:cNvSpPr>
            <a:spLocks noGrp="1"/>
          </p:cNvSpPr>
          <p:nvPr>
            <p:ph idx="1"/>
          </p:nvPr>
        </p:nvSpPr>
        <p:spPr/>
        <p:txBody>
          <a:bodyPr rtlCol="0">
            <a:normAutofit fontScale="70000" lnSpcReduction="20000"/>
          </a:bodyPr>
          <a:lstStyle/>
          <a:p>
            <a:pPr eaLnBrk="1" fontAlgn="auto" hangingPunct="1">
              <a:spcBef>
                <a:spcPct val="75000"/>
              </a:spcBef>
              <a:spcAft>
                <a:spcPts val="0"/>
              </a:spcAft>
              <a:defRPr/>
            </a:pPr>
            <a:r>
              <a:rPr lang="en-US" dirty="0"/>
              <a:t>The C condition statements or the decision statements, checks the given condition</a:t>
            </a:r>
          </a:p>
          <a:p>
            <a:pPr eaLnBrk="1" fontAlgn="auto" hangingPunct="1">
              <a:spcBef>
                <a:spcPct val="75000"/>
              </a:spcBef>
              <a:spcAft>
                <a:spcPts val="0"/>
              </a:spcAft>
              <a:defRPr/>
            </a:pPr>
            <a:r>
              <a:rPr lang="en-US" dirty="0"/>
              <a:t>Based upon the state of the condition, a sub-block is executed. </a:t>
            </a:r>
          </a:p>
          <a:p>
            <a:pPr eaLnBrk="1" fontAlgn="auto" hangingPunct="1">
              <a:spcBef>
                <a:spcPct val="75000"/>
              </a:spcBef>
              <a:spcAft>
                <a:spcPts val="0"/>
              </a:spcAft>
              <a:defRPr/>
            </a:pPr>
            <a:r>
              <a:rPr lang="en-US" dirty="0"/>
              <a:t>Decision statements are the:</a:t>
            </a:r>
          </a:p>
          <a:p>
            <a:pPr lvl="1" eaLnBrk="1" fontAlgn="auto" hangingPunct="1">
              <a:spcBef>
                <a:spcPct val="70000"/>
              </a:spcBef>
              <a:spcAft>
                <a:spcPts val="0"/>
              </a:spcAft>
              <a:defRPr/>
            </a:pPr>
            <a:r>
              <a:rPr lang="en-US" sz="3200" i="1" dirty="0"/>
              <a:t>if statement</a:t>
            </a:r>
            <a:endParaRPr lang="en-US" sz="3200" dirty="0"/>
          </a:p>
          <a:p>
            <a:pPr lvl="1" eaLnBrk="1" fontAlgn="auto" hangingPunct="1">
              <a:spcAft>
                <a:spcPts val="0"/>
              </a:spcAft>
              <a:defRPr/>
            </a:pPr>
            <a:r>
              <a:rPr lang="en-US" sz="3200" i="1" dirty="0"/>
              <a:t>if-else statement</a:t>
            </a:r>
          </a:p>
          <a:p>
            <a:pPr lvl="1" eaLnBrk="1" fontAlgn="auto" hangingPunct="1">
              <a:spcAft>
                <a:spcPts val="0"/>
              </a:spcAft>
              <a:defRPr/>
            </a:pPr>
            <a:r>
              <a:rPr lang="en-US" sz="3200" i="1" dirty="0"/>
              <a:t>If-else-if statement</a:t>
            </a:r>
          </a:p>
          <a:p>
            <a:pPr lvl="1" eaLnBrk="1" fontAlgn="auto" hangingPunct="1">
              <a:spcAft>
                <a:spcPts val="0"/>
              </a:spcAft>
              <a:defRPr/>
            </a:pPr>
            <a:r>
              <a:rPr lang="en-US" sz="3200" i="1" dirty="0"/>
              <a:t>Nested if statement</a:t>
            </a:r>
            <a:endParaRPr lang="en-US" sz="3200" dirty="0"/>
          </a:p>
          <a:p>
            <a:pPr lvl="1" eaLnBrk="1" fontAlgn="auto" hangingPunct="1">
              <a:spcAft>
                <a:spcPts val="0"/>
              </a:spcAft>
              <a:defRPr/>
            </a:pPr>
            <a:r>
              <a:rPr lang="en-US" sz="3200" i="1" dirty="0"/>
              <a:t>switch statement</a:t>
            </a:r>
            <a:endParaRPr lang="en-US" sz="3200" dirty="0"/>
          </a:p>
          <a:p>
            <a:pPr eaLnBrk="1" fontAlgn="auto" hangingPunct="1">
              <a:spcAft>
                <a:spcPts val="0"/>
              </a:spcAft>
              <a:defRPr/>
            </a:pPr>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Content Placeholder 3">
            <a:extLst>
              <a:ext uri="{FF2B5EF4-FFF2-40B4-BE49-F238E27FC236}">
                <a16:creationId xmlns:a16="http://schemas.microsoft.com/office/drawing/2014/main" id="{AA778F60-C3E6-8673-C0C7-C7154ED9E0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629400"/>
          </a:xfr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77D57AC-9317-EE3A-B597-FB341BFF8DC5}"/>
              </a:ext>
            </a:extLst>
          </p:cNvPr>
          <p:cNvSpPr>
            <a:spLocks noGrp="1"/>
          </p:cNvSpPr>
          <p:nvPr>
            <p:ph type="title"/>
          </p:nvPr>
        </p:nvSpPr>
        <p:spPr/>
        <p:txBody>
          <a:bodyPr/>
          <a:lstStyle/>
          <a:p>
            <a:pPr eaLnBrk="1" hangingPunct="1"/>
            <a:r>
              <a:rPr lang="en-US" altLang="en-US" sz="4800"/>
              <a:t>Daily routine</a:t>
            </a:r>
            <a:endParaRPr lang="en-IN" altLang="en-US" sz="4800"/>
          </a:p>
        </p:txBody>
      </p:sp>
      <p:sp>
        <p:nvSpPr>
          <p:cNvPr id="10" name="Rectangle 9">
            <a:extLst>
              <a:ext uri="{FF2B5EF4-FFF2-40B4-BE49-F238E27FC236}">
                <a16:creationId xmlns:a16="http://schemas.microsoft.com/office/drawing/2014/main" id="{DCB192AA-3494-2826-7969-83391A16A728}"/>
              </a:ext>
            </a:extLst>
          </p:cNvPr>
          <p:cNvSpPr/>
          <p:nvPr/>
        </p:nvSpPr>
        <p:spPr>
          <a:xfrm>
            <a:off x="2051050" y="2133600"/>
            <a:ext cx="1873250" cy="574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sp>
        <p:nvSpPr>
          <p:cNvPr id="15364" name="AutoShape 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a:extLst>
              <a:ext uri="{FF2B5EF4-FFF2-40B4-BE49-F238E27FC236}">
                <a16:creationId xmlns:a16="http://schemas.microsoft.com/office/drawing/2014/main" id="{39B9F602-30CF-5B66-9FB1-C3E887D21A07}"/>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endParaRPr lang="en-IN" altLang="en-US" sz="1800">
              <a:solidFill>
                <a:schemeClr val="tx1"/>
              </a:solidFill>
            </a:endParaRPr>
          </a:p>
        </p:txBody>
      </p:sp>
      <p:sp>
        <p:nvSpPr>
          <p:cNvPr id="15365" name="AutoShape 6"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a:extLst>
              <a:ext uri="{FF2B5EF4-FFF2-40B4-BE49-F238E27FC236}">
                <a16:creationId xmlns:a16="http://schemas.microsoft.com/office/drawing/2014/main" id="{D2BF295D-791A-A0BC-7E1E-FB53AE1BB24B}"/>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endParaRPr lang="en-IN" altLang="en-US" sz="1800">
              <a:solidFill>
                <a:schemeClr val="tx1"/>
              </a:solidFill>
            </a:endParaRPr>
          </a:p>
        </p:txBody>
      </p:sp>
      <p:pic>
        <p:nvPicPr>
          <p:cNvPr id="15366" name="Picture 2" descr="http://toonclips.com/600/6709.jpg">
            <a:extLst>
              <a:ext uri="{FF2B5EF4-FFF2-40B4-BE49-F238E27FC236}">
                <a16:creationId xmlns:a16="http://schemas.microsoft.com/office/drawing/2014/main" id="{1ED52A4D-6653-2972-8212-1C1313C91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354513"/>
            <a:ext cx="2128838"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4" descr="http://vecto.rs/1024/vector-of-a-happy-cartoon-summer-man-walking-with-a-big-smile-by-ron-leishman-27463.jpg">
            <a:extLst>
              <a:ext uri="{FF2B5EF4-FFF2-40B4-BE49-F238E27FC236}">
                <a16:creationId xmlns:a16="http://schemas.microsoft.com/office/drawing/2014/main" id="{56617C9D-9557-D65D-7CE1-69FE57051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4292600"/>
            <a:ext cx="1474788"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lowchart: Alternate Process 15">
            <a:extLst>
              <a:ext uri="{FF2B5EF4-FFF2-40B4-BE49-F238E27FC236}">
                <a16:creationId xmlns:a16="http://schemas.microsoft.com/office/drawing/2014/main" id="{024B777E-0C27-3182-FDB7-E2704757FD1A}"/>
              </a:ext>
            </a:extLst>
          </p:cNvPr>
          <p:cNvSpPr/>
          <p:nvPr/>
        </p:nvSpPr>
        <p:spPr>
          <a:xfrm>
            <a:off x="3778250" y="1916113"/>
            <a:ext cx="1081088" cy="433387"/>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Start</a:t>
            </a:r>
            <a:endParaRPr lang="en-IN" dirty="0">
              <a:solidFill>
                <a:schemeClr val="tx1"/>
              </a:solidFill>
            </a:endParaRPr>
          </a:p>
        </p:txBody>
      </p:sp>
      <p:sp>
        <p:nvSpPr>
          <p:cNvPr id="8" name="Flowchart: Decision 7">
            <a:extLst>
              <a:ext uri="{FF2B5EF4-FFF2-40B4-BE49-F238E27FC236}">
                <a16:creationId xmlns:a16="http://schemas.microsoft.com/office/drawing/2014/main" id="{B6951F8F-E1F6-B5B0-3F1B-A9949475C2E0}"/>
              </a:ext>
            </a:extLst>
          </p:cNvPr>
          <p:cNvSpPr/>
          <p:nvPr/>
        </p:nvSpPr>
        <p:spPr>
          <a:xfrm>
            <a:off x="3276600" y="3265488"/>
            <a:ext cx="2087563" cy="1027112"/>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Where</a:t>
            </a:r>
          </a:p>
          <a:p>
            <a:pPr algn="ctr" eaLnBrk="1" fontAlgn="auto" hangingPunct="1">
              <a:spcBef>
                <a:spcPts val="0"/>
              </a:spcBef>
              <a:spcAft>
                <a:spcPts val="0"/>
              </a:spcAft>
              <a:defRPr/>
            </a:pPr>
            <a:r>
              <a:rPr lang="en-US" dirty="0">
                <a:solidFill>
                  <a:schemeClr val="tx1"/>
                </a:solidFill>
              </a:rPr>
              <a:t>To</a:t>
            </a:r>
          </a:p>
          <a:p>
            <a:pPr algn="ctr" eaLnBrk="1" fontAlgn="auto" hangingPunct="1">
              <a:spcBef>
                <a:spcPts val="0"/>
              </a:spcBef>
              <a:spcAft>
                <a:spcPts val="0"/>
              </a:spcAft>
              <a:defRPr/>
            </a:pPr>
            <a:r>
              <a:rPr lang="en-US" dirty="0">
                <a:solidFill>
                  <a:schemeClr val="tx1"/>
                </a:solidFill>
              </a:rPr>
              <a:t>Go?</a:t>
            </a:r>
            <a:endParaRPr lang="en-IN" dirty="0">
              <a:solidFill>
                <a:schemeClr val="tx1"/>
              </a:solidFill>
            </a:endParaRPr>
          </a:p>
        </p:txBody>
      </p:sp>
      <p:sp>
        <p:nvSpPr>
          <p:cNvPr id="17" name="Rectangle 16">
            <a:extLst>
              <a:ext uri="{FF2B5EF4-FFF2-40B4-BE49-F238E27FC236}">
                <a16:creationId xmlns:a16="http://schemas.microsoft.com/office/drawing/2014/main" id="{D8BEADEB-2897-1B65-CB47-2792AFCB97E0}"/>
              </a:ext>
            </a:extLst>
          </p:cNvPr>
          <p:cNvSpPr/>
          <p:nvPr/>
        </p:nvSpPr>
        <p:spPr>
          <a:xfrm>
            <a:off x="3778250" y="2636838"/>
            <a:ext cx="1081088"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Go!!!</a:t>
            </a:r>
            <a:endParaRPr lang="en-IN" dirty="0">
              <a:solidFill>
                <a:schemeClr val="tx1"/>
              </a:solidFill>
            </a:endParaRPr>
          </a:p>
        </p:txBody>
      </p:sp>
      <p:cxnSp>
        <p:nvCxnSpPr>
          <p:cNvPr id="19" name="Straight Arrow Connector 18">
            <a:extLst>
              <a:ext uri="{FF2B5EF4-FFF2-40B4-BE49-F238E27FC236}">
                <a16:creationId xmlns:a16="http://schemas.microsoft.com/office/drawing/2014/main" id="{33E8E2A7-0DCB-D543-BCCC-11CC7B758663}"/>
              </a:ext>
            </a:extLst>
          </p:cNvPr>
          <p:cNvCxnSpPr>
            <a:stCxn id="16" idx="2"/>
            <a:endCxn id="17" idx="0"/>
          </p:cNvCxnSpPr>
          <p:nvPr/>
        </p:nvCxnSpPr>
        <p:spPr>
          <a:xfrm>
            <a:off x="4319588" y="2349500"/>
            <a:ext cx="0" cy="2873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1A1E01C-92B3-55E9-CC44-839BEC35053D}"/>
              </a:ext>
            </a:extLst>
          </p:cNvPr>
          <p:cNvCxnSpPr>
            <a:stCxn id="17" idx="2"/>
            <a:endCxn id="8" idx="0"/>
          </p:cNvCxnSpPr>
          <p:nvPr/>
        </p:nvCxnSpPr>
        <p:spPr>
          <a:xfrm>
            <a:off x="4319588" y="3068638"/>
            <a:ext cx="0" cy="1968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467F1D38-51AD-2F4F-35C4-FD9531943ACB}"/>
              </a:ext>
            </a:extLst>
          </p:cNvPr>
          <p:cNvCxnSpPr>
            <a:stCxn id="8" idx="1"/>
          </p:cNvCxnSpPr>
          <p:nvPr/>
        </p:nvCxnSpPr>
        <p:spPr>
          <a:xfrm rot="10800000" flipV="1">
            <a:off x="1820863" y="3778250"/>
            <a:ext cx="1455737" cy="57626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E1192208-5CB3-94D7-BAD9-90C63C184198}"/>
              </a:ext>
            </a:extLst>
          </p:cNvPr>
          <p:cNvCxnSpPr>
            <a:stCxn id="8" idx="3"/>
          </p:cNvCxnSpPr>
          <p:nvPr/>
        </p:nvCxnSpPr>
        <p:spPr>
          <a:xfrm>
            <a:off x="5364163" y="3778250"/>
            <a:ext cx="1373187" cy="51435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375" name="TextBox 27">
            <a:extLst>
              <a:ext uri="{FF2B5EF4-FFF2-40B4-BE49-F238E27FC236}">
                <a16:creationId xmlns:a16="http://schemas.microsoft.com/office/drawing/2014/main" id="{FD7FF09F-5B56-F33F-8EB5-375CDBF8730B}"/>
              </a:ext>
            </a:extLst>
          </p:cNvPr>
          <p:cNvSpPr txBox="1">
            <a:spLocks noChangeArrowheads="1"/>
          </p:cNvSpPr>
          <p:nvPr/>
        </p:nvSpPr>
        <p:spPr bwMode="auto">
          <a:xfrm>
            <a:off x="2547938" y="3500438"/>
            <a:ext cx="650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Class</a:t>
            </a:r>
            <a:endParaRPr lang="en-IN" altLang="en-US" sz="1800">
              <a:solidFill>
                <a:schemeClr val="tx1"/>
              </a:solidFill>
            </a:endParaRPr>
          </a:p>
        </p:txBody>
      </p:sp>
      <p:sp>
        <p:nvSpPr>
          <p:cNvPr id="15376" name="TextBox 28">
            <a:extLst>
              <a:ext uri="{FF2B5EF4-FFF2-40B4-BE49-F238E27FC236}">
                <a16:creationId xmlns:a16="http://schemas.microsoft.com/office/drawing/2014/main" id="{FC28ACB3-8AC0-633C-5BB6-F34747B9F3E4}"/>
              </a:ext>
            </a:extLst>
          </p:cNvPr>
          <p:cNvSpPr txBox="1">
            <a:spLocks noChangeArrowheads="1"/>
          </p:cNvSpPr>
          <p:nvPr/>
        </p:nvSpPr>
        <p:spPr bwMode="auto">
          <a:xfrm>
            <a:off x="5364163" y="3500438"/>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Movie</a:t>
            </a:r>
            <a:endParaRPr lang="en-IN" altLang="en-US" sz="1800">
              <a:solidFill>
                <a:schemeClr val="tx1"/>
              </a:solidFill>
            </a:endParaRPr>
          </a:p>
        </p:txBody>
      </p:sp>
      <p:sp>
        <p:nvSpPr>
          <p:cNvPr id="32" name="Flowchart: Alternate Process 31">
            <a:extLst>
              <a:ext uri="{FF2B5EF4-FFF2-40B4-BE49-F238E27FC236}">
                <a16:creationId xmlns:a16="http://schemas.microsoft.com/office/drawing/2014/main" id="{B885F77C-1C7F-4D4B-2114-19604C56823D}"/>
              </a:ext>
            </a:extLst>
          </p:cNvPr>
          <p:cNvSpPr/>
          <p:nvPr/>
        </p:nvSpPr>
        <p:spPr>
          <a:xfrm>
            <a:off x="1279525" y="6165850"/>
            <a:ext cx="1081088" cy="431800"/>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Stop</a:t>
            </a:r>
            <a:endParaRPr lang="en-IN" dirty="0">
              <a:solidFill>
                <a:schemeClr val="tx1"/>
              </a:solidFill>
            </a:endParaRPr>
          </a:p>
        </p:txBody>
      </p:sp>
      <p:sp>
        <p:nvSpPr>
          <p:cNvPr id="33" name="Flowchart: Alternate Process 32">
            <a:extLst>
              <a:ext uri="{FF2B5EF4-FFF2-40B4-BE49-F238E27FC236}">
                <a16:creationId xmlns:a16="http://schemas.microsoft.com/office/drawing/2014/main" id="{2B436352-E5E2-3E24-58B5-60AF26B3AFD6}"/>
              </a:ext>
            </a:extLst>
          </p:cNvPr>
          <p:cNvSpPr/>
          <p:nvPr/>
        </p:nvSpPr>
        <p:spPr>
          <a:xfrm>
            <a:off x="6197600" y="6165850"/>
            <a:ext cx="1081088" cy="431800"/>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Stop</a:t>
            </a:r>
            <a:endParaRPr lang="en-IN" dirty="0">
              <a:solidFill>
                <a:schemeClr val="tx1"/>
              </a:solidFill>
            </a:endParaRPr>
          </a:p>
        </p:txBody>
      </p:sp>
      <p:cxnSp>
        <p:nvCxnSpPr>
          <p:cNvPr id="31" name="Straight Arrow Connector 30">
            <a:extLst>
              <a:ext uri="{FF2B5EF4-FFF2-40B4-BE49-F238E27FC236}">
                <a16:creationId xmlns:a16="http://schemas.microsoft.com/office/drawing/2014/main" id="{C472DF3F-C8F6-7BB1-DA08-E24D95086A63}"/>
              </a:ext>
            </a:extLst>
          </p:cNvPr>
          <p:cNvCxnSpPr>
            <a:endCxn id="32" idx="0"/>
          </p:cNvCxnSpPr>
          <p:nvPr/>
        </p:nvCxnSpPr>
        <p:spPr>
          <a:xfrm flipH="1">
            <a:off x="1820863" y="5876925"/>
            <a:ext cx="0" cy="288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1D6D4F8-6D81-76B9-88F1-DB7D7A191748}"/>
              </a:ext>
            </a:extLst>
          </p:cNvPr>
          <p:cNvCxnSpPr>
            <a:endCxn id="33" idx="0"/>
          </p:cNvCxnSpPr>
          <p:nvPr/>
        </p:nvCxnSpPr>
        <p:spPr>
          <a:xfrm flipH="1">
            <a:off x="6737350" y="5795963"/>
            <a:ext cx="0" cy="3698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C9F6FA35-9434-70B2-9322-82DC4AD54DB8}"/>
              </a:ext>
            </a:extLst>
          </p:cNvPr>
          <p:cNvSpPr>
            <a:spLocks noGrp="1"/>
          </p:cNvSpPr>
          <p:nvPr>
            <p:ph type="title"/>
          </p:nvPr>
        </p:nvSpPr>
        <p:spPr/>
        <p:txBody>
          <a:bodyPr/>
          <a:lstStyle/>
          <a:p>
            <a:pPr eaLnBrk="1" hangingPunct="1"/>
            <a:r>
              <a:rPr lang="en-US" altLang="en-US">
                <a:latin typeface="Courier New" panose="02070309020205020404" pitchFamily="49" charset="0"/>
                <a:cs typeface="Courier New" panose="02070309020205020404" pitchFamily="49" charset="0"/>
              </a:rPr>
              <a:t>if</a:t>
            </a:r>
            <a:r>
              <a:rPr lang="en-US" altLang="en-US"/>
              <a:t> statement </a:t>
            </a:r>
          </a:p>
        </p:txBody>
      </p:sp>
      <p:grpSp>
        <p:nvGrpSpPr>
          <p:cNvPr id="16387" name="Group 40">
            <a:extLst>
              <a:ext uri="{FF2B5EF4-FFF2-40B4-BE49-F238E27FC236}">
                <a16:creationId xmlns:a16="http://schemas.microsoft.com/office/drawing/2014/main" id="{81D54FEB-8CB8-C74F-096D-17F8413229FA}"/>
              </a:ext>
            </a:extLst>
          </p:cNvPr>
          <p:cNvGrpSpPr>
            <a:grpSpLocks/>
          </p:cNvGrpSpPr>
          <p:nvPr/>
        </p:nvGrpSpPr>
        <p:grpSpPr bwMode="auto">
          <a:xfrm>
            <a:off x="1524000" y="1143000"/>
            <a:ext cx="4953000" cy="5675313"/>
            <a:chOff x="1524000" y="1143000"/>
            <a:chExt cx="4953000" cy="5675376"/>
          </a:xfrm>
        </p:grpSpPr>
        <p:pic>
          <p:nvPicPr>
            <p:cNvPr id="16388" name="Picture 1" descr="C:\Users\Aman\Pictures\C ppt pictures\Capture.JPG">
              <a:extLst>
                <a:ext uri="{FF2B5EF4-FFF2-40B4-BE49-F238E27FC236}">
                  <a16:creationId xmlns:a16="http://schemas.microsoft.com/office/drawing/2014/main" id="{EEC74BBC-E54E-6DAE-2B71-AB0963790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257" r="990"/>
            <a:stretch>
              <a:fillRect/>
            </a:stretch>
          </p:blipFill>
          <p:spPr bwMode="auto">
            <a:xfrm>
              <a:off x="3810000" y="5867400"/>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1" descr="C:\Users\Aman\Pictures\C ppt pictures\Capture.JPG">
              <a:extLst>
                <a:ext uri="{FF2B5EF4-FFF2-40B4-BE49-F238E27FC236}">
                  <a16:creationId xmlns:a16="http://schemas.microsoft.com/office/drawing/2014/main" id="{BA1356CF-5BD6-FA11-DB4F-AD7E6B685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506" r="25742"/>
            <a:stretch>
              <a:fillRect/>
            </a:stretch>
          </p:blipFill>
          <p:spPr bwMode="auto">
            <a:xfrm>
              <a:off x="1524000" y="5105400"/>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 descr="C:\Users\Aman\Pictures\C ppt pictures\Capture.JPG">
              <a:extLst>
                <a:ext uri="{FF2B5EF4-FFF2-40B4-BE49-F238E27FC236}">
                  <a16:creationId xmlns:a16="http://schemas.microsoft.com/office/drawing/2014/main" id="{DBD9FC23-39AF-0539-0B83-9B6B1B5DF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53" r="49506"/>
            <a:stretch>
              <a:fillRect/>
            </a:stretch>
          </p:blipFill>
          <p:spPr bwMode="auto">
            <a:xfrm>
              <a:off x="3788664" y="2667000"/>
              <a:ext cx="1545336"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1" descr="C:\Users\Aman\Pictures\C ppt pictures\Capture.JPG">
              <a:extLst>
                <a:ext uri="{FF2B5EF4-FFF2-40B4-BE49-F238E27FC236}">
                  <a16:creationId xmlns:a16="http://schemas.microsoft.com/office/drawing/2014/main" id="{A6CF4B3E-0C8A-D2B4-EE1A-4F076E400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90" r="74257"/>
            <a:stretch>
              <a:fillRect/>
            </a:stretch>
          </p:blipFill>
          <p:spPr bwMode="auto">
            <a:xfrm>
              <a:off x="3810000" y="1143000"/>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iamond 11">
              <a:extLst>
                <a:ext uri="{FF2B5EF4-FFF2-40B4-BE49-F238E27FC236}">
                  <a16:creationId xmlns:a16="http://schemas.microsoft.com/office/drawing/2014/main" id="{96792DC2-7044-391A-6B8C-277AB70A6344}"/>
                </a:ext>
              </a:extLst>
            </p:cNvPr>
            <p:cNvSpPr/>
            <p:nvPr/>
          </p:nvSpPr>
          <p:spPr>
            <a:xfrm>
              <a:off x="3352800" y="4132296"/>
              <a:ext cx="2438400" cy="857260"/>
            </a:xfrm>
            <a:prstGeom prst="diamond">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en-US" dirty="0"/>
                <a:t>If you have time?</a:t>
              </a:r>
            </a:p>
          </p:txBody>
        </p:sp>
        <p:cxnSp>
          <p:nvCxnSpPr>
            <p:cNvPr id="16" name="Shape 15">
              <a:extLst>
                <a:ext uri="{FF2B5EF4-FFF2-40B4-BE49-F238E27FC236}">
                  <a16:creationId xmlns:a16="http://schemas.microsoft.com/office/drawing/2014/main" id="{C25ECFE8-032B-6947-9B07-A30C6A9AB3E3}"/>
                </a:ext>
              </a:extLst>
            </p:cNvPr>
            <p:cNvCxnSpPr>
              <a:stCxn id="12" idx="1"/>
            </p:cNvCxnSpPr>
            <p:nvPr/>
          </p:nvCxnSpPr>
          <p:spPr>
            <a:xfrm rot="10800000" flipV="1">
              <a:off x="2266950" y="4560926"/>
              <a:ext cx="1085850" cy="544518"/>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8" name="Shape 17">
              <a:extLst>
                <a:ext uri="{FF2B5EF4-FFF2-40B4-BE49-F238E27FC236}">
                  <a16:creationId xmlns:a16="http://schemas.microsoft.com/office/drawing/2014/main" id="{C723A12F-89FA-7A7D-DE79-A5B2EF01C8B1}"/>
                </a:ext>
              </a:extLst>
            </p:cNvPr>
            <p:cNvCxnSpPr>
              <a:stCxn id="12" idx="3"/>
            </p:cNvCxnSpPr>
            <p:nvPr/>
          </p:nvCxnSpPr>
          <p:spPr>
            <a:xfrm flipH="1">
              <a:off x="5295900" y="4560926"/>
              <a:ext cx="495300" cy="1781195"/>
            </a:xfrm>
            <a:prstGeom prst="bentConnector3">
              <a:avLst>
                <a:gd name="adj1" fmla="val -294326"/>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831EB8C-5E32-47E7-F25C-98748E6E3BCA}"/>
                </a:ext>
              </a:extLst>
            </p:cNvPr>
            <p:cNvCxnSpPr/>
            <p:nvPr/>
          </p:nvCxnSpPr>
          <p:spPr>
            <a:xfrm rot="16200000" flipH="1">
              <a:off x="4270372" y="2376502"/>
              <a:ext cx="573093" cy="79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8BB1440-7E02-12F2-9241-A67AA5615F77}"/>
                </a:ext>
              </a:extLst>
            </p:cNvPr>
            <p:cNvCxnSpPr>
              <a:endCxn id="12" idx="0"/>
            </p:cNvCxnSpPr>
            <p:nvPr/>
          </p:nvCxnSpPr>
          <p:spPr>
            <a:xfrm rot="16200000" flipH="1">
              <a:off x="4309266" y="3869562"/>
              <a:ext cx="514356" cy="111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Shape 28">
              <a:extLst>
                <a:ext uri="{FF2B5EF4-FFF2-40B4-BE49-F238E27FC236}">
                  <a16:creationId xmlns:a16="http://schemas.microsoft.com/office/drawing/2014/main" id="{2B50B501-1CD1-062B-C68A-FD94A67F8CAC}"/>
                </a:ext>
              </a:extLst>
            </p:cNvPr>
            <p:cNvCxnSpPr/>
            <p:nvPr/>
          </p:nvCxnSpPr>
          <p:spPr>
            <a:xfrm rot="16200000" flipH="1">
              <a:off x="2895598" y="5427719"/>
              <a:ext cx="285753" cy="154305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16398" name="TextBox 30">
              <a:extLst>
                <a:ext uri="{FF2B5EF4-FFF2-40B4-BE49-F238E27FC236}">
                  <a16:creationId xmlns:a16="http://schemas.microsoft.com/office/drawing/2014/main" id="{6E6373D6-6780-982A-787B-D70D30281406}"/>
                </a:ext>
              </a:extLst>
            </p:cNvPr>
            <p:cNvSpPr txBox="1">
              <a:spLocks noChangeArrowheads="1"/>
            </p:cNvSpPr>
            <p:nvPr/>
          </p:nvSpPr>
          <p:spPr bwMode="auto">
            <a:xfrm>
              <a:off x="2667000" y="4191000"/>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Yes</a:t>
              </a:r>
            </a:p>
          </p:txBody>
        </p:sp>
        <p:sp>
          <p:nvSpPr>
            <p:cNvPr id="16399" name="TextBox 31">
              <a:extLst>
                <a:ext uri="{FF2B5EF4-FFF2-40B4-BE49-F238E27FC236}">
                  <a16:creationId xmlns:a16="http://schemas.microsoft.com/office/drawing/2014/main" id="{7A51C6BC-D0DB-E563-F19F-F1B08598B1A5}"/>
                </a:ext>
              </a:extLst>
            </p:cNvPr>
            <p:cNvSpPr txBox="1">
              <a:spLocks noChangeArrowheads="1"/>
            </p:cNvSpPr>
            <p:nvPr/>
          </p:nvSpPr>
          <p:spPr bwMode="auto">
            <a:xfrm>
              <a:off x="5715000" y="4191000"/>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No</a:t>
              </a: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A2FEB035-31A4-FBC6-C6AE-93FD0AEB9B8E}"/>
              </a:ext>
            </a:extLst>
          </p:cNvPr>
          <p:cNvSpPr>
            <a:spLocks noGrp="1"/>
          </p:cNvSpPr>
          <p:nvPr>
            <p:ph type="title"/>
          </p:nvPr>
        </p:nvSpPr>
        <p:spPr>
          <a:xfrm>
            <a:off x="481013" y="304800"/>
            <a:ext cx="8229600" cy="1143000"/>
          </a:xfrm>
        </p:spPr>
        <p:txBody>
          <a:bodyPr/>
          <a:lstStyle/>
          <a:p>
            <a:pPr eaLnBrk="1" hangingPunct="1"/>
            <a:r>
              <a:rPr lang="en-US" altLang="en-US">
                <a:latin typeface="Courier New" panose="02070309020205020404" pitchFamily="49" charset="0"/>
                <a:cs typeface="Courier New" panose="02070309020205020404" pitchFamily="49" charset="0"/>
              </a:rPr>
              <a:t>if </a:t>
            </a:r>
            <a:r>
              <a:rPr lang="en-US" altLang="en-US">
                <a:cs typeface="Times New Roman" panose="02020603050405020304" pitchFamily="18" charset="0"/>
              </a:rPr>
              <a:t>Statement</a:t>
            </a:r>
            <a:endParaRPr lang="en-US" altLang="en-US"/>
          </a:p>
        </p:txBody>
      </p:sp>
      <p:sp>
        <p:nvSpPr>
          <p:cNvPr id="17411" name="Content Placeholder 2">
            <a:extLst>
              <a:ext uri="{FF2B5EF4-FFF2-40B4-BE49-F238E27FC236}">
                <a16:creationId xmlns:a16="http://schemas.microsoft.com/office/drawing/2014/main" id="{A529F485-3CDC-6C16-4219-C9F6597D9F9D}"/>
              </a:ext>
            </a:extLst>
          </p:cNvPr>
          <p:cNvSpPr>
            <a:spLocks noGrp="1"/>
          </p:cNvSpPr>
          <p:nvPr>
            <p:ph idx="1"/>
          </p:nvPr>
        </p:nvSpPr>
        <p:spPr>
          <a:xfrm>
            <a:off x="457200" y="1592263"/>
            <a:ext cx="8229600" cy="5037137"/>
          </a:xfrm>
        </p:spPr>
        <p:txBody>
          <a:bodyPr/>
          <a:lstStyle/>
          <a:p>
            <a:pPr eaLnBrk="1" hangingPunct="1"/>
            <a:r>
              <a:rPr lang="en-US" altLang="en-US" sz="2800"/>
              <a:t>If statement</a:t>
            </a:r>
          </a:p>
          <a:p>
            <a:pPr lvl="1" eaLnBrk="1" hangingPunct="1"/>
            <a:r>
              <a:rPr lang="en-US" altLang="en-US"/>
              <a:t>It is decision making statement uses keyword </a:t>
            </a:r>
            <a:r>
              <a:rPr lang="en-US" altLang="en-US">
                <a:latin typeface="Courier New" panose="02070309020205020404" pitchFamily="49" charset="0"/>
                <a:cs typeface="Courier New" panose="02070309020205020404" pitchFamily="49" charset="0"/>
              </a:rPr>
              <a:t>if</a:t>
            </a:r>
            <a:r>
              <a:rPr lang="en-US" altLang="en-US"/>
              <a:t>.</a:t>
            </a:r>
            <a:endParaRPr lang="en-US" altLang="en-US">
              <a:latin typeface="Lucida Console" panose="020B0609040504020204" pitchFamily="49" charset="0"/>
            </a:endParaRPr>
          </a:p>
          <a:p>
            <a:pPr lvl="1" eaLnBrk="1" hangingPunct="1"/>
            <a:r>
              <a:rPr lang="en-US" altLang="en-US"/>
              <a:t>It allows the computer to evaluate the expression first</a:t>
            </a:r>
          </a:p>
          <a:p>
            <a:pPr lvl="2" eaLnBrk="1" hangingPunct="1"/>
            <a:r>
              <a:rPr lang="en-US" altLang="en-US" sz="2800"/>
              <a:t> </a:t>
            </a:r>
            <a:r>
              <a:rPr lang="en-US" altLang="en-US" sz="2600"/>
              <a:t>and then, depending on whether the value is ‘true’ or ‘false’, i.e. non zero or zero it transfers the control to a particular </a:t>
            </a:r>
            <a:r>
              <a:rPr lang="en-US" altLang="en-US" sz="2800"/>
              <a:t>statement</a:t>
            </a:r>
            <a:r>
              <a:rPr lang="en-US" altLang="en-US"/>
              <a:t>.</a:t>
            </a:r>
            <a:endParaRPr lang="en-US" altLang="en-US" sz="2800"/>
          </a:p>
        </p:txBody>
      </p:sp>
      <p:grpSp>
        <p:nvGrpSpPr>
          <p:cNvPr id="17412" name="Group 7">
            <a:extLst>
              <a:ext uri="{FF2B5EF4-FFF2-40B4-BE49-F238E27FC236}">
                <a16:creationId xmlns:a16="http://schemas.microsoft.com/office/drawing/2014/main" id="{702889E2-381A-426D-71F0-00FF22A0A8A5}"/>
              </a:ext>
            </a:extLst>
          </p:cNvPr>
          <p:cNvGrpSpPr>
            <a:grpSpLocks/>
          </p:cNvGrpSpPr>
          <p:nvPr/>
        </p:nvGrpSpPr>
        <p:grpSpPr bwMode="auto">
          <a:xfrm>
            <a:off x="1066800" y="4876800"/>
            <a:ext cx="6477000" cy="1838325"/>
            <a:chOff x="374815" y="4953000"/>
            <a:chExt cx="7929097" cy="1524000"/>
          </a:xfrm>
        </p:grpSpPr>
        <p:sp>
          <p:nvSpPr>
            <p:cNvPr id="9" name="Rounded Rectangle 8">
              <a:extLst>
                <a:ext uri="{FF2B5EF4-FFF2-40B4-BE49-F238E27FC236}">
                  <a16:creationId xmlns:a16="http://schemas.microsoft.com/office/drawing/2014/main" id="{F47F6CAC-9B56-9974-D14E-430D3EDD6628}"/>
                </a:ext>
              </a:extLst>
            </p:cNvPr>
            <p:cNvSpPr/>
            <p:nvPr/>
          </p:nvSpPr>
          <p:spPr>
            <a:xfrm>
              <a:off x="491419" y="5181995"/>
              <a:ext cx="7620096" cy="1295005"/>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en-US" dirty="0"/>
            </a:p>
          </p:txBody>
        </p:sp>
        <p:sp>
          <p:nvSpPr>
            <p:cNvPr id="17414" name="TextBox 9">
              <a:extLst>
                <a:ext uri="{FF2B5EF4-FFF2-40B4-BE49-F238E27FC236}">
                  <a16:creationId xmlns:a16="http://schemas.microsoft.com/office/drawing/2014/main" id="{E41DBF2B-A87B-7102-D667-0EC5708AD36D}"/>
                </a:ext>
              </a:extLst>
            </p:cNvPr>
            <p:cNvSpPr txBox="1">
              <a:spLocks noChangeArrowheads="1"/>
            </p:cNvSpPr>
            <p:nvPr/>
          </p:nvSpPr>
          <p:spPr bwMode="auto">
            <a:xfrm>
              <a:off x="838199" y="5181600"/>
              <a:ext cx="7465713" cy="122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A decision can be made on any expression. </a:t>
              </a:r>
            </a:p>
            <a:p>
              <a:pPr eaLnBrk="1" hangingPunct="1">
                <a:spcBef>
                  <a:spcPct val="0"/>
                </a:spcBef>
                <a:buFontTx/>
                <a:buNone/>
              </a:pPr>
              <a:r>
                <a:rPr lang="en-US" altLang="en-US" sz="1800">
                  <a:solidFill>
                    <a:schemeClr val="tx1"/>
                  </a:solidFill>
                </a:rPr>
                <a:t>zero - </a:t>
              </a:r>
              <a:r>
                <a:rPr lang="en-US" altLang="en-US" sz="1600">
                  <a:solidFill>
                    <a:schemeClr val="tx1"/>
                  </a:solidFill>
                  <a:latin typeface="Lucida Console" panose="020B0609040504020204" pitchFamily="49" charset="0"/>
                </a:rPr>
                <a:t>false</a:t>
              </a:r>
              <a:r>
                <a:rPr lang="en-US" altLang="en-US" sz="1800">
                  <a:solidFill>
                    <a:schemeClr val="tx1"/>
                  </a:solidFill>
                </a:rPr>
                <a:t> </a:t>
              </a:r>
            </a:p>
            <a:p>
              <a:pPr eaLnBrk="1" hangingPunct="1">
                <a:spcBef>
                  <a:spcPct val="0"/>
                </a:spcBef>
                <a:buFontTx/>
                <a:buNone/>
              </a:pPr>
              <a:r>
                <a:rPr lang="en-US" altLang="en-US" sz="1800">
                  <a:solidFill>
                    <a:schemeClr val="tx1"/>
                  </a:solidFill>
                </a:rPr>
                <a:t>nonzero - </a:t>
              </a:r>
              <a:r>
                <a:rPr lang="en-US" altLang="en-US" sz="1600">
                  <a:solidFill>
                    <a:schemeClr val="tx1"/>
                  </a:solidFill>
                  <a:latin typeface="Lucida Console" panose="020B0609040504020204" pitchFamily="49" charset="0"/>
                </a:rPr>
                <a:t>true</a:t>
              </a:r>
            </a:p>
            <a:p>
              <a:pPr eaLnBrk="1" hangingPunct="1">
                <a:spcBef>
                  <a:spcPct val="0"/>
                </a:spcBef>
                <a:buFontTx/>
                <a:buNone/>
              </a:pPr>
              <a:r>
                <a:rPr lang="en-US" altLang="en-US" sz="1800">
                  <a:solidFill>
                    <a:schemeClr val="tx1"/>
                  </a:solidFill>
                </a:rPr>
                <a:t>Example:</a:t>
              </a:r>
            </a:p>
            <a:p>
              <a:pPr eaLnBrk="1" hangingPunct="1">
                <a:spcBef>
                  <a:spcPct val="0"/>
                </a:spcBef>
                <a:buFontTx/>
                <a:buNone/>
              </a:pPr>
              <a:r>
                <a:rPr lang="en-US" altLang="en-US" sz="1600">
                  <a:solidFill>
                    <a:schemeClr val="tx1"/>
                  </a:solidFill>
                  <a:latin typeface="Lucida Console" panose="020B0609040504020204" pitchFamily="49" charset="0"/>
                </a:rPr>
                <a:t>3 &lt; 4</a:t>
              </a:r>
              <a:r>
                <a:rPr lang="en-US" altLang="en-US" sz="1800">
                  <a:solidFill>
                    <a:schemeClr val="tx1"/>
                  </a:solidFill>
                </a:rPr>
                <a:t> is</a:t>
              </a:r>
              <a:r>
                <a:rPr lang="en-US" altLang="en-US" sz="1800" b="1">
                  <a:solidFill>
                    <a:schemeClr val="tx1"/>
                  </a:solidFill>
                </a:rPr>
                <a:t> </a:t>
              </a:r>
              <a:r>
                <a:rPr lang="en-US" altLang="en-US" sz="1600">
                  <a:solidFill>
                    <a:schemeClr val="tx1"/>
                  </a:solidFill>
                  <a:latin typeface="Lucida Console" panose="020B0609040504020204" pitchFamily="49" charset="0"/>
                </a:rPr>
                <a:t>true</a:t>
              </a:r>
            </a:p>
          </p:txBody>
        </p:sp>
        <p:sp>
          <p:nvSpPr>
            <p:cNvPr id="17415" name="Litebulb">
              <a:extLst>
                <a:ext uri="{FF2B5EF4-FFF2-40B4-BE49-F238E27FC236}">
                  <a16:creationId xmlns:a16="http://schemas.microsoft.com/office/drawing/2014/main" id="{5F8F5639-1206-838C-6C9B-04D788209A9C}"/>
                </a:ext>
              </a:extLst>
            </p:cNvPr>
            <p:cNvSpPr>
              <a:spLocks noEditPoints="1" noChangeArrowheads="1"/>
            </p:cNvSpPr>
            <p:nvPr/>
          </p:nvSpPr>
          <p:spPr bwMode="auto">
            <a:xfrm>
              <a:off x="374815" y="4953000"/>
              <a:ext cx="615785" cy="564767"/>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p>
              <a:endParaRPr lang="en-IN"/>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7540C26-81CE-C65D-CA23-83DCB97603EC}"/>
              </a:ext>
            </a:extLst>
          </p:cNvPr>
          <p:cNvSpPr>
            <a:spLocks noGrp="1"/>
          </p:cNvSpPr>
          <p:nvPr>
            <p:ph type="title"/>
          </p:nvPr>
        </p:nvSpPr>
        <p:spPr/>
        <p:txBody>
          <a:bodyPr/>
          <a:lstStyle/>
          <a:p>
            <a:pPr eaLnBrk="1" hangingPunct="1"/>
            <a:r>
              <a:rPr lang="en-US" altLang="en-US">
                <a:latin typeface="Courier New" panose="02070309020205020404" pitchFamily="49" charset="0"/>
                <a:cs typeface="Courier New" panose="02070309020205020404" pitchFamily="49" charset="0"/>
              </a:rPr>
              <a:t>if</a:t>
            </a:r>
            <a:r>
              <a:rPr lang="en-US" altLang="en-US"/>
              <a:t> Statement</a:t>
            </a:r>
          </a:p>
        </p:txBody>
      </p:sp>
      <p:sp>
        <p:nvSpPr>
          <p:cNvPr id="4" name="Vertical Scroll 3">
            <a:extLst>
              <a:ext uri="{FF2B5EF4-FFF2-40B4-BE49-F238E27FC236}">
                <a16:creationId xmlns:a16="http://schemas.microsoft.com/office/drawing/2014/main" id="{0B01846C-98BB-606D-3896-5BAC312BDE57}"/>
              </a:ext>
            </a:extLst>
          </p:cNvPr>
          <p:cNvSpPr/>
          <p:nvPr/>
        </p:nvSpPr>
        <p:spPr>
          <a:xfrm>
            <a:off x="457200" y="1600200"/>
            <a:ext cx="4343400" cy="3276600"/>
          </a:xfrm>
          <a:prstGeom prst="verticalScroll">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en-US" b="1" dirty="0">
              <a:solidFill>
                <a:schemeClr val="tx1"/>
              </a:solidFill>
            </a:endParaRPr>
          </a:p>
          <a:p>
            <a:pPr algn="ctr" eaLnBrk="1" fontAlgn="auto" hangingPunct="1">
              <a:spcBef>
                <a:spcPts val="0"/>
              </a:spcBef>
              <a:spcAft>
                <a:spcPts val="0"/>
              </a:spcAft>
              <a:defRPr/>
            </a:pPr>
            <a:r>
              <a:rPr lang="en-US" b="1" dirty="0">
                <a:solidFill>
                  <a:schemeClr val="tx1"/>
                </a:solidFill>
              </a:rPr>
              <a:t>Syntax</a:t>
            </a:r>
          </a:p>
          <a:p>
            <a:pPr algn="ctr" eaLnBrk="1" fontAlgn="auto" hangingPunct="1">
              <a:spcBef>
                <a:spcPts val="0"/>
              </a:spcBef>
              <a:spcAft>
                <a:spcPts val="0"/>
              </a:spcAft>
              <a:defRPr/>
            </a:pPr>
            <a:endParaRPr lang="en-US" b="1" dirty="0">
              <a:solidFill>
                <a:schemeClr val="tx1"/>
              </a:solidFill>
            </a:endParaRPr>
          </a:p>
          <a:p>
            <a:pPr eaLnBrk="1" fontAlgn="auto" hangingPunct="1">
              <a:spcBef>
                <a:spcPts val="0"/>
              </a:spcBef>
              <a:spcAft>
                <a:spcPts val="0"/>
              </a:spcAft>
              <a:defRPr/>
            </a:pPr>
            <a:r>
              <a:rPr lang="en-US" dirty="0">
                <a:solidFill>
                  <a:schemeClr val="tx1"/>
                </a:solidFill>
              </a:rPr>
              <a:t>	</a:t>
            </a:r>
            <a:r>
              <a:rPr lang="en-US" sz="2000" dirty="0">
                <a:solidFill>
                  <a:srgbClr val="C00000"/>
                </a:solidFill>
                <a:latin typeface="Courier New" pitchFamily="49" charset="0"/>
                <a:cs typeface="Courier New" pitchFamily="49" charset="0"/>
              </a:rPr>
              <a:t>if</a:t>
            </a:r>
            <a:r>
              <a:rPr lang="en-US" sz="2000" dirty="0">
                <a:solidFill>
                  <a:srgbClr val="C00000"/>
                </a:solidFill>
                <a:latin typeface="Lucida Console" pitchFamily="49" charset="0"/>
              </a:rPr>
              <a:t> </a:t>
            </a:r>
            <a:r>
              <a:rPr lang="en-US" sz="2000" dirty="0">
                <a:solidFill>
                  <a:srgbClr val="C00000"/>
                </a:solidFill>
              </a:rPr>
              <a:t>(expression)</a:t>
            </a:r>
          </a:p>
          <a:p>
            <a:pPr eaLnBrk="1" fontAlgn="auto" hangingPunct="1">
              <a:spcBef>
                <a:spcPts val="0"/>
              </a:spcBef>
              <a:spcAft>
                <a:spcPts val="0"/>
              </a:spcAft>
              <a:defRPr/>
            </a:pPr>
            <a:r>
              <a:rPr lang="en-US" sz="2000" dirty="0">
                <a:solidFill>
                  <a:srgbClr val="C00000"/>
                </a:solidFill>
              </a:rPr>
              <a:t> 	 statement;</a:t>
            </a:r>
          </a:p>
          <a:p>
            <a:pPr eaLnBrk="1" fontAlgn="auto" hangingPunct="1">
              <a:spcBef>
                <a:spcPts val="0"/>
              </a:spcBef>
              <a:spcAft>
                <a:spcPts val="0"/>
              </a:spcAft>
              <a:defRPr/>
            </a:pPr>
            <a:r>
              <a:rPr lang="en-US" sz="2000" dirty="0">
                <a:solidFill>
                  <a:srgbClr val="C00000"/>
                </a:solidFill>
              </a:rPr>
              <a:t> 	</a:t>
            </a:r>
          </a:p>
          <a:p>
            <a:pPr eaLnBrk="1" fontAlgn="auto" hangingPunct="1">
              <a:spcBef>
                <a:spcPts val="0"/>
              </a:spcBef>
              <a:spcAft>
                <a:spcPts val="0"/>
              </a:spcAft>
              <a:defRPr/>
            </a:pPr>
            <a:r>
              <a:rPr lang="en-US" sz="2000" dirty="0">
                <a:solidFill>
                  <a:srgbClr val="C00000"/>
                </a:solidFill>
              </a:rPr>
              <a:t>or</a:t>
            </a:r>
          </a:p>
          <a:p>
            <a:pPr eaLnBrk="1" fontAlgn="auto" hangingPunct="1">
              <a:spcBef>
                <a:spcPts val="0"/>
              </a:spcBef>
              <a:spcAft>
                <a:spcPts val="0"/>
              </a:spcAft>
              <a:defRPr/>
            </a:pPr>
            <a:r>
              <a:rPr lang="en-US" sz="2000" dirty="0">
                <a:solidFill>
                  <a:srgbClr val="C00000"/>
                </a:solidFill>
              </a:rPr>
              <a:t> </a:t>
            </a:r>
          </a:p>
          <a:p>
            <a:pPr eaLnBrk="1" fontAlgn="auto" hangingPunct="1">
              <a:spcBef>
                <a:spcPts val="0"/>
              </a:spcBef>
              <a:spcAft>
                <a:spcPts val="0"/>
              </a:spcAft>
              <a:defRPr/>
            </a:pPr>
            <a:r>
              <a:rPr lang="en-US" sz="2000" dirty="0">
                <a:solidFill>
                  <a:srgbClr val="C00000"/>
                </a:solidFill>
              </a:rPr>
              <a:t>	</a:t>
            </a:r>
            <a:r>
              <a:rPr lang="en-US" sz="2000" dirty="0">
                <a:solidFill>
                  <a:srgbClr val="C00000"/>
                </a:solidFill>
                <a:latin typeface="Courier New" pitchFamily="49" charset="0"/>
                <a:cs typeface="Courier New" pitchFamily="49" charset="0"/>
              </a:rPr>
              <a:t>if</a:t>
            </a:r>
            <a:r>
              <a:rPr lang="en-US" sz="2000" dirty="0">
                <a:solidFill>
                  <a:srgbClr val="C00000"/>
                </a:solidFill>
              </a:rPr>
              <a:t> (expression)</a:t>
            </a:r>
          </a:p>
          <a:p>
            <a:pPr eaLnBrk="1" fontAlgn="auto" hangingPunct="1">
              <a:spcBef>
                <a:spcPts val="0"/>
              </a:spcBef>
              <a:spcAft>
                <a:spcPts val="0"/>
              </a:spcAft>
              <a:defRPr/>
            </a:pPr>
            <a:r>
              <a:rPr lang="en-US" sz="2000" dirty="0">
                <a:solidFill>
                  <a:srgbClr val="C00000"/>
                </a:solidFill>
              </a:rPr>
              <a:t>	 {</a:t>
            </a:r>
          </a:p>
          <a:p>
            <a:pPr eaLnBrk="1" fontAlgn="auto" hangingPunct="1">
              <a:spcBef>
                <a:spcPts val="0"/>
              </a:spcBef>
              <a:spcAft>
                <a:spcPts val="0"/>
              </a:spcAft>
              <a:defRPr/>
            </a:pPr>
            <a:r>
              <a:rPr lang="en-US" sz="2000" dirty="0">
                <a:solidFill>
                  <a:srgbClr val="C00000"/>
                </a:solidFill>
              </a:rPr>
              <a:t>	   block of statements;</a:t>
            </a:r>
          </a:p>
          <a:p>
            <a:pPr eaLnBrk="1" fontAlgn="auto" hangingPunct="1">
              <a:spcBef>
                <a:spcPts val="0"/>
              </a:spcBef>
              <a:spcAft>
                <a:spcPts val="0"/>
              </a:spcAft>
              <a:defRPr/>
            </a:pPr>
            <a:r>
              <a:rPr lang="en-US" sz="2000" dirty="0">
                <a:solidFill>
                  <a:srgbClr val="C00000"/>
                </a:solidFill>
              </a:rPr>
              <a:t>	 }</a:t>
            </a:r>
          </a:p>
          <a:p>
            <a:pPr algn="ctr" eaLnBrk="1" fontAlgn="auto" hangingPunct="1">
              <a:spcBef>
                <a:spcPts val="0"/>
              </a:spcBef>
              <a:spcAft>
                <a:spcPts val="0"/>
              </a:spcAft>
              <a:defRPr/>
            </a:pPr>
            <a:endParaRPr lang="en-US" b="1" dirty="0"/>
          </a:p>
          <a:p>
            <a:pPr algn="ctr" eaLnBrk="1" fontAlgn="auto" hangingPunct="1">
              <a:spcBef>
                <a:spcPts val="0"/>
              </a:spcBef>
              <a:spcAft>
                <a:spcPts val="0"/>
              </a:spcAft>
              <a:defRPr/>
            </a:pPr>
            <a:endParaRPr lang="en-US" b="1" dirty="0"/>
          </a:p>
        </p:txBody>
      </p:sp>
      <p:pic>
        <p:nvPicPr>
          <p:cNvPr id="5" name="Picture 2" descr="Branching in C programming language using if statement">
            <a:extLst>
              <a:ext uri="{FF2B5EF4-FFF2-40B4-BE49-F238E27FC236}">
                <a16:creationId xmlns:a16="http://schemas.microsoft.com/office/drawing/2014/main" id="{4E4D698F-6577-C2A5-ABD6-C4AB1B0B0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500" t="2083" r="6250" b="8333"/>
          <a:stretch>
            <a:fillRect/>
          </a:stretch>
        </p:blipFill>
        <p:spPr bwMode="auto">
          <a:xfrm>
            <a:off x="5638800" y="1600200"/>
            <a:ext cx="2438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135A827-D0DB-E8FD-4830-281B39D1E0FD}"/>
              </a:ext>
            </a:extLst>
          </p:cNvPr>
          <p:cNvSpPr>
            <a:spLocks noGrp="1"/>
          </p:cNvSpPr>
          <p:nvPr>
            <p:ph type="title"/>
          </p:nvPr>
        </p:nvSpPr>
        <p:spPr/>
        <p:txBody>
          <a:bodyPr lIns="92075" tIns="46038" rIns="92075" bIns="46038"/>
          <a:lstStyle/>
          <a:p>
            <a:pPr eaLnBrk="1" hangingPunct="1"/>
            <a:r>
              <a:rPr lang="en-US" altLang="en-US">
                <a:latin typeface="Courier New" panose="02070309020205020404" pitchFamily="49" charset="0"/>
                <a:cs typeface="Courier New" panose="02070309020205020404" pitchFamily="49" charset="0"/>
              </a:rPr>
              <a:t>if</a:t>
            </a:r>
            <a:r>
              <a:rPr lang="en-US" altLang="en-US"/>
              <a:t> Statement</a:t>
            </a:r>
          </a:p>
        </p:txBody>
      </p:sp>
      <p:sp>
        <p:nvSpPr>
          <p:cNvPr id="19459" name="Rectangle 3">
            <a:extLst>
              <a:ext uri="{FF2B5EF4-FFF2-40B4-BE49-F238E27FC236}">
                <a16:creationId xmlns:a16="http://schemas.microsoft.com/office/drawing/2014/main" id="{6ECEB1EC-7BDC-3AE0-9E8C-089E8114AD9C}"/>
              </a:ext>
            </a:extLst>
          </p:cNvPr>
          <p:cNvSpPr>
            <a:spLocks noGrp="1"/>
          </p:cNvSpPr>
          <p:nvPr>
            <p:ph idx="1"/>
          </p:nvPr>
        </p:nvSpPr>
        <p:spPr>
          <a:xfrm>
            <a:off x="609600" y="1219200"/>
            <a:ext cx="7924800" cy="798513"/>
          </a:xfrm>
        </p:spPr>
        <p:txBody>
          <a:bodyPr lIns="92075" tIns="46038" rIns="92075" bIns="46038"/>
          <a:lstStyle/>
          <a:p>
            <a:pPr eaLnBrk="1" hangingPunct="1"/>
            <a:r>
              <a:rPr lang="en-US" altLang="en-US"/>
              <a:t>The </a:t>
            </a:r>
            <a:r>
              <a:rPr lang="en-US" altLang="en-US" i="1"/>
              <a:t>if statement</a:t>
            </a:r>
            <a:r>
              <a:rPr lang="en-US" altLang="en-US"/>
              <a:t> has the following syntax:</a:t>
            </a:r>
          </a:p>
          <a:p>
            <a:pPr eaLnBrk="1" hangingPunct="1">
              <a:buFont typeface="Arial" panose="020B0604020202020204" pitchFamily="34" charset="0"/>
              <a:buNone/>
            </a:pPr>
            <a:endParaRPr lang="en-US" altLang="en-US"/>
          </a:p>
        </p:txBody>
      </p:sp>
      <p:sp>
        <p:nvSpPr>
          <p:cNvPr id="411652" name="Text Box 4">
            <a:extLst>
              <a:ext uri="{FF2B5EF4-FFF2-40B4-BE49-F238E27FC236}">
                <a16:creationId xmlns:a16="http://schemas.microsoft.com/office/drawing/2014/main" id="{A36CA628-58A6-C580-E220-B0F0FFE2E95B}"/>
              </a:ext>
            </a:extLst>
          </p:cNvPr>
          <p:cNvSpPr txBox="1">
            <a:spLocks noChangeArrowheads="1"/>
          </p:cNvSpPr>
          <p:nvPr/>
        </p:nvSpPr>
        <p:spPr bwMode="auto">
          <a:xfrm>
            <a:off x="3522663" y="3489325"/>
            <a:ext cx="5570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2000" b="1">
                <a:solidFill>
                  <a:schemeClr val="tx1"/>
                </a:solidFill>
                <a:latin typeface="Courier New" panose="02070309020205020404" pitchFamily="49" charset="0"/>
                <a:cs typeface="Lucida Sans Unicode" panose="020B0602030504020204" pitchFamily="34" charset="0"/>
              </a:rPr>
              <a:t>if ( </a:t>
            </a:r>
            <a:r>
              <a:rPr lang="en-US" altLang="en-US" sz="2000" b="1" i="1">
                <a:solidFill>
                  <a:schemeClr val="hlink"/>
                </a:solidFill>
                <a:latin typeface="Courier New" panose="02070309020205020404" pitchFamily="49" charset="0"/>
                <a:cs typeface="Lucida Sans Unicode" panose="020B0602030504020204" pitchFamily="34" charset="0"/>
              </a:rPr>
              <a:t>condition</a:t>
            </a:r>
            <a:r>
              <a:rPr lang="en-US" altLang="en-US" sz="2000" b="1">
                <a:solidFill>
                  <a:schemeClr val="tx1"/>
                </a:solidFill>
                <a:latin typeface="Courier New" panose="02070309020205020404" pitchFamily="49" charset="0"/>
                <a:cs typeface="Lucida Sans Unicode" panose="020B0602030504020204" pitchFamily="34" charset="0"/>
              </a:rPr>
              <a:t> )/* no semi-colon */</a:t>
            </a:r>
          </a:p>
          <a:p>
            <a:pPr eaLnBrk="1" hangingPunct="1">
              <a:spcBef>
                <a:spcPct val="0"/>
              </a:spcBef>
              <a:buFontTx/>
              <a:buNone/>
            </a:pPr>
            <a:r>
              <a:rPr lang="en-US" altLang="en-US" sz="2000" b="1">
                <a:solidFill>
                  <a:schemeClr val="tx1"/>
                </a:solidFill>
                <a:latin typeface="Courier New" panose="02070309020205020404" pitchFamily="49" charset="0"/>
                <a:cs typeface="Lucida Sans Unicode" panose="020B0602030504020204" pitchFamily="34" charset="0"/>
              </a:rPr>
              <a:t>   </a:t>
            </a:r>
            <a:r>
              <a:rPr lang="en-US" altLang="en-US" sz="2000" b="1" i="1">
                <a:solidFill>
                  <a:schemeClr val="hlink"/>
                </a:solidFill>
                <a:latin typeface="Courier New" panose="02070309020205020404" pitchFamily="49" charset="0"/>
                <a:cs typeface="Lucida Sans Unicode" panose="020B0602030504020204" pitchFamily="34" charset="0"/>
              </a:rPr>
              <a:t>statement</a:t>
            </a:r>
            <a:r>
              <a:rPr lang="en-US" altLang="en-US" sz="2000" b="1">
                <a:solidFill>
                  <a:schemeClr val="tx1"/>
                </a:solidFill>
                <a:latin typeface="Courier New" panose="02070309020205020404" pitchFamily="49" charset="0"/>
                <a:cs typeface="Lucida Sans Unicode" panose="020B0602030504020204" pitchFamily="34" charset="0"/>
              </a:rPr>
              <a:t>;</a:t>
            </a:r>
          </a:p>
        </p:txBody>
      </p:sp>
      <p:grpSp>
        <p:nvGrpSpPr>
          <p:cNvPr id="2" name="Group 5">
            <a:extLst>
              <a:ext uri="{FF2B5EF4-FFF2-40B4-BE49-F238E27FC236}">
                <a16:creationId xmlns:a16="http://schemas.microsoft.com/office/drawing/2014/main" id="{42F6522C-BC07-764C-A67E-BCEE96433685}"/>
              </a:ext>
            </a:extLst>
          </p:cNvPr>
          <p:cNvGrpSpPr>
            <a:grpSpLocks/>
          </p:cNvGrpSpPr>
          <p:nvPr/>
        </p:nvGrpSpPr>
        <p:grpSpPr bwMode="auto">
          <a:xfrm>
            <a:off x="1292225" y="2498725"/>
            <a:ext cx="2154238" cy="990600"/>
            <a:chOff x="515" y="1488"/>
            <a:chExt cx="1357" cy="624"/>
          </a:xfrm>
        </p:grpSpPr>
        <p:sp>
          <p:nvSpPr>
            <p:cNvPr id="19468" name="Text Box 6">
              <a:extLst>
                <a:ext uri="{FF2B5EF4-FFF2-40B4-BE49-F238E27FC236}">
                  <a16:creationId xmlns:a16="http://schemas.microsoft.com/office/drawing/2014/main" id="{90BEF6D5-0D2C-39AF-49A6-FBC6A2E32D28}"/>
                </a:ext>
              </a:extLst>
            </p:cNvPr>
            <p:cNvSpPr txBox="1">
              <a:spLocks noChangeArrowheads="1"/>
            </p:cNvSpPr>
            <p:nvPr/>
          </p:nvSpPr>
          <p:spPr bwMode="auto">
            <a:xfrm>
              <a:off x="515" y="1488"/>
              <a:ext cx="113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2000" b="1">
                  <a:solidFill>
                    <a:schemeClr val="tx1"/>
                  </a:solidFill>
                  <a:latin typeface="Courier New" panose="02070309020205020404" pitchFamily="49" charset="0"/>
                  <a:cs typeface="Lucida Sans Unicode" panose="020B0602030504020204" pitchFamily="34" charset="0"/>
                </a:rPr>
                <a:t>if</a:t>
              </a:r>
              <a:r>
                <a:rPr lang="en-US" altLang="en-US" sz="2000" b="1">
                  <a:solidFill>
                    <a:schemeClr val="hlink"/>
                  </a:solidFill>
                  <a:latin typeface="Arial Unicode MS" panose="020B0604020202020204" pitchFamily="34" charset="-128"/>
                  <a:cs typeface="Lucida Sans Unicode" panose="020B0602030504020204" pitchFamily="34" charset="0"/>
                </a:rPr>
                <a:t> is a C</a:t>
              </a:r>
            </a:p>
            <a:p>
              <a:pPr eaLnBrk="1" hangingPunct="1">
                <a:spcBef>
                  <a:spcPct val="0"/>
                </a:spcBef>
                <a:buFontTx/>
                <a:buNone/>
              </a:pPr>
              <a:r>
                <a:rPr lang="en-US" altLang="en-US" sz="2000" b="1">
                  <a:solidFill>
                    <a:schemeClr val="hlink"/>
                  </a:solidFill>
                  <a:latin typeface="Arial Unicode MS" panose="020B0604020202020204" pitchFamily="34" charset="-128"/>
                  <a:cs typeface="Lucida Sans Unicode" panose="020B0602030504020204" pitchFamily="34" charset="0"/>
                </a:rPr>
                <a:t>reserved word</a:t>
              </a:r>
            </a:p>
          </p:txBody>
        </p:sp>
        <p:sp>
          <p:nvSpPr>
            <p:cNvPr id="19469" name="Line 7">
              <a:extLst>
                <a:ext uri="{FF2B5EF4-FFF2-40B4-BE49-F238E27FC236}">
                  <a16:creationId xmlns:a16="http://schemas.microsoft.com/office/drawing/2014/main" id="{85DB4377-5402-F708-29BF-42DCFD1244E9}"/>
                </a:ext>
              </a:extLst>
            </p:cNvPr>
            <p:cNvSpPr>
              <a:spLocks noChangeShapeType="1"/>
            </p:cNvSpPr>
            <p:nvPr/>
          </p:nvSpPr>
          <p:spPr bwMode="auto">
            <a:xfrm>
              <a:off x="1536" y="1968"/>
              <a:ext cx="336" cy="144"/>
            </a:xfrm>
            <a:prstGeom prst="line">
              <a:avLst/>
            </a:prstGeom>
            <a:noFill/>
            <a:ln w="31750">
              <a:solidFill>
                <a:srgbClr val="FF0000"/>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3" name="Group 8">
            <a:extLst>
              <a:ext uri="{FF2B5EF4-FFF2-40B4-BE49-F238E27FC236}">
                <a16:creationId xmlns:a16="http://schemas.microsoft.com/office/drawing/2014/main" id="{09DC3A89-C9FF-449D-72D8-4AB8A153423E}"/>
              </a:ext>
            </a:extLst>
          </p:cNvPr>
          <p:cNvGrpSpPr>
            <a:grpSpLocks/>
          </p:cNvGrpSpPr>
          <p:nvPr/>
        </p:nvGrpSpPr>
        <p:grpSpPr bwMode="auto">
          <a:xfrm>
            <a:off x="4105275" y="1905000"/>
            <a:ext cx="4200525" cy="1508125"/>
            <a:chOff x="2443" y="1200"/>
            <a:chExt cx="2646" cy="950"/>
          </a:xfrm>
        </p:grpSpPr>
        <p:sp>
          <p:nvSpPr>
            <p:cNvPr id="19466" name="Text Box 9">
              <a:extLst>
                <a:ext uri="{FF2B5EF4-FFF2-40B4-BE49-F238E27FC236}">
                  <a16:creationId xmlns:a16="http://schemas.microsoft.com/office/drawing/2014/main" id="{D1E43262-B3AA-86EC-E568-600721BEDB94}"/>
                </a:ext>
              </a:extLst>
            </p:cNvPr>
            <p:cNvSpPr txBox="1">
              <a:spLocks noChangeArrowheads="1"/>
            </p:cNvSpPr>
            <p:nvPr/>
          </p:nvSpPr>
          <p:spPr bwMode="auto">
            <a:xfrm>
              <a:off x="2443" y="1200"/>
              <a:ext cx="264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2000" b="1">
                  <a:solidFill>
                    <a:schemeClr val="hlink"/>
                  </a:solidFill>
                  <a:latin typeface="Arial Unicode MS" panose="020B0604020202020204" pitchFamily="34" charset="-128"/>
                  <a:cs typeface="Lucida Sans Unicode" panose="020B0602030504020204" pitchFamily="34" charset="0"/>
                </a:rPr>
                <a:t>The </a:t>
              </a:r>
              <a:r>
                <a:rPr lang="en-US" altLang="en-US" sz="2000" b="1" i="1">
                  <a:solidFill>
                    <a:schemeClr val="hlink"/>
                  </a:solidFill>
                  <a:latin typeface="Courier New" panose="02070309020205020404" pitchFamily="49" charset="0"/>
                  <a:cs typeface="Lucida Sans Unicode" panose="020B0602030504020204" pitchFamily="34" charset="0"/>
                </a:rPr>
                <a:t>condition</a:t>
              </a:r>
              <a:r>
                <a:rPr lang="en-US" altLang="en-US" sz="2000" b="1">
                  <a:solidFill>
                    <a:schemeClr val="hlink"/>
                  </a:solidFill>
                  <a:latin typeface="Arial Unicode MS" panose="020B0604020202020204" pitchFamily="34" charset="-128"/>
                  <a:cs typeface="Lucida Sans Unicode" panose="020B0602030504020204" pitchFamily="34" charset="0"/>
                </a:rPr>
                <a:t> must be a</a:t>
              </a:r>
            </a:p>
            <a:p>
              <a:pPr eaLnBrk="1" hangingPunct="1">
                <a:spcBef>
                  <a:spcPct val="0"/>
                </a:spcBef>
                <a:buFontTx/>
                <a:buNone/>
              </a:pPr>
              <a:r>
                <a:rPr lang="en-US" altLang="en-US" sz="2000" b="1">
                  <a:solidFill>
                    <a:schemeClr val="hlink"/>
                  </a:solidFill>
                  <a:latin typeface="Arial Unicode MS" panose="020B0604020202020204" pitchFamily="34" charset="-128"/>
                  <a:cs typeface="Lucida Sans Unicode" panose="020B0602030504020204" pitchFamily="34" charset="0"/>
                </a:rPr>
                <a:t>boolean expression. It must</a:t>
              </a:r>
            </a:p>
            <a:p>
              <a:pPr eaLnBrk="1" hangingPunct="1">
                <a:spcBef>
                  <a:spcPct val="0"/>
                </a:spcBef>
                <a:buFontTx/>
                <a:buNone/>
              </a:pPr>
              <a:r>
                <a:rPr lang="en-US" altLang="en-US" sz="2000" b="1">
                  <a:solidFill>
                    <a:schemeClr val="hlink"/>
                  </a:solidFill>
                  <a:latin typeface="Arial Unicode MS" panose="020B0604020202020204" pitchFamily="34" charset="-128"/>
                  <a:cs typeface="Lucida Sans Unicode" panose="020B0602030504020204" pitchFamily="34" charset="0"/>
                </a:rPr>
                <a:t>Evaluate to either non-zero or zero.</a:t>
              </a:r>
            </a:p>
          </p:txBody>
        </p:sp>
        <p:sp>
          <p:nvSpPr>
            <p:cNvPr id="19467" name="Line 10">
              <a:extLst>
                <a:ext uri="{FF2B5EF4-FFF2-40B4-BE49-F238E27FC236}">
                  <a16:creationId xmlns:a16="http://schemas.microsoft.com/office/drawing/2014/main" id="{D6CAB2E0-F93A-2E50-2C23-F45773287133}"/>
                </a:ext>
              </a:extLst>
            </p:cNvPr>
            <p:cNvSpPr>
              <a:spLocks noChangeShapeType="1"/>
            </p:cNvSpPr>
            <p:nvPr/>
          </p:nvSpPr>
          <p:spPr bwMode="auto">
            <a:xfrm flipH="1">
              <a:off x="3065" y="1862"/>
              <a:ext cx="96" cy="288"/>
            </a:xfrm>
            <a:prstGeom prst="line">
              <a:avLst/>
            </a:prstGeom>
            <a:noFill/>
            <a:ln w="31750">
              <a:solidFill>
                <a:srgbClr val="FF0000"/>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4" name="Group 11">
            <a:extLst>
              <a:ext uri="{FF2B5EF4-FFF2-40B4-BE49-F238E27FC236}">
                <a16:creationId xmlns:a16="http://schemas.microsoft.com/office/drawing/2014/main" id="{FFDC6A24-5A6A-3D94-501C-492E44CF681E}"/>
              </a:ext>
            </a:extLst>
          </p:cNvPr>
          <p:cNvGrpSpPr>
            <a:grpSpLocks/>
          </p:cNvGrpSpPr>
          <p:nvPr/>
        </p:nvGrpSpPr>
        <p:grpSpPr bwMode="auto">
          <a:xfrm>
            <a:off x="1628775" y="4327525"/>
            <a:ext cx="6961188" cy="1241425"/>
            <a:chOff x="727" y="2640"/>
            <a:chExt cx="4385" cy="782"/>
          </a:xfrm>
        </p:grpSpPr>
        <p:sp>
          <p:nvSpPr>
            <p:cNvPr id="19464" name="Text Box 12">
              <a:extLst>
                <a:ext uri="{FF2B5EF4-FFF2-40B4-BE49-F238E27FC236}">
                  <a16:creationId xmlns:a16="http://schemas.microsoft.com/office/drawing/2014/main" id="{2441A01B-82A6-7FFC-98F0-6525A696459D}"/>
                </a:ext>
              </a:extLst>
            </p:cNvPr>
            <p:cNvSpPr txBox="1">
              <a:spLocks noChangeArrowheads="1"/>
            </p:cNvSpPr>
            <p:nvPr/>
          </p:nvSpPr>
          <p:spPr bwMode="auto">
            <a:xfrm>
              <a:off x="727" y="2976"/>
              <a:ext cx="438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2000" b="1">
                  <a:solidFill>
                    <a:schemeClr val="hlink"/>
                  </a:solidFill>
                  <a:latin typeface="Arial Unicode MS" panose="020B0604020202020204" pitchFamily="34" charset="-128"/>
                  <a:cs typeface="Lucida Sans Unicode" panose="020B0602030504020204" pitchFamily="34" charset="0"/>
                </a:rPr>
                <a:t>If the </a:t>
              </a:r>
              <a:r>
                <a:rPr lang="en-US" altLang="en-US" sz="2000" b="1" i="1">
                  <a:solidFill>
                    <a:schemeClr val="hlink"/>
                  </a:solidFill>
                  <a:latin typeface="Courier New" panose="02070309020205020404" pitchFamily="49" charset="0"/>
                  <a:cs typeface="Lucida Sans Unicode" panose="020B0602030504020204" pitchFamily="34" charset="0"/>
                </a:rPr>
                <a:t>condition</a:t>
              </a:r>
              <a:r>
                <a:rPr lang="en-US" altLang="en-US" sz="2000" b="1">
                  <a:solidFill>
                    <a:schemeClr val="hlink"/>
                  </a:solidFill>
                  <a:latin typeface="Arial Unicode MS" panose="020B0604020202020204" pitchFamily="34" charset="-128"/>
                  <a:cs typeface="Lucida Sans Unicode" panose="020B0602030504020204" pitchFamily="34" charset="0"/>
                </a:rPr>
                <a:t> is non-zero, the </a:t>
              </a:r>
              <a:r>
                <a:rPr lang="en-US" altLang="en-US" sz="2000" b="1" i="1">
                  <a:solidFill>
                    <a:schemeClr val="hlink"/>
                  </a:solidFill>
                  <a:latin typeface="Courier New" panose="02070309020205020404" pitchFamily="49" charset="0"/>
                  <a:cs typeface="Lucida Sans Unicode" panose="020B0602030504020204" pitchFamily="34" charset="0"/>
                </a:rPr>
                <a:t>statement</a:t>
              </a:r>
              <a:r>
                <a:rPr lang="en-US" altLang="en-US" sz="2000" b="1">
                  <a:solidFill>
                    <a:schemeClr val="hlink"/>
                  </a:solidFill>
                  <a:latin typeface="Arial Unicode MS" panose="020B0604020202020204" pitchFamily="34" charset="-128"/>
                  <a:cs typeface="Lucida Sans Unicode" panose="020B0602030504020204" pitchFamily="34" charset="0"/>
                </a:rPr>
                <a:t> is executed.</a:t>
              </a:r>
            </a:p>
            <a:p>
              <a:pPr eaLnBrk="1" hangingPunct="1">
                <a:spcBef>
                  <a:spcPct val="0"/>
                </a:spcBef>
                <a:buFontTx/>
                <a:buNone/>
              </a:pPr>
              <a:r>
                <a:rPr lang="en-US" altLang="en-US" sz="2000" b="1">
                  <a:solidFill>
                    <a:schemeClr val="hlink"/>
                  </a:solidFill>
                  <a:latin typeface="Arial Unicode MS" panose="020B0604020202020204" pitchFamily="34" charset="-128"/>
                  <a:cs typeface="Lucida Sans Unicode" panose="020B0602030504020204" pitchFamily="34" charset="0"/>
                </a:rPr>
                <a:t>If it is zero, the </a:t>
              </a:r>
              <a:r>
                <a:rPr lang="en-US" altLang="en-US" sz="2000" b="1" i="1">
                  <a:solidFill>
                    <a:schemeClr val="hlink"/>
                  </a:solidFill>
                  <a:latin typeface="Courier New" panose="02070309020205020404" pitchFamily="49" charset="0"/>
                  <a:cs typeface="Lucida Sans Unicode" panose="020B0602030504020204" pitchFamily="34" charset="0"/>
                </a:rPr>
                <a:t>statement</a:t>
              </a:r>
              <a:r>
                <a:rPr lang="en-US" altLang="en-US" sz="2000" b="1">
                  <a:solidFill>
                    <a:schemeClr val="hlink"/>
                  </a:solidFill>
                  <a:latin typeface="Arial Unicode MS" panose="020B0604020202020204" pitchFamily="34" charset="-128"/>
                  <a:cs typeface="Lucida Sans Unicode" panose="020B0602030504020204" pitchFamily="34" charset="0"/>
                </a:rPr>
                <a:t> is skipped.</a:t>
              </a:r>
            </a:p>
          </p:txBody>
        </p:sp>
        <p:sp>
          <p:nvSpPr>
            <p:cNvPr id="19465" name="Line 13">
              <a:extLst>
                <a:ext uri="{FF2B5EF4-FFF2-40B4-BE49-F238E27FC236}">
                  <a16:creationId xmlns:a16="http://schemas.microsoft.com/office/drawing/2014/main" id="{76F8EA65-0CCA-7843-7D49-0A86091F7CC8}"/>
                </a:ext>
              </a:extLst>
            </p:cNvPr>
            <p:cNvSpPr>
              <a:spLocks noChangeShapeType="1"/>
            </p:cNvSpPr>
            <p:nvPr/>
          </p:nvSpPr>
          <p:spPr bwMode="auto">
            <a:xfrm flipV="1">
              <a:off x="2736" y="2640"/>
              <a:ext cx="0" cy="288"/>
            </a:xfrm>
            <a:prstGeom prst="line">
              <a:avLst/>
            </a:prstGeom>
            <a:noFill/>
            <a:ln w="31750">
              <a:solidFill>
                <a:srgbClr val="FF0000"/>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IN"/>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11652"/>
                                        </p:tgtEl>
                                        <p:attrNameLst>
                                          <p:attrName>style.visibility</p:attrName>
                                        </p:attrNameLst>
                                      </p:cBhvr>
                                      <p:to>
                                        <p:strVal val="visible"/>
                                      </p:to>
                                    </p:set>
                                    <p:anim calcmode="lin" valueType="num">
                                      <p:cBhvr additive="base">
                                        <p:cTn id="7" dur="500" fill="hold"/>
                                        <p:tgtEl>
                                          <p:spTgt spid="411652"/>
                                        </p:tgtEl>
                                        <p:attrNameLst>
                                          <p:attrName>ppt_x</p:attrName>
                                        </p:attrNameLst>
                                      </p:cBhvr>
                                      <p:tavLst>
                                        <p:tav tm="0">
                                          <p:val>
                                            <p:strVal val="1+#ppt_w/2"/>
                                          </p:val>
                                        </p:tav>
                                        <p:tav tm="100000">
                                          <p:val>
                                            <p:strVal val="#ppt_x"/>
                                          </p:val>
                                        </p:tav>
                                      </p:tavLst>
                                    </p:anim>
                                    <p:anim calcmode="lin" valueType="num">
                                      <p:cBhvr additive="base">
                                        <p:cTn id="8" dur="500" fill="hold"/>
                                        <p:tgtEl>
                                          <p:spTgt spid="41165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2"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052793A-D89A-D4EE-68F5-0A4492C532EC}"/>
              </a:ext>
            </a:extLst>
          </p:cNvPr>
          <p:cNvSpPr>
            <a:spLocks noGrp="1"/>
          </p:cNvSpPr>
          <p:nvPr>
            <p:ph type="title"/>
          </p:nvPr>
        </p:nvSpPr>
        <p:spPr/>
        <p:txBody>
          <a:bodyPr/>
          <a:lstStyle/>
          <a:p>
            <a:pPr eaLnBrk="1" hangingPunct="1"/>
            <a:r>
              <a:rPr lang="en-US" altLang="en-US"/>
              <a:t>Rain ???</a:t>
            </a:r>
          </a:p>
        </p:txBody>
      </p:sp>
      <p:sp>
        <p:nvSpPr>
          <p:cNvPr id="20483" name="Content Placeholder 2">
            <a:extLst>
              <a:ext uri="{FF2B5EF4-FFF2-40B4-BE49-F238E27FC236}">
                <a16:creationId xmlns:a16="http://schemas.microsoft.com/office/drawing/2014/main" id="{D3CCEE94-A888-580C-5FA0-C7D1FF7952ED}"/>
              </a:ext>
            </a:extLst>
          </p:cNvPr>
          <p:cNvSpPr>
            <a:spLocks noGrp="1"/>
          </p:cNvSpPr>
          <p:nvPr>
            <p:ph idx="1"/>
          </p:nvPr>
        </p:nvSpPr>
        <p:spPr/>
        <p:txBody>
          <a:bodyPr/>
          <a:lstStyle/>
          <a:p>
            <a:pPr algn="ctr" eaLnBrk="1" hangingPunct="1">
              <a:buFont typeface="Arial" panose="020B0604020202020204" pitchFamily="34" charset="0"/>
              <a:buNone/>
            </a:pPr>
            <a:endParaRPr lang="en-US" altLang="en-US"/>
          </a:p>
          <a:p>
            <a:pPr algn="ctr" eaLnBrk="1" hangingPunct="1">
              <a:buFont typeface="Arial" panose="020B0604020202020204" pitchFamily="34" charset="0"/>
              <a:buNone/>
            </a:pPr>
            <a:r>
              <a:rPr lang="en-US" altLang="en-US"/>
              <a:t> </a:t>
            </a:r>
          </a:p>
        </p:txBody>
      </p:sp>
      <p:sp>
        <p:nvSpPr>
          <p:cNvPr id="4" name="Cloud 3">
            <a:extLst>
              <a:ext uri="{FF2B5EF4-FFF2-40B4-BE49-F238E27FC236}">
                <a16:creationId xmlns:a16="http://schemas.microsoft.com/office/drawing/2014/main" id="{27060CF1-83DC-A6EC-96D5-18AC8D81C592}"/>
              </a:ext>
            </a:extLst>
          </p:cNvPr>
          <p:cNvSpPr/>
          <p:nvPr/>
        </p:nvSpPr>
        <p:spPr>
          <a:xfrm>
            <a:off x="3352800" y="3429000"/>
            <a:ext cx="2438400" cy="762000"/>
          </a:xfrm>
          <a:prstGeom prst="clou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3200" dirty="0">
                <a:solidFill>
                  <a:srgbClr val="0F6FC6"/>
                </a:solidFill>
              </a:rPr>
              <a:t>Clouds?</a:t>
            </a:r>
            <a:endParaRPr lang="en-US" dirty="0"/>
          </a:p>
        </p:txBody>
      </p:sp>
      <p:sp>
        <p:nvSpPr>
          <p:cNvPr id="5" name="Flowchart: Process 4">
            <a:extLst>
              <a:ext uri="{FF2B5EF4-FFF2-40B4-BE49-F238E27FC236}">
                <a16:creationId xmlns:a16="http://schemas.microsoft.com/office/drawing/2014/main" id="{688118E4-641D-9726-32E2-0AD10B402D5D}"/>
              </a:ext>
            </a:extLst>
          </p:cNvPr>
          <p:cNvSpPr/>
          <p:nvPr/>
        </p:nvSpPr>
        <p:spPr>
          <a:xfrm>
            <a:off x="3124200" y="1295400"/>
            <a:ext cx="2895600" cy="609600"/>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en-US" dirty="0"/>
              <a:t>Is it going to rain?</a:t>
            </a:r>
          </a:p>
        </p:txBody>
      </p:sp>
      <p:sp>
        <p:nvSpPr>
          <p:cNvPr id="6" name="Flowchart: Process 5">
            <a:extLst>
              <a:ext uri="{FF2B5EF4-FFF2-40B4-BE49-F238E27FC236}">
                <a16:creationId xmlns:a16="http://schemas.microsoft.com/office/drawing/2014/main" id="{B4CDE93B-8B54-18E7-7A67-E69BA83154AF}"/>
              </a:ext>
            </a:extLst>
          </p:cNvPr>
          <p:cNvSpPr/>
          <p:nvPr/>
        </p:nvSpPr>
        <p:spPr>
          <a:xfrm>
            <a:off x="3124200" y="2362200"/>
            <a:ext cx="2895600" cy="609600"/>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en-US" dirty="0"/>
              <a:t>Look up sky for clouds</a:t>
            </a:r>
          </a:p>
        </p:txBody>
      </p:sp>
      <p:cxnSp>
        <p:nvCxnSpPr>
          <p:cNvPr id="8" name="Straight Arrow Connector 7">
            <a:extLst>
              <a:ext uri="{FF2B5EF4-FFF2-40B4-BE49-F238E27FC236}">
                <a16:creationId xmlns:a16="http://schemas.microsoft.com/office/drawing/2014/main" id="{F9DC08E1-4B57-2A99-BE18-BDAF2FE6FA48}"/>
              </a:ext>
            </a:extLst>
          </p:cNvPr>
          <p:cNvCxnSpPr>
            <a:stCxn id="5" idx="2"/>
            <a:endCxn id="6" idx="0"/>
          </p:cNvCxnSpPr>
          <p:nvPr/>
        </p:nvCxnSpPr>
        <p:spPr>
          <a:xfrm rot="5400000">
            <a:off x="4343401" y="2133600"/>
            <a:ext cx="457200" cy="31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1853C004-CB51-2E7A-7224-0110E4286F08}"/>
              </a:ext>
            </a:extLst>
          </p:cNvPr>
          <p:cNvCxnSpPr>
            <a:stCxn id="6" idx="2"/>
            <a:endCxn id="4" idx="3"/>
          </p:cNvCxnSpPr>
          <p:nvPr/>
        </p:nvCxnSpPr>
        <p:spPr>
          <a:xfrm rot="5400000">
            <a:off x="4321970" y="3221831"/>
            <a:ext cx="500062" cy="31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hape 12">
            <a:extLst>
              <a:ext uri="{FF2B5EF4-FFF2-40B4-BE49-F238E27FC236}">
                <a16:creationId xmlns:a16="http://schemas.microsoft.com/office/drawing/2014/main" id="{C7168FFA-FA2F-E376-719A-D0F7204A2E3E}"/>
              </a:ext>
            </a:extLst>
          </p:cNvPr>
          <p:cNvCxnSpPr>
            <a:stCxn id="4" idx="2"/>
          </p:cNvCxnSpPr>
          <p:nvPr/>
        </p:nvCxnSpPr>
        <p:spPr>
          <a:xfrm rot="10800000" flipV="1">
            <a:off x="2667000" y="3810000"/>
            <a:ext cx="693738" cy="914400"/>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15" name="Shape 14">
            <a:extLst>
              <a:ext uri="{FF2B5EF4-FFF2-40B4-BE49-F238E27FC236}">
                <a16:creationId xmlns:a16="http://schemas.microsoft.com/office/drawing/2014/main" id="{6484B5D1-5138-1212-DA5A-6A0147293AD2}"/>
              </a:ext>
            </a:extLst>
          </p:cNvPr>
          <p:cNvCxnSpPr>
            <a:stCxn id="4" idx="0"/>
          </p:cNvCxnSpPr>
          <p:nvPr/>
        </p:nvCxnSpPr>
        <p:spPr>
          <a:xfrm>
            <a:off x="5789613" y="3810000"/>
            <a:ext cx="536575" cy="838200"/>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20491" name="TextBox 15">
            <a:extLst>
              <a:ext uri="{FF2B5EF4-FFF2-40B4-BE49-F238E27FC236}">
                <a16:creationId xmlns:a16="http://schemas.microsoft.com/office/drawing/2014/main" id="{BF5A513E-59C1-0583-A074-925D234B2BBF}"/>
              </a:ext>
            </a:extLst>
          </p:cNvPr>
          <p:cNvSpPr txBox="1">
            <a:spLocks noChangeArrowheads="1"/>
          </p:cNvSpPr>
          <p:nvPr/>
        </p:nvSpPr>
        <p:spPr bwMode="auto">
          <a:xfrm>
            <a:off x="2971800" y="34290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yes</a:t>
            </a:r>
          </a:p>
        </p:txBody>
      </p:sp>
      <p:sp>
        <p:nvSpPr>
          <p:cNvPr id="20492" name="TextBox 16">
            <a:extLst>
              <a:ext uri="{FF2B5EF4-FFF2-40B4-BE49-F238E27FC236}">
                <a16:creationId xmlns:a16="http://schemas.microsoft.com/office/drawing/2014/main" id="{BFFE5F7B-0676-A5EC-07AB-95EC458A2192}"/>
              </a:ext>
            </a:extLst>
          </p:cNvPr>
          <p:cNvSpPr txBox="1">
            <a:spLocks noChangeArrowheads="1"/>
          </p:cNvSpPr>
          <p:nvPr/>
        </p:nvSpPr>
        <p:spPr bwMode="auto">
          <a:xfrm>
            <a:off x="5867400" y="3429000"/>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no</a:t>
            </a:r>
          </a:p>
        </p:txBody>
      </p:sp>
      <p:pic>
        <p:nvPicPr>
          <p:cNvPr id="20493" name="Picture 25" descr="rain3.jpg">
            <a:extLst>
              <a:ext uri="{FF2B5EF4-FFF2-40B4-BE49-F238E27FC236}">
                <a16:creationId xmlns:a16="http://schemas.microsoft.com/office/drawing/2014/main" id="{B413E0CD-7E61-1C1D-11B8-2F7FA9C2DE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724400"/>
            <a:ext cx="23907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clear sky.jpg">
            <a:extLst>
              <a:ext uri="{FF2B5EF4-FFF2-40B4-BE49-F238E27FC236}">
                <a16:creationId xmlns:a16="http://schemas.microsoft.com/office/drawing/2014/main" id="{E0473C55-1C0D-CE8F-A3C9-B0A850EEE3DF}"/>
              </a:ext>
            </a:extLst>
          </p:cNvPr>
          <p:cNvPicPr>
            <a:picLocks noChangeAspect="1"/>
          </p:cNvPicPr>
          <p:nvPr/>
        </p:nvPicPr>
        <p:blipFill>
          <a:blip r:embed="rId3"/>
          <a:srcRect b="45265"/>
          <a:stretch>
            <a:fillRect/>
          </a:stretch>
        </p:blipFill>
        <p:spPr>
          <a:xfrm>
            <a:off x="5045289" y="4572000"/>
            <a:ext cx="2574711" cy="1041940"/>
          </a:xfrm>
          <a:prstGeom prst="cloud">
            <a:avLst/>
          </a:prstGeom>
        </p:spPr>
      </p:pic>
      <p:sp>
        <p:nvSpPr>
          <p:cNvPr id="20495" name="TextBox 19">
            <a:extLst>
              <a:ext uri="{FF2B5EF4-FFF2-40B4-BE49-F238E27FC236}">
                <a16:creationId xmlns:a16="http://schemas.microsoft.com/office/drawing/2014/main" id="{51C030D4-7C1F-9572-69AE-D6EDB06A0931}"/>
              </a:ext>
            </a:extLst>
          </p:cNvPr>
          <p:cNvSpPr txBox="1">
            <a:spLocks noChangeArrowheads="1"/>
          </p:cNvSpPr>
          <p:nvPr/>
        </p:nvSpPr>
        <p:spPr bwMode="auto">
          <a:xfrm>
            <a:off x="5822950" y="4876800"/>
            <a:ext cx="884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b="1">
                <a:solidFill>
                  <a:schemeClr val="tx1"/>
                </a:solidFill>
              </a:rPr>
              <a:t>No rain</a:t>
            </a:r>
          </a:p>
        </p:txBody>
      </p:sp>
      <p:sp>
        <p:nvSpPr>
          <p:cNvPr id="20496" name="TextBox 20">
            <a:extLst>
              <a:ext uri="{FF2B5EF4-FFF2-40B4-BE49-F238E27FC236}">
                <a16:creationId xmlns:a16="http://schemas.microsoft.com/office/drawing/2014/main" id="{B7B3669D-8B43-B900-F707-A429D3C56F61}"/>
              </a:ext>
            </a:extLst>
          </p:cNvPr>
          <p:cNvSpPr txBox="1">
            <a:spLocks noChangeArrowheads="1"/>
          </p:cNvSpPr>
          <p:nvPr/>
        </p:nvSpPr>
        <p:spPr bwMode="auto">
          <a:xfrm>
            <a:off x="2286000" y="5105400"/>
            <a:ext cx="879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Raining</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B8907792-8985-7579-4B41-A85A231728E4}"/>
              </a:ext>
            </a:extLst>
          </p:cNvPr>
          <p:cNvSpPr>
            <a:spLocks noGrp="1"/>
          </p:cNvSpPr>
          <p:nvPr>
            <p:ph type="title"/>
          </p:nvPr>
        </p:nvSpPr>
        <p:spPr>
          <a:xfrm>
            <a:off x="6400800" y="685800"/>
            <a:ext cx="2438400" cy="4800600"/>
          </a:xfrm>
        </p:spPr>
        <p:txBody>
          <a:bodyPr anchor="t"/>
          <a:lstStyle/>
          <a:p>
            <a:pPr algn="l" eaLnBrk="1" hangingPunct="1"/>
            <a:r>
              <a:rPr lang="en-US" altLang="en-US" sz="3200">
                <a:solidFill>
                  <a:schemeClr val="accent1"/>
                </a:solidFill>
              </a:rPr>
              <a:t>Program to check whether number is less than 10.</a:t>
            </a:r>
          </a:p>
        </p:txBody>
      </p:sp>
      <p:sp>
        <p:nvSpPr>
          <p:cNvPr id="3" name="Content Placeholder 2">
            <a:extLst>
              <a:ext uri="{FF2B5EF4-FFF2-40B4-BE49-F238E27FC236}">
                <a16:creationId xmlns:a16="http://schemas.microsoft.com/office/drawing/2014/main" id="{711D5E5D-6219-8886-5275-8B1CF9A0396E}"/>
              </a:ext>
            </a:extLst>
          </p:cNvPr>
          <p:cNvSpPr>
            <a:spLocks noGrp="1"/>
          </p:cNvSpPr>
          <p:nvPr>
            <p:ph idx="1"/>
          </p:nvPr>
        </p:nvSpPr>
        <p:spPr>
          <a:xfrm>
            <a:off x="0" y="685800"/>
            <a:ext cx="6400800" cy="4572000"/>
          </a:xfrm>
        </p:spPr>
        <p:style>
          <a:lnRef idx="1">
            <a:schemeClr val="accent1"/>
          </a:lnRef>
          <a:fillRef idx="2">
            <a:schemeClr val="accent1"/>
          </a:fillRef>
          <a:effectRef idx="1">
            <a:schemeClr val="accent1"/>
          </a:effectRef>
          <a:fontRef idx="minor">
            <a:schemeClr val="dk1"/>
          </a:fontRef>
        </p:style>
        <p:txBody>
          <a:bodyPr rtlCol="0">
            <a:normAutofit/>
          </a:bodyPr>
          <a:lstStyle/>
          <a:p>
            <a:pPr marL="57150" indent="0" eaLnBrk="1" fontAlgn="auto" hangingPunct="1">
              <a:spcAft>
                <a:spcPts val="0"/>
              </a:spcAft>
              <a:buFont typeface="Arial" panose="020B0604020202020204" pitchFamily="34" charset="0"/>
              <a:buNone/>
              <a:defRPr/>
            </a:pPr>
            <a:r>
              <a:rPr lang="en-US" sz="2000" b="1" dirty="0">
                <a:solidFill>
                  <a:schemeClr val="tx1"/>
                </a:solidFill>
                <a:latin typeface="Courier New" pitchFamily="49" charset="0"/>
                <a:cs typeface="Courier New" pitchFamily="49" charset="0"/>
              </a:rPr>
              <a:t>#include&lt;stdio.h&gt;</a:t>
            </a:r>
          </a:p>
          <a:p>
            <a:pPr marL="0" indent="0" eaLnBrk="1" fontAlgn="auto" hangingPunct="1">
              <a:spcAft>
                <a:spcPts val="0"/>
              </a:spcAft>
              <a:buFont typeface="Arial" panose="020B0604020202020204" pitchFamily="34" charset="0"/>
              <a:buNone/>
              <a:defRPr/>
            </a:pP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main()</a:t>
            </a:r>
          </a:p>
          <a:p>
            <a:pPr marL="0" indent="0" eaLnBrk="1" fontAlgn="auto" hangingPunct="1">
              <a:spcAft>
                <a:spcPts val="0"/>
              </a:spcAft>
              <a:buFont typeface="Arial" panose="020B0604020202020204" pitchFamily="34" charset="0"/>
              <a:buNone/>
              <a:defRPr/>
            </a:pPr>
            <a:r>
              <a:rPr lang="en-US" sz="2000" b="1" dirty="0">
                <a:solidFill>
                  <a:schemeClr val="tx1"/>
                </a:solidFill>
                <a:latin typeface="Courier New" pitchFamily="49" charset="0"/>
                <a:cs typeface="Courier New" pitchFamily="49" charset="0"/>
              </a:rPr>
              <a:t>{</a:t>
            </a:r>
          </a:p>
          <a:p>
            <a:pPr marL="0" indent="0" eaLnBrk="1" fontAlgn="auto" hangingPunct="1">
              <a:spcAft>
                <a:spcPts val="0"/>
              </a:spcAft>
              <a:buFont typeface="Arial" panose="020B0604020202020204" pitchFamily="34" charset="0"/>
              <a:buNone/>
              <a:defRPr/>
            </a:pPr>
            <a:r>
              <a:rPr lang="en-US" sz="2000" b="1" dirty="0">
                <a:solidFill>
                  <a:schemeClr val="tx1"/>
                </a:solidFill>
                <a:latin typeface="Courier New" pitchFamily="49" charset="0"/>
                <a:cs typeface="Courier New" pitchFamily="49" charset="0"/>
              </a:rPr>
              <a:t> int v;</a:t>
            </a:r>
          </a:p>
          <a:p>
            <a:pPr marL="0" indent="0" eaLnBrk="1" fontAlgn="auto" hangingPunct="1">
              <a:spcAft>
                <a:spcPts val="0"/>
              </a:spcAft>
              <a:buFont typeface="Arial" panose="020B0604020202020204" pitchFamily="34" charset="0"/>
              <a:buNone/>
              <a:defRPr/>
            </a:pPr>
            <a:r>
              <a:rPr lang="en-US" sz="2000" b="1" dirty="0">
                <a:solidFill>
                  <a:schemeClr val="tx1"/>
                </a:solidFill>
                <a:latin typeface="Courier New" pitchFamily="49" charset="0"/>
                <a:cs typeface="Courier New" pitchFamily="49" charset="0"/>
              </a:rPr>
              <a:t> printf(“Enter the number :”);</a:t>
            </a:r>
          </a:p>
          <a:p>
            <a:pPr marL="0" indent="0" eaLnBrk="1" fontAlgn="auto" hangingPunct="1">
              <a:spcAft>
                <a:spcPts val="0"/>
              </a:spcAft>
              <a:buFont typeface="Arial" panose="020B0604020202020204" pitchFamily="34" charset="0"/>
              <a:buNone/>
              <a:defRPr/>
            </a:pPr>
            <a:r>
              <a:rPr lang="en-US" sz="2000" b="1" dirty="0">
                <a:solidFill>
                  <a:schemeClr val="tx1"/>
                </a:solidFill>
                <a:latin typeface="Courier New" pitchFamily="49" charset="0"/>
                <a:cs typeface="Courier New" pitchFamily="49" charset="0"/>
              </a:rPr>
              <a:t> scanf(“%d”, &amp;v);</a:t>
            </a:r>
          </a:p>
          <a:p>
            <a:pPr marL="0" indent="0" eaLnBrk="1" fontAlgn="auto" hangingPunct="1">
              <a:spcAft>
                <a:spcPts val="0"/>
              </a:spcAft>
              <a:buFont typeface="Arial" panose="020B0604020202020204" pitchFamily="34" charset="0"/>
              <a:buNone/>
              <a:defRPr/>
            </a:pPr>
            <a:r>
              <a:rPr lang="en-US" sz="2000" b="1" dirty="0">
                <a:solidFill>
                  <a:schemeClr val="tx1"/>
                </a:solidFill>
                <a:latin typeface="Courier New" pitchFamily="49" charset="0"/>
                <a:cs typeface="Courier New" pitchFamily="49" charset="0"/>
              </a:rPr>
              <a:t> </a:t>
            </a:r>
            <a:r>
              <a:rPr lang="en-US" sz="2000" b="1" dirty="0">
                <a:solidFill>
                  <a:schemeClr val="tx1"/>
                </a:solidFill>
                <a:effectLst>
                  <a:glow rad="228600">
                    <a:srgbClr val="FFFF00"/>
                  </a:glow>
                </a:effectLst>
                <a:latin typeface="Courier New" pitchFamily="49" charset="0"/>
                <a:cs typeface="Courier New" pitchFamily="49" charset="0"/>
              </a:rPr>
              <a:t>if(v&lt;10)</a:t>
            </a:r>
          </a:p>
          <a:p>
            <a:pPr marL="0" indent="0" eaLnBrk="1" fontAlgn="auto" hangingPunct="1">
              <a:spcAft>
                <a:spcPts val="0"/>
              </a:spcAft>
              <a:buFont typeface="Arial" panose="020B0604020202020204" pitchFamily="34" charset="0"/>
              <a:buNone/>
              <a:defRPr/>
            </a:pPr>
            <a:r>
              <a:rPr lang="en-US" sz="2000" b="1" dirty="0">
                <a:solidFill>
                  <a:schemeClr val="tx1"/>
                </a:solidFill>
                <a:latin typeface="Courier New" pitchFamily="49" charset="0"/>
                <a:cs typeface="Courier New" pitchFamily="49" charset="0"/>
              </a:rPr>
              <a:t>   printf(“number is less  than 10”);</a:t>
            </a:r>
          </a:p>
          <a:p>
            <a:pPr marL="0" indent="0" eaLnBrk="1" fontAlgn="auto" hangingPunct="1">
              <a:spcAft>
                <a:spcPts val="0"/>
              </a:spcAft>
              <a:buFont typeface="Arial" panose="020B0604020202020204" pitchFamily="34" charset="0"/>
              <a:buNone/>
              <a:defRPr/>
            </a:pPr>
            <a:r>
              <a:rPr lang="en-US" sz="2000" b="1" dirty="0">
                <a:solidFill>
                  <a:schemeClr val="tx1"/>
                </a:solidFill>
                <a:latin typeface="Courier New" pitchFamily="49" charset="0"/>
                <a:cs typeface="Courier New" pitchFamily="49" charset="0"/>
              </a:rPr>
              <a:t>return 0;</a:t>
            </a:r>
          </a:p>
          <a:p>
            <a:pPr marL="0" indent="0" eaLnBrk="1" fontAlgn="auto" hangingPunct="1">
              <a:spcAft>
                <a:spcPts val="0"/>
              </a:spcAft>
              <a:buFont typeface="Arial" panose="020B0604020202020204" pitchFamily="34" charset="0"/>
              <a:buNone/>
              <a:defRPr/>
            </a:pPr>
            <a:r>
              <a:rPr lang="en-US" sz="2000" b="1" dirty="0">
                <a:solidFill>
                  <a:schemeClr val="tx1"/>
                </a:solidFill>
                <a:latin typeface="Courier New" pitchFamily="49" charset="0"/>
                <a:cs typeface="Courier New" pitchFamily="49" charset="0"/>
              </a:rPr>
              <a:t>}</a:t>
            </a:r>
          </a:p>
        </p:txBody>
      </p:sp>
      <p:sp>
        <p:nvSpPr>
          <p:cNvPr id="4" name="TextBox 3">
            <a:extLst>
              <a:ext uri="{FF2B5EF4-FFF2-40B4-BE49-F238E27FC236}">
                <a16:creationId xmlns:a16="http://schemas.microsoft.com/office/drawing/2014/main" id="{EE64D58A-A15F-ABB2-6A35-75895E187C14}"/>
              </a:ext>
            </a:extLst>
          </p:cNvPr>
          <p:cNvSpPr txBox="1"/>
          <p:nvPr/>
        </p:nvSpPr>
        <p:spPr>
          <a:xfrm>
            <a:off x="0" y="5334000"/>
            <a:ext cx="6400800" cy="6461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fontAlgn="auto" hangingPunct="1">
              <a:spcBef>
                <a:spcPts val="0"/>
              </a:spcBef>
              <a:spcAft>
                <a:spcPts val="0"/>
              </a:spcAft>
              <a:defRPr/>
            </a:pPr>
            <a:r>
              <a:rPr lang="en-US" b="1" dirty="0">
                <a:latin typeface="Courier New" pitchFamily="49" charset="0"/>
                <a:cs typeface="Courier New" pitchFamily="49" charset="0"/>
              </a:rPr>
              <a:t>Enter the number: 6</a:t>
            </a:r>
          </a:p>
          <a:p>
            <a:pPr eaLnBrk="1" fontAlgn="auto" hangingPunct="1">
              <a:spcBef>
                <a:spcPts val="0"/>
              </a:spcBef>
              <a:spcAft>
                <a:spcPts val="0"/>
              </a:spcAft>
              <a:defRPr/>
            </a:pPr>
            <a:r>
              <a:rPr lang="en-US" b="1" dirty="0">
                <a:latin typeface="Courier New" pitchFamily="49" charset="0"/>
                <a:cs typeface="Courier New" pitchFamily="49" charset="0"/>
              </a:rPr>
              <a:t>Number is less than 10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1D0E077-4757-07C6-CA9E-6F579C5CBB00}"/>
              </a:ext>
            </a:extLst>
          </p:cNvPr>
          <p:cNvSpPr>
            <a:spLocks noGrp="1"/>
          </p:cNvSpPr>
          <p:nvPr>
            <p:ph type="title"/>
          </p:nvPr>
        </p:nvSpPr>
        <p:spPr/>
        <p:txBody>
          <a:bodyPr/>
          <a:lstStyle/>
          <a:p>
            <a:pPr eaLnBrk="1" hangingPunct="1"/>
            <a:r>
              <a:rPr lang="en-US" altLang="en-US"/>
              <a:t>Control Flow</a:t>
            </a:r>
          </a:p>
        </p:txBody>
      </p:sp>
      <p:sp>
        <p:nvSpPr>
          <p:cNvPr id="22531" name="Content Placeholder 2">
            <a:extLst>
              <a:ext uri="{FF2B5EF4-FFF2-40B4-BE49-F238E27FC236}">
                <a16:creationId xmlns:a16="http://schemas.microsoft.com/office/drawing/2014/main" id="{7317D124-9EDD-6EA3-146A-74D28D09034C}"/>
              </a:ext>
            </a:extLst>
          </p:cNvPr>
          <p:cNvSpPr>
            <a:spLocks noGrp="1"/>
          </p:cNvSpPr>
          <p:nvPr>
            <p:ph idx="1"/>
          </p:nvPr>
        </p:nvSpPr>
        <p:spPr/>
        <p:txBody>
          <a:bodyPr/>
          <a:lstStyle/>
          <a:p>
            <a:pPr eaLnBrk="1" hangingPunct="1"/>
            <a:endParaRPr lang="en-US" altLang="en-US"/>
          </a:p>
        </p:txBody>
      </p:sp>
      <p:pic>
        <p:nvPicPr>
          <p:cNvPr id="22532" name="Picture 2">
            <a:extLst>
              <a:ext uri="{FF2B5EF4-FFF2-40B4-BE49-F238E27FC236}">
                <a16:creationId xmlns:a16="http://schemas.microsoft.com/office/drawing/2014/main" id="{EE97E8B4-9865-1FBD-8263-77714D452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180" name="Google Shape;180;p15"/>
          <p:cNvSpPr txBox="1">
            <a:spLocks noGrp="1"/>
          </p:cNvSpPr>
          <p:nvPr>
            <p:ph type="body" idx="1"/>
          </p:nvPr>
        </p:nvSpPr>
        <p:spPr>
          <a:xfrm>
            <a:off x="457200" y="1219200"/>
            <a:ext cx="8229600" cy="4906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2800"/>
              <a:buNone/>
            </a:pPr>
            <a:r>
              <a:rPr lang="en-US" sz="2800" dirty="0"/>
              <a:t>Which of the following is a valid identifier name?</a:t>
            </a:r>
            <a:endParaRPr dirty="0"/>
          </a:p>
          <a:p>
            <a:pPr marL="514350" lvl="0" indent="-514350" algn="l" rtl="0">
              <a:spcBef>
                <a:spcPts val="560"/>
              </a:spcBef>
              <a:spcAft>
                <a:spcPts val="0"/>
              </a:spcAft>
              <a:buClr>
                <a:schemeClr val="accent1"/>
              </a:buClr>
              <a:buSzPts val="2800"/>
              <a:buAutoNum type="alphaUcPeriod"/>
            </a:pPr>
            <a:r>
              <a:rPr lang="en-US" sz="2800" dirty="0"/>
              <a:t>1abcpqr</a:t>
            </a:r>
            <a:endParaRPr dirty="0"/>
          </a:p>
          <a:p>
            <a:pPr marL="514350" lvl="0" indent="-514350" algn="l" rtl="0">
              <a:spcBef>
                <a:spcPts val="560"/>
              </a:spcBef>
              <a:spcAft>
                <a:spcPts val="0"/>
              </a:spcAft>
              <a:buClr>
                <a:schemeClr val="accent1"/>
              </a:buClr>
              <a:buSzPts val="2800"/>
              <a:buAutoNum type="alphaUcPeriod"/>
            </a:pPr>
            <a:r>
              <a:rPr lang="en-US" sz="2800" dirty="0"/>
              <a:t>break</a:t>
            </a:r>
            <a:endParaRPr dirty="0"/>
          </a:p>
          <a:p>
            <a:pPr marL="514350" lvl="0" indent="-514350" algn="l" rtl="0">
              <a:spcBef>
                <a:spcPts val="560"/>
              </a:spcBef>
              <a:spcAft>
                <a:spcPts val="0"/>
              </a:spcAft>
              <a:buClr>
                <a:schemeClr val="accent1"/>
              </a:buClr>
              <a:buSzPts val="2800"/>
              <a:buAutoNum type="alphaUcPeriod"/>
            </a:pPr>
            <a:r>
              <a:rPr lang="en-US" sz="2800" dirty="0" err="1"/>
              <a:t>abc_pqr</a:t>
            </a:r>
            <a:endParaRPr sz="2800" dirty="0"/>
          </a:p>
          <a:p>
            <a:pPr marL="514350" lvl="0" indent="-514350" algn="l" rtl="0">
              <a:spcBef>
                <a:spcPts val="560"/>
              </a:spcBef>
              <a:spcAft>
                <a:spcPts val="0"/>
              </a:spcAft>
              <a:buClr>
                <a:schemeClr val="accent1"/>
              </a:buClr>
              <a:buSzPts val="2800"/>
              <a:buAutoNum type="alphaUcPeriod"/>
            </a:pPr>
            <a:r>
              <a:rPr lang="en-US" sz="2800" dirty="0"/>
              <a:t>^</a:t>
            </a:r>
            <a:r>
              <a:rPr lang="en-US" sz="2800" dirty="0" err="1"/>
              <a:t>abc</a:t>
            </a:r>
            <a:endParaRPr sz="2800" dirty="0"/>
          </a:p>
          <a:p>
            <a:pPr marL="0" lvl="0" indent="0" algn="l" rtl="0">
              <a:spcBef>
                <a:spcPts val="640"/>
              </a:spcBef>
              <a:spcAft>
                <a:spcPts val="0"/>
              </a:spcAft>
              <a:buClr>
                <a:schemeClr val="accent1"/>
              </a:buClr>
              <a:buSzPts val="3200"/>
              <a:buNone/>
            </a:pPr>
            <a:endParaRPr dirty="0"/>
          </a:p>
          <a:p>
            <a:pPr marL="514350" lvl="0" indent="-311150" algn="l" rtl="0">
              <a:spcBef>
                <a:spcPts val="640"/>
              </a:spcBef>
              <a:spcAft>
                <a:spcPts val="0"/>
              </a:spcAft>
              <a:buClr>
                <a:schemeClr val="accent1"/>
              </a:buClr>
              <a:buSzPts val="3200"/>
              <a:buNone/>
            </a:pPr>
            <a:endParaRP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3D09E3A0-77CA-BEA5-2433-926E39B0FF47}"/>
              </a:ext>
            </a:extLst>
          </p:cNvPr>
          <p:cNvSpPr>
            <a:spLocks noGrp="1"/>
          </p:cNvSpPr>
          <p:nvPr>
            <p:ph type="title"/>
          </p:nvPr>
        </p:nvSpPr>
        <p:spPr/>
        <p:txBody>
          <a:bodyPr/>
          <a:lstStyle/>
          <a:p>
            <a:pPr eaLnBrk="1" hangingPunct="1"/>
            <a:r>
              <a:rPr lang="en-US" altLang="en-US">
                <a:latin typeface="Courier New" panose="02070309020205020404" pitchFamily="49" charset="0"/>
                <a:cs typeface="Courier New" panose="02070309020205020404" pitchFamily="49" charset="0"/>
              </a:rPr>
              <a:t>if..else</a:t>
            </a:r>
            <a:r>
              <a:rPr lang="en-US" altLang="en-US"/>
              <a:t> statement </a:t>
            </a:r>
          </a:p>
        </p:txBody>
      </p:sp>
      <p:grpSp>
        <p:nvGrpSpPr>
          <p:cNvPr id="23555" name="Group 18">
            <a:extLst>
              <a:ext uri="{FF2B5EF4-FFF2-40B4-BE49-F238E27FC236}">
                <a16:creationId xmlns:a16="http://schemas.microsoft.com/office/drawing/2014/main" id="{3AC258EE-E4F3-A60E-847E-72D024D05C47}"/>
              </a:ext>
            </a:extLst>
          </p:cNvPr>
          <p:cNvGrpSpPr>
            <a:grpSpLocks/>
          </p:cNvGrpSpPr>
          <p:nvPr/>
        </p:nvGrpSpPr>
        <p:grpSpPr bwMode="auto">
          <a:xfrm>
            <a:off x="1524000" y="1143000"/>
            <a:ext cx="6477000" cy="5675313"/>
            <a:chOff x="1524000" y="1143000"/>
            <a:chExt cx="6477000" cy="5675376"/>
          </a:xfrm>
        </p:grpSpPr>
        <p:pic>
          <p:nvPicPr>
            <p:cNvPr id="23556" name="Picture 1" descr="C:\Users\Aman\Pictures\C ppt pictures\Capture.JPG">
              <a:extLst>
                <a:ext uri="{FF2B5EF4-FFF2-40B4-BE49-F238E27FC236}">
                  <a16:creationId xmlns:a16="http://schemas.microsoft.com/office/drawing/2014/main" id="{531389E4-9AC3-279A-D2A3-B2F1CA3B37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257" r="990"/>
            <a:stretch>
              <a:fillRect/>
            </a:stretch>
          </p:blipFill>
          <p:spPr bwMode="auto">
            <a:xfrm>
              <a:off x="3810000" y="5867400"/>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1" descr="C:\Users\Aman\Pictures\C ppt pictures\Capture.JPG">
              <a:extLst>
                <a:ext uri="{FF2B5EF4-FFF2-40B4-BE49-F238E27FC236}">
                  <a16:creationId xmlns:a16="http://schemas.microsoft.com/office/drawing/2014/main" id="{E9D3360D-29EE-3A07-2C93-D3AD1BE3E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506" r="25742"/>
            <a:stretch>
              <a:fillRect/>
            </a:stretch>
          </p:blipFill>
          <p:spPr bwMode="auto">
            <a:xfrm>
              <a:off x="1524000" y="5105400"/>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1" descr="C:\Users\Aman\Pictures\C ppt pictures\Capture.JPG">
              <a:extLst>
                <a:ext uri="{FF2B5EF4-FFF2-40B4-BE49-F238E27FC236}">
                  <a16:creationId xmlns:a16="http://schemas.microsoft.com/office/drawing/2014/main" id="{6F076D7A-FCCC-8889-02F0-8B0101A8A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53" r="49506"/>
            <a:stretch>
              <a:fillRect/>
            </a:stretch>
          </p:blipFill>
          <p:spPr bwMode="auto">
            <a:xfrm>
              <a:off x="3788664" y="2667000"/>
              <a:ext cx="1545336"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 descr="C:\Users\Aman\Pictures\C ppt pictures\Capture.JPG">
              <a:extLst>
                <a:ext uri="{FF2B5EF4-FFF2-40B4-BE49-F238E27FC236}">
                  <a16:creationId xmlns:a16="http://schemas.microsoft.com/office/drawing/2014/main" id="{4A3098CD-9B69-A1FC-7C41-870844936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90" r="74257"/>
            <a:stretch>
              <a:fillRect/>
            </a:stretch>
          </p:blipFill>
          <p:spPr bwMode="auto">
            <a:xfrm>
              <a:off x="3810000" y="1143000"/>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iamond 11">
              <a:extLst>
                <a:ext uri="{FF2B5EF4-FFF2-40B4-BE49-F238E27FC236}">
                  <a16:creationId xmlns:a16="http://schemas.microsoft.com/office/drawing/2014/main" id="{8B3EFF59-7544-04EE-866D-D9DFAB8BECD8}"/>
                </a:ext>
              </a:extLst>
            </p:cNvPr>
            <p:cNvSpPr/>
            <p:nvPr/>
          </p:nvSpPr>
          <p:spPr>
            <a:xfrm>
              <a:off x="3352800" y="4132296"/>
              <a:ext cx="2438400" cy="857260"/>
            </a:xfrm>
            <a:prstGeom prst="diamond">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en-US" dirty="0"/>
                <a:t>If you have time?</a:t>
              </a:r>
            </a:p>
          </p:txBody>
        </p:sp>
        <p:cxnSp>
          <p:nvCxnSpPr>
            <p:cNvPr id="16" name="Shape 15">
              <a:extLst>
                <a:ext uri="{FF2B5EF4-FFF2-40B4-BE49-F238E27FC236}">
                  <a16:creationId xmlns:a16="http://schemas.microsoft.com/office/drawing/2014/main" id="{126DA80D-CF58-A01F-EEF2-178C41643ADC}"/>
                </a:ext>
              </a:extLst>
            </p:cNvPr>
            <p:cNvCxnSpPr>
              <a:stCxn id="12" idx="1"/>
            </p:cNvCxnSpPr>
            <p:nvPr/>
          </p:nvCxnSpPr>
          <p:spPr>
            <a:xfrm rot="10800000" flipV="1">
              <a:off x="2266950" y="4560926"/>
              <a:ext cx="1085850" cy="544518"/>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8" name="Shape 17">
              <a:extLst>
                <a:ext uri="{FF2B5EF4-FFF2-40B4-BE49-F238E27FC236}">
                  <a16:creationId xmlns:a16="http://schemas.microsoft.com/office/drawing/2014/main" id="{7C448B7B-7462-763F-CC47-4165A2C03541}"/>
                </a:ext>
              </a:extLst>
            </p:cNvPr>
            <p:cNvCxnSpPr>
              <a:stCxn id="12" idx="3"/>
            </p:cNvCxnSpPr>
            <p:nvPr/>
          </p:nvCxnSpPr>
          <p:spPr>
            <a:xfrm flipH="1">
              <a:off x="5295900" y="4560926"/>
              <a:ext cx="495300" cy="1781195"/>
            </a:xfrm>
            <a:prstGeom prst="bentConnector3">
              <a:avLst>
                <a:gd name="adj1" fmla="val -294326"/>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6D419A7-0403-093F-2C05-5B70D60EA262}"/>
                </a:ext>
              </a:extLst>
            </p:cNvPr>
            <p:cNvCxnSpPr/>
            <p:nvPr/>
          </p:nvCxnSpPr>
          <p:spPr>
            <a:xfrm rot="16200000" flipH="1">
              <a:off x="4270372" y="2376502"/>
              <a:ext cx="573093" cy="79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1CC55D3-9580-1471-E99F-DB11CB1F9A5F}"/>
                </a:ext>
              </a:extLst>
            </p:cNvPr>
            <p:cNvCxnSpPr>
              <a:endCxn id="12" idx="0"/>
            </p:cNvCxnSpPr>
            <p:nvPr/>
          </p:nvCxnSpPr>
          <p:spPr>
            <a:xfrm rot="16200000" flipH="1">
              <a:off x="4309266" y="3869562"/>
              <a:ext cx="514356" cy="111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Shape 28">
              <a:extLst>
                <a:ext uri="{FF2B5EF4-FFF2-40B4-BE49-F238E27FC236}">
                  <a16:creationId xmlns:a16="http://schemas.microsoft.com/office/drawing/2014/main" id="{407B8A20-867F-2A10-B2BF-A5CB69621717}"/>
                </a:ext>
              </a:extLst>
            </p:cNvPr>
            <p:cNvCxnSpPr/>
            <p:nvPr/>
          </p:nvCxnSpPr>
          <p:spPr>
            <a:xfrm rot="16200000" flipH="1">
              <a:off x="2895598" y="5427719"/>
              <a:ext cx="285753" cy="154305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3566" name="TextBox 30">
              <a:extLst>
                <a:ext uri="{FF2B5EF4-FFF2-40B4-BE49-F238E27FC236}">
                  <a16:creationId xmlns:a16="http://schemas.microsoft.com/office/drawing/2014/main" id="{37A9A62B-DA22-887D-0999-D7D66D2365D4}"/>
                </a:ext>
              </a:extLst>
            </p:cNvPr>
            <p:cNvSpPr txBox="1">
              <a:spLocks noChangeArrowheads="1"/>
            </p:cNvSpPr>
            <p:nvPr/>
          </p:nvSpPr>
          <p:spPr bwMode="auto">
            <a:xfrm>
              <a:off x="2667000" y="4191000"/>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Yes</a:t>
              </a:r>
            </a:p>
          </p:txBody>
        </p:sp>
        <p:sp>
          <p:nvSpPr>
            <p:cNvPr id="23567" name="TextBox 31">
              <a:extLst>
                <a:ext uri="{FF2B5EF4-FFF2-40B4-BE49-F238E27FC236}">
                  <a16:creationId xmlns:a16="http://schemas.microsoft.com/office/drawing/2014/main" id="{26E5B385-B153-C7F6-43FC-CB01316A8941}"/>
                </a:ext>
              </a:extLst>
            </p:cNvPr>
            <p:cNvSpPr txBox="1">
              <a:spLocks noChangeArrowheads="1"/>
            </p:cNvSpPr>
            <p:nvPr/>
          </p:nvSpPr>
          <p:spPr bwMode="auto">
            <a:xfrm>
              <a:off x="5715000" y="4191000"/>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No</a:t>
              </a:r>
            </a:p>
          </p:txBody>
        </p:sp>
        <p:sp>
          <p:nvSpPr>
            <p:cNvPr id="15" name="Rectangle 14">
              <a:extLst>
                <a:ext uri="{FF2B5EF4-FFF2-40B4-BE49-F238E27FC236}">
                  <a16:creationId xmlns:a16="http://schemas.microsoft.com/office/drawing/2014/main" id="{0DAD4970-71A7-8333-EAE4-1AC6AEDD54BA}"/>
                </a:ext>
              </a:extLst>
            </p:cNvPr>
            <p:cNvSpPr/>
            <p:nvPr/>
          </p:nvSpPr>
          <p:spPr>
            <a:xfrm>
              <a:off x="6477000" y="5105444"/>
              <a:ext cx="1524000" cy="914410"/>
            </a:xfrm>
            <a:prstGeom prst="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TextBox 16">
              <a:extLst>
                <a:ext uri="{FF2B5EF4-FFF2-40B4-BE49-F238E27FC236}">
                  <a16:creationId xmlns:a16="http://schemas.microsoft.com/office/drawing/2014/main" id="{E2DC4C9C-3EA2-F877-F871-ACDE35210C72}"/>
                </a:ext>
              </a:extLst>
            </p:cNvPr>
            <p:cNvSpPr txBox="1"/>
            <p:nvPr/>
          </p:nvSpPr>
          <p:spPr>
            <a:xfrm>
              <a:off x="6477000" y="5105400"/>
              <a:ext cx="1524000" cy="923330"/>
            </a:xfrm>
            <a:prstGeom prst="rect">
              <a:avLst/>
            </a:prstGeom>
            <a:noFill/>
          </p:spPr>
          <p:txBody>
            <a:bodyPr>
              <a:spAutoFit/>
            </a:bodyPr>
            <a:lstStyle/>
            <a:p>
              <a:pPr eaLnBrk="1" fontAlgn="auto" hangingPunct="1">
                <a:spcBef>
                  <a:spcPts val="0"/>
                </a:spcBef>
                <a:spcAft>
                  <a:spcPts val="0"/>
                </a:spcAft>
                <a:defRPr/>
              </a:pPr>
              <a:r>
                <a:rPr lang="en-US" b="1" dirty="0">
                  <a:effectLst>
                    <a:glow rad="63500">
                      <a:schemeClr val="accent4">
                        <a:satMod val="175000"/>
                        <a:alpha val="40000"/>
                      </a:schemeClr>
                    </a:glow>
                  </a:effectLst>
                  <a:latin typeface="+mn-lt"/>
                  <a:cs typeface="+mn-cs"/>
                </a:rPr>
                <a:t>Grab something to eat along</a:t>
              </a:r>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8D1F22F0-303C-81CC-C351-E3E2237A9077}"/>
              </a:ext>
            </a:extLst>
          </p:cNvPr>
          <p:cNvSpPr>
            <a:spLocks noGrp="1"/>
          </p:cNvSpPr>
          <p:nvPr>
            <p:ph type="title"/>
          </p:nvPr>
        </p:nvSpPr>
        <p:spPr/>
        <p:txBody>
          <a:bodyPr/>
          <a:lstStyle/>
          <a:p>
            <a:pPr eaLnBrk="1" hangingPunct="1"/>
            <a:r>
              <a:rPr lang="en-US" altLang="en-US">
                <a:latin typeface="Courier New" panose="02070309020205020404" pitchFamily="49" charset="0"/>
                <a:cs typeface="Courier New" panose="02070309020205020404" pitchFamily="49" charset="0"/>
              </a:rPr>
              <a:t>if..else</a:t>
            </a:r>
            <a:r>
              <a:rPr lang="en-US" altLang="en-US"/>
              <a:t> statement</a:t>
            </a:r>
          </a:p>
        </p:txBody>
      </p:sp>
      <p:sp>
        <p:nvSpPr>
          <p:cNvPr id="24579" name="Content Placeholder 2">
            <a:extLst>
              <a:ext uri="{FF2B5EF4-FFF2-40B4-BE49-F238E27FC236}">
                <a16:creationId xmlns:a16="http://schemas.microsoft.com/office/drawing/2014/main" id="{43122253-41A0-40BB-9FBE-C7BEA053E841}"/>
              </a:ext>
            </a:extLst>
          </p:cNvPr>
          <p:cNvSpPr>
            <a:spLocks noGrp="1"/>
          </p:cNvSpPr>
          <p:nvPr>
            <p:ph idx="1"/>
          </p:nvPr>
        </p:nvSpPr>
        <p:spPr/>
        <p:txBody>
          <a:bodyPr/>
          <a:lstStyle/>
          <a:p>
            <a:pPr eaLnBrk="1" hangingPunct="1"/>
            <a:r>
              <a:rPr lang="en-US" altLang="en-US"/>
              <a:t>The </a:t>
            </a:r>
            <a:r>
              <a:rPr lang="en-US" altLang="en-US">
                <a:latin typeface="Courier New" panose="02070309020205020404" pitchFamily="49" charset="0"/>
                <a:cs typeface="Courier New" panose="02070309020205020404" pitchFamily="49" charset="0"/>
              </a:rPr>
              <a:t>if</a:t>
            </a:r>
            <a:r>
              <a:rPr lang="en-US" altLang="en-US"/>
              <a:t> statement executes only when the condition following if is true.</a:t>
            </a:r>
          </a:p>
          <a:p>
            <a:pPr eaLnBrk="1" hangingPunct="1"/>
            <a:r>
              <a:rPr lang="en-US" altLang="en-US"/>
              <a:t>It does nothing when the condition is false.</a:t>
            </a:r>
          </a:p>
          <a:p>
            <a:pPr eaLnBrk="1" hangingPunct="1"/>
            <a:r>
              <a:rPr lang="en-US" altLang="en-US"/>
              <a:t>The </a:t>
            </a:r>
            <a:r>
              <a:rPr lang="en-US" altLang="en-US">
                <a:latin typeface="Courier New" panose="02070309020205020404" pitchFamily="49" charset="0"/>
                <a:cs typeface="Courier New" panose="02070309020205020404" pitchFamily="49" charset="0"/>
              </a:rPr>
              <a:t>if..else</a:t>
            </a:r>
            <a:r>
              <a:rPr lang="en-US" altLang="en-US"/>
              <a:t> statement takes care of the true and false conditions.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A1710728-2E24-A97A-56B5-185D1385AC82}"/>
              </a:ext>
            </a:extLst>
          </p:cNvPr>
          <p:cNvSpPr>
            <a:spLocks noGrp="1"/>
          </p:cNvSpPr>
          <p:nvPr>
            <p:ph type="title"/>
          </p:nvPr>
        </p:nvSpPr>
        <p:spPr>
          <a:xfrm>
            <a:off x="457200" y="304800"/>
            <a:ext cx="8229600" cy="1143000"/>
          </a:xfrm>
        </p:spPr>
        <p:txBody>
          <a:bodyPr/>
          <a:lstStyle/>
          <a:p>
            <a:pPr eaLnBrk="1" hangingPunct="1"/>
            <a:r>
              <a:rPr lang="en-US" altLang="en-US">
                <a:latin typeface="Courier New" panose="02070309020205020404" pitchFamily="49" charset="0"/>
                <a:cs typeface="Courier New" panose="02070309020205020404" pitchFamily="49" charset="0"/>
              </a:rPr>
              <a:t>if..else</a:t>
            </a:r>
            <a:r>
              <a:rPr lang="en-US" altLang="en-US"/>
              <a:t> statement</a:t>
            </a:r>
          </a:p>
        </p:txBody>
      </p:sp>
      <p:sp>
        <p:nvSpPr>
          <p:cNvPr id="3" name="Content Placeholder 2">
            <a:extLst>
              <a:ext uri="{FF2B5EF4-FFF2-40B4-BE49-F238E27FC236}">
                <a16:creationId xmlns:a16="http://schemas.microsoft.com/office/drawing/2014/main" id="{7FECB296-D49D-2278-4568-F1997371741E}"/>
              </a:ext>
            </a:extLst>
          </p:cNvPr>
          <p:cNvSpPr>
            <a:spLocks noGrp="1"/>
          </p:cNvSpPr>
          <p:nvPr>
            <p:ph idx="1"/>
          </p:nvPr>
        </p:nvSpPr>
        <p:spPr>
          <a:xfrm>
            <a:off x="457200" y="1570038"/>
            <a:ext cx="8229600" cy="2239962"/>
          </a:xfrm>
        </p:spPr>
        <p:txBody>
          <a:bodyPr rtlCol="0">
            <a:normAutofit fontScale="92500" lnSpcReduction="20000"/>
          </a:bodyPr>
          <a:lstStyle/>
          <a:p>
            <a:pPr eaLnBrk="1" fontAlgn="auto" hangingPunct="1">
              <a:spcAft>
                <a:spcPts val="0"/>
              </a:spcAft>
              <a:defRPr/>
            </a:pPr>
            <a:r>
              <a:rPr lang="en-US" dirty="0">
                <a:latin typeface="Courier New" pitchFamily="49" charset="0"/>
                <a:cs typeface="Courier New" pitchFamily="49" charset="0"/>
              </a:rPr>
              <a:t>if..else </a:t>
            </a:r>
            <a:r>
              <a:rPr lang="en-US" dirty="0"/>
              <a:t>has two blocks.</a:t>
            </a:r>
          </a:p>
          <a:p>
            <a:pPr eaLnBrk="1" fontAlgn="auto" hangingPunct="1">
              <a:spcAft>
                <a:spcPts val="0"/>
              </a:spcAft>
              <a:defRPr/>
            </a:pPr>
            <a:r>
              <a:rPr lang="en-US" dirty="0"/>
              <a:t>One block is for</a:t>
            </a:r>
            <a:r>
              <a:rPr lang="en-US" dirty="0">
                <a:latin typeface="Courier New" pitchFamily="49" charset="0"/>
                <a:cs typeface="Courier New" pitchFamily="49" charset="0"/>
              </a:rPr>
              <a:t> if </a:t>
            </a:r>
            <a:r>
              <a:rPr lang="en-US" dirty="0"/>
              <a:t>and it is executed when condition is </a:t>
            </a:r>
            <a:r>
              <a:rPr lang="en-US" b="1" dirty="0"/>
              <a:t>non-zero</a:t>
            </a:r>
            <a:r>
              <a:rPr lang="en-US" dirty="0"/>
              <a:t>(true).</a:t>
            </a:r>
          </a:p>
          <a:p>
            <a:pPr eaLnBrk="1" fontAlgn="auto" hangingPunct="1">
              <a:spcAft>
                <a:spcPts val="0"/>
              </a:spcAft>
              <a:defRPr/>
            </a:pPr>
            <a:r>
              <a:rPr lang="en-US" dirty="0"/>
              <a:t>The other block is of </a:t>
            </a:r>
            <a:r>
              <a:rPr lang="en-US" dirty="0">
                <a:latin typeface="Courier New" pitchFamily="49" charset="0"/>
                <a:cs typeface="Courier New" pitchFamily="49" charset="0"/>
              </a:rPr>
              <a:t>else</a:t>
            </a:r>
            <a:r>
              <a:rPr lang="en-US" dirty="0"/>
              <a:t> and its executed when condition is </a:t>
            </a:r>
            <a:r>
              <a:rPr lang="en-US" b="1" dirty="0"/>
              <a:t>zero</a:t>
            </a:r>
            <a:r>
              <a:rPr lang="en-US" dirty="0"/>
              <a:t> (false)</a:t>
            </a:r>
            <a:r>
              <a:rPr lang="en-US" b="1" dirty="0"/>
              <a:t>. </a:t>
            </a:r>
          </a:p>
        </p:txBody>
      </p:sp>
      <p:pic>
        <p:nvPicPr>
          <p:cNvPr id="18434" name="Picture 2" descr="Flowchart of if...else statement in C Programming">
            <a:extLst>
              <a:ext uri="{FF2B5EF4-FFF2-40B4-BE49-F238E27FC236}">
                <a16:creationId xmlns:a16="http://schemas.microsoft.com/office/drawing/2014/main" id="{7AD809FE-5A75-24EF-7D34-5498280EB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528" t="3922" b="13725"/>
          <a:stretch>
            <a:fillRect/>
          </a:stretch>
        </p:blipFill>
        <p:spPr bwMode="auto">
          <a:xfrm>
            <a:off x="5562600" y="3657600"/>
            <a:ext cx="3505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a:extLst>
              <a:ext uri="{FF2B5EF4-FFF2-40B4-BE49-F238E27FC236}">
                <a16:creationId xmlns:a16="http://schemas.microsoft.com/office/drawing/2014/main" id="{9759F613-B340-D23E-8AA4-820F140869D6}"/>
              </a:ext>
            </a:extLst>
          </p:cNvPr>
          <p:cNvGrpSpPr>
            <a:grpSpLocks/>
          </p:cNvGrpSpPr>
          <p:nvPr/>
        </p:nvGrpSpPr>
        <p:grpSpPr bwMode="auto">
          <a:xfrm>
            <a:off x="914400" y="3810000"/>
            <a:ext cx="4343400" cy="3048000"/>
            <a:chOff x="914400" y="3810000"/>
            <a:chExt cx="4343400" cy="3048000"/>
          </a:xfrm>
        </p:grpSpPr>
        <p:sp>
          <p:nvSpPr>
            <p:cNvPr id="6" name="Vertical Scroll 5">
              <a:extLst>
                <a:ext uri="{FF2B5EF4-FFF2-40B4-BE49-F238E27FC236}">
                  <a16:creationId xmlns:a16="http://schemas.microsoft.com/office/drawing/2014/main" id="{EA596154-C6B3-64F8-3972-24FCAFD210BC}"/>
                </a:ext>
              </a:extLst>
            </p:cNvPr>
            <p:cNvSpPr/>
            <p:nvPr/>
          </p:nvSpPr>
          <p:spPr>
            <a:xfrm>
              <a:off x="914400" y="3810000"/>
              <a:ext cx="4343400" cy="3048000"/>
            </a:xfrm>
            <a:prstGeom prst="verticalScroll">
              <a:avLst/>
            </a:prstGeom>
          </p:spPr>
          <p:style>
            <a:lnRef idx="2">
              <a:schemeClr val="dk1"/>
            </a:lnRef>
            <a:fillRef idx="1">
              <a:schemeClr val="lt1"/>
            </a:fillRef>
            <a:effectRef idx="0">
              <a:schemeClr val="dk1"/>
            </a:effectRef>
            <a:fontRef idx="minor">
              <a:schemeClr val="dk1"/>
            </a:fontRef>
          </p:style>
          <p:txBody>
            <a:bodyPr anchor="ctr"/>
            <a:lstStyle/>
            <a:p>
              <a:pPr eaLnBrk="1" fontAlgn="auto" hangingPunct="1">
                <a:spcBef>
                  <a:spcPts val="0"/>
                </a:spcBef>
                <a:spcAft>
                  <a:spcPts val="0"/>
                </a:spcAft>
                <a:defRPr/>
              </a:pPr>
              <a:r>
                <a:rPr lang="en-US" sz="1900" dirty="0"/>
                <a:t>	</a:t>
              </a:r>
              <a:r>
                <a:rPr lang="en-US" sz="1900" dirty="0">
                  <a:solidFill>
                    <a:srgbClr val="C00000"/>
                  </a:solidFill>
                  <a:latin typeface="Courier New" pitchFamily="49" charset="0"/>
                  <a:cs typeface="Courier New" pitchFamily="49" charset="0"/>
                </a:rPr>
                <a:t>if</a:t>
              </a:r>
              <a:r>
                <a:rPr lang="en-US" sz="1900" dirty="0">
                  <a:solidFill>
                    <a:srgbClr val="C00000"/>
                  </a:solidFill>
                </a:rPr>
                <a:t> (expression)</a:t>
              </a:r>
            </a:p>
            <a:p>
              <a:pPr eaLnBrk="1" fontAlgn="auto" hangingPunct="1">
                <a:spcBef>
                  <a:spcPts val="0"/>
                </a:spcBef>
                <a:spcAft>
                  <a:spcPts val="0"/>
                </a:spcAft>
                <a:defRPr/>
              </a:pPr>
              <a:r>
                <a:rPr lang="en-US" sz="1900" dirty="0">
                  <a:solidFill>
                    <a:srgbClr val="C00000"/>
                  </a:solidFill>
                </a:rPr>
                <a:t> 	 {</a:t>
              </a:r>
            </a:p>
            <a:p>
              <a:pPr eaLnBrk="1" fontAlgn="auto" hangingPunct="1">
                <a:spcBef>
                  <a:spcPts val="0"/>
                </a:spcBef>
                <a:spcAft>
                  <a:spcPts val="0"/>
                </a:spcAft>
                <a:defRPr/>
              </a:pPr>
              <a:r>
                <a:rPr lang="en-US" sz="1900" dirty="0">
                  <a:solidFill>
                    <a:srgbClr val="C00000"/>
                  </a:solidFill>
                </a:rPr>
                <a:t> 	   block of statements;</a:t>
              </a:r>
            </a:p>
            <a:p>
              <a:pPr eaLnBrk="1" fontAlgn="auto" hangingPunct="1">
                <a:spcBef>
                  <a:spcPts val="0"/>
                </a:spcBef>
                <a:spcAft>
                  <a:spcPts val="0"/>
                </a:spcAft>
                <a:defRPr/>
              </a:pPr>
              <a:r>
                <a:rPr lang="en-US" sz="1900" dirty="0">
                  <a:solidFill>
                    <a:srgbClr val="C00000"/>
                  </a:solidFill>
                </a:rPr>
                <a:t> 	 }</a:t>
              </a:r>
            </a:p>
            <a:p>
              <a:pPr eaLnBrk="1" fontAlgn="auto" hangingPunct="1">
                <a:spcBef>
                  <a:spcPts val="0"/>
                </a:spcBef>
                <a:spcAft>
                  <a:spcPts val="0"/>
                </a:spcAft>
                <a:defRPr/>
              </a:pPr>
              <a:r>
                <a:rPr lang="en-US" sz="1900" dirty="0">
                  <a:solidFill>
                    <a:srgbClr val="C00000"/>
                  </a:solidFill>
                </a:rPr>
                <a:t>	</a:t>
              </a:r>
              <a:r>
                <a:rPr lang="en-US" sz="1900" dirty="0">
                  <a:solidFill>
                    <a:srgbClr val="C00000"/>
                  </a:solidFill>
                  <a:latin typeface="Courier New" pitchFamily="49" charset="0"/>
                  <a:cs typeface="Courier New" pitchFamily="49" charset="0"/>
                </a:rPr>
                <a:t>else</a:t>
              </a:r>
            </a:p>
            <a:p>
              <a:pPr eaLnBrk="1" fontAlgn="auto" hangingPunct="1">
                <a:spcBef>
                  <a:spcPts val="0"/>
                </a:spcBef>
                <a:spcAft>
                  <a:spcPts val="0"/>
                </a:spcAft>
                <a:defRPr/>
              </a:pPr>
              <a:r>
                <a:rPr lang="en-US" sz="1900" dirty="0">
                  <a:solidFill>
                    <a:srgbClr val="C00000"/>
                  </a:solidFill>
                </a:rPr>
                <a:t>  	{</a:t>
              </a:r>
            </a:p>
            <a:p>
              <a:pPr eaLnBrk="1" fontAlgn="auto" hangingPunct="1">
                <a:spcBef>
                  <a:spcPts val="0"/>
                </a:spcBef>
                <a:spcAft>
                  <a:spcPts val="0"/>
                </a:spcAft>
                <a:defRPr/>
              </a:pPr>
              <a:r>
                <a:rPr lang="en-US" sz="1900" dirty="0">
                  <a:solidFill>
                    <a:srgbClr val="C00000"/>
                  </a:solidFill>
                </a:rPr>
                <a:t>   	  block of statements;</a:t>
              </a:r>
            </a:p>
            <a:p>
              <a:pPr eaLnBrk="1" fontAlgn="auto" hangingPunct="1">
                <a:spcBef>
                  <a:spcPts val="0"/>
                </a:spcBef>
                <a:spcAft>
                  <a:spcPts val="0"/>
                </a:spcAft>
                <a:defRPr/>
              </a:pPr>
              <a:r>
                <a:rPr lang="en-US" sz="1900" dirty="0">
                  <a:solidFill>
                    <a:srgbClr val="C00000"/>
                  </a:solidFill>
                </a:rPr>
                <a:t> 	 }</a:t>
              </a:r>
              <a:endParaRPr lang="en-US" b="1" dirty="0">
                <a:solidFill>
                  <a:srgbClr val="C00000"/>
                </a:solidFill>
              </a:endParaRPr>
            </a:p>
          </p:txBody>
        </p:sp>
        <p:sp>
          <p:nvSpPr>
            <p:cNvPr id="25607" name="TextBox 6">
              <a:extLst>
                <a:ext uri="{FF2B5EF4-FFF2-40B4-BE49-F238E27FC236}">
                  <a16:creationId xmlns:a16="http://schemas.microsoft.com/office/drawing/2014/main" id="{392F676E-41E3-F071-8202-9A857B01F3C9}"/>
                </a:ext>
              </a:extLst>
            </p:cNvPr>
            <p:cNvSpPr txBox="1">
              <a:spLocks noChangeArrowheads="1"/>
            </p:cNvSpPr>
            <p:nvPr/>
          </p:nvSpPr>
          <p:spPr bwMode="auto">
            <a:xfrm>
              <a:off x="2362200" y="3810000"/>
              <a:ext cx="167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ctr" eaLnBrk="1" hangingPunct="1">
                <a:spcBef>
                  <a:spcPct val="0"/>
                </a:spcBef>
                <a:buFontTx/>
                <a:buNone/>
              </a:pPr>
              <a:r>
                <a:rPr lang="en-US" altLang="en-US" sz="1800" b="1">
                  <a:solidFill>
                    <a:schemeClr val="tx1"/>
                  </a:solidFill>
                </a:rPr>
                <a:t>Syntax</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18434"/>
                                        </p:tgtEl>
                                        <p:attrNameLst>
                                          <p:attrName>style.visibility</p:attrName>
                                        </p:attrNameLst>
                                      </p:cBhvr>
                                      <p:to>
                                        <p:strVal val="visible"/>
                                      </p:to>
                                    </p:set>
                                    <p:animEffect transition="in" filter="randombar(horizontal)">
                                      <p:cBhvr>
                                        <p:cTn id="11"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BEEE2B90-C440-ECD6-C5ED-E594BE10AE5F}"/>
              </a:ext>
            </a:extLst>
          </p:cNvPr>
          <p:cNvSpPr>
            <a:spLocks noGrp="1"/>
          </p:cNvSpPr>
          <p:nvPr>
            <p:ph type="title"/>
          </p:nvPr>
        </p:nvSpPr>
        <p:spPr/>
        <p:txBody>
          <a:bodyPr/>
          <a:lstStyle/>
          <a:p>
            <a:pPr eaLnBrk="1" hangingPunct="1"/>
            <a:r>
              <a:rPr lang="en-US" altLang="en-US">
                <a:latin typeface="Courier New" panose="02070309020205020404" pitchFamily="49" charset="0"/>
                <a:cs typeface="Courier New" panose="02070309020205020404" pitchFamily="49" charset="0"/>
              </a:rPr>
              <a:t>if..else</a:t>
            </a:r>
            <a:r>
              <a:rPr lang="en-US" altLang="en-US"/>
              <a:t> statement</a:t>
            </a:r>
          </a:p>
        </p:txBody>
      </p:sp>
      <p:sp>
        <p:nvSpPr>
          <p:cNvPr id="26627" name="Content Placeholder 2">
            <a:extLst>
              <a:ext uri="{FF2B5EF4-FFF2-40B4-BE49-F238E27FC236}">
                <a16:creationId xmlns:a16="http://schemas.microsoft.com/office/drawing/2014/main" id="{18337914-CB2A-17D2-33BC-DD9859101B97}"/>
              </a:ext>
            </a:extLst>
          </p:cNvPr>
          <p:cNvSpPr>
            <a:spLocks noGrp="1"/>
          </p:cNvSpPr>
          <p:nvPr>
            <p:ph idx="1"/>
          </p:nvPr>
        </p:nvSpPr>
        <p:spPr/>
        <p:txBody>
          <a:bodyPr/>
          <a:lstStyle/>
          <a:p>
            <a:pPr eaLnBrk="1" hangingPunct="1"/>
            <a:r>
              <a:rPr lang="en-US" altLang="en-US"/>
              <a:t>The </a:t>
            </a:r>
            <a:r>
              <a:rPr lang="en-US" altLang="en-US">
                <a:latin typeface="Courier New" panose="02070309020205020404" pitchFamily="49" charset="0"/>
                <a:cs typeface="Courier New" panose="02070309020205020404" pitchFamily="49" charset="0"/>
              </a:rPr>
              <a:t>else</a:t>
            </a:r>
            <a:r>
              <a:rPr lang="en-US" altLang="en-US"/>
              <a:t> statement cannot be used without </a:t>
            </a:r>
            <a:r>
              <a:rPr lang="en-US" altLang="en-US">
                <a:latin typeface="Courier New" panose="02070309020205020404" pitchFamily="49" charset="0"/>
                <a:cs typeface="Courier New" panose="02070309020205020404" pitchFamily="49" charset="0"/>
              </a:rPr>
              <a:t>if</a:t>
            </a:r>
            <a:r>
              <a:rPr lang="en-US" altLang="en-US"/>
              <a:t>.</a:t>
            </a:r>
          </a:p>
          <a:p>
            <a:pPr eaLnBrk="1" hangingPunct="1"/>
            <a:r>
              <a:rPr lang="en-US" altLang="en-US"/>
              <a:t>No multiple </a:t>
            </a:r>
            <a:r>
              <a:rPr lang="en-US" altLang="en-US">
                <a:latin typeface="Courier New" panose="02070309020205020404" pitchFamily="49" charset="0"/>
                <a:cs typeface="Courier New" panose="02070309020205020404" pitchFamily="49" charset="0"/>
              </a:rPr>
              <a:t>else</a:t>
            </a:r>
            <a:r>
              <a:rPr lang="en-US" altLang="en-US"/>
              <a:t> statements are allowed with one </a:t>
            </a:r>
            <a:r>
              <a:rPr lang="en-US" altLang="en-US">
                <a:latin typeface="Courier New" panose="02070309020205020404" pitchFamily="49" charset="0"/>
                <a:cs typeface="Courier New" panose="02070309020205020404" pitchFamily="49" charset="0"/>
              </a:rPr>
              <a:t>if</a:t>
            </a:r>
            <a:r>
              <a:rPr lang="en-US" altLang="en-US"/>
              <a:t>.</a:t>
            </a:r>
          </a:p>
          <a:p>
            <a:pPr eaLnBrk="1" hangingPunct="1"/>
            <a:r>
              <a:rPr lang="en-US" altLang="en-US">
                <a:latin typeface="Courier New" panose="02070309020205020404" pitchFamily="49" charset="0"/>
                <a:cs typeface="Courier New" panose="02070309020205020404" pitchFamily="49" charset="0"/>
              </a:rPr>
              <a:t>else</a:t>
            </a:r>
            <a:r>
              <a:rPr lang="en-US" altLang="en-US"/>
              <a:t> statement has no expression.</a:t>
            </a:r>
          </a:p>
          <a:p>
            <a:pPr eaLnBrk="1" hangingPunct="1"/>
            <a:r>
              <a:rPr lang="en-US" altLang="en-US"/>
              <a:t>Number of </a:t>
            </a:r>
            <a:r>
              <a:rPr lang="en-US" altLang="en-US">
                <a:latin typeface="Courier New" panose="02070309020205020404" pitchFamily="49" charset="0"/>
                <a:cs typeface="Courier New" panose="02070309020205020404" pitchFamily="49" charset="0"/>
              </a:rPr>
              <a:t>else</a:t>
            </a:r>
            <a:r>
              <a:rPr lang="en-US" altLang="en-US"/>
              <a:t> cannot be greater than number of </a:t>
            </a:r>
            <a:r>
              <a:rPr lang="en-US" altLang="en-US">
                <a:latin typeface="Courier New" panose="02070309020205020404" pitchFamily="49" charset="0"/>
                <a:cs typeface="Courier New" panose="02070309020205020404" pitchFamily="49" charset="0"/>
              </a:rPr>
              <a:t>if</a:t>
            </a:r>
            <a:r>
              <a:rPr lang="en-US" altLang="en-US"/>
              <a:t>.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EB7D569-C58D-5FA6-7F5F-6B02B89EBE2A}"/>
              </a:ext>
            </a:extLst>
          </p:cNvPr>
          <p:cNvSpPr>
            <a:spLocks noGrp="1"/>
          </p:cNvSpPr>
          <p:nvPr>
            <p:ph type="title"/>
          </p:nvPr>
        </p:nvSpPr>
        <p:spPr>
          <a:xfrm>
            <a:off x="6400800" y="685800"/>
            <a:ext cx="2309813" cy="5334000"/>
          </a:xfrm>
        </p:spPr>
        <p:txBody>
          <a:bodyPr anchor="t"/>
          <a:lstStyle/>
          <a:p>
            <a:pPr algn="l" eaLnBrk="1" hangingPunct="1"/>
            <a:r>
              <a:rPr lang="en-US" altLang="en-US" sz="3200">
                <a:solidFill>
                  <a:schemeClr val="accent1"/>
                </a:solidFill>
              </a:rPr>
              <a:t>Example : Program to check whether number is less than 10.</a:t>
            </a:r>
          </a:p>
        </p:txBody>
      </p:sp>
      <p:sp>
        <p:nvSpPr>
          <p:cNvPr id="3" name="Content Placeholder 2">
            <a:extLst>
              <a:ext uri="{FF2B5EF4-FFF2-40B4-BE49-F238E27FC236}">
                <a16:creationId xmlns:a16="http://schemas.microsoft.com/office/drawing/2014/main" id="{5272C91C-35F7-EDC7-22D3-964F717DDB5A}"/>
              </a:ext>
            </a:extLst>
          </p:cNvPr>
          <p:cNvSpPr>
            <a:spLocks noGrp="1"/>
          </p:cNvSpPr>
          <p:nvPr>
            <p:ph idx="1"/>
          </p:nvPr>
        </p:nvSpPr>
        <p:spPr>
          <a:xfrm>
            <a:off x="0" y="685800"/>
            <a:ext cx="6324600" cy="4038600"/>
          </a:xfrm>
        </p:spPr>
        <p:style>
          <a:lnRef idx="1">
            <a:schemeClr val="accent1"/>
          </a:lnRef>
          <a:fillRef idx="2">
            <a:schemeClr val="accent1"/>
          </a:fillRef>
          <a:effectRef idx="1">
            <a:schemeClr val="accent1"/>
          </a:effectRef>
          <a:fontRef idx="minor">
            <a:schemeClr val="dk1"/>
          </a:fontRef>
        </p:style>
        <p:txBody>
          <a:bodyPr rtlCol="0">
            <a:normAutofit/>
          </a:bodyPr>
          <a:lstStyle/>
          <a:p>
            <a:pPr marL="57150" indent="0"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#include&lt;stdio.h&gt;</a:t>
            </a:r>
          </a:p>
          <a:p>
            <a:pPr marL="0" indent="0" eaLnBrk="1" fontAlgn="auto" hangingPunct="1">
              <a:spcBef>
                <a:spcPts val="0"/>
              </a:spcBef>
              <a:spcAft>
                <a:spcPts val="0"/>
              </a:spcAft>
              <a:buFont typeface="Arial" panose="020B0604020202020204" pitchFamily="34" charset="0"/>
              <a:buNone/>
              <a:defRPr/>
            </a:pPr>
            <a:r>
              <a:rPr lang="en-US" sz="1800" b="1" dirty="0" err="1">
                <a:solidFill>
                  <a:schemeClr val="tx1"/>
                </a:solidFill>
                <a:latin typeface="Courier New" pitchFamily="49" charset="0"/>
                <a:cs typeface="Courier New" pitchFamily="49" charset="0"/>
              </a:rPr>
              <a:t>int</a:t>
            </a:r>
            <a:r>
              <a:rPr lang="en-US" sz="1800" b="1" dirty="0">
                <a:solidFill>
                  <a:schemeClr val="tx1"/>
                </a:solidFill>
                <a:latin typeface="Courier New" pitchFamily="49" charset="0"/>
                <a:cs typeface="Courier New" pitchFamily="49" charset="0"/>
              </a:rPr>
              <a:t> main()</a:t>
            </a:r>
          </a:p>
          <a:p>
            <a:pPr marL="0" indent="0"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a:t>
            </a:r>
          </a:p>
          <a:p>
            <a:pPr marL="0" indent="0"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int a;</a:t>
            </a:r>
          </a:p>
          <a:p>
            <a:pPr marL="0" indent="0"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a:t>
            </a:r>
            <a:r>
              <a:rPr lang="en-US" sz="1800" b="1" dirty="0" err="1">
                <a:solidFill>
                  <a:schemeClr val="tx1"/>
                </a:solidFill>
                <a:latin typeface="Courier New" pitchFamily="49" charset="0"/>
                <a:cs typeface="Courier New" pitchFamily="49" charset="0"/>
              </a:rPr>
              <a:t>printf</a:t>
            </a:r>
            <a:r>
              <a:rPr lang="en-US" sz="1800" b="1" dirty="0">
                <a:solidFill>
                  <a:schemeClr val="tx1"/>
                </a:solidFill>
                <a:latin typeface="Courier New" pitchFamily="49" charset="0"/>
                <a:cs typeface="Courier New" pitchFamily="49" charset="0"/>
              </a:rPr>
              <a:t>(“Enter the number :”);</a:t>
            </a:r>
          </a:p>
          <a:p>
            <a:pPr marL="0" indent="0"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scanf(“%d”, &amp;v);</a:t>
            </a:r>
          </a:p>
          <a:p>
            <a:pPr marL="0" indent="0"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a:t>
            </a:r>
            <a:r>
              <a:rPr lang="en-US" sz="1800" b="1" dirty="0">
                <a:solidFill>
                  <a:schemeClr val="tx1"/>
                </a:solidFill>
                <a:effectLst>
                  <a:glow rad="228600">
                    <a:srgbClr val="FFFF00"/>
                  </a:glow>
                </a:effectLst>
                <a:latin typeface="Courier New" pitchFamily="49" charset="0"/>
                <a:cs typeface="Courier New" pitchFamily="49" charset="0"/>
              </a:rPr>
              <a:t>if(v&lt;10)</a:t>
            </a:r>
          </a:p>
          <a:p>
            <a:pPr marL="0" indent="0"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printf(“number is less than 10”);</a:t>
            </a:r>
          </a:p>
          <a:p>
            <a:pPr marL="0" indent="0" eaLnBrk="1" fontAlgn="auto" hangingPunct="1">
              <a:spcBef>
                <a:spcPts val="0"/>
              </a:spcBef>
              <a:spcAft>
                <a:spcPts val="0"/>
              </a:spcAft>
              <a:buFont typeface="Arial" panose="020B0604020202020204" pitchFamily="34" charset="0"/>
              <a:buNone/>
              <a:defRPr/>
            </a:pPr>
            <a:r>
              <a:rPr lang="en-US" sz="1800" b="1" dirty="0">
                <a:solidFill>
                  <a:schemeClr val="tx1"/>
                </a:solidFill>
                <a:effectLst>
                  <a:glow rad="228600">
                    <a:srgbClr val="FFFF00">
                      <a:alpha val="40000"/>
                    </a:srgbClr>
                  </a:glow>
                </a:effectLst>
                <a:latin typeface="Courier New" pitchFamily="49" charset="0"/>
                <a:cs typeface="Courier New" pitchFamily="49" charset="0"/>
              </a:rPr>
              <a:t> </a:t>
            </a:r>
            <a:r>
              <a:rPr lang="en-US" sz="1800" b="1" dirty="0">
                <a:solidFill>
                  <a:schemeClr val="tx1"/>
                </a:solidFill>
                <a:effectLst>
                  <a:glow rad="228600">
                    <a:srgbClr val="FFFF66"/>
                  </a:glow>
                </a:effectLst>
                <a:latin typeface="Courier New" pitchFamily="49" charset="0"/>
                <a:cs typeface="Courier New" pitchFamily="49" charset="0"/>
              </a:rPr>
              <a:t>else</a:t>
            </a:r>
          </a:p>
          <a:p>
            <a:pPr marL="0" indent="0"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printf(“number is greater than 10”);	</a:t>
            </a:r>
          </a:p>
          <a:p>
            <a:pPr marL="0" indent="0"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return 0;</a:t>
            </a:r>
          </a:p>
          <a:p>
            <a:pPr marL="0" indent="0"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a:t>
            </a:r>
          </a:p>
        </p:txBody>
      </p:sp>
      <p:sp>
        <p:nvSpPr>
          <p:cNvPr id="4" name="TextBox 3">
            <a:extLst>
              <a:ext uri="{FF2B5EF4-FFF2-40B4-BE49-F238E27FC236}">
                <a16:creationId xmlns:a16="http://schemas.microsoft.com/office/drawing/2014/main" id="{18047660-C6EA-437C-AD3C-5512E655F6B8}"/>
              </a:ext>
            </a:extLst>
          </p:cNvPr>
          <p:cNvSpPr txBox="1"/>
          <p:nvPr/>
        </p:nvSpPr>
        <p:spPr>
          <a:xfrm>
            <a:off x="0" y="4876800"/>
            <a:ext cx="6324600" cy="6461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fontAlgn="auto" hangingPunct="1">
              <a:spcBef>
                <a:spcPts val="0"/>
              </a:spcBef>
              <a:spcAft>
                <a:spcPts val="0"/>
              </a:spcAft>
              <a:defRPr/>
            </a:pPr>
            <a:r>
              <a:rPr lang="en-US" b="1" dirty="0">
                <a:latin typeface="Courier New" pitchFamily="49" charset="0"/>
                <a:cs typeface="Courier New" pitchFamily="49" charset="0"/>
              </a:rPr>
              <a:t>Enter the number: 7</a:t>
            </a:r>
          </a:p>
          <a:p>
            <a:pPr eaLnBrk="1" fontAlgn="auto" hangingPunct="1">
              <a:spcBef>
                <a:spcPts val="0"/>
              </a:spcBef>
              <a:spcAft>
                <a:spcPts val="0"/>
              </a:spcAft>
              <a:defRPr/>
            </a:pPr>
            <a:r>
              <a:rPr lang="en-US" b="1" dirty="0">
                <a:latin typeface="Courier New" pitchFamily="49" charset="0"/>
                <a:cs typeface="Courier New" pitchFamily="49" charset="0"/>
              </a:rPr>
              <a:t>Number is less than 10</a:t>
            </a:r>
          </a:p>
        </p:txBody>
      </p:sp>
      <p:sp>
        <p:nvSpPr>
          <p:cNvPr id="5" name="TextBox 4">
            <a:extLst>
              <a:ext uri="{FF2B5EF4-FFF2-40B4-BE49-F238E27FC236}">
                <a16:creationId xmlns:a16="http://schemas.microsoft.com/office/drawing/2014/main" id="{9CC8AB97-297E-3718-8AE3-AD779250D9CC}"/>
              </a:ext>
            </a:extLst>
          </p:cNvPr>
          <p:cNvSpPr txBox="1"/>
          <p:nvPr/>
        </p:nvSpPr>
        <p:spPr>
          <a:xfrm>
            <a:off x="0" y="5830888"/>
            <a:ext cx="6324600" cy="64611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fontAlgn="auto" hangingPunct="1">
              <a:spcBef>
                <a:spcPts val="0"/>
              </a:spcBef>
              <a:spcAft>
                <a:spcPts val="0"/>
              </a:spcAft>
              <a:defRPr/>
            </a:pPr>
            <a:r>
              <a:rPr lang="en-US" b="1" dirty="0">
                <a:latin typeface="Courier New" pitchFamily="49" charset="0"/>
                <a:cs typeface="Courier New" pitchFamily="49" charset="0"/>
              </a:rPr>
              <a:t>Enter the number: 100</a:t>
            </a:r>
          </a:p>
          <a:p>
            <a:pPr eaLnBrk="1" fontAlgn="auto" hangingPunct="1">
              <a:spcBef>
                <a:spcPts val="0"/>
              </a:spcBef>
              <a:spcAft>
                <a:spcPts val="0"/>
              </a:spcAft>
              <a:defRPr/>
            </a:pPr>
            <a:r>
              <a:rPr lang="en-US" b="1" dirty="0">
                <a:latin typeface="Courier New" pitchFamily="49" charset="0"/>
                <a:cs typeface="Courier New" pitchFamily="49" charset="0"/>
              </a:rPr>
              <a:t>Number is greater than 10</a:t>
            </a:r>
          </a:p>
        </p:txBody>
      </p:sp>
      <p:sp>
        <p:nvSpPr>
          <p:cNvPr id="6" name="TextBox 5">
            <a:extLst>
              <a:ext uri="{FF2B5EF4-FFF2-40B4-BE49-F238E27FC236}">
                <a16:creationId xmlns:a16="http://schemas.microsoft.com/office/drawing/2014/main" id="{611E9FC6-2DFC-EAE9-E040-4C6BF182C6F6}"/>
              </a:ext>
            </a:extLst>
          </p:cNvPr>
          <p:cNvSpPr txBox="1">
            <a:spLocks noChangeArrowheads="1"/>
          </p:cNvSpPr>
          <p:nvPr/>
        </p:nvSpPr>
        <p:spPr bwMode="auto">
          <a:xfrm>
            <a:off x="2743200" y="5486400"/>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b="1">
                <a:solidFill>
                  <a:schemeClr val="tx1"/>
                </a:solidFill>
              </a:rPr>
              <a: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81A5EEE1-3C2E-C501-8DCC-09252F38A1A0}"/>
              </a:ext>
            </a:extLst>
          </p:cNvPr>
          <p:cNvSpPr>
            <a:spLocks noGrp="1"/>
          </p:cNvSpPr>
          <p:nvPr>
            <p:ph type="title"/>
          </p:nvPr>
        </p:nvSpPr>
        <p:spPr/>
        <p:txBody>
          <a:bodyPr/>
          <a:lstStyle/>
          <a:p>
            <a:pPr eaLnBrk="1" hangingPunct="1"/>
            <a:r>
              <a:rPr lang="en-US" altLang="en-US"/>
              <a:t>Control Flow</a:t>
            </a:r>
          </a:p>
        </p:txBody>
      </p:sp>
      <p:sp>
        <p:nvSpPr>
          <p:cNvPr id="28675" name="Content Placeholder 2">
            <a:extLst>
              <a:ext uri="{FF2B5EF4-FFF2-40B4-BE49-F238E27FC236}">
                <a16:creationId xmlns:a16="http://schemas.microsoft.com/office/drawing/2014/main" id="{2F93B786-5925-8911-503B-9B68E2225179}"/>
              </a:ext>
            </a:extLst>
          </p:cNvPr>
          <p:cNvSpPr>
            <a:spLocks noGrp="1"/>
          </p:cNvSpPr>
          <p:nvPr>
            <p:ph idx="1"/>
          </p:nvPr>
        </p:nvSpPr>
        <p:spPr/>
        <p:txBody>
          <a:bodyPr/>
          <a:lstStyle/>
          <a:p>
            <a:pPr eaLnBrk="1" hangingPunct="1"/>
            <a:endParaRPr lang="en-US" altLang="en-US"/>
          </a:p>
        </p:txBody>
      </p:sp>
      <p:grpSp>
        <p:nvGrpSpPr>
          <p:cNvPr id="28676" name="Group 5">
            <a:extLst>
              <a:ext uri="{FF2B5EF4-FFF2-40B4-BE49-F238E27FC236}">
                <a16:creationId xmlns:a16="http://schemas.microsoft.com/office/drawing/2014/main" id="{B08A6A0F-A1EB-6EF0-C00A-231E6311DF6A}"/>
              </a:ext>
            </a:extLst>
          </p:cNvPr>
          <p:cNvGrpSpPr>
            <a:grpSpLocks/>
          </p:cNvGrpSpPr>
          <p:nvPr/>
        </p:nvGrpSpPr>
        <p:grpSpPr bwMode="auto">
          <a:xfrm>
            <a:off x="228600" y="1600200"/>
            <a:ext cx="8534400" cy="4495800"/>
            <a:chOff x="152400" y="1600200"/>
            <a:chExt cx="8534399" cy="4495800"/>
          </a:xfrm>
        </p:grpSpPr>
        <p:pic>
          <p:nvPicPr>
            <p:cNvPr id="28677" name="Picture 2">
              <a:extLst>
                <a:ext uri="{FF2B5EF4-FFF2-40B4-BE49-F238E27FC236}">
                  <a16:creationId xmlns:a16="http://schemas.microsoft.com/office/drawing/2014/main" id="{C04543FC-16B7-92BB-F977-77B60BC6F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599"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arallelogram 4">
              <a:extLst>
                <a:ext uri="{FF2B5EF4-FFF2-40B4-BE49-F238E27FC236}">
                  <a16:creationId xmlns:a16="http://schemas.microsoft.com/office/drawing/2014/main" id="{34EFB760-3CCC-A1A3-E219-5DE54ABEE26E}"/>
                </a:ext>
              </a:extLst>
            </p:cNvPr>
            <p:cNvSpPr/>
            <p:nvPr/>
          </p:nvSpPr>
          <p:spPr>
            <a:xfrm>
              <a:off x="152400" y="4267200"/>
              <a:ext cx="1600200" cy="533400"/>
            </a:xfrm>
            <a:prstGeom prst="parallelogram">
              <a:avLst>
                <a:gd name="adj" fmla="val 58724"/>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en-US" sz="1500" b="1" dirty="0">
                  <a:solidFill>
                    <a:schemeClr val="tx1"/>
                  </a:solidFill>
                  <a:latin typeface="Arabic Typesetting" pitchFamily="66" charset="-78"/>
                  <a:cs typeface="Arabic Typesetting" pitchFamily="66" charset="-78"/>
                </a:rPr>
                <a:t>MESSAGE</a:t>
              </a:r>
            </a:p>
            <a:p>
              <a:pPr algn="ctr" eaLnBrk="1" fontAlgn="auto" hangingPunct="1">
                <a:spcBef>
                  <a:spcPts val="0"/>
                </a:spcBef>
                <a:spcAft>
                  <a:spcPts val="0"/>
                </a:spcAft>
                <a:defRPr/>
              </a:pPr>
              <a:r>
                <a:rPr lang="en-US" sz="1500" b="1" dirty="0">
                  <a:solidFill>
                    <a:schemeClr val="tx1"/>
                  </a:solidFill>
                  <a:latin typeface="Arabic Typesetting" pitchFamily="66" charset="-78"/>
                  <a:cs typeface="Arabic Typesetting" pitchFamily="66" charset="-78"/>
                </a:rPr>
                <a:t>DISPLAY</a:t>
              </a:r>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7286BBB0-01AC-5A00-E176-FB79A1D42FE0}"/>
              </a:ext>
            </a:extLst>
          </p:cNvPr>
          <p:cNvSpPr>
            <a:spLocks noGrp="1"/>
          </p:cNvSpPr>
          <p:nvPr>
            <p:ph type="title"/>
          </p:nvPr>
        </p:nvSpPr>
        <p:spPr/>
        <p:txBody>
          <a:bodyPr/>
          <a:lstStyle/>
          <a:p>
            <a:r>
              <a:rPr lang="en-IN" altLang="en-US"/>
              <a:t>Q1</a:t>
            </a:r>
          </a:p>
        </p:txBody>
      </p:sp>
      <p:sp>
        <p:nvSpPr>
          <p:cNvPr id="29699" name="Content Placeholder 2">
            <a:extLst>
              <a:ext uri="{FF2B5EF4-FFF2-40B4-BE49-F238E27FC236}">
                <a16:creationId xmlns:a16="http://schemas.microsoft.com/office/drawing/2014/main" id="{49B862DE-234F-94E7-F056-1906D6C22E50}"/>
              </a:ext>
            </a:extLst>
          </p:cNvPr>
          <p:cNvSpPr>
            <a:spLocks noGrp="1"/>
          </p:cNvSpPr>
          <p:nvPr>
            <p:ph idx="1"/>
          </p:nvPr>
        </p:nvSpPr>
        <p:spPr>
          <a:xfrm>
            <a:off x="457200" y="1143000"/>
            <a:ext cx="8229600" cy="4983163"/>
          </a:xfrm>
        </p:spPr>
        <p:txBody>
          <a:bodyPr>
            <a:normAutofit fontScale="92500" lnSpcReduction="10000"/>
          </a:bodyPr>
          <a:lstStyle/>
          <a:p>
            <a:pPr marL="0" indent="0">
              <a:buFont typeface="Arial" panose="020B0604020202020204" pitchFamily="34" charset="0"/>
              <a:buNone/>
            </a:pPr>
            <a:r>
              <a:rPr lang="en-IN" altLang="en-US" sz="1600"/>
              <a:t>What will be the output of the following C code?</a:t>
            </a:r>
          </a:p>
          <a:p>
            <a:pPr marL="0" indent="0">
              <a:buFont typeface="Arial" panose="020B0604020202020204" pitchFamily="34" charset="0"/>
              <a:buNone/>
            </a:pPr>
            <a:r>
              <a:rPr lang="en-IN" altLang="en-US" sz="1600"/>
              <a:t>    #include &lt;stdio.h&gt;</a:t>
            </a:r>
          </a:p>
          <a:p>
            <a:pPr marL="0" indent="0">
              <a:buFont typeface="Arial" panose="020B0604020202020204" pitchFamily="34" charset="0"/>
              <a:buNone/>
            </a:pPr>
            <a:r>
              <a:rPr lang="en-IN" altLang="en-US" sz="1600"/>
              <a:t>    int main()</a:t>
            </a:r>
          </a:p>
          <a:p>
            <a:pPr marL="0" indent="0">
              <a:buFont typeface="Arial" panose="020B0604020202020204" pitchFamily="34" charset="0"/>
              <a:buNone/>
            </a:pPr>
            <a:r>
              <a:rPr lang="en-IN" altLang="en-US" sz="1600"/>
              <a:t>    {</a:t>
            </a:r>
          </a:p>
          <a:p>
            <a:pPr marL="0" indent="0">
              <a:buFont typeface="Arial" panose="020B0604020202020204" pitchFamily="34" charset="0"/>
              <a:buNone/>
            </a:pPr>
            <a:r>
              <a:rPr lang="en-IN" altLang="en-US" sz="1600"/>
              <a:t>        int x = 5;</a:t>
            </a:r>
          </a:p>
          <a:p>
            <a:pPr marL="0" indent="0">
              <a:buFont typeface="Arial" panose="020B0604020202020204" pitchFamily="34" charset="0"/>
              <a:buNone/>
            </a:pPr>
            <a:r>
              <a:rPr lang="en-IN" altLang="en-US" sz="1600"/>
              <a:t>        if (x &lt; 1)</a:t>
            </a:r>
          </a:p>
          <a:p>
            <a:pPr marL="0" indent="0">
              <a:buFont typeface="Arial" panose="020B0604020202020204" pitchFamily="34" charset="0"/>
              <a:buNone/>
            </a:pPr>
            <a:r>
              <a:rPr lang="en-IN" altLang="en-US" sz="1600"/>
              <a:t>            printf("hello");</a:t>
            </a:r>
          </a:p>
          <a:p>
            <a:pPr marL="0" indent="0">
              <a:buFont typeface="Arial" panose="020B0604020202020204" pitchFamily="34" charset="0"/>
              <a:buNone/>
            </a:pPr>
            <a:r>
              <a:rPr lang="en-IN" altLang="en-US" sz="1600"/>
              <a:t>        if (x == 5)</a:t>
            </a:r>
          </a:p>
          <a:p>
            <a:pPr marL="0" indent="0">
              <a:buFont typeface="Arial" panose="020B0604020202020204" pitchFamily="34" charset="0"/>
              <a:buNone/>
            </a:pPr>
            <a:r>
              <a:rPr lang="en-IN" altLang="en-US" sz="1600"/>
              <a:t>            printf("hi");</a:t>
            </a:r>
          </a:p>
          <a:p>
            <a:pPr marL="0" indent="0">
              <a:buFont typeface="Arial" panose="020B0604020202020204" pitchFamily="34" charset="0"/>
              <a:buNone/>
            </a:pPr>
            <a:r>
              <a:rPr lang="en-IN" altLang="en-US" sz="1600"/>
              <a:t>        else</a:t>
            </a:r>
          </a:p>
          <a:p>
            <a:pPr marL="0" indent="0">
              <a:buFont typeface="Arial" panose="020B0604020202020204" pitchFamily="34" charset="0"/>
              <a:buNone/>
            </a:pPr>
            <a:r>
              <a:rPr lang="en-IN" altLang="en-US" sz="1600"/>
              <a:t>            printf("no");</a:t>
            </a:r>
          </a:p>
          <a:p>
            <a:pPr marL="0" indent="0">
              <a:buFont typeface="Arial" panose="020B0604020202020204" pitchFamily="34" charset="0"/>
              <a:buNone/>
            </a:pPr>
            <a:r>
              <a:rPr lang="en-IN" altLang="en-US" sz="1600"/>
              <a:t>        return 0;</a:t>
            </a:r>
          </a:p>
          <a:p>
            <a:pPr marL="0" indent="0">
              <a:buFont typeface="Arial" panose="020B0604020202020204" pitchFamily="34" charset="0"/>
              <a:buNone/>
            </a:pPr>
            <a:r>
              <a:rPr lang="en-IN" altLang="en-US" sz="1600"/>
              <a:t>    }</a:t>
            </a:r>
          </a:p>
          <a:p>
            <a:pPr marL="0" indent="0">
              <a:buFont typeface="Arial" panose="020B0604020202020204" pitchFamily="34" charset="0"/>
              <a:buNone/>
            </a:pPr>
            <a:r>
              <a:rPr lang="en-IN" altLang="en-US" sz="1600"/>
              <a:t>A. hi</a:t>
            </a:r>
          </a:p>
          <a:p>
            <a:pPr marL="0" indent="0">
              <a:buFont typeface="Arial" panose="020B0604020202020204" pitchFamily="34" charset="0"/>
              <a:buNone/>
            </a:pPr>
            <a:r>
              <a:rPr lang="en-IN" altLang="en-US" sz="1600"/>
              <a:t>B. hello</a:t>
            </a:r>
          </a:p>
          <a:p>
            <a:pPr marL="0" indent="0">
              <a:buFont typeface="Arial" panose="020B0604020202020204" pitchFamily="34" charset="0"/>
              <a:buNone/>
            </a:pPr>
            <a:r>
              <a:rPr lang="en-IN" altLang="en-US" sz="1600"/>
              <a:t>C. no</a:t>
            </a:r>
          </a:p>
          <a:p>
            <a:pPr marL="0" indent="0">
              <a:buFont typeface="Arial" panose="020B0604020202020204" pitchFamily="34" charset="0"/>
              <a:buNone/>
            </a:pPr>
            <a:r>
              <a:rPr lang="en-IN" altLang="en-US" sz="1600"/>
              <a:t>D. error</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4DDFBA78-FB83-AF98-9E8F-271F4130F069}"/>
              </a:ext>
            </a:extLst>
          </p:cNvPr>
          <p:cNvSpPr>
            <a:spLocks noGrp="1"/>
          </p:cNvSpPr>
          <p:nvPr>
            <p:ph type="title"/>
          </p:nvPr>
        </p:nvSpPr>
        <p:spPr/>
        <p:txBody>
          <a:bodyPr/>
          <a:lstStyle/>
          <a:p>
            <a:r>
              <a:rPr lang="en-IN" altLang="en-US"/>
              <a:t>Q2</a:t>
            </a:r>
          </a:p>
        </p:txBody>
      </p:sp>
      <p:sp>
        <p:nvSpPr>
          <p:cNvPr id="30723" name="Content Placeholder 2">
            <a:extLst>
              <a:ext uri="{FF2B5EF4-FFF2-40B4-BE49-F238E27FC236}">
                <a16:creationId xmlns:a16="http://schemas.microsoft.com/office/drawing/2014/main" id="{D8DEAC61-278E-F246-DB13-5E73C3D4A285}"/>
              </a:ext>
            </a:extLst>
          </p:cNvPr>
          <p:cNvSpPr>
            <a:spLocks noGrp="1"/>
          </p:cNvSpPr>
          <p:nvPr>
            <p:ph idx="1"/>
          </p:nvPr>
        </p:nvSpPr>
        <p:spPr>
          <a:xfrm>
            <a:off x="457200" y="1143000"/>
            <a:ext cx="8229600" cy="4953000"/>
          </a:xfrm>
        </p:spPr>
        <p:txBody>
          <a:bodyPr>
            <a:normAutofit lnSpcReduction="10000"/>
          </a:bodyPr>
          <a:lstStyle/>
          <a:p>
            <a:pPr marL="0" indent="0">
              <a:buFont typeface="Arial" panose="020B0604020202020204" pitchFamily="34" charset="0"/>
              <a:buNone/>
            </a:pPr>
            <a:r>
              <a:rPr lang="en-IN" altLang="en-US" sz="1600"/>
              <a:t>What will be the output of the following C code?</a:t>
            </a:r>
          </a:p>
          <a:p>
            <a:pPr marL="0" indent="0">
              <a:buFont typeface="Arial" panose="020B0604020202020204" pitchFamily="34" charset="0"/>
              <a:buNone/>
            </a:pPr>
            <a:r>
              <a:rPr lang="en-IN" altLang="en-US" sz="1600"/>
              <a:t>    #include &lt;stdio.h&gt;</a:t>
            </a:r>
          </a:p>
          <a:p>
            <a:pPr marL="0" indent="0">
              <a:buFont typeface="Arial" panose="020B0604020202020204" pitchFamily="34" charset="0"/>
              <a:buNone/>
            </a:pPr>
            <a:r>
              <a:rPr lang="en-IN" altLang="en-US" sz="1600"/>
              <a:t>    int main()</a:t>
            </a:r>
          </a:p>
          <a:p>
            <a:pPr marL="0" indent="0">
              <a:buFont typeface="Arial" panose="020B0604020202020204" pitchFamily="34" charset="0"/>
              <a:buNone/>
            </a:pPr>
            <a:r>
              <a:rPr lang="en-IN" altLang="en-US" sz="1600"/>
              <a:t>    {</a:t>
            </a:r>
          </a:p>
          <a:p>
            <a:pPr marL="0" indent="0">
              <a:buFont typeface="Arial" panose="020B0604020202020204" pitchFamily="34" charset="0"/>
              <a:buNone/>
            </a:pPr>
            <a:r>
              <a:rPr lang="en-IN" altLang="en-US" sz="1600"/>
              <a:t>        int x = 0;</a:t>
            </a:r>
          </a:p>
          <a:p>
            <a:pPr marL="0" indent="0">
              <a:buFont typeface="Arial" panose="020B0604020202020204" pitchFamily="34" charset="0"/>
              <a:buNone/>
            </a:pPr>
            <a:r>
              <a:rPr lang="en-IN" altLang="en-US" sz="1600"/>
              <a:t>        if (x == 0)</a:t>
            </a:r>
          </a:p>
          <a:p>
            <a:pPr marL="0" indent="0">
              <a:buFont typeface="Arial" panose="020B0604020202020204" pitchFamily="34" charset="0"/>
              <a:buNone/>
            </a:pPr>
            <a:r>
              <a:rPr lang="en-IN" altLang="en-US" sz="1600"/>
              <a:t>            printf("hi");</a:t>
            </a:r>
          </a:p>
          <a:p>
            <a:pPr marL="0" indent="0">
              <a:buFont typeface="Arial" panose="020B0604020202020204" pitchFamily="34" charset="0"/>
              <a:buNone/>
            </a:pPr>
            <a:r>
              <a:rPr lang="en-IN" altLang="en-US" sz="1600"/>
              <a:t>        else</a:t>
            </a:r>
          </a:p>
          <a:p>
            <a:pPr marL="0" indent="0">
              <a:buFont typeface="Arial" panose="020B0604020202020204" pitchFamily="34" charset="0"/>
              <a:buNone/>
            </a:pPr>
            <a:r>
              <a:rPr lang="en-IN" altLang="en-US" sz="1600"/>
              <a:t>            printf("how are u");</a:t>
            </a:r>
          </a:p>
          <a:p>
            <a:pPr marL="0" indent="0">
              <a:buFont typeface="Arial" panose="020B0604020202020204" pitchFamily="34" charset="0"/>
              <a:buNone/>
            </a:pPr>
            <a:r>
              <a:rPr lang="en-IN" altLang="en-US" sz="1600"/>
              <a:t>            printf("hello");</a:t>
            </a:r>
          </a:p>
          <a:p>
            <a:pPr marL="0" indent="0">
              <a:buFont typeface="Arial" panose="020B0604020202020204" pitchFamily="34" charset="0"/>
              <a:buNone/>
            </a:pPr>
            <a:r>
              <a:rPr lang="en-IN" altLang="en-US" sz="1600"/>
              <a:t>        return 0;</a:t>
            </a:r>
          </a:p>
          <a:p>
            <a:pPr marL="0" indent="0">
              <a:buFont typeface="Arial" panose="020B0604020202020204" pitchFamily="34" charset="0"/>
              <a:buNone/>
            </a:pPr>
            <a:r>
              <a:rPr lang="en-IN" altLang="en-US" sz="1600"/>
              <a:t>    }</a:t>
            </a:r>
          </a:p>
          <a:p>
            <a:pPr marL="0" indent="0">
              <a:buFont typeface="Arial" panose="020B0604020202020204" pitchFamily="34" charset="0"/>
              <a:buNone/>
            </a:pPr>
            <a:r>
              <a:rPr lang="en-IN" altLang="en-US" sz="1600"/>
              <a:t>A. hi</a:t>
            </a:r>
          </a:p>
          <a:p>
            <a:pPr marL="0" indent="0">
              <a:buFont typeface="Arial" panose="020B0604020202020204" pitchFamily="34" charset="0"/>
              <a:buNone/>
            </a:pPr>
            <a:r>
              <a:rPr lang="en-IN" altLang="en-US" sz="1600"/>
              <a:t>B. how are you</a:t>
            </a:r>
          </a:p>
          <a:p>
            <a:pPr marL="0" indent="0">
              <a:buFont typeface="Arial" panose="020B0604020202020204" pitchFamily="34" charset="0"/>
              <a:buNone/>
            </a:pPr>
            <a:r>
              <a:rPr lang="en-IN" altLang="en-US" sz="1600"/>
              <a:t>C. hello</a:t>
            </a:r>
          </a:p>
          <a:p>
            <a:pPr marL="0" indent="0">
              <a:buFont typeface="Arial" panose="020B0604020202020204" pitchFamily="34" charset="0"/>
              <a:buNone/>
            </a:pPr>
            <a:r>
              <a:rPr lang="en-IN" altLang="en-US" sz="1600"/>
              <a:t>D. hihello</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4552DA39-BE67-7EE5-E04A-3EBB888CE74E}"/>
              </a:ext>
            </a:extLst>
          </p:cNvPr>
          <p:cNvSpPr>
            <a:spLocks noGrp="1"/>
          </p:cNvSpPr>
          <p:nvPr>
            <p:ph type="title"/>
          </p:nvPr>
        </p:nvSpPr>
        <p:spPr/>
        <p:txBody>
          <a:bodyPr/>
          <a:lstStyle/>
          <a:p>
            <a:pPr eaLnBrk="1" hangingPunct="1"/>
            <a:r>
              <a:rPr lang="en-US" altLang="en-US">
                <a:latin typeface="Courier New" panose="02070309020205020404" pitchFamily="49" charset="0"/>
                <a:cs typeface="Courier New" panose="02070309020205020404" pitchFamily="49" charset="0"/>
              </a:rPr>
              <a:t>If-else-if </a:t>
            </a:r>
            <a:endParaRPr lang="en-US" altLang="en-US"/>
          </a:p>
        </p:txBody>
      </p:sp>
      <p:sp>
        <p:nvSpPr>
          <p:cNvPr id="27651" name="Content Placeholder 2">
            <a:extLst>
              <a:ext uri="{FF2B5EF4-FFF2-40B4-BE49-F238E27FC236}">
                <a16:creationId xmlns:a16="http://schemas.microsoft.com/office/drawing/2014/main" id="{36541081-BC2E-2672-9B9B-4CF40F31C5A2}"/>
              </a:ext>
            </a:extLst>
          </p:cNvPr>
          <p:cNvSpPr>
            <a:spLocks noGrp="1"/>
          </p:cNvSpPr>
          <p:nvPr>
            <p:ph idx="1"/>
          </p:nvPr>
        </p:nvSpPr>
        <p:spPr>
          <a:xfrm>
            <a:off x="457200" y="1295400"/>
            <a:ext cx="8229600" cy="4830763"/>
          </a:xfrm>
        </p:spPr>
        <p:txBody>
          <a:bodyPr/>
          <a:lstStyle/>
          <a:p>
            <a:pPr marL="0" indent="0" algn="just" eaLnBrk="1" hangingPunct="1">
              <a:buFont typeface="Arial" panose="020B0604020202020204" pitchFamily="34" charset="0"/>
              <a:buNone/>
              <a:defRPr/>
            </a:pPr>
            <a:endParaRPr lang="en-US" altLang="en-US" sz="2800" dirty="0"/>
          </a:p>
          <a:p>
            <a:pPr algn="just" eaLnBrk="1" hangingPunct="1">
              <a:defRPr/>
            </a:pPr>
            <a:r>
              <a:rPr lang="en-US" altLang="en-US" sz="2400" dirty="0">
                <a:latin typeface="Courier New" panose="02070309020205020404" pitchFamily="49" charset="0"/>
                <a:cs typeface="Courier New" panose="02070309020205020404" pitchFamily="49" charset="0"/>
              </a:rPr>
              <a:t>if-else-if</a:t>
            </a:r>
            <a:r>
              <a:rPr lang="en-US" altLang="en-US" sz="2400" dirty="0"/>
              <a:t> statement is used when program requires more than one test expression.</a:t>
            </a:r>
          </a:p>
          <a:p>
            <a:pPr algn="just" eaLnBrk="1" hangingPunct="1">
              <a:defRPr/>
            </a:pPr>
            <a:r>
              <a:rPr lang="en-US" altLang="en-US" sz="2400" dirty="0"/>
              <a:t>We can check multiple conditions, and what so ever condition is true, that part will work</a:t>
            </a:r>
          </a:p>
          <a:p>
            <a:pPr algn="just" eaLnBrk="1" hangingPunct="1">
              <a:defRPr/>
            </a:pPr>
            <a:r>
              <a:rPr lang="en-IN" sz="2400" dirty="0"/>
              <a:t>Here, a user can decide among multiple options. The C if statements are executed from the top down. As soon as one of the conditions controlling the if is true, the statement associated with that if is executed, and the rest of the C else-if ladder is bypassed. If none of the conditions are true, then the final else statement will be executed.</a:t>
            </a:r>
            <a:endParaRPr lang="en-US" altLang="en-US" sz="24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CD1CD9E2-4F52-32E6-D4F8-EE88BA07BBD4}"/>
              </a:ext>
            </a:extLst>
          </p:cNvPr>
          <p:cNvSpPr>
            <a:spLocks noGrp="1"/>
          </p:cNvSpPr>
          <p:nvPr>
            <p:ph type="title"/>
          </p:nvPr>
        </p:nvSpPr>
        <p:spPr/>
        <p:txBody>
          <a:bodyPr/>
          <a:lstStyle/>
          <a:p>
            <a:pPr eaLnBrk="1" hangingPunct="1"/>
            <a:r>
              <a:rPr lang="en-US" altLang="en-US">
                <a:latin typeface="Courier New" panose="02070309020205020404" pitchFamily="49" charset="0"/>
                <a:cs typeface="Courier New" panose="02070309020205020404" pitchFamily="49" charset="0"/>
              </a:rPr>
              <a:t>If-else-if ladder</a:t>
            </a:r>
            <a:endParaRPr lang="en-US" altLang="en-US"/>
          </a:p>
        </p:txBody>
      </p:sp>
      <p:sp>
        <p:nvSpPr>
          <p:cNvPr id="32771" name="Content Placeholder 2">
            <a:extLst>
              <a:ext uri="{FF2B5EF4-FFF2-40B4-BE49-F238E27FC236}">
                <a16:creationId xmlns:a16="http://schemas.microsoft.com/office/drawing/2014/main" id="{EED60270-14A5-8215-75DF-161DA41F254D}"/>
              </a:ext>
            </a:extLst>
          </p:cNvPr>
          <p:cNvSpPr>
            <a:spLocks noGrp="1"/>
          </p:cNvSpPr>
          <p:nvPr>
            <p:ph idx="1"/>
          </p:nvPr>
        </p:nvSpPr>
        <p:spPr/>
        <p:txBody>
          <a:bodyPr/>
          <a:lstStyle/>
          <a:p>
            <a:pPr eaLnBrk="1" hangingPunct="1"/>
            <a:endParaRPr lang="en-US" altLang="en-US"/>
          </a:p>
        </p:txBody>
      </p:sp>
      <p:grpSp>
        <p:nvGrpSpPr>
          <p:cNvPr id="4" name="Group 3">
            <a:extLst>
              <a:ext uri="{FF2B5EF4-FFF2-40B4-BE49-F238E27FC236}">
                <a16:creationId xmlns:a16="http://schemas.microsoft.com/office/drawing/2014/main" id="{0A1241EB-81BC-97FA-ED8E-47D4B7C4DA7A}"/>
              </a:ext>
            </a:extLst>
          </p:cNvPr>
          <p:cNvGrpSpPr>
            <a:grpSpLocks/>
          </p:cNvGrpSpPr>
          <p:nvPr/>
        </p:nvGrpSpPr>
        <p:grpSpPr bwMode="auto">
          <a:xfrm>
            <a:off x="914400" y="1676400"/>
            <a:ext cx="5181600" cy="3581400"/>
            <a:chOff x="914400" y="2286000"/>
            <a:chExt cx="4876800" cy="3305908"/>
          </a:xfrm>
        </p:grpSpPr>
        <p:sp>
          <p:nvSpPr>
            <p:cNvPr id="5" name="Vertical Scroll 4">
              <a:extLst>
                <a:ext uri="{FF2B5EF4-FFF2-40B4-BE49-F238E27FC236}">
                  <a16:creationId xmlns:a16="http://schemas.microsoft.com/office/drawing/2014/main" id="{02866764-C79D-A982-6A5C-AC7BC00DD8E6}"/>
                </a:ext>
              </a:extLst>
            </p:cNvPr>
            <p:cNvSpPr/>
            <p:nvPr/>
          </p:nvSpPr>
          <p:spPr>
            <a:xfrm>
              <a:off x="914400" y="2286000"/>
              <a:ext cx="4876800" cy="3305908"/>
            </a:xfrm>
            <a:prstGeom prst="verticalScroll">
              <a:avLst>
                <a:gd name="adj" fmla="val 9028"/>
              </a:avLst>
            </a:prstGeom>
          </p:spPr>
          <p:style>
            <a:lnRef idx="2">
              <a:schemeClr val="dk1"/>
            </a:lnRef>
            <a:fillRef idx="1">
              <a:schemeClr val="lt1"/>
            </a:fillRef>
            <a:effectRef idx="0">
              <a:schemeClr val="dk1"/>
            </a:effectRef>
            <a:fontRef idx="minor">
              <a:schemeClr val="dk1"/>
            </a:fontRef>
          </p:style>
          <p:txBody>
            <a:bodyPr anchor="ctr"/>
            <a:lstStyle/>
            <a:p>
              <a:pPr eaLnBrk="1" fontAlgn="auto" hangingPunct="1">
                <a:spcBef>
                  <a:spcPts val="0"/>
                </a:spcBef>
                <a:spcAft>
                  <a:spcPts val="0"/>
                </a:spcAft>
                <a:defRPr/>
              </a:pPr>
              <a:r>
                <a:rPr lang="en-US" sz="2000" dirty="0">
                  <a:solidFill>
                    <a:srgbClr val="C00000"/>
                  </a:solidFill>
                  <a:latin typeface="Courier New" pitchFamily="49" charset="0"/>
                  <a:cs typeface="Courier New" pitchFamily="49" charset="0"/>
                </a:rPr>
                <a:t>	if</a:t>
              </a:r>
              <a:r>
                <a:rPr lang="en-US" sz="2000" dirty="0">
                  <a:solidFill>
                    <a:srgbClr val="C00000"/>
                  </a:solidFill>
                </a:rPr>
                <a:t> ( condition ) { </a:t>
              </a:r>
            </a:p>
            <a:p>
              <a:pPr eaLnBrk="1" fontAlgn="auto" hangingPunct="1">
                <a:spcBef>
                  <a:spcPts val="0"/>
                </a:spcBef>
                <a:spcAft>
                  <a:spcPts val="0"/>
                </a:spcAft>
                <a:defRPr/>
              </a:pPr>
              <a:r>
                <a:rPr lang="en-US" sz="2000" dirty="0">
                  <a:solidFill>
                    <a:srgbClr val="C00000"/>
                  </a:solidFill>
                </a:rPr>
                <a:t>	       block of statements;</a:t>
              </a:r>
            </a:p>
            <a:p>
              <a:pPr eaLnBrk="1" fontAlgn="auto" hangingPunct="1">
                <a:spcBef>
                  <a:spcPts val="0"/>
                </a:spcBef>
                <a:spcAft>
                  <a:spcPts val="0"/>
                </a:spcAft>
                <a:defRPr/>
              </a:pPr>
              <a:r>
                <a:rPr lang="en-US" sz="2000" dirty="0">
                  <a:solidFill>
                    <a:srgbClr val="C00000"/>
                  </a:solidFill>
                  <a:latin typeface="Courier New" pitchFamily="49" charset="0"/>
                  <a:cs typeface="Courier New" pitchFamily="49" charset="0"/>
                </a:rPr>
                <a:t>  	}</a:t>
              </a:r>
            </a:p>
            <a:p>
              <a:pPr eaLnBrk="1" fontAlgn="auto" hangingPunct="1">
                <a:spcBef>
                  <a:spcPts val="0"/>
                </a:spcBef>
                <a:spcAft>
                  <a:spcPts val="0"/>
                </a:spcAft>
                <a:defRPr/>
              </a:pPr>
              <a:r>
                <a:rPr lang="en-US" sz="2000" dirty="0">
                  <a:solidFill>
                    <a:srgbClr val="C00000"/>
                  </a:solidFill>
                  <a:latin typeface="Courier New" pitchFamily="49" charset="0"/>
                  <a:cs typeface="Courier New" pitchFamily="49" charset="0"/>
                </a:rPr>
                <a:t>	else if </a:t>
              </a:r>
              <a:r>
                <a:rPr lang="en-US" sz="2000" dirty="0">
                  <a:solidFill>
                    <a:srgbClr val="C00000"/>
                  </a:solidFill>
                </a:rPr>
                <a:t>( condition ) {  </a:t>
              </a:r>
            </a:p>
            <a:p>
              <a:pPr eaLnBrk="1" fontAlgn="auto" hangingPunct="1">
                <a:spcBef>
                  <a:spcPts val="0"/>
                </a:spcBef>
                <a:spcAft>
                  <a:spcPts val="0"/>
                </a:spcAft>
                <a:defRPr/>
              </a:pPr>
              <a:r>
                <a:rPr lang="en-US" sz="2000" dirty="0">
                  <a:solidFill>
                    <a:srgbClr val="C00000"/>
                  </a:solidFill>
                </a:rPr>
                <a:t>        	       block of statements;     	 }   </a:t>
              </a:r>
            </a:p>
            <a:p>
              <a:pPr eaLnBrk="1" fontAlgn="auto" hangingPunct="1">
                <a:spcBef>
                  <a:spcPts val="0"/>
                </a:spcBef>
                <a:spcAft>
                  <a:spcPts val="0"/>
                </a:spcAft>
                <a:defRPr/>
              </a:pPr>
              <a:r>
                <a:rPr lang="en-US" sz="2000" dirty="0">
                  <a:solidFill>
                    <a:srgbClr val="C00000"/>
                  </a:solidFill>
                  <a:latin typeface="Courier New" pitchFamily="49" charset="0"/>
                  <a:cs typeface="Courier New" pitchFamily="49" charset="0"/>
                </a:rPr>
                <a:t>	else </a:t>
              </a:r>
              <a:r>
                <a:rPr lang="en-US" sz="2000" dirty="0">
                  <a:solidFill>
                    <a:srgbClr val="C00000"/>
                  </a:solidFill>
                </a:rPr>
                <a:t>{</a:t>
              </a:r>
            </a:p>
            <a:p>
              <a:pPr eaLnBrk="1" fontAlgn="auto" hangingPunct="1">
                <a:spcBef>
                  <a:spcPts val="0"/>
                </a:spcBef>
                <a:spcAft>
                  <a:spcPts val="0"/>
                </a:spcAft>
                <a:defRPr/>
              </a:pPr>
              <a:r>
                <a:rPr lang="en-US" sz="2000" dirty="0">
                  <a:solidFill>
                    <a:srgbClr val="C00000"/>
                  </a:solidFill>
                </a:rPr>
                <a:t>	       block of statements;</a:t>
              </a:r>
            </a:p>
            <a:p>
              <a:pPr eaLnBrk="1" fontAlgn="auto" hangingPunct="1">
                <a:spcBef>
                  <a:spcPts val="0"/>
                </a:spcBef>
                <a:spcAft>
                  <a:spcPts val="0"/>
                </a:spcAft>
                <a:defRPr/>
              </a:pPr>
              <a:r>
                <a:rPr lang="en-US" sz="2000" dirty="0">
                  <a:solidFill>
                    <a:srgbClr val="C00000"/>
                  </a:solidFill>
                </a:rPr>
                <a:t>	 }</a:t>
              </a:r>
              <a:endParaRPr lang="en-US" sz="2000" dirty="0"/>
            </a:p>
          </p:txBody>
        </p:sp>
        <p:sp>
          <p:nvSpPr>
            <p:cNvPr id="32774" name="TextBox 5">
              <a:extLst>
                <a:ext uri="{FF2B5EF4-FFF2-40B4-BE49-F238E27FC236}">
                  <a16:creationId xmlns:a16="http://schemas.microsoft.com/office/drawing/2014/main" id="{8C68E6E1-7B73-9B0B-763E-7AC6B772F681}"/>
                </a:ext>
              </a:extLst>
            </p:cNvPr>
            <p:cNvSpPr txBox="1">
              <a:spLocks noChangeArrowheads="1"/>
            </p:cNvSpPr>
            <p:nvPr/>
          </p:nvSpPr>
          <p:spPr bwMode="auto">
            <a:xfrm>
              <a:off x="2743200" y="2286000"/>
              <a:ext cx="167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ctr" eaLnBrk="1" hangingPunct="1">
                <a:spcBef>
                  <a:spcPct val="0"/>
                </a:spcBef>
                <a:buFontTx/>
                <a:buNone/>
              </a:pPr>
              <a:r>
                <a:rPr lang="en-US" altLang="en-US" sz="2000" b="1">
                  <a:solidFill>
                    <a:schemeClr val="tx1"/>
                  </a:solidFill>
                </a:rPr>
                <a:t>Syntax</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6"/>
          <p:cNvSpPr txBox="1">
            <a:spLocks noGrp="1"/>
          </p:cNvSpPr>
          <p:nvPr>
            <p:ph type="body" idx="1"/>
          </p:nvPr>
        </p:nvSpPr>
        <p:spPr>
          <a:xfrm>
            <a:off x="457200" y="838200"/>
            <a:ext cx="8229600" cy="5287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dirty="0"/>
              <a:t>Which of the following is not a valid identifier?</a:t>
            </a:r>
            <a:br>
              <a:rPr lang="en-US" dirty="0"/>
            </a:br>
            <a:r>
              <a:rPr lang="en-US" dirty="0"/>
              <a:t>a) __a3</a:t>
            </a:r>
            <a:br>
              <a:rPr lang="en-US" dirty="0"/>
            </a:br>
            <a:r>
              <a:rPr lang="en-US" dirty="0"/>
              <a:t>b) __3a</a:t>
            </a:r>
            <a:br>
              <a:rPr lang="en-US" dirty="0"/>
            </a:br>
            <a:r>
              <a:rPr lang="en-US" dirty="0"/>
              <a:t>c) __A3</a:t>
            </a:r>
            <a:br>
              <a:rPr lang="en-US" dirty="0"/>
            </a:br>
            <a:r>
              <a:rPr lang="en-US" dirty="0"/>
              <a:t>d) None of the mentioned</a:t>
            </a:r>
            <a:endParaRPr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346EFC30-8F96-D168-B861-2BEA01D7BDFF}"/>
              </a:ext>
            </a:extLst>
          </p:cNvPr>
          <p:cNvSpPr>
            <a:spLocks noGrp="1"/>
          </p:cNvSpPr>
          <p:nvPr>
            <p:ph type="title"/>
          </p:nvPr>
        </p:nvSpPr>
        <p:spPr>
          <a:xfrm>
            <a:off x="6400800" y="685800"/>
            <a:ext cx="2309813" cy="4800600"/>
          </a:xfrm>
        </p:spPr>
        <p:txBody>
          <a:bodyPr anchor="t"/>
          <a:lstStyle/>
          <a:p>
            <a:pPr algn="l" eaLnBrk="1" hangingPunct="1"/>
            <a:r>
              <a:rPr lang="en-US" altLang="en-US" sz="3200">
                <a:solidFill>
                  <a:schemeClr val="accent1"/>
                </a:solidFill>
              </a:rPr>
              <a:t>Program to check whether number is less than 10.</a:t>
            </a:r>
          </a:p>
        </p:txBody>
      </p:sp>
      <p:sp>
        <p:nvSpPr>
          <p:cNvPr id="3" name="Content Placeholder 2">
            <a:extLst>
              <a:ext uri="{FF2B5EF4-FFF2-40B4-BE49-F238E27FC236}">
                <a16:creationId xmlns:a16="http://schemas.microsoft.com/office/drawing/2014/main" id="{84A426E6-F3C1-CBF7-E138-2C099783CA64}"/>
              </a:ext>
            </a:extLst>
          </p:cNvPr>
          <p:cNvSpPr>
            <a:spLocks noGrp="1"/>
          </p:cNvSpPr>
          <p:nvPr>
            <p:ph idx="1"/>
          </p:nvPr>
        </p:nvSpPr>
        <p:spPr>
          <a:xfrm>
            <a:off x="0" y="685800"/>
            <a:ext cx="6400800" cy="4572000"/>
          </a:xfrm>
        </p:spPr>
        <p:style>
          <a:lnRef idx="1">
            <a:schemeClr val="accent1"/>
          </a:lnRef>
          <a:fillRef idx="2">
            <a:schemeClr val="accent1"/>
          </a:fillRef>
          <a:effectRef idx="1">
            <a:schemeClr val="accent1"/>
          </a:effectRef>
          <a:fontRef idx="minor">
            <a:schemeClr val="dk1"/>
          </a:fontRef>
        </p:style>
        <p:txBody>
          <a:bodyPr rtlCol="0">
            <a:normAutofit lnSpcReduction="10000"/>
          </a:bodyPr>
          <a:lstStyle/>
          <a:p>
            <a:pPr marL="5715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#include&lt;stdio.h&gt;</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err="1">
                <a:solidFill>
                  <a:schemeClr val="tx1"/>
                </a:solidFill>
                <a:latin typeface="Courier New" pitchFamily="49" charset="0"/>
                <a:cs typeface="Courier New" pitchFamily="49" charset="0"/>
              </a:rPr>
              <a:t>int</a:t>
            </a:r>
            <a:r>
              <a:rPr lang="en-US" sz="1800" b="1" dirty="0">
                <a:solidFill>
                  <a:schemeClr val="tx1"/>
                </a:solidFill>
                <a:latin typeface="Courier New" pitchFamily="49" charset="0"/>
                <a:cs typeface="Courier New" pitchFamily="49" charset="0"/>
              </a:rPr>
              <a:t> main()</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int a;</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printf(“Enter the number :”);</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scanf(“%d”, &amp;v);</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a:t>
            </a:r>
            <a:r>
              <a:rPr lang="en-US" sz="1800" b="1" dirty="0">
                <a:solidFill>
                  <a:schemeClr val="tx1"/>
                </a:solidFill>
                <a:effectLst>
                  <a:glow rad="228600">
                    <a:srgbClr val="FFFF00"/>
                  </a:glow>
                </a:effectLst>
                <a:latin typeface="Courier New" pitchFamily="49" charset="0"/>
                <a:cs typeface="Courier New" pitchFamily="49" charset="0"/>
              </a:rPr>
              <a:t>if(v&lt;10)</a:t>
            </a:r>
            <a:r>
              <a:rPr lang="en-US" sz="1800" b="1" dirty="0">
                <a:solidFill>
                  <a:schemeClr val="tx1"/>
                </a:solidFill>
                <a:latin typeface="Courier New" pitchFamily="49" charset="0"/>
                <a:cs typeface="Courier New" pitchFamily="49" charset="0"/>
              </a:rPr>
              <a:t>{	</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printf(“number is less than 10”);</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a:t>
            </a:r>
            <a:r>
              <a:rPr lang="en-US" sz="1800" b="1" dirty="0">
                <a:solidFill>
                  <a:schemeClr val="tx1"/>
                </a:solidFill>
                <a:effectLst>
                  <a:glow rad="228600">
                    <a:srgbClr val="FFFF00"/>
                  </a:glow>
                </a:effectLst>
                <a:latin typeface="Courier New" pitchFamily="49" charset="0"/>
                <a:cs typeface="Courier New" pitchFamily="49" charset="0"/>
              </a:rPr>
              <a:t>else if(v&lt;100)</a:t>
            </a:r>
            <a:r>
              <a:rPr lang="en-US" sz="1800" b="1" dirty="0">
                <a:solidFill>
                  <a:schemeClr val="tx1"/>
                </a:solidFill>
                <a:latin typeface="Courier New" pitchFamily="49" charset="0"/>
                <a:cs typeface="Courier New" pitchFamily="49" charset="0"/>
              </a:rPr>
              <a:t>{</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printf(“number is less than 100”);	</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return 0;</a:t>
            </a:r>
          </a:p>
          <a:p>
            <a:pPr marL="0" indent="0" eaLnBrk="1" fontAlgn="auto" hangingPunct="1">
              <a:lnSpc>
                <a:spcPct val="12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a:t>
            </a:r>
          </a:p>
        </p:txBody>
      </p:sp>
      <p:sp>
        <p:nvSpPr>
          <p:cNvPr id="4" name="TextBox 3">
            <a:extLst>
              <a:ext uri="{FF2B5EF4-FFF2-40B4-BE49-F238E27FC236}">
                <a16:creationId xmlns:a16="http://schemas.microsoft.com/office/drawing/2014/main" id="{D337FF41-C800-E1FD-7A4A-42182F1FE50E}"/>
              </a:ext>
            </a:extLst>
          </p:cNvPr>
          <p:cNvSpPr txBox="1"/>
          <p:nvPr/>
        </p:nvSpPr>
        <p:spPr>
          <a:xfrm>
            <a:off x="0" y="5334000"/>
            <a:ext cx="6400800" cy="6461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fontAlgn="auto" hangingPunct="1">
              <a:spcBef>
                <a:spcPts val="0"/>
              </a:spcBef>
              <a:spcAft>
                <a:spcPts val="0"/>
              </a:spcAft>
              <a:defRPr/>
            </a:pPr>
            <a:r>
              <a:rPr lang="en-US" b="1" dirty="0">
                <a:latin typeface="Courier New" pitchFamily="49" charset="0"/>
                <a:cs typeface="Courier New" pitchFamily="49" charset="0"/>
              </a:rPr>
              <a:t>Enter the number: 1</a:t>
            </a:r>
          </a:p>
          <a:p>
            <a:pPr eaLnBrk="1" fontAlgn="auto" hangingPunct="1">
              <a:spcBef>
                <a:spcPts val="0"/>
              </a:spcBef>
              <a:spcAft>
                <a:spcPts val="0"/>
              </a:spcAft>
              <a:defRPr/>
            </a:pPr>
            <a:r>
              <a:rPr lang="en-US" b="1" dirty="0">
                <a:latin typeface="Courier New" pitchFamily="49" charset="0"/>
                <a:cs typeface="Courier New" pitchFamily="49" charset="0"/>
              </a:rPr>
              <a:t>Number is less than 10</a:t>
            </a:r>
          </a:p>
        </p:txBody>
      </p:sp>
      <p:sp>
        <p:nvSpPr>
          <p:cNvPr id="5" name="TextBox 4">
            <a:extLst>
              <a:ext uri="{FF2B5EF4-FFF2-40B4-BE49-F238E27FC236}">
                <a16:creationId xmlns:a16="http://schemas.microsoft.com/office/drawing/2014/main" id="{A645F88F-5165-DB93-3369-AF6C8DC108E8}"/>
              </a:ext>
            </a:extLst>
          </p:cNvPr>
          <p:cNvSpPr txBox="1"/>
          <p:nvPr/>
        </p:nvSpPr>
        <p:spPr>
          <a:xfrm>
            <a:off x="0" y="6211888"/>
            <a:ext cx="6400800" cy="64611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fontAlgn="auto" hangingPunct="1">
              <a:spcBef>
                <a:spcPts val="0"/>
              </a:spcBef>
              <a:spcAft>
                <a:spcPts val="0"/>
              </a:spcAft>
              <a:defRPr/>
            </a:pPr>
            <a:r>
              <a:rPr lang="en-US" b="1" dirty="0">
                <a:latin typeface="Courier New" pitchFamily="49" charset="0"/>
                <a:cs typeface="Courier New" pitchFamily="49" charset="0"/>
              </a:rPr>
              <a:t>Enter the number: 56</a:t>
            </a:r>
          </a:p>
          <a:p>
            <a:pPr eaLnBrk="1" fontAlgn="auto" hangingPunct="1">
              <a:spcBef>
                <a:spcPts val="0"/>
              </a:spcBef>
              <a:spcAft>
                <a:spcPts val="0"/>
              </a:spcAft>
              <a:defRPr/>
            </a:pPr>
            <a:r>
              <a:rPr lang="en-US" b="1" dirty="0">
                <a:latin typeface="Courier New" pitchFamily="49" charset="0"/>
                <a:cs typeface="Courier New" pitchFamily="49" charset="0"/>
              </a:rPr>
              <a:t>Number is less than 100</a:t>
            </a:r>
          </a:p>
        </p:txBody>
      </p:sp>
      <p:sp>
        <p:nvSpPr>
          <p:cNvPr id="6" name="TextBox 5">
            <a:extLst>
              <a:ext uri="{FF2B5EF4-FFF2-40B4-BE49-F238E27FC236}">
                <a16:creationId xmlns:a16="http://schemas.microsoft.com/office/drawing/2014/main" id="{14940845-FEB9-5988-19B2-3701EF8B2229}"/>
              </a:ext>
            </a:extLst>
          </p:cNvPr>
          <p:cNvSpPr txBox="1">
            <a:spLocks noChangeArrowheads="1"/>
          </p:cNvSpPr>
          <p:nvPr/>
        </p:nvSpPr>
        <p:spPr bwMode="auto">
          <a:xfrm>
            <a:off x="2895600" y="5867400"/>
            <a:ext cx="387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b="1">
                <a:solidFill>
                  <a:schemeClr val="tx1"/>
                </a:solidFill>
              </a:rPr>
              <a: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201EE543-0AB6-BC70-33B5-D5397B91E401}"/>
              </a:ext>
            </a:extLst>
          </p:cNvPr>
          <p:cNvSpPr>
            <a:spLocks noGrp="1"/>
          </p:cNvSpPr>
          <p:nvPr>
            <p:ph type="title"/>
          </p:nvPr>
        </p:nvSpPr>
        <p:spPr>
          <a:xfrm>
            <a:off x="6400800" y="685800"/>
            <a:ext cx="2362200" cy="4724400"/>
          </a:xfrm>
        </p:spPr>
        <p:txBody>
          <a:bodyPr anchor="t"/>
          <a:lstStyle/>
          <a:p>
            <a:pPr algn="l" eaLnBrk="1" hangingPunct="1"/>
            <a:r>
              <a:rPr lang="en-US" altLang="en-US" sz="3200">
                <a:solidFill>
                  <a:schemeClr val="accent1"/>
                </a:solidFill>
              </a:rPr>
              <a:t>Program to print grades of students marks.</a:t>
            </a:r>
          </a:p>
        </p:txBody>
      </p:sp>
      <p:sp>
        <p:nvSpPr>
          <p:cNvPr id="3" name="Content Placeholder 2">
            <a:extLst>
              <a:ext uri="{FF2B5EF4-FFF2-40B4-BE49-F238E27FC236}">
                <a16:creationId xmlns:a16="http://schemas.microsoft.com/office/drawing/2014/main" id="{93B82917-88C4-FDA3-564E-504CE0A2E171}"/>
              </a:ext>
            </a:extLst>
          </p:cNvPr>
          <p:cNvSpPr>
            <a:spLocks noGrp="1"/>
          </p:cNvSpPr>
          <p:nvPr>
            <p:ph sz="half" idx="1"/>
          </p:nvPr>
        </p:nvSpPr>
        <p:spPr>
          <a:xfrm>
            <a:off x="0" y="685800"/>
            <a:ext cx="6400800" cy="4572000"/>
          </a:xfrm>
        </p:spPr>
        <p:style>
          <a:lnRef idx="1">
            <a:schemeClr val="accent1"/>
          </a:lnRef>
          <a:fillRef idx="2">
            <a:schemeClr val="accent1"/>
          </a:fillRef>
          <a:effectRef idx="1">
            <a:schemeClr val="accent1"/>
          </a:effectRef>
          <a:fontRef idx="minor">
            <a:schemeClr val="dk1"/>
          </a:fontRef>
        </p:style>
        <p:txBody>
          <a:bodyPr rtlCol="0">
            <a:normAutofit fontScale="85000" lnSpcReduction="20000"/>
          </a:bodyPr>
          <a:lstStyle/>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#include&lt;stdio.h&gt;</a:t>
            </a:r>
          </a:p>
          <a:p>
            <a:pPr eaLnBrk="1" fontAlgn="auto" hangingPunct="1">
              <a:lnSpc>
                <a:spcPct val="80000"/>
              </a:lnSpc>
              <a:spcAft>
                <a:spcPts val="0"/>
              </a:spcAft>
              <a:buFont typeface="Arial" panose="020B0604020202020204" pitchFamily="34" charset="0"/>
              <a:buNone/>
              <a:defRPr/>
            </a:pPr>
            <a:r>
              <a:rPr lang="en-US" sz="1800" b="1" dirty="0" err="1">
                <a:solidFill>
                  <a:schemeClr val="tx1"/>
                </a:solidFill>
                <a:latin typeface="Courier New" pitchFamily="49" charset="0"/>
                <a:cs typeface="Courier New" pitchFamily="49" charset="0"/>
              </a:rPr>
              <a:t>int</a:t>
            </a:r>
            <a:r>
              <a:rPr lang="en-US" sz="1800" b="1" dirty="0">
                <a:solidFill>
                  <a:schemeClr val="tx1"/>
                </a:solidFill>
                <a:latin typeface="Courier New" pitchFamily="49" charset="0"/>
                <a:cs typeface="Courier New" pitchFamily="49" charset="0"/>
              </a:rPr>
              <a:t> main()</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float marks;</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scanf(“%f”, &amp;marks);</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if (marks&gt;90){</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printf(“Grade A”);</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else  if (marks&gt;80) {</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printf(“Grade B”);</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        </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else  if(marks&gt;70){</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printf(“Grade C”);</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else if (marks &gt;60) {</a:t>
            </a:r>
          </a:p>
          <a:p>
            <a:pPr eaLnBrk="1" fontAlgn="auto" hangingPunct="1">
              <a:lnSpc>
                <a:spcPct val="80000"/>
              </a:lnSpc>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printf(“Grade D”);</a:t>
            </a:r>
          </a:p>
          <a:p>
            <a:pPr marL="0" indent="0" eaLnBrk="1" fontAlgn="auto" hangingPunct="1">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a:t>
            </a:r>
          </a:p>
          <a:p>
            <a:pPr marL="0" indent="0" eaLnBrk="1" fontAlgn="auto" hangingPunct="1">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return 0;</a:t>
            </a:r>
          </a:p>
          <a:p>
            <a:pPr marL="0" indent="0" eaLnBrk="1" fontAlgn="auto" hangingPunct="1">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a:t>
            </a:r>
          </a:p>
        </p:txBody>
      </p:sp>
      <p:sp>
        <p:nvSpPr>
          <p:cNvPr id="5" name="TextBox 4">
            <a:extLst>
              <a:ext uri="{FF2B5EF4-FFF2-40B4-BE49-F238E27FC236}">
                <a16:creationId xmlns:a16="http://schemas.microsoft.com/office/drawing/2014/main" id="{909F1C5C-2956-623E-39F3-B8083116D868}"/>
              </a:ext>
            </a:extLst>
          </p:cNvPr>
          <p:cNvSpPr txBox="1"/>
          <p:nvPr/>
        </p:nvSpPr>
        <p:spPr>
          <a:xfrm>
            <a:off x="0" y="5334000"/>
            <a:ext cx="6400800" cy="6461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fontAlgn="auto" hangingPunct="1">
              <a:spcBef>
                <a:spcPts val="0"/>
              </a:spcBef>
              <a:spcAft>
                <a:spcPts val="0"/>
              </a:spcAft>
              <a:defRPr/>
            </a:pPr>
            <a:r>
              <a:rPr lang="en-US" b="1" dirty="0">
                <a:latin typeface="Courier New" pitchFamily="49" charset="0"/>
                <a:cs typeface="Courier New" pitchFamily="49" charset="0"/>
              </a:rPr>
              <a:t>66.70</a:t>
            </a:r>
          </a:p>
          <a:p>
            <a:pPr eaLnBrk="1" fontAlgn="auto" hangingPunct="1">
              <a:spcBef>
                <a:spcPts val="0"/>
              </a:spcBef>
              <a:spcAft>
                <a:spcPts val="0"/>
              </a:spcAft>
              <a:defRPr/>
            </a:pPr>
            <a:r>
              <a:rPr lang="en-US" b="1" dirty="0">
                <a:latin typeface="Courier New" pitchFamily="49" charset="0"/>
                <a:cs typeface="Courier New" pitchFamily="49" charset="0"/>
              </a:rPr>
              <a:t>Grade D</a:t>
            </a:r>
          </a:p>
        </p:txBody>
      </p:sp>
      <p:sp>
        <p:nvSpPr>
          <p:cNvPr id="6" name="TextBox 5">
            <a:extLst>
              <a:ext uri="{FF2B5EF4-FFF2-40B4-BE49-F238E27FC236}">
                <a16:creationId xmlns:a16="http://schemas.microsoft.com/office/drawing/2014/main" id="{34A6CC83-471D-FB34-7071-E97DE5E9FBB3}"/>
              </a:ext>
            </a:extLst>
          </p:cNvPr>
          <p:cNvSpPr txBox="1"/>
          <p:nvPr/>
        </p:nvSpPr>
        <p:spPr>
          <a:xfrm>
            <a:off x="0" y="6211888"/>
            <a:ext cx="6400800" cy="64611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fontAlgn="auto" hangingPunct="1">
              <a:spcBef>
                <a:spcPts val="0"/>
              </a:spcBef>
              <a:spcAft>
                <a:spcPts val="0"/>
              </a:spcAft>
              <a:defRPr/>
            </a:pPr>
            <a:r>
              <a:rPr lang="en-US" b="1" dirty="0">
                <a:latin typeface="Courier New" pitchFamily="49" charset="0"/>
                <a:cs typeface="Courier New" pitchFamily="49" charset="0"/>
              </a:rPr>
              <a:t>78.00</a:t>
            </a:r>
          </a:p>
          <a:p>
            <a:pPr eaLnBrk="1" fontAlgn="auto" hangingPunct="1">
              <a:spcBef>
                <a:spcPts val="0"/>
              </a:spcBef>
              <a:spcAft>
                <a:spcPts val="0"/>
              </a:spcAft>
              <a:defRPr/>
            </a:pPr>
            <a:r>
              <a:rPr lang="en-US" b="1" dirty="0">
                <a:latin typeface="Courier New" pitchFamily="49" charset="0"/>
                <a:cs typeface="Courier New" pitchFamily="49" charset="0"/>
              </a:rPr>
              <a:t>Grade C</a:t>
            </a:r>
          </a:p>
        </p:txBody>
      </p:sp>
      <p:sp>
        <p:nvSpPr>
          <p:cNvPr id="7" name="TextBox 6">
            <a:extLst>
              <a:ext uri="{FF2B5EF4-FFF2-40B4-BE49-F238E27FC236}">
                <a16:creationId xmlns:a16="http://schemas.microsoft.com/office/drawing/2014/main" id="{9F9D2D71-6603-A30F-B5F8-92E8E2C83C13}"/>
              </a:ext>
            </a:extLst>
          </p:cNvPr>
          <p:cNvSpPr txBox="1">
            <a:spLocks noChangeArrowheads="1"/>
          </p:cNvSpPr>
          <p:nvPr/>
        </p:nvSpPr>
        <p:spPr bwMode="auto">
          <a:xfrm>
            <a:off x="2895600" y="5867400"/>
            <a:ext cx="387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b="1">
                <a:solidFill>
                  <a:schemeClr val="tx1"/>
                </a:solidFill>
              </a:rPr>
              <a: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9965E31-8037-5EA2-6F3C-115C37CD6F7B}"/>
              </a:ext>
            </a:extLst>
          </p:cNvPr>
          <p:cNvSpPr>
            <a:spLocks noGrp="1"/>
          </p:cNvSpPr>
          <p:nvPr>
            <p:ph type="title"/>
          </p:nvPr>
        </p:nvSpPr>
        <p:spPr/>
        <p:txBody>
          <a:bodyPr/>
          <a:lstStyle/>
          <a:p>
            <a:r>
              <a:rPr lang="en-IN" altLang="en-US"/>
              <a:t>Q1</a:t>
            </a:r>
          </a:p>
        </p:txBody>
      </p:sp>
      <p:sp>
        <p:nvSpPr>
          <p:cNvPr id="35843" name="Content Placeholder 2">
            <a:extLst>
              <a:ext uri="{FF2B5EF4-FFF2-40B4-BE49-F238E27FC236}">
                <a16:creationId xmlns:a16="http://schemas.microsoft.com/office/drawing/2014/main" id="{31B27A33-C14D-0684-5B5F-04868DB3CA23}"/>
              </a:ext>
            </a:extLst>
          </p:cNvPr>
          <p:cNvSpPr>
            <a:spLocks noGrp="1"/>
          </p:cNvSpPr>
          <p:nvPr>
            <p:ph sz="half" idx="1"/>
          </p:nvPr>
        </p:nvSpPr>
        <p:spPr>
          <a:xfrm>
            <a:off x="457200" y="1295400"/>
            <a:ext cx="4038600" cy="4830763"/>
          </a:xfrm>
        </p:spPr>
        <p:txBody>
          <a:bodyPr/>
          <a:lstStyle/>
          <a:p>
            <a:pPr marL="0" indent="0">
              <a:buFont typeface="Arial" panose="020B0604020202020204" pitchFamily="34" charset="0"/>
              <a:buNone/>
            </a:pPr>
            <a:r>
              <a:rPr lang="en-IN" altLang="en-US" sz="2400"/>
              <a:t>#include &lt;stdio.h&gt;</a:t>
            </a:r>
          </a:p>
          <a:p>
            <a:pPr marL="0" indent="0">
              <a:buFont typeface="Arial" panose="020B0604020202020204" pitchFamily="34" charset="0"/>
              <a:buNone/>
            </a:pPr>
            <a:r>
              <a:rPr lang="en-IN" altLang="en-US" sz="2400"/>
              <a:t>    int main()</a:t>
            </a:r>
          </a:p>
          <a:p>
            <a:pPr marL="0" indent="0">
              <a:buFont typeface="Arial" panose="020B0604020202020204" pitchFamily="34" charset="0"/>
              <a:buNone/>
            </a:pPr>
            <a:r>
              <a:rPr lang="en-IN" altLang="en-US" sz="2400"/>
              <a:t>    {</a:t>
            </a:r>
          </a:p>
          <a:p>
            <a:pPr marL="0" indent="0">
              <a:buFont typeface="Arial" panose="020B0604020202020204" pitchFamily="34" charset="0"/>
              <a:buNone/>
            </a:pPr>
            <a:r>
              <a:rPr lang="en-IN" altLang="en-US" sz="2400"/>
              <a:t>        int x = 1;</a:t>
            </a:r>
          </a:p>
          <a:p>
            <a:pPr marL="0" indent="0">
              <a:buFont typeface="Arial" panose="020B0604020202020204" pitchFamily="34" charset="0"/>
              <a:buNone/>
            </a:pPr>
            <a:r>
              <a:rPr lang="en-IN" altLang="en-US" sz="2400"/>
              <a:t>        if (x &gt; 0)</a:t>
            </a:r>
          </a:p>
          <a:p>
            <a:pPr marL="0" indent="0">
              <a:buFont typeface="Arial" panose="020B0604020202020204" pitchFamily="34" charset="0"/>
              <a:buNone/>
            </a:pPr>
            <a:r>
              <a:rPr lang="en-IN" altLang="en-US" sz="2400"/>
              <a:t>            printf("inside if\n");</a:t>
            </a:r>
          </a:p>
          <a:p>
            <a:pPr marL="0" indent="0">
              <a:buFont typeface="Arial" panose="020B0604020202020204" pitchFamily="34" charset="0"/>
              <a:buNone/>
            </a:pPr>
            <a:r>
              <a:rPr lang="en-IN" altLang="en-US" sz="2400"/>
              <a:t>        else if (x &gt; 0)</a:t>
            </a:r>
          </a:p>
          <a:p>
            <a:pPr marL="0" indent="0">
              <a:buFont typeface="Arial" panose="020B0604020202020204" pitchFamily="34" charset="0"/>
              <a:buNone/>
            </a:pPr>
            <a:r>
              <a:rPr lang="en-IN" altLang="en-US" sz="2400"/>
              <a:t>            printf("inside elseif\n");</a:t>
            </a:r>
          </a:p>
          <a:p>
            <a:pPr marL="0" indent="0">
              <a:buFont typeface="Arial" panose="020B0604020202020204" pitchFamily="34" charset="0"/>
              <a:buNone/>
            </a:pPr>
            <a:r>
              <a:rPr lang="en-IN" altLang="en-US" sz="2400"/>
              <a:t>    }</a:t>
            </a:r>
          </a:p>
        </p:txBody>
      </p:sp>
      <p:sp>
        <p:nvSpPr>
          <p:cNvPr id="4" name="Content Placeholder 3">
            <a:extLst>
              <a:ext uri="{FF2B5EF4-FFF2-40B4-BE49-F238E27FC236}">
                <a16:creationId xmlns:a16="http://schemas.microsoft.com/office/drawing/2014/main" id="{008713D6-6E50-5333-2570-C0D7005B46CC}"/>
              </a:ext>
            </a:extLst>
          </p:cNvPr>
          <p:cNvSpPr>
            <a:spLocks noGrp="1"/>
          </p:cNvSpPr>
          <p:nvPr>
            <p:ph sz="half" idx="2"/>
          </p:nvPr>
        </p:nvSpPr>
        <p:spPr/>
        <p:txBody>
          <a:bodyPr/>
          <a:lstStyle/>
          <a:p>
            <a:pPr marL="0" indent="0">
              <a:buFont typeface="Arial" panose="020B0604020202020204" pitchFamily="34" charset="0"/>
              <a:buNone/>
              <a:defRPr/>
            </a:pPr>
            <a:r>
              <a:rPr lang="en-IN" dirty="0"/>
              <a:t>A. inside if</a:t>
            </a:r>
          </a:p>
          <a:p>
            <a:pPr marL="0" indent="0">
              <a:buFont typeface="Arial" panose="020B0604020202020204" pitchFamily="34" charset="0"/>
              <a:buNone/>
              <a:defRPr/>
            </a:pPr>
            <a:r>
              <a:rPr lang="en-IN" dirty="0"/>
              <a:t>B. inside </a:t>
            </a:r>
            <a:r>
              <a:rPr lang="en-IN" dirty="0" err="1"/>
              <a:t>elseif</a:t>
            </a:r>
            <a:endParaRPr lang="en-IN" dirty="0"/>
          </a:p>
          <a:p>
            <a:pPr marL="0" indent="0">
              <a:buFont typeface="Arial" panose="020B0604020202020204" pitchFamily="34" charset="0"/>
              <a:buNone/>
              <a:defRPr/>
            </a:pPr>
            <a:r>
              <a:rPr lang="en-IN" dirty="0"/>
              <a:t>C. inside if</a:t>
            </a:r>
          </a:p>
          <a:p>
            <a:pPr marL="0" indent="0">
              <a:buFont typeface="Arial" panose="020B0604020202020204" pitchFamily="34" charset="0"/>
              <a:buNone/>
              <a:defRPr/>
            </a:pPr>
            <a:r>
              <a:rPr lang="en-IN" dirty="0"/>
              <a:t>   inside </a:t>
            </a:r>
            <a:r>
              <a:rPr lang="en-IN" dirty="0" err="1"/>
              <a:t>elseif</a:t>
            </a:r>
            <a:endParaRPr lang="en-IN" dirty="0"/>
          </a:p>
          <a:p>
            <a:pPr marL="0" indent="0">
              <a:buFont typeface="Arial" panose="020B0604020202020204" pitchFamily="34" charset="0"/>
              <a:buNone/>
              <a:defRPr/>
            </a:pPr>
            <a:r>
              <a:rPr lang="en-IN" dirty="0"/>
              <a:t>D. Compile time error</a:t>
            </a:r>
          </a:p>
          <a:p>
            <a:pPr>
              <a:defRPr/>
            </a:pPr>
            <a:endParaRPr lang="en-IN"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25AFFAC4-E961-C48C-0809-3A610DB00C8B}"/>
              </a:ext>
            </a:extLst>
          </p:cNvPr>
          <p:cNvSpPr>
            <a:spLocks noGrp="1"/>
          </p:cNvSpPr>
          <p:nvPr>
            <p:ph type="title"/>
          </p:nvPr>
        </p:nvSpPr>
        <p:spPr/>
        <p:txBody>
          <a:bodyPr/>
          <a:lstStyle/>
          <a:p>
            <a:pPr eaLnBrk="1" hangingPunct="1"/>
            <a:r>
              <a:rPr lang="en-IN" altLang="en-US"/>
              <a:t>Nested if</a:t>
            </a:r>
          </a:p>
        </p:txBody>
      </p:sp>
      <p:sp>
        <p:nvSpPr>
          <p:cNvPr id="36867" name="Content Placeholder 2">
            <a:extLst>
              <a:ext uri="{FF2B5EF4-FFF2-40B4-BE49-F238E27FC236}">
                <a16:creationId xmlns:a16="http://schemas.microsoft.com/office/drawing/2014/main" id="{B7FB8217-62D6-DE0D-2C14-A02FA44E7A3E}"/>
              </a:ext>
            </a:extLst>
          </p:cNvPr>
          <p:cNvSpPr>
            <a:spLocks noGrp="1"/>
          </p:cNvSpPr>
          <p:nvPr>
            <p:ph idx="1"/>
          </p:nvPr>
        </p:nvSpPr>
        <p:spPr/>
        <p:txBody>
          <a:bodyPr/>
          <a:lstStyle/>
          <a:p>
            <a:pPr algn="just" eaLnBrk="1" hangingPunct="1"/>
            <a:r>
              <a:rPr lang="en-IN" altLang="en-US"/>
              <a:t>A nested if in C is an if statement that is the target of another if statement. Nested if statements means an if statement inside another if statement. C allows us to nested if statements within if statements, i.e, we can place an if statement inside another if statement.</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E7207A1E-B351-7A55-78EC-C4F4DDC1E914}"/>
              </a:ext>
            </a:extLst>
          </p:cNvPr>
          <p:cNvSpPr>
            <a:spLocks noGrp="1"/>
          </p:cNvSpPr>
          <p:nvPr>
            <p:ph type="title"/>
          </p:nvPr>
        </p:nvSpPr>
        <p:spPr/>
        <p:txBody>
          <a:bodyPr/>
          <a:lstStyle/>
          <a:p>
            <a:pPr eaLnBrk="1" hangingPunct="1"/>
            <a:r>
              <a:rPr lang="en-IN" altLang="en-US"/>
              <a:t>Syntax</a:t>
            </a:r>
          </a:p>
        </p:txBody>
      </p:sp>
      <p:sp>
        <p:nvSpPr>
          <p:cNvPr id="37891" name="Content Placeholder 2">
            <a:extLst>
              <a:ext uri="{FF2B5EF4-FFF2-40B4-BE49-F238E27FC236}">
                <a16:creationId xmlns:a16="http://schemas.microsoft.com/office/drawing/2014/main" id="{E462ABED-0BD3-7C32-5E8F-8BA1077F6C79}"/>
              </a:ext>
            </a:extLst>
          </p:cNvPr>
          <p:cNvSpPr>
            <a:spLocks noGrp="1"/>
          </p:cNvSpPr>
          <p:nvPr>
            <p:ph idx="1"/>
          </p:nvPr>
        </p:nvSpPr>
        <p:spPr/>
        <p:txBody>
          <a:bodyPr>
            <a:normAutofit lnSpcReduction="10000"/>
          </a:bodyPr>
          <a:lstStyle/>
          <a:p>
            <a:pPr marL="0" indent="0" eaLnBrk="1" hangingPunct="1">
              <a:buFont typeface="Arial" panose="020B0604020202020204" pitchFamily="34" charset="0"/>
              <a:buNone/>
            </a:pPr>
            <a:r>
              <a:rPr lang="en-IN" altLang="en-US"/>
              <a:t>if (condition1) </a:t>
            </a:r>
          </a:p>
          <a:p>
            <a:pPr marL="0" indent="0" eaLnBrk="1" hangingPunct="1">
              <a:buFont typeface="Arial" panose="020B0604020202020204" pitchFamily="34" charset="0"/>
              <a:buNone/>
            </a:pPr>
            <a:r>
              <a:rPr lang="en-IN" altLang="en-US"/>
              <a:t>{</a:t>
            </a:r>
          </a:p>
          <a:p>
            <a:pPr marL="0" indent="0" eaLnBrk="1" hangingPunct="1">
              <a:buFont typeface="Arial" panose="020B0604020202020204" pitchFamily="34" charset="0"/>
              <a:buNone/>
            </a:pPr>
            <a:r>
              <a:rPr lang="en-IN" altLang="en-US"/>
              <a:t>   // Executes when condition1 is true</a:t>
            </a:r>
          </a:p>
          <a:p>
            <a:pPr marL="0" indent="0" eaLnBrk="1" hangingPunct="1">
              <a:buFont typeface="Arial" panose="020B0604020202020204" pitchFamily="34" charset="0"/>
              <a:buNone/>
            </a:pPr>
            <a:r>
              <a:rPr lang="en-IN" altLang="en-US"/>
              <a:t>   if (condition2) </a:t>
            </a:r>
          </a:p>
          <a:p>
            <a:pPr marL="0" indent="0" eaLnBrk="1" hangingPunct="1">
              <a:buFont typeface="Arial" panose="020B0604020202020204" pitchFamily="34" charset="0"/>
              <a:buNone/>
            </a:pPr>
            <a:r>
              <a:rPr lang="en-IN" altLang="en-US"/>
              <a:t>   {</a:t>
            </a:r>
          </a:p>
          <a:p>
            <a:pPr marL="0" indent="0" eaLnBrk="1" hangingPunct="1">
              <a:buFont typeface="Arial" panose="020B0604020202020204" pitchFamily="34" charset="0"/>
              <a:buNone/>
            </a:pPr>
            <a:r>
              <a:rPr lang="en-IN" altLang="en-US"/>
              <a:t>      // Executes when condition2 is true</a:t>
            </a:r>
          </a:p>
          <a:p>
            <a:pPr marL="0" indent="0" eaLnBrk="1" hangingPunct="1">
              <a:buFont typeface="Arial" panose="020B0604020202020204" pitchFamily="34" charset="0"/>
              <a:buNone/>
            </a:pPr>
            <a:r>
              <a:rPr lang="en-IN" altLang="en-US"/>
              <a:t>   }</a:t>
            </a:r>
          </a:p>
          <a:p>
            <a:pPr marL="0" indent="0" eaLnBrk="1" hangingPunct="1">
              <a:buFont typeface="Arial" panose="020B0604020202020204" pitchFamily="34" charset="0"/>
              <a:buNone/>
            </a:pPr>
            <a:r>
              <a:rPr lang="en-IN" altLang="en-US"/>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CEFA2EFF-FC81-A6CF-CC51-50BAA2EE463F}"/>
              </a:ext>
            </a:extLst>
          </p:cNvPr>
          <p:cNvSpPr>
            <a:spLocks noGrp="1"/>
          </p:cNvSpPr>
          <p:nvPr>
            <p:ph type="title"/>
          </p:nvPr>
        </p:nvSpPr>
        <p:spPr>
          <a:xfrm>
            <a:off x="381000" y="-152400"/>
            <a:ext cx="8229600" cy="563563"/>
          </a:xfrm>
        </p:spPr>
        <p:txBody>
          <a:bodyPr>
            <a:normAutofit fontScale="90000"/>
          </a:bodyPr>
          <a:lstStyle/>
          <a:p>
            <a:pPr eaLnBrk="1" hangingPunct="1"/>
            <a:r>
              <a:rPr lang="en-IN" altLang="en-US"/>
              <a:t>Program example</a:t>
            </a:r>
          </a:p>
        </p:txBody>
      </p:sp>
      <p:sp>
        <p:nvSpPr>
          <p:cNvPr id="5" name="Content Placeholder 4">
            <a:extLst>
              <a:ext uri="{FF2B5EF4-FFF2-40B4-BE49-F238E27FC236}">
                <a16:creationId xmlns:a16="http://schemas.microsoft.com/office/drawing/2014/main" id="{79B78D1E-2FBB-0176-8E7A-AAE4935EB9FB}"/>
              </a:ext>
            </a:extLst>
          </p:cNvPr>
          <p:cNvSpPr>
            <a:spLocks noGrp="1"/>
          </p:cNvSpPr>
          <p:nvPr>
            <p:ph sz="half" idx="1"/>
          </p:nvPr>
        </p:nvSpPr>
        <p:spPr>
          <a:xfrm>
            <a:off x="381000" y="533400"/>
            <a:ext cx="4419600" cy="5943600"/>
          </a:xfrm>
        </p:spPr>
        <p:txBody>
          <a:bodyPr/>
          <a:lstStyle/>
          <a:p>
            <a:pPr marL="0" indent="0" eaLnBrk="1" hangingPunct="1">
              <a:spcBef>
                <a:spcPts val="0"/>
              </a:spcBef>
              <a:buFont typeface="Arial" panose="020B0604020202020204" pitchFamily="34" charset="0"/>
              <a:buNone/>
              <a:defRPr/>
            </a:pPr>
            <a:r>
              <a:rPr lang="en-IN" sz="1600" dirty="0"/>
              <a:t>// C program to illustrate nested-if statement </a:t>
            </a:r>
          </a:p>
          <a:p>
            <a:pPr marL="0" indent="0" eaLnBrk="1" hangingPunct="1">
              <a:spcBef>
                <a:spcPts val="0"/>
              </a:spcBef>
              <a:buFont typeface="Arial" panose="020B0604020202020204" pitchFamily="34" charset="0"/>
              <a:buNone/>
              <a:defRPr/>
            </a:pPr>
            <a:r>
              <a:rPr lang="en-IN" sz="1600" dirty="0"/>
              <a:t>#include &lt;</a:t>
            </a:r>
            <a:r>
              <a:rPr lang="en-IN" sz="1600" dirty="0" err="1"/>
              <a:t>stdio.h</a:t>
            </a:r>
            <a:r>
              <a:rPr lang="en-IN" sz="1600" dirty="0"/>
              <a:t>&gt; </a:t>
            </a:r>
          </a:p>
          <a:p>
            <a:pPr marL="0" indent="0" eaLnBrk="1" hangingPunct="1">
              <a:spcBef>
                <a:spcPts val="0"/>
              </a:spcBef>
              <a:buFont typeface="Arial" panose="020B0604020202020204" pitchFamily="34" charset="0"/>
              <a:buNone/>
              <a:defRPr/>
            </a:pPr>
            <a:endParaRPr lang="en-IN" sz="1600" dirty="0"/>
          </a:p>
          <a:p>
            <a:pPr marL="0" indent="0" eaLnBrk="1" hangingPunct="1">
              <a:spcBef>
                <a:spcPts val="0"/>
              </a:spcBef>
              <a:buFont typeface="Arial" panose="020B0604020202020204" pitchFamily="34" charset="0"/>
              <a:buNone/>
              <a:defRPr/>
            </a:pPr>
            <a:r>
              <a:rPr lang="en-IN" sz="1600" dirty="0" err="1"/>
              <a:t>int</a:t>
            </a:r>
            <a:r>
              <a:rPr lang="en-IN" sz="1600" dirty="0"/>
              <a:t> main() </a:t>
            </a:r>
          </a:p>
          <a:p>
            <a:pPr marL="0" indent="0" eaLnBrk="1" hangingPunct="1">
              <a:spcBef>
                <a:spcPts val="0"/>
              </a:spcBef>
              <a:buFont typeface="Arial" panose="020B0604020202020204" pitchFamily="34" charset="0"/>
              <a:buNone/>
              <a:defRPr/>
            </a:pPr>
            <a:r>
              <a:rPr lang="en-IN" sz="1600" dirty="0"/>
              <a:t>{ </a:t>
            </a:r>
          </a:p>
          <a:p>
            <a:pPr marL="0" indent="0" eaLnBrk="1" hangingPunct="1">
              <a:spcBef>
                <a:spcPts val="0"/>
              </a:spcBef>
              <a:buFont typeface="Arial" panose="020B0604020202020204" pitchFamily="34" charset="0"/>
              <a:buNone/>
              <a:defRPr/>
            </a:pPr>
            <a:r>
              <a:rPr lang="en-IN" sz="1600" dirty="0"/>
              <a:t>	</a:t>
            </a:r>
            <a:r>
              <a:rPr lang="en-IN" sz="1600" dirty="0" err="1"/>
              <a:t>int</a:t>
            </a:r>
            <a:r>
              <a:rPr lang="en-IN" sz="1600" dirty="0"/>
              <a:t> </a:t>
            </a:r>
            <a:r>
              <a:rPr lang="en-IN" sz="1600" dirty="0" err="1"/>
              <a:t>i</a:t>
            </a:r>
            <a:r>
              <a:rPr lang="en-IN" sz="1600" dirty="0"/>
              <a:t> = 10; </a:t>
            </a:r>
          </a:p>
          <a:p>
            <a:pPr marL="0" indent="0" eaLnBrk="1" hangingPunct="1">
              <a:spcBef>
                <a:spcPts val="0"/>
              </a:spcBef>
              <a:buFont typeface="Arial" panose="020B0604020202020204" pitchFamily="34" charset="0"/>
              <a:buNone/>
              <a:defRPr/>
            </a:pPr>
            <a:r>
              <a:rPr lang="en-IN" sz="1600" dirty="0"/>
              <a:t>	if (</a:t>
            </a:r>
            <a:r>
              <a:rPr lang="en-IN" sz="1600" dirty="0" err="1"/>
              <a:t>i</a:t>
            </a:r>
            <a:r>
              <a:rPr lang="en-IN" sz="1600" dirty="0"/>
              <a:t> == 10) </a:t>
            </a:r>
          </a:p>
          <a:p>
            <a:pPr marL="0" indent="0" eaLnBrk="1" hangingPunct="1">
              <a:spcBef>
                <a:spcPts val="0"/>
              </a:spcBef>
              <a:buFont typeface="Arial" panose="020B0604020202020204" pitchFamily="34" charset="0"/>
              <a:buNone/>
              <a:defRPr/>
            </a:pPr>
            <a:r>
              <a:rPr lang="en-IN" sz="1600" dirty="0"/>
              <a:t>	{ </a:t>
            </a:r>
          </a:p>
          <a:p>
            <a:pPr marL="0" indent="0" eaLnBrk="1" hangingPunct="1">
              <a:spcBef>
                <a:spcPts val="0"/>
              </a:spcBef>
              <a:buFont typeface="Arial" panose="020B0604020202020204" pitchFamily="34" charset="0"/>
              <a:buNone/>
              <a:defRPr/>
            </a:pPr>
            <a:r>
              <a:rPr lang="en-IN" sz="1600" dirty="0"/>
              <a:t>	if (</a:t>
            </a:r>
            <a:r>
              <a:rPr lang="en-IN" sz="1600" dirty="0" err="1"/>
              <a:t>i</a:t>
            </a:r>
            <a:r>
              <a:rPr lang="en-IN" sz="1600" dirty="0"/>
              <a:t> &lt; 15) </a:t>
            </a:r>
          </a:p>
          <a:p>
            <a:pPr marL="0" indent="0" eaLnBrk="1" hangingPunct="1">
              <a:spcBef>
                <a:spcPts val="0"/>
              </a:spcBef>
              <a:buFont typeface="Arial" panose="020B0604020202020204" pitchFamily="34" charset="0"/>
              <a:buNone/>
              <a:defRPr/>
            </a:pPr>
            <a:r>
              <a:rPr lang="en-IN" sz="1600" dirty="0"/>
              <a:t>	</a:t>
            </a:r>
            <a:r>
              <a:rPr lang="en-IN" sz="1600" dirty="0" err="1"/>
              <a:t>printf</a:t>
            </a:r>
            <a:r>
              <a:rPr lang="en-IN" sz="1600" dirty="0"/>
              <a:t>("</a:t>
            </a:r>
            <a:r>
              <a:rPr lang="en-IN" sz="1600" dirty="0" err="1"/>
              <a:t>i</a:t>
            </a:r>
            <a:r>
              <a:rPr lang="en-IN" sz="1600" dirty="0"/>
              <a:t> is smaller than 15\n");  </a:t>
            </a:r>
          </a:p>
          <a:p>
            <a:pPr marL="0" indent="0" eaLnBrk="1" hangingPunct="1">
              <a:spcBef>
                <a:spcPts val="0"/>
              </a:spcBef>
              <a:buFont typeface="Arial" panose="020B0604020202020204" pitchFamily="34" charset="0"/>
              <a:buNone/>
              <a:defRPr/>
            </a:pPr>
            <a:r>
              <a:rPr lang="en-IN" sz="1600" dirty="0"/>
              <a:t>	if (</a:t>
            </a:r>
            <a:r>
              <a:rPr lang="en-IN" sz="1600" dirty="0" err="1"/>
              <a:t>i</a:t>
            </a:r>
            <a:r>
              <a:rPr lang="en-IN" sz="1600" dirty="0"/>
              <a:t> &lt; 12) </a:t>
            </a:r>
          </a:p>
          <a:p>
            <a:pPr marL="0" indent="0" eaLnBrk="1" hangingPunct="1">
              <a:spcBef>
                <a:spcPts val="0"/>
              </a:spcBef>
              <a:buFont typeface="Arial" panose="020B0604020202020204" pitchFamily="34" charset="0"/>
              <a:buNone/>
              <a:defRPr/>
            </a:pPr>
            <a:r>
              <a:rPr lang="en-IN" sz="1600" dirty="0"/>
              <a:t>                    </a:t>
            </a:r>
            <a:r>
              <a:rPr lang="en-IN" sz="1600" dirty="0" err="1"/>
              <a:t>printf</a:t>
            </a:r>
            <a:r>
              <a:rPr lang="en-IN" sz="1600" dirty="0"/>
              <a:t>(</a:t>
            </a:r>
            <a:r>
              <a:rPr lang="en-IN" sz="1600" dirty="0" err="1"/>
              <a:t>"i</a:t>
            </a:r>
            <a:r>
              <a:rPr lang="en-IN" sz="1600" dirty="0"/>
              <a:t> is smaller than 12 too\n"); </a:t>
            </a:r>
          </a:p>
          <a:p>
            <a:pPr marL="0" indent="0" eaLnBrk="1" hangingPunct="1">
              <a:spcBef>
                <a:spcPts val="0"/>
              </a:spcBef>
              <a:buFont typeface="Arial" panose="020B0604020202020204" pitchFamily="34" charset="0"/>
              <a:buNone/>
              <a:defRPr/>
            </a:pPr>
            <a:r>
              <a:rPr lang="en-IN" sz="1600" dirty="0"/>
              <a:t>	else</a:t>
            </a:r>
          </a:p>
          <a:p>
            <a:pPr marL="0" indent="0" eaLnBrk="1" hangingPunct="1">
              <a:spcBef>
                <a:spcPts val="0"/>
              </a:spcBef>
              <a:buFont typeface="Arial" panose="020B0604020202020204" pitchFamily="34" charset="0"/>
              <a:buNone/>
              <a:defRPr/>
            </a:pPr>
            <a:r>
              <a:rPr lang="en-IN" sz="1600" dirty="0"/>
              <a:t>	</a:t>
            </a:r>
            <a:r>
              <a:rPr lang="en-IN" sz="1600" dirty="0" err="1"/>
              <a:t>printf</a:t>
            </a:r>
            <a:r>
              <a:rPr lang="en-IN" sz="1600" dirty="0"/>
              <a:t>(</a:t>
            </a:r>
            <a:r>
              <a:rPr lang="en-IN" sz="1600" dirty="0" err="1"/>
              <a:t>"i</a:t>
            </a:r>
            <a:r>
              <a:rPr lang="en-IN" sz="1600" dirty="0"/>
              <a:t> is greater than 15"); </a:t>
            </a:r>
          </a:p>
          <a:p>
            <a:pPr marL="0" indent="0" eaLnBrk="1" hangingPunct="1">
              <a:spcBef>
                <a:spcPts val="0"/>
              </a:spcBef>
              <a:buFont typeface="Arial" panose="020B0604020202020204" pitchFamily="34" charset="0"/>
              <a:buNone/>
              <a:defRPr/>
            </a:pPr>
            <a:r>
              <a:rPr lang="en-IN" sz="1600" dirty="0"/>
              <a:t>	} </a:t>
            </a:r>
          </a:p>
          <a:p>
            <a:pPr marL="0" indent="0" eaLnBrk="1" hangingPunct="1">
              <a:spcBef>
                <a:spcPts val="0"/>
              </a:spcBef>
              <a:buFont typeface="Arial" panose="020B0604020202020204" pitchFamily="34" charset="0"/>
              <a:buNone/>
              <a:defRPr/>
            </a:pPr>
            <a:r>
              <a:rPr lang="en-IN" sz="1600" dirty="0"/>
              <a:t>	return 0; </a:t>
            </a:r>
          </a:p>
          <a:p>
            <a:pPr marL="0" indent="0" eaLnBrk="1" hangingPunct="1">
              <a:spcBef>
                <a:spcPts val="0"/>
              </a:spcBef>
              <a:buFont typeface="Arial" panose="020B0604020202020204" pitchFamily="34" charset="0"/>
              <a:buNone/>
              <a:defRPr/>
            </a:pPr>
            <a:r>
              <a:rPr lang="en-IN" sz="1600" dirty="0"/>
              <a:t>} </a:t>
            </a:r>
          </a:p>
          <a:p>
            <a:pPr eaLnBrk="1" hangingPunct="1">
              <a:spcBef>
                <a:spcPts val="0"/>
              </a:spcBef>
              <a:defRPr/>
            </a:pPr>
            <a:endParaRPr lang="en-IN" dirty="0"/>
          </a:p>
        </p:txBody>
      </p:sp>
      <p:sp>
        <p:nvSpPr>
          <p:cNvPr id="6" name="Content Placeholder 5">
            <a:extLst>
              <a:ext uri="{FF2B5EF4-FFF2-40B4-BE49-F238E27FC236}">
                <a16:creationId xmlns:a16="http://schemas.microsoft.com/office/drawing/2014/main" id="{2CB39513-8107-85C4-E3BA-58518858D585}"/>
              </a:ext>
            </a:extLst>
          </p:cNvPr>
          <p:cNvSpPr>
            <a:spLocks noGrp="1"/>
          </p:cNvSpPr>
          <p:nvPr>
            <p:ph sz="half" idx="2"/>
          </p:nvPr>
        </p:nvSpPr>
        <p:spPr>
          <a:xfrm>
            <a:off x="4870450" y="533400"/>
            <a:ext cx="3733800" cy="4525963"/>
          </a:xfrm>
        </p:spPr>
        <p:txBody>
          <a:bodyPr/>
          <a:lstStyle/>
          <a:p>
            <a:pPr marL="0" indent="0" eaLnBrk="1" hangingPunct="1">
              <a:buFont typeface="Arial" panose="020B0604020202020204" pitchFamily="34" charset="0"/>
              <a:buNone/>
              <a:defRPr/>
            </a:pPr>
            <a:r>
              <a:rPr lang="en-IN" dirty="0"/>
              <a:t>Output</a:t>
            </a:r>
          </a:p>
          <a:p>
            <a:pPr eaLnBrk="1" hangingPunct="1">
              <a:defRPr/>
            </a:pPr>
            <a:r>
              <a:rPr lang="en-IN" dirty="0" err="1"/>
              <a:t>i</a:t>
            </a:r>
            <a:r>
              <a:rPr lang="en-IN" dirty="0"/>
              <a:t> is smaller than 15</a:t>
            </a:r>
          </a:p>
          <a:p>
            <a:pPr eaLnBrk="1" hangingPunct="1">
              <a:defRPr/>
            </a:pPr>
            <a:r>
              <a:rPr lang="en-IN" dirty="0" err="1"/>
              <a:t>i</a:t>
            </a:r>
            <a:r>
              <a:rPr lang="en-IN" dirty="0"/>
              <a:t> is smaller than 12 too</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17C44942-B6C7-5549-1601-405A3F24DF12}"/>
              </a:ext>
            </a:extLst>
          </p:cNvPr>
          <p:cNvSpPr>
            <a:spLocks noGrp="1"/>
          </p:cNvSpPr>
          <p:nvPr>
            <p:ph type="title"/>
          </p:nvPr>
        </p:nvSpPr>
        <p:spPr>
          <a:xfrm>
            <a:off x="0" y="304800"/>
            <a:ext cx="8229600" cy="868363"/>
          </a:xfrm>
        </p:spPr>
        <p:txBody>
          <a:bodyPr/>
          <a:lstStyle/>
          <a:p>
            <a:r>
              <a:rPr lang="en-IN" altLang="en-US" sz="2800"/>
              <a:t>What will be the output of following code?</a:t>
            </a:r>
          </a:p>
        </p:txBody>
      </p:sp>
      <p:sp>
        <p:nvSpPr>
          <p:cNvPr id="39939" name="Content Placeholder 2">
            <a:extLst>
              <a:ext uri="{FF2B5EF4-FFF2-40B4-BE49-F238E27FC236}">
                <a16:creationId xmlns:a16="http://schemas.microsoft.com/office/drawing/2014/main" id="{5023F9DE-DFE4-FCA8-D4E1-FFC54991BE5A}"/>
              </a:ext>
            </a:extLst>
          </p:cNvPr>
          <p:cNvSpPr>
            <a:spLocks noGrp="1"/>
          </p:cNvSpPr>
          <p:nvPr>
            <p:ph sz="half" idx="1"/>
          </p:nvPr>
        </p:nvSpPr>
        <p:spPr>
          <a:xfrm>
            <a:off x="457200" y="990600"/>
            <a:ext cx="4038600" cy="5135563"/>
          </a:xfrm>
        </p:spPr>
        <p:txBody>
          <a:bodyPr/>
          <a:lstStyle/>
          <a:p>
            <a:pPr marL="0" indent="0">
              <a:buFont typeface="Arial" panose="020B0604020202020204" pitchFamily="34" charset="0"/>
              <a:buNone/>
            </a:pPr>
            <a:r>
              <a:rPr lang="en-IN" altLang="en-US" sz="2400"/>
              <a:t>#include &lt;stdio.h&gt;</a:t>
            </a:r>
          </a:p>
          <a:p>
            <a:pPr marL="0" indent="0">
              <a:buFont typeface="Arial" panose="020B0604020202020204" pitchFamily="34" charset="0"/>
              <a:buNone/>
            </a:pPr>
            <a:r>
              <a:rPr lang="en-IN" altLang="en-US" sz="2400"/>
              <a:t>    int main()</a:t>
            </a:r>
          </a:p>
          <a:p>
            <a:pPr marL="0" indent="0">
              <a:buFont typeface="Arial" panose="020B0604020202020204" pitchFamily="34" charset="0"/>
              <a:buNone/>
            </a:pPr>
            <a:r>
              <a:rPr lang="en-IN" altLang="en-US" sz="2400"/>
              <a:t>    {</a:t>
            </a:r>
          </a:p>
          <a:p>
            <a:pPr marL="0" indent="0">
              <a:buFont typeface="Arial" panose="020B0604020202020204" pitchFamily="34" charset="0"/>
              <a:buNone/>
            </a:pPr>
            <a:r>
              <a:rPr lang="en-IN" altLang="en-US" sz="2400"/>
              <a:t>        int x = 0;</a:t>
            </a:r>
          </a:p>
          <a:p>
            <a:pPr marL="0" indent="0">
              <a:buFont typeface="Arial" panose="020B0604020202020204" pitchFamily="34" charset="0"/>
              <a:buNone/>
            </a:pPr>
            <a:r>
              <a:rPr lang="en-IN" altLang="en-US" sz="2400"/>
              <a:t>        if (x == 1)</a:t>
            </a:r>
          </a:p>
          <a:p>
            <a:pPr marL="0" indent="0">
              <a:buFont typeface="Arial" panose="020B0604020202020204" pitchFamily="34" charset="0"/>
              <a:buNone/>
            </a:pPr>
            <a:r>
              <a:rPr lang="en-IN" altLang="en-US" sz="2400"/>
              <a:t>            if (x &gt;= 0)</a:t>
            </a:r>
          </a:p>
          <a:p>
            <a:pPr marL="0" indent="0">
              <a:buFont typeface="Arial" panose="020B0604020202020204" pitchFamily="34" charset="0"/>
              <a:buNone/>
            </a:pPr>
            <a:r>
              <a:rPr lang="en-IN" altLang="en-US" sz="2400"/>
              <a:t>                printf("true\n");</a:t>
            </a:r>
          </a:p>
          <a:p>
            <a:pPr marL="0" indent="0">
              <a:buFont typeface="Arial" panose="020B0604020202020204" pitchFamily="34" charset="0"/>
              <a:buNone/>
            </a:pPr>
            <a:r>
              <a:rPr lang="en-IN" altLang="en-US" sz="2400"/>
              <a:t>            else</a:t>
            </a:r>
          </a:p>
          <a:p>
            <a:pPr marL="0" indent="0">
              <a:buFont typeface="Arial" panose="020B0604020202020204" pitchFamily="34" charset="0"/>
              <a:buNone/>
            </a:pPr>
            <a:r>
              <a:rPr lang="en-IN" altLang="en-US" sz="2400"/>
              <a:t>                printf("false\n");</a:t>
            </a:r>
          </a:p>
          <a:p>
            <a:pPr marL="0" indent="0">
              <a:buFont typeface="Arial" panose="020B0604020202020204" pitchFamily="34" charset="0"/>
              <a:buNone/>
            </a:pPr>
            <a:r>
              <a:rPr lang="en-IN" altLang="en-US" sz="2400"/>
              <a:t>    }</a:t>
            </a:r>
          </a:p>
        </p:txBody>
      </p:sp>
      <p:sp>
        <p:nvSpPr>
          <p:cNvPr id="39940" name="Content Placeholder 3">
            <a:extLst>
              <a:ext uri="{FF2B5EF4-FFF2-40B4-BE49-F238E27FC236}">
                <a16:creationId xmlns:a16="http://schemas.microsoft.com/office/drawing/2014/main" id="{5DBAA80C-A5AC-6EC4-C996-1E5F943C2600}"/>
              </a:ext>
            </a:extLst>
          </p:cNvPr>
          <p:cNvSpPr>
            <a:spLocks noGrp="1"/>
          </p:cNvSpPr>
          <p:nvPr>
            <p:ph sz="half" idx="2"/>
          </p:nvPr>
        </p:nvSpPr>
        <p:spPr>
          <a:xfrm>
            <a:off x="4648200" y="990600"/>
            <a:ext cx="4038600" cy="5135563"/>
          </a:xfrm>
        </p:spPr>
        <p:txBody>
          <a:bodyPr/>
          <a:lstStyle/>
          <a:p>
            <a:pPr marL="0" indent="0">
              <a:buFont typeface="Arial" panose="020B0604020202020204" pitchFamily="34" charset="0"/>
              <a:buNone/>
            </a:pPr>
            <a:r>
              <a:rPr lang="en-IN" altLang="en-US"/>
              <a:t>A. true</a:t>
            </a:r>
          </a:p>
          <a:p>
            <a:pPr marL="0" indent="0">
              <a:buFont typeface="Arial" panose="020B0604020202020204" pitchFamily="34" charset="0"/>
              <a:buNone/>
            </a:pPr>
            <a:r>
              <a:rPr lang="en-IN" altLang="en-US"/>
              <a:t>B. false</a:t>
            </a:r>
          </a:p>
          <a:p>
            <a:pPr marL="0" indent="0">
              <a:buFont typeface="Arial" panose="020B0604020202020204" pitchFamily="34" charset="0"/>
              <a:buNone/>
            </a:pPr>
            <a:r>
              <a:rPr lang="en-IN" altLang="en-US"/>
              <a:t>C. Depends on the compiler</a:t>
            </a:r>
          </a:p>
          <a:p>
            <a:pPr marL="0" indent="0">
              <a:buFont typeface="Arial" panose="020B0604020202020204" pitchFamily="34" charset="0"/>
              <a:buNone/>
            </a:pPr>
            <a:r>
              <a:rPr lang="en-IN" altLang="en-US"/>
              <a:t>D. Nothing will be printed</a:t>
            </a:r>
          </a:p>
          <a:p>
            <a:pPr marL="0" indent="0">
              <a:buFont typeface="Arial" panose="020B0604020202020204" pitchFamily="34" charset="0"/>
              <a:buNone/>
            </a:pPr>
            <a:endParaRPr lang="en-IN"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id="{CD255BB8-F4CF-9B75-D5D1-8569FE787B52}"/>
              </a:ext>
            </a:extLst>
          </p:cNvPr>
          <p:cNvSpPr>
            <a:spLocks noGrp="1"/>
          </p:cNvSpPr>
          <p:nvPr>
            <p:ph sz="half" idx="1"/>
          </p:nvPr>
        </p:nvSpPr>
        <p:spPr>
          <a:xfrm>
            <a:off x="457200" y="1066800"/>
            <a:ext cx="4038600" cy="5486400"/>
          </a:xfrm>
        </p:spPr>
        <p:txBody>
          <a:bodyPr>
            <a:normAutofit lnSpcReduction="10000"/>
          </a:bodyPr>
          <a:lstStyle/>
          <a:p>
            <a:pPr marL="0" indent="0">
              <a:buFont typeface="Arial" panose="020B0604020202020204" pitchFamily="34" charset="0"/>
              <a:buNone/>
            </a:pPr>
            <a:r>
              <a:rPr lang="en-IN" altLang="en-US" sz="2000"/>
              <a:t>What will be the output of the following C code?</a:t>
            </a:r>
          </a:p>
          <a:p>
            <a:pPr marL="0" indent="0">
              <a:buFont typeface="Arial" panose="020B0604020202020204" pitchFamily="34" charset="0"/>
              <a:buNone/>
            </a:pPr>
            <a:r>
              <a:rPr lang="en-IN" altLang="en-US" sz="2000"/>
              <a:t>    #include &lt;stdio.h&gt;</a:t>
            </a:r>
          </a:p>
          <a:p>
            <a:pPr marL="0" indent="0">
              <a:buFont typeface="Arial" panose="020B0604020202020204" pitchFamily="34" charset="0"/>
              <a:buNone/>
            </a:pPr>
            <a:r>
              <a:rPr lang="en-IN" altLang="en-US" sz="2000"/>
              <a:t>    int main()</a:t>
            </a:r>
          </a:p>
          <a:p>
            <a:pPr marL="0" indent="0">
              <a:buFont typeface="Arial" panose="020B0604020202020204" pitchFamily="34" charset="0"/>
              <a:buNone/>
            </a:pPr>
            <a:r>
              <a:rPr lang="en-IN" altLang="en-US" sz="2000"/>
              <a:t>    {</a:t>
            </a:r>
          </a:p>
          <a:p>
            <a:pPr marL="0" indent="0">
              <a:buFont typeface="Arial" panose="020B0604020202020204" pitchFamily="34" charset="0"/>
              <a:buNone/>
            </a:pPr>
            <a:r>
              <a:rPr lang="en-IN" altLang="en-US" sz="2000"/>
              <a:t>        int x = 0;</a:t>
            </a:r>
          </a:p>
          <a:p>
            <a:pPr marL="0" indent="0">
              <a:buFont typeface="Arial" panose="020B0604020202020204" pitchFamily="34" charset="0"/>
              <a:buNone/>
            </a:pPr>
            <a:r>
              <a:rPr lang="en-IN" altLang="en-US" sz="2000"/>
              <a:t>        if (x == 1)</a:t>
            </a:r>
          </a:p>
          <a:p>
            <a:pPr marL="0" indent="0">
              <a:buFont typeface="Arial" panose="020B0604020202020204" pitchFamily="34" charset="0"/>
              <a:buNone/>
            </a:pPr>
            <a:r>
              <a:rPr lang="en-IN" altLang="en-US" sz="2000"/>
              <a:t>            if (x == 0)</a:t>
            </a:r>
          </a:p>
          <a:p>
            <a:pPr marL="0" indent="0">
              <a:buFont typeface="Arial" panose="020B0604020202020204" pitchFamily="34" charset="0"/>
              <a:buNone/>
            </a:pPr>
            <a:r>
              <a:rPr lang="en-IN" altLang="en-US" sz="2000"/>
              <a:t>                printf("inside if\n");</a:t>
            </a:r>
          </a:p>
          <a:p>
            <a:pPr marL="0" indent="0">
              <a:buFont typeface="Arial" panose="020B0604020202020204" pitchFamily="34" charset="0"/>
              <a:buNone/>
            </a:pPr>
            <a:r>
              <a:rPr lang="en-IN" altLang="en-US" sz="2000"/>
              <a:t>            else</a:t>
            </a:r>
          </a:p>
          <a:p>
            <a:pPr marL="0" indent="0">
              <a:buFont typeface="Arial" panose="020B0604020202020204" pitchFamily="34" charset="0"/>
              <a:buNone/>
            </a:pPr>
            <a:r>
              <a:rPr lang="en-IN" altLang="en-US" sz="2000"/>
              <a:t>                printf("inside else if\n");</a:t>
            </a:r>
          </a:p>
          <a:p>
            <a:pPr marL="0" indent="0">
              <a:buFont typeface="Arial" panose="020B0604020202020204" pitchFamily="34" charset="0"/>
              <a:buNone/>
            </a:pPr>
            <a:r>
              <a:rPr lang="en-IN" altLang="en-US" sz="2000"/>
              <a:t>        else</a:t>
            </a:r>
          </a:p>
          <a:p>
            <a:pPr marL="0" indent="0">
              <a:buFont typeface="Arial" panose="020B0604020202020204" pitchFamily="34" charset="0"/>
              <a:buNone/>
            </a:pPr>
            <a:r>
              <a:rPr lang="en-IN" altLang="en-US" sz="2000"/>
              <a:t>            printf("inside else\n");</a:t>
            </a:r>
          </a:p>
          <a:p>
            <a:pPr marL="0" indent="0">
              <a:buFont typeface="Arial" panose="020B0604020202020204" pitchFamily="34" charset="0"/>
              <a:buNone/>
            </a:pPr>
            <a:r>
              <a:rPr lang="en-IN" altLang="en-US" sz="2000"/>
              <a:t>        return 0;</a:t>
            </a:r>
          </a:p>
          <a:p>
            <a:pPr marL="0" indent="0">
              <a:buFont typeface="Arial" panose="020B0604020202020204" pitchFamily="34" charset="0"/>
              <a:buNone/>
            </a:pPr>
            <a:r>
              <a:rPr lang="en-IN" altLang="en-US" sz="2000"/>
              <a:t>    }</a:t>
            </a:r>
          </a:p>
        </p:txBody>
      </p:sp>
      <p:sp>
        <p:nvSpPr>
          <p:cNvPr id="40963" name="Content Placeholder 3">
            <a:extLst>
              <a:ext uri="{FF2B5EF4-FFF2-40B4-BE49-F238E27FC236}">
                <a16:creationId xmlns:a16="http://schemas.microsoft.com/office/drawing/2014/main" id="{16C0BAD3-AC2F-A140-6662-0C4E4EC5372F}"/>
              </a:ext>
            </a:extLst>
          </p:cNvPr>
          <p:cNvSpPr>
            <a:spLocks noGrp="1"/>
          </p:cNvSpPr>
          <p:nvPr>
            <p:ph sz="half" idx="2"/>
          </p:nvPr>
        </p:nvSpPr>
        <p:spPr/>
        <p:txBody>
          <a:bodyPr>
            <a:normAutofit lnSpcReduction="10000"/>
          </a:bodyPr>
          <a:lstStyle/>
          <a:p>
            <a:pPr marL="0" indent="0">
              <a:buFont typeface="Arial" panose="020B0604020202020204" pitchFamily="34" charset="0"/>
              <a:buNone/>
            </a:pPr>
            <a:r>
              <a:rPr lang="en-IN" altLang="en-US"/>
              <a:t>A.inside if</a:t>
            </a:r>
          </a:p>
          <a:p>
            <a:pPr marL="0" indent="0">
              <a:buFont typeface="Arial" panose="020B0604020202020204" pitchFamily="34" charset="0"/>
              <a:buNone/>
            </a:pPr>
            <a:r>
              <a:rPr lang="en-IN" altLang="en-US"/>
              <a:t>B.inside else if</a:t>
            </a:r>
          </a:p>
          <a:p>
            <a:pPr marL="0" indent="0">
              <a:buFont typeface="Arial" panose="020B0604020202020204" pitchFamily="34" charset="0"/>
              <a:buNone/>
            </a:pPr>
            <a:r>
              <a:rPr lang="en-IN" altLang="en-US"/>
              <a:t>C.inside else</a:t>
            </a:r>
          </a:p>
          <a:p>
            <a:pPr marL="0" indent="0">
              <a:buFont typeface="Arial" panose="020B0604020202020204" pitchFamily="34" charset="0"/>
              <a:buNone/>
            </a:pPr>
            <a:r>
              <a:rPr lang="en-IN" altLang="en-US"/>
              <a:t>D.Compile time error</a:t>
            </a:r>
          </a:p>
          <a:p>
            <a:pPr marL="0" indent="0">
              <a:buFont typeface="Arial" panose="020B0604020202020204" pitchFamily="34" charset="0"/>
              <a:buNone/>
            </a:pPr>
            <a:endParaRPr lang="en-IN"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07BA3477-3CE8-AEBE-8487-4E572ADF0509}"/>
              </a:ext>
            </a:extLst>
          </p:cNvPr>
          <p:cNvSpPr>
            <a:spLocks noGrp="1"/>
          </p:cNvSpPr>
          <p:nvPr>
            <p:ph type="title"/>
          </p:nvPr>
        </p:nvSpPr>
        <p:spPr>
          <a:xfrm>
            <a:off x="481013" y="304800"/>
            <a:ext cx="8229600" cy="1143000"/>
          </a:xfrm>
        </p:spPr>
        <p:txBody>
          <a:bodyPr/>
          <a:lstStyle/>
          <a:p>
            <a:pPr eaLnBrk="1" hangingPunct="1"/>
            <a:r>
              <a:rPr lang="en-US" altLang="en-US">
                <a:latin typeface="Courier New" panose="02070309020205020404" pitchFamily="49" charset="0"/>
                <a:cs typeface="Courier New" panose="02070309020205020404" pitchFamily="49" charset="0"/>
              </a:rPr>
              <a:t>break</a:t>
            </a:r>
            <a:r>
              <a:rPr lang="en-US" altLang="en-US"/>
              <a:t> statement</a:t>
            </a:r>
          </a:p>
        </p:txBody>
      </p:sp>
      <p:sp>
        <p:nvSpPr>
          <p:cNvPr id="3" name="Content Placeholder 2">
            <a:extLst>
              <a:ext uri="{FF2B5EF4-FFF2-40B4-BE49-F238E27FC236}">
                <a16:creationId xmlns:a16="http://schemas.microsoft.com/office/drawing/2014/main" id="{271E5BCD-F819-7FCD-FB3F-52BD56602043}"/>
              </a:ext>
            </a:extLst>
          </p:cNvPr>
          <p:cNvSpPr>
            <a:spLocks noGrp="1"/>
          </p:cNvSpPr>
          <p:nvPr>
            <p:ph idx="1"/>
          </p:nvPr>
        </p:nvSpPr>
        <p:spPr>
          <a:xfrm>
            <a:off x="457200" y="1295400"/>
            <a:ext cx="8229600" cy="4525963"/>
          </a:xfrm>
        </p:spPr>
        <p:txBody>
          <a:bodyPr rtlCol="0">
            <a:normAutofit fontScale="92500"/>
          </a:bodyPr>
          <a:lstStyle/>
          <a:p>
            <a:pPr eaLnBrk="1" fontAlgn="auto" hangingPunct="1">
              <a:spcAft>
                <a:spcPts val="0"/>
              </a:spcAft>
              <a:defRPr/>
            </a:pPr>
            <a:r>
              <a:rPr lang="en-US" b="1" dirty="0">
                <a:latin typeface="Courier New" pitchFamily="49" charset="0"/>
                <a:cs typeface="Courier New" pitchFamily="49" charset="0"/>
              </a:rPr>
              <a:t>break</a:t>
            </a:r>
            <a:r>
              <a:rPr lang="en-US" dirty="0"/>
              <a:t> is a </a:t>
            </a:r>
            <a:r>
              <a:rPr lang="en-US" b="1" dirty="0">
                <a:solidFill>
                  <a:srgbClr val="FF0000"/>
                </a:solidFill>
              </a:rPr>
              <a:t>keyword</a:t>
            </a:r>
            <a:r>
              <a:rPr lang="en-US" dirty="0"/>
              <a:t>.</a:t>
            </a:r>
          </a:p>
          <a:p>
            <a:pPr eaLnBrk="1" fontAlgn="auto" hangingPunct="1">
              <a:spcAft>
                <a:spcPts val="0"/>
              </a:spcAft>
              <a:defRPr/>
            </a:pPr>
            <a:r>
              <a:rPr lang="en-US" dirty="0">
                <a:latin typeface="Courier New" pitchFamily="49" charset="0"/>
                <a:cs typeface="Courier New" pitchFamily="49" charset="0"/>
              </a:rPr>
              <a:t>break</a:t>
            </a:r>
            <a:r>
              <a:rPr lang="en-US" dirty="0"/>
              <a:t> allows the programmer to terminate the loop.</a:t>
            </a:r>
          </a:p>
          <a:p>
            <a:pPr eaLnBrk="1" fontAlgn="auto" hangingPunct="1">
              <a:spcAft>
                <a:spcPts val="0"/>
              </a:spcAft>
              <a:defRPr/>
            </a:pPr>
            <a:r>
              <a:rPr lang="en-US" dirty="0"/>
              <a:t>A </a:t>
            </a:r>
            <a:r>
              <a:rPr lang="en-US" dirty="0">
                <a:latin typeface="Courier New" pitchFamily="49" charset="0"/>
                <a:cs typeface="Courier New" pitchFamily="49" charset="0"/>
              </a:rPr>
              <a:t>break</a:t>
            </a:r>
            <a:r>
              <a:rPr lang="en-US" dirty="0"/>
              <a:t> statement causes control to transfer to the first statement after the loop or block.</a:t>
            </a:r>
          </a:p>
          <a:p>
            <a:pPr eaLnBrk="1" fontAlgn="auto" hangingPunct="1">
              <a:spcAft>
                <a:spcPts val="0"/>
              </a:spcAft>
              <a:defRPr/>
            </a:pPr>
            <a:r>
              <a:rPr lang="en-US" dirty="0"/>
              <a:t>The </a:t>
            </a:r>
            <a:r>
              <a:rPr lang="en-US" dirty="0">
                <a:latin typeface="Courier New" pitchFamily="49" charset="0"/>
                <a:cs typeface="Courier New" pitchFamily="49" charset="0"/>
              </a:rPr>
              <a:t>break </a:t>
            </a:r>
            <a:r>
              <a:rPr lang="en-US" dirty="0">
                <a:cs typeface="Courier New" pitchFamily="49" charset="0"/>
              </a:rPr>
              <a:t>statement can be used in nested loops. If we use </a:t>
            </a:r>
            <a:r>
              <a:rPr lang="en-US" dirty="0">
                <a:latin typeface="Courier New" pitchFamily="49" charset="0"/>
                <a:cs typeface="Courier New" pitchFamily="49" charset="0"/>
              </a:rPr>
              <a:t>break</a:t>
            </a:r>
            <a:r>
              <a:rPr lang="en-US" dirty="0"/>
              <a:t> in the innermost loop then the control of the program is terminated only from the innermost loop.</a:t>
            </a:r>
          </a:p>
          <a:p>
            <a:pPr marL="457200" lvl="1" indent="0" eaLnBrk="1" fontAlgn="auto" hangingPunct="1">
              <a:spcAft>
                <a:spcPts val="0"/>
              </a:spcAft>
              <a:buFont typeface="Arial" panose="020B0604020202020204" pitchFamily="34" charset="0"/>
              <a:buNone/>
              <a:defRPr/>
            </a:pPr>
            <a:endParaRPr lang="en-US" dirty="0"/>
          </a:p>
          <a:p>
            <a:pPr eaLnBrk="1" fontAlgn="auto" hangingPunct="1">
              <a:spcAft>
                <a:spcPts val="0"/>
              </a:spcAft>
              <a:defRPr/>
            </a:pP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3">
            <a:extLst>
              <a:ext uri="{FF2B5EF4-FFF2-40B4-BE49-F238E27FC236}">
                <a16:creationId xmlns:a16="http://schemas.microsoft.com/office/drawing/2014/main" id="{4413A046-F50A-EAD2-AAA1-2476426C2159}"/>
              </a:ext>
            </a:extLst>
          </p:cNvPr>
          <p:cNvSpPr>
            <a:spLocks noGrp="1"/>
          </p:cNvSpPr>
          <p:nvPr>
            <p:ph type="title"/>
          </p:nvPr>
        </p:nvSpPr>
        <p:spPr/>
        <p:txBody>
          <a:bodyPr/>
          <a:lstStyle/>
          <a:p>
            <a:pPr eaLnBrk="1" hangingPunct="1"/>
            <a:r>
              <a:rPr lang="en-US" altLang="en-US">
                <a:latin typeface="Courier New" panose="02070309020205020404" pitchFamily="49" charset="0"/>
                <a:cs typeface="Courier New" panose="02070309020205020404" pitchFamily="49" charset="0"/>
              </a:rPr>
              <a:t>switch</a:t>
            </a:r>
            <a:r>
              <a:rPr lang="en-US" altLang="en-US"/>
              <a:t> Statement</a:t>
            </a:r>
          </a:p>
        </p:txBody>
      </p:sp>
      <p:grpSp>
        <p:nvGrpSpPr>
          <p:cNvPr id="43011" name="Group 42">
            <a:extLst>
              <a:ext uri="{FF2B5EF4-FFF2-40B4-BE49-F238E27FC236}">
                <a16:creationId xmlns:a16="http://schemas.microsoft.com/office/drawing/2014/main" id="{CFDD05B8-AD9E-9946-F456-5278C0A3317D}"/>
              </a:ext>
            </a:extLst>
          </p:cNvPr>
          <p:cNvGrpSpPr>
            <a:grpSpLocks/>
          </p:cNvGrpSpPr>
          <p:nvPr/>
        </p:nvGrpSpPr>
        <p:grpSpPr bwMode="auto">
          <a:xfrm>
            <a:off x="2819400" y="1143000"/>
            <a:ext cx="4343400" cy="5715000"/>
            <a:chOff x="2819400" y="1143000"/>
            <a:chExt cx="4343400" cy="5715000"/>
          </a:xfrm>
        </p:grpSpPr>
        <p:pic>
          <p:nvPicPr>
            <p:cNvPr id="43012" name="Picture 1" descr="C:\Users\Aman\Pictures\C ppt pictures\Capture.JPG">
              <a:extLst>
                <a:ext uri="{FF2B5EF4-FFF2-40B4-BE49-F238E27FC236}">
                  <a16:creationId xmlns:a16="http://schemas.microsoft.com/office/drawing/2014/main" id="{A1452F72-E213-C17A-86BF-29D0F879C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257" r="990"/>
            <a:stretch>
              <a:fillRect/>
            </a:stretch>
          </p:blipFill>
          <p:spPr bwMode="auto">
            <a:xfrm>
              <a:off x="2895600" y="5907024"/>
              <a:ext cx="1485900" cy="95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 descr="C:\Users\Aman\Pictures\C ppt pictures\Capture.JPG">
              <a:extLst>
                <a:ext uri="{FF2B5EF4-FFF2-40B4-BE49-F238E27FC236}">
                  <a16:creationId xmlns:a16="http://schemas.microsoft.com/office/drawing/2014/main" id="{E0FCEFBF-FAF4-A951-267A-B33CC0B7D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506" r="25742"/>
            <a:stretch>
              <a:fillRect/>
            </a:stretch>
          </p:blipFill>
          <p:spPr bwMode="auto">
            <a:xfrm>
              <a:off x="3810000" y="3200400"/>
              <a:ext cx="1485900"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1" descr="C:\Users\Aman\Pictures\C ppt pictures\Capture.JPG">
              <a:extLst>
                <a:ext uri="{FF2B5EF4-FFF2-40B4-BE49-F238E27FC236}">
                  <a16:creationId xmlns:a16="http://schemas.microsoft.com/office/drawing/2014/main" id="{00F28E33-E211-AD7D-59D4-6345B83C6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53" r="49506"/>
            <a:stretch>
              <a:fillRect/>
            </a:stretch>
          </p:blipFill>
          <p:spPr bwMode="auto">
            <a:xfrm>
              <a:off x="3788664" y="2173224"/>
              <a:ext cx="1545336"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1" descr="C:\Users\Aman\Pictures\C ppt pictures\Capture.JPG">
              <a:extLst>
                <a:ext uri="{FF2B5EF4-FFF2-40B4-BE49-F238E27FC236}">
                  <a16:creationId xmlns:a16="http://schemas.microsoft.com/office/drawing/2014/main" id="{F94664EE-EC1F-9E7D-3F7C-A99DF6239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90" r="74257"/>
            <a:stretch>
              <a:fillRect/>
            </a:stretch>
          </p:blipFill>
          <p:spPr bwMode="auto">
            <a:xfrm>
              <a:off x="3810000" y="1143000"/>
              <a:ext cx="1485900"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iamond 8">
              <a:extLst>
                <a:ext uri="{FF2B5EF4-FFF2-40B4-BE49-F238E27FC236}">
                  <a16:creationId xmlns:a16="http://schemas.microsoft.com/office/drawing/2014/main" id="{ABA81589-5E22-D8EC-D50E-B4C9846F8707}"/>
                </a:ext>
              </a:extLst>
            </p:cNvPr>
            <p:cNvSpPr/>
            <p:nvPr/>
          </p:nvSpPr>
          <p:spPr>
            <a:xfrm>
              <a:off x="2819400" y="4572000"/>
              <a:ext cx="1600200" cy="933450"/>
            </a:xfrm>
            <a:prstGeom prst="diamond">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en-US" sz="1400" dirty="0"/>
                <a:t>Day= Monday</a:t>
              </a:r>
            </a:p>
          </p:txBody>
        </p:sp>
        <p:cxnSp>
          <p:nvCxnSpPr>
            <p:cNvPr id="12" name="Straight Arrow Connector 11">
              <a:extLst>
                <a:ext uri="{FF2B5EF4-FFF2-40B4-BE49-F238E27FC236}">
                  <a16:creationId xmlns:a16="http://schemas.microsoft.com/office/drawing/2014/main" id="{1B9AEA1E-1D43-005C-6561-24A3945216A2}"/>
                </a:ext>
              </a:extLst>
            </p:cNvPr>
            <p:cNvCxnSpPr/>
            <p:nvPr/>
          </p:nvCxnSpPr>
          <p:spPr>
            <a:xfrm rot="16200000" flipH="1">
              <a:off x="4441031" y="2053432"/>
              <a:ext cx="231775" cy="79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3018" name="TextBox 14">
              <a:extLst>
                <a:ext uri="{FF2B5EF4-FFF2-40B4-BE49-F238E27FC236}">
                  <a16:creationId xmlns:a16="http://schemas.microsoft.com/office/drawing/2014/main" id="{90EC2F6B-93D6-FDE7-8A1B-1008AA627169}"/>
                </a:ext>
              </a:extLst>
            </p:cNvPr>
            <p:cNvSpPr txBox="1">
              <a:spLocks noChangeArrowheads="1"/>
            </p:cNvSpPr>
            <p:nvPr/>
          </p:nvSpPr>
          <p:spPr bwMode="auto">
            <a:xfrm>
              <a:off x="3124200" y="5421868"/>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Yes</a:t>
              </a:r>
            </a:p>
          </p:txBody>
        </p:sp>
        <p:sp>
          <p:nvSpPr>
            <p:cNvPr id="43019" name="TextBox 15">
              <a:extLst>
                <a:ext uri="{FF2B5EF4-FFF2-40B4-BE49-F238E27FC236}">
                  <a16:creationId xmlns:a16="http://schemas.microsoft.com/office/drawing/2014/main" id="{01297AB4-6982-38A1-D8E3-EE9AD0E8A259}"/>
                </a:ext>
              </a:extLst>
            </p:cNvPr>
            <p:cNvSpPr txBox="1">
              <a:spLocks noChangeArrowheads="1"/>
            </p:cNvSpPr>
            <p:nvPr/>
          </p:nvSpPr>
          <p:spPr bwMode="auto">
            <a:xfrm>
              <a:off x="4343400" y="4724400"/>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No</a:t>
              </a:r>
            </a:p>
          </p:txBody>
        </p:sp>
        <p:sp>
          <p:nvSpPr>
            <p:cNvPr id="23" name="Diamond 22">
              <a:extLst>
                <a:ext uri="{FF2B5EF4-FFF2-40B4-BE49-F238E27FC236}">
                  <a16:creationId xmlns:a16="http://schemas.microsoft.com/office/drawing/2014/main" id="{F85ADC96-75C8-E300-90DA-F0ED8946DF24}"/>
                </a:ext>
              </a:extLst>
            </p:cNvPr>
            <p:cNvSpPr/>
            <p:nvPr/>
          </p:nvSpPr>
          <p:spPr>
            <a:xfrm>
              <a:off x="5562600" y="4572000"/>
              <a:ext cx="1600200" cy="933450"/>
            </a:xfrm>
            <a:prstGeom prst="diamond">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r>
                <a:rPr lang="en-US" sz="1400" dirty="0"/>
                <a:t>Day= Sunday</a:t>
              </a:r>
            </a:p>
          </p:txBody>
        </p:sp>
        <p:pic>
          <p:nvPicPr>
            <p:cNvPr id="1026" name="Picture 2" descr="http://classroomclipart.com/images/gallery/Clipart/Sports/Soccer_Clipart/soccer_sports_32813.jpg">
              <a:extLst>
                <a:ext uri="{FF2B5EF4-FFF2-40B4-BE49-F238E27FC236}">
                  <a16:creationId xmlns:a16="http://schemas.microsoft.com/office/drawing/2014/main" id="{4E76471F-4E66-1AB6-2799-78B593F7EC4E}"/>
                </a:ext>
              </a:extLst>
            </p:cNvPr>
            <p:cNvPicPr>
              <a:picLocks noChangeAspect="1" noChangeArrowheads="1"/>
            </p:cNvPicPr>
            <p:nvPr/>
          </p:nvPicPr>
          <p:blipFill>
            <a:blip r:embed="rId3"/>
            <a:srcRect/>
            <a:stretch>
              <a:fillRect/>
            </a:stretch>
          </p:blipFill>
          <p:spPr bwMode="auto">
            <a:xfrm>
              <a:off x="5715000" y="5895975"/>
              <a:ext cx="1371600" cy="962025"/>
            </a:xfrm>
            <a:prstGeom prst="rect">
              <a:avLst/>
            </a:prstGeom>
          </p:spPr>
          <p:style>
            <a:lnRef idx="1">
              <a:schemeClr val="dk1"/>
            </a:lnRef>
            <a:fillRef idx="3">
              <a:schemeClr val="dk1"/>
            </a:fillRef>
            <a:effectRef idx="2">
              <a:schemeClr val="dk1"/>
            </a:effectRef>
            <a:fontRef idx="minor">
              <a:schemeClr val="lt1"/>
            </a:fontRef>
          </p:style>
        </p:pic>
        <p:cxnSp>
          <p:nvCxnSpPr>
            <p:cNvPr id="30" name="Straight Arrow Connector 29">
              <a:extLst>
                <a:ext uri="{FF2B5EF4-FFF2-40B4-BE49-F238E27FC236}">
                  <a16:creationId xmlns:a16="http://schemas.microsoft.com/office/drawing/2014/main" id="{F29A6952-4865-FE58-EEB7-69858CD22296}"/>
                </a:ext>
              </a:extLst>
            </p:cNvPr>
            <p:cNvCxnSpPr/>
            <p:nvPr/>
          </p:nvCxnSpPr>
          <p:spPr>
            <a:xfrm rot="5400000">
              <a:off x="4442619" y="3082131"/>
              <a:ext cx="228600" cy="79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Elbow Connector 31">
              <a:extLst>
                <a:ext uri="{FF2B5EF4-FFF2-40B4-BE49-F238E27FC236}">
                  <a16:creationId xmlns:a16="http://schemas.microsoft.com/office/drawing/2014/main" id="{F3B1C360-BE30-B7B9-A3CD-581EA7F8610A}"/>
                </a:ext>
              </a:extLst>
            </p:cNvPr>
            <p:cNvCxnSpPr>
              <a:endCxn id="9" idx="0"/>
            </p:cNvCxnSpPr>
            <p:nvPr/>
          </p:nvCxnSpPr>
          <p:spPr>
            <a:xfrm rot="5400000">
              <a:off x="3799681" y="3818732"/>
              <a:ext cx="573087" cy="933450"/>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1A36E61-3E32-304A-5E25-A2BB71447F3A}"/>
                </a:ext>
              </a:extLst>
            </p:cNvPr>
            <p:cNvCxnSpPr>
              <a:stCxn id="9" idx="2"/>
            </p:cNvCxnSpPr>
            <p:nvPr/>
          </p:nvCxnSpPr>
          <p:spPr>
            <a:xfrm rot="16200000" flipH="1">
              <a:off x="3428206" y="5696744"/>
              <a:ext cx="401638" cy="190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204C8DEA-44B4-BC55-F9B0-B67F66B1F918}"/>
                </a:ext>
              </a:extLst>
            </p:cNvPr>
            <p:cNvCxnSpPr>
              <a:stCxn id="9" idx="3"/>
              <a:endCxn id="23" idx="1"/>
            </p:cNvCxnSpPr>
            <p:nvPr/>
          </p:nvCxnSpPr>
          <p:spPr>
            <a:xfrm>
              <a:off x="4419600" y="5038725"/>
              <a:ext cx="1143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DF5D638-7DAE-631E-7A02-A1386E4B8097}"/>
                </a:ext>
              </a:extLst>
            </p:cNvPr>
            <p:cNvCxnSpPr>
              <a:stCxn id="23" idx="2"/>
              <a:endCxn id="1026" idx="0"/>
            </p:cNvCxnSpPr>
            <p:nvPr/>
          </p:nvCxnSpPr>
          <p:spPr>
            <a:xfrm rot="16200000" flipH="1">
              <a:off x="6186487" y="5681663"/>
              <a:ext cx="390525"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7"/>
          <p:cNvSpPr txBox="1">
            <a:spLocks noGrp="1"/>
          </p:cNvSpPr>
          <p:nvPr>
            <p:ph type="body" idx="1"/>
          </p:nvPr>
        </p:nvSpPr>
        <p:spPr>
          <a:xfrm>
            <a:off x="457200" y="9906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dirty="0"/>
              <a:t>Which of the following is not a valid identifier?</a:t>
            </a:r>
            <a:br>
              <a:rPr lang="en-US" dirty="0"/>
            </a:br>
            <a:r>
              <a:rPr lang="en-US" dirty="0"/>
              <a:t>a) _a3;</a:t>
            </a:r>
            <a:br>
              <a:rPr lang="en-US" dirty="0"/>
            </a:br>
            <a:r>
              <a:rPr lang="en-US" dirty="0"/>
              <a:t>b) a_3;</a:t>
            </a:r>
            <a:br>
              <a:rPr lang="en-US" dirty="0"/>
            </a:br>
            <a:r>
              <a:rPr lang="en-US" dirty="0"/>
              <a:t>c) 3_a;</a:t>
            </a:r>
            <a:br>
              <a:rPr lang="en-US" dirty="0"/>
            </a:br>
            <a:r>
              <a:rPr lang="en-US" dirty="0"/>
              <a:t>d) _3a;</a:t>
            </a:r>
            <a:endParaRPr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E68828B0-9881-4B80-4D11-CBE3DB788E84}"/>
              </a:ext>
            </a:extLst>
          </p:cNvPr>
          <p:cNvSpPr>
            <a:spLocks noGrp="1"/>
          </p:cNvSpPr>
          <p:nvPr>
            <p:ph type="title"/>
          </p:nvPr>
        </p:nvSpPr>
        <p:spPr>
          <a:xfrm>
            <a:off x="457200" y="304800"/>
            <a:ext cx="8229600" cy="1143000"/>
          </a:xfrm>
        </p:spPr>
        <p:txBody>
          <a:bodyPr/>
          <a:lstStyle/>
          <a:p>
            <a:pPr eaLnBrk="1" hangingPunct="1"/>
            <a:r>
              <a:rPr lang="en-US" altLang="en-US">
                <a:latin typeface="Courier New" panose="02070309020205020404" pitchFamily="49" charset="0"/>
                <a:cs typeface="Courier New" panose="02070309020205020404" pitchFamily="49" charset="0"/>
              </a:rPr>
              <a:t>switch</a:t>
            </a:r>
            <a:r>
              <a:rPr lang="en-US" altLang="en-US"/>
              <a:t> Statement</a:t>
            </a:r>
          </a:p>
        </p:txBody>
      </p:sp>
      <p:sp>
        <p:nvSpPr>
          <p:cNvPr id="3" name="Content Placeholder 2">
            <a:extLst>
              <a:ext uri="{FF2B5EF4-FFF2-40B4-BE49-F238E27FC236}">
                <a16:creationId xmlns:a16="http://schemas.microsoft.com/office/drawing/2014/main" id="{932F3B8B-FD40-47AA-E482-8373B8DB82E2}"/>
              </a:ext>
            </a:extLst>
          </p:cNvPr>
          <p:cNvSpPr>
            <a:spLocks noGrp="1"/>
          </p:cNvSpPr>
          <p:nvPr>
            <p:ph idx="1"/>
          </p:nvPr>
        </p:nvSpPr>
        <p:spPr>
          <a:xfrm>
            <a:off x="457200" y="1600200"/>
            <a:ext cx="8229600" cy="4876800"/>
          </a:xfrm>
        </p:spPr>
        <p:txBody>
          <a:bodyPr rtlCol="0">
            <a:normAutofit lnSpcReduction="10000"/>
          </a:bodyPr>
          <a:lstStyle/>
          <a:p>
            <a:pPr algn="just" eaLnBrk="1" fontAlgn="auto" hangingPunct="1">
              <a:spcAft>
                <a:spcPts val="0"/>
              </a:spcAft>
              <a:defRPr/>
            </a:pPr>
            <a:r>
              <a:rPr lang="en-US" sz="2600" dirty="0"/>
              <a:t>The control statement that allows to make a decision from the number of choices is called switch.</a:t>
            </a:r>
          </a:p>
          <a:p>
            <a:pPr algn="just" eaLnBrk="1" fontAlgn="auto" hangingPunct="1">
              <a:spcAft>
                <a:spcPts val="0"/>
              </a:spcAft>
              <a:defRPr/>
            </a:pPr>
            <a:r>
              <a:rPr lang="en-US" sz="2600" dirty="0"/>
              <a:t>Also called switch-case-default.</a:t>
            </a:r>
          </a:p>
          <a:p>
            <a:pPr algn="just" eaLnBrk="1" fontAlgn="auto" hangingPunct="1">
              <a:spcAft>
                <a:spcPts val="0"/>
              </a:spcAft>
              <a:defRPr/>
            </a:pPr>
            <a:r>
              <a:rPr lang="en-US" sz="2600" dirty="0"/>
              <a:t>The switch statement provides another way to decide which statement to execute next.</a:t>
            </a:r>
          </a:p>
          <a:p>
            <a:pPr algn="just" eaLnBrk="1" fontAlgn="auto" hangingPunct="1">
              <a:spcAft>
                <a:spcPts val="0"/>
              </a:spcAft>
              <a:defRPr/>
            </a:pPr>
            <a:r>
              <a:rPr lang="en-US" sz="2600" dirty="0"/>
              <a:t>The switch statement evaluates an expression, then attempts to match the result to one of several possible cases.</a:t>
            </a:r>
          </a:p>
          <a:p>
            <a:pPr algn="just" eaLnBrk="1" fontAlgn="auto" hangingPunct="1">
              <a:spcAft>
                <a:spcPts val="0"/>
              </a:spcAft>
              <a:defRPr/>
            </a:pPr>
            <a:r>
              <a:rPr lang="en-US" sz="2600" dirty="0"/>
              <a:t>Each case contains a value and a list of statements.</a:t>
            </a:r>
          </a:p>
          <a:p>
            <a:pPr algn="just" eaLnBrk="1" fontAlgn="auto" hangingPunct="1">
              <a:spcAft>
                <a:spcPts val="0"/>
              </a:spcAft>
              <a:defRPr/>
            </a:pPr>
            <a:r>
              <a:rPr lang="en-US" sz="2600" dirty="0"/>
              <a:t>The flow of control transfers to statement associated with the first case value that matches.</a:t>
            </a:r>
            <a:endParaRPr lang="en-US" sz="2600" b="1" dirty="0"/>
          </a:p>
          <a:p>
            <a:pPr marL="0" indent="0" algn="just" eaLnBrk="1" fontAlgn="auto" hangingPunct="1">
              <a:spcAft>
                <a:spcPts val="0"/>
              </a:spcAft>
              <a:buFont typeface="Arial" panose="020B0604020202020204" pitchFamily="34" charset="0"/>
              <a:buNone/>
              <a:defRPr/>
            </a:pPr>
            <a:endParaRPr lang="en-US" sz="2600" dirty="0"/>
          </a:p>
          <a:p>
            <a:pPr marL="914400" lvl="2" indent="0" algn="just" eaLnBrk="1" fontAlgn="auto" hangingPunct="1">
              <a:spcAft>
                <a:spcPts val="0"/>
              </a:spcAft>
              <a:buFont typeface="Arial" panose="020B0604020202020204" pitchFamily="34" charset="0"/>
              <a:buNone/>
              <a:defRPr/>
            </a:pPr>
            <a:endParaRPr lang="en-US" sz="2600" dirty="0"/>
          </a:p>
          <a:p>
            <a:pPr marL="914400" lvl="2" indent="0" algn="just" eaLnBrk="1" fontAlgn="auto" hangingPunct="1">
              <a:spcAft>
                <a:spcPts val="0"/>
              </a:spcAft>
              <a:buFont typeface="Arial" panose="020B0604020202020204" pitchFamily="34" charset="0"/>
              <a:buNone/>
              <a:defRPr/>
            </a:pPr>
            <a:endParaRPr lang="en-US" sz="26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7">
            <a:extLst>
              <a:ext uri="{FF2B5EF4-FFF2-40B4-BE49-F238E27FC236}">
                <a16:creationId xmlns:a16="http://schemas.microsoft.com/office/drawing/2014/main" id="{75BCD94E-4F14-ADE5-07D2-859799B4A534}"/>
              </a:ext>
            </a:extLst>
          </p:cNvPr>
          <p:cNvSpPr>
            <a:spLocks noGrp="1"/>
          </p:cNvSpPr>
          <p:nvPr>
            <p:ph type="title"/>
          </p:nvPr>
        </p:nvSpPr>
        <p:spPr/>
        <p:txBody>
          <a:bodyPr/>
          <a:lstStyle/>
          <a:p>
            <a:pPr eaLnBrk="1" hangingPunct="1"/>
            <a:r>
              <a:rPr lang="en-US" altLang="en-US">
                <a:latin typeface="Courier New" panose="02070309020205020404" pitchFamily="49" charset="0"/>
                <a:cs typeface="Courier New" panose="02070309020205020404" pitchFamily="49" charset="0"/>
              </a:rPr>
              <a:t>switch</a:t>
            </a:r>
            <a:r>
              <a:rPr lang="en-US" altLang="en-US"/>
              <a:t> Statement</a:t>
            </a:r>
          </a:p>
        </p:txBody>
      </p:sp>
      <p:grpSp>
        <p:nvGrpSpPr>
          <p:cNvPr id="2" name="Group 3">
            <a:extLst>
              <a:ext uri="{FF2B5EF4-FFF2-40B4-BE49-F238E27FC236}">
                <a16:creationId xmlns:a16="http://schemas.microsoft.com/office/drawing/2014/main" id="{6F5DA627-332E-8FFE-2314-FB0D6DCCF436}"/>
              </a:ext>
            </a:extLst>
          </p:cNvPr>
          <p:cNvGrpSpPr>
            <a:grpSpLocks/>
          </p:cNvGrpSpPr>
          <p:nvPr/>
        </p:nvGrpSpPr>
        <p:grpSpPr bwMode="auto">
          <a:xfrm>
            <a:off x="0" y="1600200"/>
            <a:ext cx="3733800" cy="4953000"/>
            <a:chOff x="733778" y="2286000"/>
            <a:chExt cx="4425244" cy="4572000"/>
          </a:xfrm>
        </p:grpSpPr>
        <p:sp>
          <p:nvSpPr>
            <p:cNvPr id="6" name="Vertical Scroll 5">
              <a:extLst>
                <a:ext uri="{FF2B5EF4-FFF2-40B4-BE49-F238E27FC236}">
                  <a16:creationId xmlns:a16="http://schemas.microsoft.com/office/drawing/2014/main" id="{8D1F724A-AE32-0EA1-B4E4-55C69ED8FA2F}"/>
                </a:ext>
              </a:extLst>
            </p:cNvPr>
            <p:cNvSpPr/>
            <p:nvPr/>
          </p:nvSpPr>
          <p:spPr>
            <a:xfrm>
              <a:off x="733778" y="2286000"/>
              <a:ext cx="4425244" cy="4572000"/>
            </a:xfrm>
            <a:prstGeom prst="verticalScroll">
              <a:avLst>
                <a:gd name="adj" fmla="val 9028"/>
              </a:avLst>
            </a:prstGeom>
          </p:spPr>
          <p:style>
            <a:lnRef idx="2">
              <a:schemeClr val="dk1"/>
            </a:lnRef>
            <a:fillRef idx="1">
              <a:schemeClr val="lt1"/>
            </a:fillRef>
            <a:effectRef idx="0">
              <a:schemeClr val="dk1"/>
            </a:effectRef>
            <a:fontRef idx="minor">
              <a:schemeClr val="dk1"/>
            </a:fontRef>
          </p:style>
          <p:txBody>
            <a:bodyPr anchor="ctr"/>
            <a:lstStyle/>
            <a:p>
              <a:pPr eaLnBrk="1" fontAlgn="auto" hangingPunct="1">
                <a:spcBef>
                  <a:spcPts val="0"/>
                </a:spcBef>
                <a:spcAft>
                  <a:spcPts val="0"/>
                </a:spcAft>
                <a:defRPr/>
              </a:pPr>
              <a:r>
                <a:rPr lang="en-US" sz="2000" dirty="0">
                  <a:solidFill>
                    <a:srgbClr val="C00000"/>
                  </a:solidFill>
                  <a:latin typeface="Courier New" pitchFamily="49" charset="0"/>
                  <a:cs typeface="Courier New" pitchFamily="49" charset="0"/>
                </a:rPr>
                <a:t>switch</a:t>
              </a:r>
              <a:r>
                <a:rPr lang="en-US" sz="2000" dirty="0">
                  <a:solidFill>
                    <a:srgbClr val="C00000"/>
                  </a:solidFill>
                </a:rPr>
                <a:t> (expression)</a:t>
              </a:r>
            </a:p>
            <a:p>
              <a:pPr eaLnBrk="1" fontAlgn="auto" hangingPunct="1">
                <a:spcBef>
                  <a:spcPts val="0"/>
                </a:spcBef>
                <a:spcAft>
                  <a:spcPts val="0"/>
                </a:spcAft>
                <a:defRPr/>
              </a:pPr>
              <a:r>
                <a:rPr lang="en-US" sz="2000" dirty="0">
                  <a:solidFill>
                    <a:srgbClr val="C00000"/>
                  </a:solidFill>
                </a:rPr>
                <a:t>{</a:t>
              </a:r>
            </a:p>
            <a:p>
              <a:pPr eaLnBrk="1" fontAlgn="auto" hangingPunct="1">
                <a:spcBef>
                  <a:spcPts val="0"/>
                </a:spcBef>
                <a:spcAft>
                  <a:spcPts val="0"/>
                </a:spcAft>
                <a:defRPr/>
              </a:pPr>
              <a:r>
                <a:rPr lang="en-US" sz="2000" dirty="0">
                  <a:solidFill>
                    <a:srgbClr val="C00000"/>
                  </a:solidFill>
                  <a:latin typeface="Courier New" pitchFamily="49" charset="0"/>
                  <a:cs typeface="Courier New" pitchFamily="49" charset="0"/>
                </a:rPr>
                <a:t>case</a:t>
              </a:r>
              <a:r>
                <a:rPr lang="en-US" sz="2000" dirty="0">
                  <a:solidFill>
                    <a:srgbClr val="C00000"/>
                  </a:solidFill>
                </a:rPr>
                <a:t> constant1:</a:t>
              </a:r>
            </a:p>
            <a:p>
              <a:pPr eaLnBrk="1" fontAlgn="auto" hangingPunct="1">
                <a:spcBef>
                  <a:spcPts val="0"/>
                </a:spcBef>
                <a:spcAft>
                  <a:spcPts val="0"/>
                </a:spcAft>
                <a:defRPr/>
              </a:pPr>
              <a:r>
                <a:rPr lang="en-US" sz="2000" dirty="0">
                  <a:solidFill>
                    <a:srgbClr val="C00000"/>
                  </a:solidFill>
                </a:rPr>
                <a:t>	statements;</a:t>
              </a:r>
            </a:p>
            <a:p>
              <a:pPr eaLnBrk="1" fontAlgn="auto" hangingPunct="1">
                <a:spcBef>
                  <a:spcPts val="0"/>
                </a:spcBef>
                <a:spcAft>
                  <a:spcPts val="0"/>
                </a:spcAft>
                <a:defRPr/>
              </a:pPr>
              <a:r>
                <a:rPr lang="en-US" sz="2000" dirty="0">
                  <a:solidFill>
                    <a:srgbClr val="C00000"/>
                  </a:solidFill>
                </a:rPr>
                <a:t>	break;</a:t>
              </a:r>
            </a:p>
            <a:p>
              <a:pPr eaLnBrk="1" fontAlgn="auto" hangingPunct="1">
                <a:spcBef>
                  <a:spcPts val="0"/>
                </a:spcBef>
                <a:spcAft>
                  <a:spcPts val="0"/>
                </a:spcAft>
                <a:defRPr/>
              </a:pPr>
              <a:r>
                <a:rPr lang="en-US" sz="2000" dirty="0">
                  <a:solidFill>
                    <a:srgbClr val="C00000"/>
                  </a:solidFill>
                  <a:latin typeface="Courier New" pitchFamily="49" charset="0"/>
                  <a:cs typeface="Courier New" pitchFamily="49" charset="0"/>
                </a:rPr>
                <a:t>case</a:t>
              </a:r>
              <a:r>
                <a:rPr lang="en-US" sz="2000" dirty="0">
                  <a:solidFill>
                    <a:srgbClr val="C00000"/>
                  </a:solidFill>
                </a:rPr>
                <a:t> constant2:</a:t>
              </a:r>
            </a:p>
            <a:p>
              <a:pPr eaLnBrk="1" fontAlgn="auto" hangingPunct="1">
                <a:spcBef>
                  <a:spcPts val="0"/>
                </a:spcBef>
                <a:spcAft>
                  <a:spcPts val="0"/>
                </a:spcAft>
                <a:defRPr/>
              </a:pPr>
              <a:r>
                <a:rPr lang="en-US" sz="2000" dirty="0">
                  <a:solidFill>
                    <a:srgbClr val="C00000"/>
                  </a:solidFill>
                </a:rPr>
                <a:t>	 statements;</a:t>
              </a:r>
            </a:p>
            <a:p>
              <a:pPr eaLnBrk="1" fontAlgn="auto" hangingPunct="1">
                <a:spcBef>
                  <a:spcPts val="0"/>
                </a:spcBef>
                <a:spcAft>
                  <a:spcPts val="0"/>
                </a:spcAft>
                <a:defRPr/>
              </a:pPr>
              <a:r>
                <a:rPr lang="en-US" sz="2000" dirty="0">
                  <a:solidFill>
                    <a:srgbClr val="C00000"/>
                  </a:solidFill>
                </a:rPr>
                <a:t>	break;</a:t>
              </a:r>
            </a:p>
            <a:p>
              <a:pPr eaLnBrk="1" fontAlgn="auto" hangingPunct="1">
                <a:spcBef>
                  <a:spcPts val="0"/>
                </a:spcBef>
                <a:spcAft>
                  <a:spcPts val="0"/>
                </a:spcAft>
                <a:defRPr/>
              </a:pPr>
              <a:r>
                <a:rPr lang="en-US" sz="2000" dirty="0">
                  <a:solidFill>
                    <a:srgbClr val="C00000"/>
                  </a:solidFill>
                  <a:latin typeface="Courier New" pitchFamily="49" charset="0"/>
                  <a:cs typeface="Courier New" pitchFamily="49" charset="0"/>
                </a:rPr>
                <a:t>case</a:t>
              </a:r>
              <a:r>
                <a:rPr lang="en-US" sz="2000" dirty="0">
                  <a:solidFill>
                    <a:srgbClr val="C00000"/>
                  </a:solidFill>
                </a:rPr>
                <a:t> constant3:</a:t>
              </a:r>
            </a:p>
            <a:p>
              <a:pPr eaLnBrk="1" fontAlgn="auto" hangingPunct="1">
                <a:spcBef>
                  <a:spcPts val="0"/>
                </a:spcBef>
                <a:spcAft>
                  <a:spcPts val="0"/>
                </a:spcAft>
                <a:defRPr/>
              </a:pPr>
              <a:r>
                <a:rPr lang="en-US" sz="2000" dirty="0">
                  <a:solidFill>
                    <a:srgbClr val="C00000"/>
                  </a:solidFill>
                </a:rPr>
                <a:t>	 statements;</a:t>
              </a:r>
            </a:p>
            <a:p>
              <a:pPr eaLnBrk="1" fontAlgn="auto" hangingPunct="1">
                <a:spcBef>
                  <a:spcPts val="0"/>
                </a:spcBef>
                <a:spcAft>
                  <a:spcPts val="0"/>
                </a:spcAft>
                <a:defRPr/>
              </a:pPr>
              <a:r>
                <a:rPr lang="en-US" sz="2000" dirty="0">
                  <a:solidFill>
                    <a:srgbClr val="C00000"/>
                  </a:solidFill>
                </a:rPr>
                <a:t>	break;</a:t>
              </a:r>
            </a:p>
            <a:p>
              <a:pPr eaLnBrk="1" fontAlgn="auto" hangingPunct="1">
                <a:spcBef>
                  <a:spcPts val="0"/>
                </a:spcBef>
                <a:spcAft>
                  <a:spcPts val="0"/>
                </a:spcAft>
                <a:defRPr/>
              </a:pPr>
              <a:r>
                <a:rPr lang="en-US" sz="2000" dirty="0">
                  <a:solidFill>
                    <a:srgbClr val="C00000"/>
                  </a:solidFill>
                  <a:latin typeface="Courier New" pitchFamily="49" charset="0"/>
                  <a:cs typeface="Courier New" pitchFamily="49" charset="0"/>
                </a:rPr>
                <a:t>default</a:t>
              </a:r>
              <a:r>
                <a:rPr lang="en-US" sz="2000" dirty="0">
                  <a:solidFill>
                    <a:srgbClr val="C00000"/>
                  </a:solidFill>
                </a:rPr>
                <a:t>:</a:t>
              </a:r>
            </a:p>
            <a:p>
              <a:pPr eaLnBrk="1" fontAlgn="auto" hangingPunct="1">
                <a:spcBef>
                  <a:spcPts val="0"/>
                </a:spcBef>
                <a:spcAft>
                  <a:spcPts val="0"/>
                </a:spcAft>
                <a:defRPr/>
              </a:pPr>
              <a:r>
                <a:rPr lang="en-US" sz="2000" dirty="0">
                  <a:solidFill>
                    <a:srgbClr val="C00000"/>
                  </a:solidFill>
                </a:rPr>
                <a:t>	 statements;</a:t>
              </a:r>
            </a:p>
            <a:p>
              <a:pPr eaLnBrk="1" fontAlgn="auto" hangingPunct="1">
                <a:spcBef>
                  <a:spcPts val="0"/>
                </a:spcBef>
                <a:spcAft>
                  <a:spcPts val="0"/>
                </a:spcAft>
                <a:defRPr/>
              </a:pPr>
              <a:r>
                <a:rPr lang="en-US" sz="2000" dirty="0">
                  <a:solidFill>
                    <a:srgbClr val="C00000"/>
                  </a:solidFill>
                </a:rPr>
                <a:t>}</a:t>
              </a:r>
            </a:p>
          </p:txBody>
        </p:sp>
        <p:sp>
          <p:nvSpPr>
            <p:cNvPr id="45062" name="TextBox 6">
              <a:extLst>
                <a:ext uri="{FF2B5EF4-FFF2-40B4-BE49-F238E27FC236}">
                  <a16:creationId xmlns:a16="http://schemas.microsoft.com/office/drawing/2014/main" id="{16C12568-884F-F4E0-F683-15F5F10BA9C5}"/>
                </a:ext>
              </a:extLst>
            </p:cNvPr>
            <p:cNvSpPr txBox="1">
              <a:spLocks noChangeArrowheads="1"/>
            </p:cNvSpPr>
            <p:nvPr/>
          </p:nvSpPr>
          <p:spPr bwMode="auto">
            <a:xfrm>
              <a:off x="2784764" y="2286000"/>
              <a:ext cx="167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ctr" eaLnBrk="1" hangingPunct="1">
                <a:spcBef>
                  <a:spcPct val="0"/>
                </a:spcBef>
                <a:buFontTx/>
                <a:buNone/>
              </a:pPr>
              <a:r>
                <a:rPr lang="en-US" altLang="en-US" sz="1800" b="1">
                  <a:solidFill>
                    <a:schemeClr val="tx1"/>
                  </a:solidFill>
                </a:rPr>
                <a:t>Syntax</a:t>
              </a:r>
            </a:p>
          </p:txBody>
        </p:sp>
      </p:grpSp>
      <p:pic>
        <p:nvPicPr>
          <p:cNvPr id="5" name="Picture 2">
            <a:extLst>
              <a:ext uri="{FF2B5EF4-FFF2-40B4-BE49-F238E27FC236}">
                <a16:creationId xmlns:a16="http://schemas.microsoft.com/office/drawing/2014/main" id="{EFCB7E26-BB4F-3281-8F7F-4957CA532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427" t="33197" r="17657" b="28542"/>
          <a:stretch>
            <a:fillRect/>
          </a:stretch>
        </p:blipFill>
        <p:spPr bwMode="auto">
          <a:xfrm>
            <a:off x="3765550" y="1905000"/>
            <a:ext cx="53784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9220FDA2-8BE1-F77C-65A5-89F9C4A93936}"/>
              </a:ext>
            </a:extLst>
          </p:cNvPr>
          <p:cNvSpPr>
            <a:spLocks noGrp="1"/>
          </p:cNvSpPr>
          <p:nvPr>
            <p:ph type="title"/>
          </p:nvPr>
        </p:nvSpPr>
        <p:spPr>
          <a:xfrm>
            <a:off x="481013" y="304800"/>
            <a:ext cx="8229600" cy="1143000"/>
          </a:xfrm>
        </p:spPr>
        <p:txBody>
          <a:bodyPr/>
          <a:lstStyle/>
          <a:p>
            <a:pPr eaLnBrk="1" hangingPunct="1"/>
            <a:r>
              <a:rPr lang="en-US" altLang="en-US"/>
              <a:t>Rules of using </a:t>
            </a:r>
            <a:r>
              <a:rPr lang="en-US" altLang="en-US">
                <a:latin typeface="Courier New" panose="02070309020205020404" pitchFamily="49" charset="0"/>
                <a:cs typeface="Courier New" panose="02070309020205020404" pitchFamily="49" charset="0"/>
              </a:rPr>
              <a:t>switch</a:t>
            </a:r>
            <a:r>
              <a:rPr lang="en-US" altLang="en-US"/>
              <a:t> </a:t>
            </a:r>
            <a:r>
              <a:rPr lang="en-US" altLang="en-US">
                <a:latin typeface="Courier New" panose="02070309020205020404" pitchFamily="49" charset="0"/>
                <a:cs typeface="Courier New" panose="02070309020205020404" pitchFamily="49" charset="0"/>
              </a:rPr>
              <a:t>case</a:t>
            </a:r>
          </a:p>
        </p:txBody>
      </p:sp>
      <p:sp>
        <p:nvSpPr>
          <p:cNvPr id="3" name="Content Placeholder 2">
            <a:extLst>
              <a:ext uri="{FF2B5EF4-FFF2-40B4-BE49-F238E27FC236}">
                <a16:creationId xmlns:a16="http://schemas.microsoft.com/office/drawing/2014/main" id="{5AD8B5AA-FFC6-E2E0-849E-48ECFADE3B28}"/>
              </a:ext>
            </a:extLst>
          </p:cNvPr>
          <p:cNvSpPr>
            <a:spLocks noGrp="1"/>
          </p:cNvSpPr>
          <p:nvPr>
            <p:ph idx="1"/>
          </p:nvPr>
        </p:nvSpPr>
        <p:spPr>
          <a:xfrm>
            <a:off x="481013" y="1600200"/>
            <a:ext cx="8229600" cy="4525963"/>
          </a:xfrm>
        </p:spPr>
        <p:txBody>
          <a:bodyPr rtlCol="0">
            <a:normAutofit fontScale="92500" lnSpcReduction="20000"/>
          </a:bodyPr>
          <a:lstStyle/>
          <a:p>
            <a:pPr marL="514350" indent="-514350" eaLnBrk="1" fontAlgn="auto" hangingPunct="1">
              <a:spcAft>
                <a:spcPts val="0"/>
              </a:spcAft>
              <a:buClr>
                <a:schemeClr val="accent1"/>
              </a:buClr>
              <a:buFont typeface="+mj-lt"/>
              <a:buAutoNum type="arabicPeriod"/>
              <a:defRPr/>
            </a:pPr>
            <a:r>
              <a:rPr lang="en-US" dirty="0"/>
              <a:t>Case label must be </a:t>
            </a:r>
            <a:r>
              <a:rPr lang="en-US" b="1" dirty="0">
                <a:solidFill>
                  <a:srgbClr val="FF0000"/>
                </a:solidFill>
              </a:rPr>
              <a:t>unique</a:t>
            </a:r>
          </a:p>
          <a:p>
            <a:pPr marL="514350" indent="-514350" eaLnBrk="1" fontAlgn="auto" hangingPunct="1">
              <a:spcAft>
                <a:spcPts val="0"/>
              </a:spcAft>
              <a:buFont typeface="+mj-lt"/>
              <a:buAutoNum type="arabicPeriod"/>
              <a:defRPr/>
            </a:pPr>
            <a:r>
              <a:rPr lang="en-US" dirty="0"/>
              <a:t>Case label must end with </a:t>
            </a:r>
            <a:r>
              <a:rPr lang="en-US" dirty="0">
                <a:solidFill>
                  <a:srgbClr val="FF0000"/>
                </a:solidFill>
              </a:rPr>
              <a:t>colon</a:t>
            </a:r>
          </a:p>
          <a:p>
            <a:pPr marL="514350" indent="-514350" eaLnBrk="1" fontAlgn="auto" hangingPunct="1">
              <a:spcAft>
                <a:spcPts val="0"/>
              </a:spcAft>
              <a:buFont typeface="+mj-lt"/>
              <a:buAutoNum type="arabicPeriod"/>
              <a:defRPr/>
            </a:pPr>
            <a:r>
              <a:rPr lang="en-US" dirty="0"/>
              <a:t>Case label must have </a:t>
            </a:r>
            <a:r>
              <a:rPr lang="en-US" b="1" dirty="0">
                <a:solidFill>
                  <a:srgbClr val="FF0000"/>
                </a:solidFill>
              </a:rPr>
              <a:t>constant expression</a:t>
            </a:r>
          </a:p>
          <a:p>
            <a:pPr marL="514350" indent="-514350" eaLnBrk="1" fontAlgn="auto" hangingPunct="1">
              <a:spcAft>
                <a:spcPts val="0"/>
              </a:spcAft>
              <a:buFont typeface="+mj-lt"/>
              <a:buAutoNum type="arabicPeriod"/>
              <a:defRPr/>
            </a:pPr>
            <a:r>
              <a:rPr lang="en-US" dirty="0"/>
              <a:t>Case label must be of </a:t>
            </a:r>
            <a:r>
              <a:rPr lang="en-US" dirty="0">
                <a:solidFill>
                  <a:srgbClr val="FF0000"/>
                </a:solidFill>
              </a:rPr>
              <a:t>integer</a:t>
            </a:r>
            <a:r>
              <a:rPr lang="en-US" dirty="0"/>
              <a:t>, </a:t>
            </a:r>
            <a:r>
              <a:rPr lang="en-US" dirty="0">
                <a:solidFill>
                  <a:srgbClr val="FF0000"/>
                </a:solidFill>
              </a:rPr>
              <a:t>character</a:t>
            </a:r>
            <a:r>
              <a:rPr lang="en-US" dirty="0"/>
              <a:t> type like case 2, case 1+1, case ‘a’</a:t>
            </a:r>
          </a:p>
          <a:p>
            <a:pPr marL="514350" indent="-514350" eaLnBrk="1" fontAlgn="auto" hangingPunct="1">
              <a:spcAft>
                <a:spcPts val="0"/>
              </a:spcAft>
              <a:buFont typeface="+mj-lt"/>
              <a:buAutoNum type="arabicPeriod"/>
              <a:defRPr/>
            </a:pPr>
            <a:r>
              <a:rPr lang="en-US" dirty="0"/>
              <a:t>Case label should </a:t>
            </a:r>
            <a:r>
              <a:rPr lang="en-US" dirty="0">
                <a:solidFill>
                  <a:srgbClr val="FF0000"/>
                </a:solidFill>
              </a:rPr>
              <a:t>not</a:t>
            </a:r>
            <a:r>
              <a:rPr lang="en-US" dirty="0"/>
              <a:t> be </a:t>
            </a:r>
            <a:r>
              <a:rPr lang="en-US" b="1" dirty="0">
                <a:solidFill>
                  <a:srgbClr val="FF0000"/>
                </a:solidFill>
              </a:rPr>
              <a:t>floating point</a:t>
            </a:r>
          </a:p>
          <a:p>
            <a:pPr marL="514350" indent="-514350" eaLnBrk="1" fontAlgn="auto" hangingPunct="1">
              <a:spcAft>
                <a:spcPts val="0"/>
              </a:spcAft>
              <a:buFont typeface="+mj-lt"/>
              <a:buAutoNum type="arabicPeriod"/>
              <a:defRPr/>
            </a:pPr>
            <a:r>
              <a:rPr lang="en-US" dirty="0"/>
              <a:t>Default can be placed anywhere in switch</a:t>
            </a:r>
          </a:p>
          <a:p>
            <a:pPr marL="514350" indent="-514350" eaLnBrk="1" fontAlgn="auto" hangingPunct="1">
              <a:spcAft>
                <a:spcPts val="0"/>
              </a:spcAft>
              <a:buFont typeface="+mj-lt"/>
              <a:buAutoNum type="arabicPeriod"/>
              <a:defRPr/>
            </a:pPr>
            <a:r>
              <a:rPr lang="en-US" dirty="0"/>
              <a:t>Multiple cases </a:t>
            </a:r>
            <a:r>
              <a:rPr lang="en-US" dirty="0">
                <a:solidFill>
                  <a:srgbClr val="FF0000"/>
                </a:solidFill>
              </a:rPr>
              <a:t>cannot</a:t>
            </a:r>
            <a:r>
              <a:rPr lang="en-US" dirty="0"/>
              <a:t> use </a:t>
            </a:r>
            <a:r>
              <a:rPr lang="en-US" dirty="0">
                <a:solidFill>
                  <a:srgbClr val="FF0000"/>
                </a:solidFill>
              </a:rPr>
              <a:t>same expression</a:t>
            </a:r>
            <a:endParaRPr lang="en-US" dirty="0"/>
          </a:p>
          <a:p>
            <a:pPr marL="514350" indent="-514350" eaLnBrk="1" fontAlgn="auto" hangingPunct="1">
              <a:spcAft>
                <a:spcPts val="0"/>
              </a:spcAft>
              <a:buFont typeface="+mj-lt"/>
              <a:buAutoNum type="arabicPeriod"/>
              <a:defRPr/>
            </a:pPr>
            <a:r>
              <a:rPr lang="en-US" dirty="0"/>
              <a:t>Nesting of switch is allowed.</a:t>
            </a:r>
          </a:p>
          <a:p>
            <a:pPr marL="514350" indent="-514350" eaLnBrk="1" fontAlgn="auto" hangingPunct="1">
              <a:spcAft>
                <a:spcPts val="0"/>
              </a:spcAft>
              <a:buClr>
                <a:schemeClr val="accent1"/>
              </a:buClr>
              <a:buSzPct val="100000"/>
              <a:buFont typeface="+mj-lt"/>
              <a:buAutoNum type="arabicPeriod"/>
              <a:defRPr/>
            </a:pPr>
            <a:r>
              <a:rPr lang="en-US" b="1" dirty="0">
                <a:solidFill>
                  <a:srgbClr val="FF0000"/>
                </a:solidFill>
              </a:rPr>
              <a:t>Variables</a:t>
            </a:r>
            <a:r>
              <a:rPr lang="en-US" dirty="0"/>
              <a:t> are </a:t>
            </a:r>
            <a:r>
              <a:rPr lang="en-US" dirty="0">
                <a:solidFill>
                  <a:srgbClr val="FF0000"/>
                </a:solidFill>
              </a:rPr>
              <a:t>not</a:t>
            </a:r>
            <a:r>
              <a:rPr lang="en-US" dirty="0"/>
              <a:t> allowed in switch case label..</a:t>
            </a:r>
          </a:p>
          <a:p>
            <a:pPr marL="514350" indent="-514350" eaLnBrk="1" fontAlgn="auto" hangingPunct="1">
              <a:spcAft>
                <a:spcPts val="0"/>
              </a:spcAft>
              <a:buFont typeface="+mj-lt"/>
              <a:buAutoNum type="arabicPeriod"/>
              <a:defRPr/>
            </a:pPr>
            <a:endParaRPr lang="en-US" dirty="0"/>
          </a:p>
          <a:p>
            <a:pPr marL="514350" indent="-514350" eaLnBrk="1" fontAlgn="auto" hangingPunct="1">
              <a:spcAft>
                <a:spcPts val="0"/>
              </a:spcAft>
              <a:buFont typeface="+mj-lt"/>
              <a:buAutoNum type="arabicPeriod"/>
              <a:defRPr/>
            </a:pPr>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3749A0C4-C133-3299-87D0-3FD909CFEB05}"/>
              </a:ext>
            </a:extLst>
          </p:cNvPr>
          <p:cNvSpPr>
            <a:spLocks noGrp="1"/>
          </p:cNvSpPr>
          <p:nvPr>
            <p:ph type="title"/>
          </p:nvPr>
        </p:nvSpPr>
        <p:spPr/>
        <p:txBody>
          <a:bodyPr/>
          <a:lstStyle/>
          <a:p>
            <a:pPr eaLnBrk="1" hangingPunct="1"/>
            <a:r>
              <a:rPr lang="en-US" altLang="en-US"/>
              <a:t>Syntax error in </a:t>
            </a:r>
            <a:r>
              <a:rPr lang="en-US" altLang="en-US">
                <a:latin typeface="Courier New" panose="02070309020205020404" pitchFamily="49" charset="0"/>
                <a:cs typeface="Courier New" panose="02070309020205020404" pitchFamily="49" charset="0"/>
              </a:rPr>
              <a:t>switch</a:t>
            </a:r>
            <a:r>
              <a:rPr lang="en-US" altLang="en-US"/>
              <a:t> statement</a:t>
            </a:r>
          </a:p>
        </p:txBody>
      </p:sp>
      <p:sp>
        <p:nvSpPr>
          <p:cNvPr id="3" name="Content Placeholder 2">
            <a:extLst>
              <a:ext uri="{FF2B5EF4-FFF2-40B4-BE49-F238E27FC236}">
                <a16:creationId xmlns:a16="http://schemas.microsoft.com/office/drawing/2014/main" id="{93A3FD8A-B3D6-8884-2475-AC1BF44E9BD9}"/>
              </a:ext>
            </a:extLst>
          </p:cNvPr>
          <p:cNvSpPr>
            <a:spLocks noGrp="1"/>
          </p:cNvSpPr>
          <p:nvPr>
            <p:ph idx="1"/>
          </p:nvPr>
        </p:nvSpPr>
        <p:spPr>
          <a:xfrm>
            <a:off x="457200" y="1600200"/>
            <a:ext cx="8229600" cy="4953000"/>
          </a:xfrm>
        </p:spPr>
        <p:txBody>
          <a:bodyPr rtlCol="0">
            <a:normAutofit fontScale="92500" lnSpcReduction="10000"/>
          </a:bodyPr>
          <a:lstStyle/>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switch(pt){</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case count:</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printf(“%d”, count);</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break;</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case 2.5:</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printf(“A line”);</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break;</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case 3 + 7.7:</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printf(“A triangle”);</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case 3 + 7.7:</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printf(“A triangle”);</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break;</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case count+5:</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printf(“A pentagon”);</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      break;</a:t>
            </a:r>
          </a:p>
          <a:p>
            <a:pPr marL="0" indent="0" eaLnBrk="1" fontAlgn="auto" hangingPunct="1">
              <a:lnSpc>
                <a:spcPct val="120000"/>
              </a:lnSpc>
              <a:spcBef>
                <a:spcPts val="0"/>
              </a:spcBef>
              <a:spcAft>
                <a:spcPts val="0"/>
              </a:spcAft>
              <a:buFont typeface="Arial" panose="020B0604020202020204" pitchFamily="34" charset="0"/>
              <a:buNone/>
              <a:defRPr/>
            </a:pPr>
            <a:r>
              <a:rPr lang="en-US" sz="1700" b="1" dirty="0">
                <a:solidFill>
                  <a:schemeClr val="tx1"/>
                </a:solidFill>
                <a:latin typeface="Courier New" pitchFamily="49" charset="0"/>
                <a:cs typeface="Courier New" pitchFamily="49" charset="0"/>
              </a:rPr>
              <a:t>}</a:t>
            </a:r>
          </a:p>
        </p:txBody>
      </p:sp>
      <p:grpSp>
        <p:nvGrpSpPr>
          <p:cNvPr id="6" name="Group 5">
            <a:extLst>
              <a:ext uri="{FF2B5EF4-FFF2-40B4-BE49-F238E27FC236}">
                <a16:creationId xmlns:a16="http://schemas.microsoft.com/office/drawing/2014/main" id="{C399D26B-4A48-B63D-8C06-51C38E7E1FFB}"/>
              </a:ext>
            </a:extLst>
          </p:cNvPr>
          <p:cNvGrpSpPr>
            <a:grpSpLocks/>
          </p:cNvGrpSpPr>
          <p:nvPr/>
        </p:nvGrpSpPr>
        <p:grpSpPr bwMode="auto">
          <a:xfrm>
            <a:off x="3886200" y="1447800"/>
            <a:ext cx="2590800" cy="762000"/>
            <a:chOff x="3352800" y="1143000"/>
            <a:chExt cx="2209800" cy="762000"/>
          </a:xfrm>
        </p:grpSpPr>
        <p:sp>
          <p:nvSpPr>
            <p:cNvPr id="4" name="Line Callout 1 3">
              <a:extLst>
                <a:ext uri="{FF2B5EF4-FFF2-40B4-BE49-F238E27FC236}">
                  <a16:creationId xmlns:a16="http://schemas.microsoft.com/office/drawing/2014/main" id="{5461F025-B88C-EADA-1418-566831D5D183}"/>
                </a:ext>
              </a:extLst>
            </p:cNvPr>
            <p:cNvSpPr/>
            <p:nvPr/>
          </p:nvSpPr>
          <p:spPr>
            <a:xfrm>
              <a:off x="3352800" y="1143000"/>
              <a:ext cx="2209800" cy="762000"/>
            </a:xfrm>
            <a:prstGeom prst="borderCallout1">
              <a:avLst>
                <a:gd name="adj1" fmla="val 56362"/>
                <a:gd name="adj2" fmla="val -1539"/>
                <a:gd name="adj3" fmla="val 74888"/>
                <a:gd name="adj4" fmla="val -5308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20" name="TextBox 4">
              <a:extLst>
                <a:ext uri="{FF2B5EF4-FFF2-40B4-BE49-F238E27FC236}">
                  <a16:creationId xmlns:a16="http://schemas.microsoft.com/office/drawing/2014/main" id="{0BD0599B-5029-D2F6-4313-EB73D02994F7}"/>
                </a:ext>
              </a:extLst>
            </p:cNvPr>
            <p:cNvSpPr txBox="1">
              <a:spLocks noChangeArrowheads="1"/>
            </p:cNvSpPr>
            <p:nvPr/>
          </p:nvSpPr>
          <p:spPr bwMode="auto">
            <a:xfrm>
              <a:off x="3429000" y="1143000"/>
              <a:ext cx="1828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Variable cannot be used as label</a:t>
              </a:r>
            </a:p>
          </p:txBody>
        </p:sp>
      </p:grpSp>
      <p:grpSp>
        <p:nvGrpSpPr>
          <p:cNvPr id="10" name="Group 10">
            <a:extLst>
              <a:ext uri="{FF2B5EF4-FFF2-40B4-BE49-F238E27FC236}">
                <a16:creationId xmlns:a16="http://schemas.microsoft.com/office/drawing/2014/main" id="{23FD7109-4D94-1D9A-D6FC-136DDED18874}"/>
              </a:ext>
            </a:extLst>
          </p:cNvPr>
          <p:cNvGrpSpPr>
            <a:grpSpLocks/>
          </p:cNvGrpSpPr>
          <p:nvPr/>
        </p:nvGrpSpPr>
        <p:grpSpPr bwMode="auto">
          <a:xfrm>
            <a:off x="3886200" y="3105150"/>
            <a:ext cx="2590800" cy="798513"/>
            <a:chOff x="3210233" y="1121095"/>
            <a:chExt cx="2423652" cy="762001"/>
          </a:xfrm>
        </p:grpSpPr>
        <p:sp>
          <p:nvSpPr>
            <p:cNvPr id="12" name="Line Callout 1 11">
              <a:extLst>
                <a:ext uri="{FF2B5EF4-FFF2-40B4-BE49-F238E27FC236}">
                  <a16:creationId xmlns:a16="http://schemas.microsoft.com/office/drawing/2014/main" id="{FFE1A647-A2AC-D01E-198F-569BC439FF82}"/>
                </a:ext>
              </a:extLst>
            </p:cNvPr>
            <p:cNvSpPr/>
            <p:nvPr/>
          </p:nvSpPr>
          <p:spPr>
            <a:xfrm>
              <a:off x="3210233" y="1121095"/>
              <a:ext cx="2423652" cy="762001"/>
            </a:xfrm>
            <a:prstGeom prst="borderCallout1">
              <a:avLst>
                <a:gd name="adj1" fmla="val 56362"/>
                <a:gd name="adj2" fmla="val -1539"/>
                <a:gd name="adj3" fmla="val 10765"/>
                <a:gd name="adj4" fmla="val -6213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18" name="TextBox 12">
              <a:extLst>
                <a:ext uri="{FF2B5EF4-FFF2-40B4-BE49-F238E27FC236}">
                  <a16:creationId xmlns:a16="http://schemas.microsoft.com/office/drawing/2014/main" id="{B60967D1-C2AF-BB9F-CC0D-0CB4F561E793}"/>
                </a:ext>
              </a:extLst>
            </p:cNvPr>
            <p:cNvSpPr txBox="1">
              <a:spLocks noChangeArrowheads="1"/>
            </p:cNvSpPr>
            <p:nvPr/>
          </p:nvSpPr>
          <p:spPr bwMode="auto">
            <a:xfrm>
              <a:off x="3210233" y="1142999"/>
              <a:ext cx="2423652" cy="51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Floating point number cannot be used</a:t>
              </a:r>
            </a:p>
          </p:txBody>
        </p:sp>
      </p:grpSp>
      <p:grpSp>
        <p:nvGrpSpPr>
          <p:cNvPr id="11" name="Group 13">
            <a:extLst>
              <a:ext uri="{FF2B5EF4-FFF2-40B4-BE49-F238E27FC236}">
                <a16:creationId xmlns:a16="http://schemas.microsoft.com/office/drawing/2014/main" id="{5FA90A78-F7E6-073D-D22C-0448EE478538}"/>
              </a:ext>
            </a:extLst>
          </p:cNvPr>
          <p:cNvGrpSpPr>
            <a:grpSpLocks/>
          </p:cNvGrpSpPr>
          <p:nvPr/>
        </p:nvGrpSpPr>
        <p:grpSpPr bwMode="auto">
          <a:xfrm>
            <a:off x="3962400" y="4157663"/>
            <a:ext cx="2514600" cy="1219200"/>
            <a:chOff x="3210233" y="1121095"/>
            <a:chExt cx="2423652" cy="762001"/>
          </a:xfrm>
        </p:grpSpPr>
        <p:sp>
          <p:nvSpPr>
            <p:cNvPr id="15" name="Line Callout 1 14">
              <a:extLst>
                <a:ext uri="{FF2B5EF4-FFF2-40B4-BE49-F238E27FC236}">
                  <a16:creationId xmlns:a16="http://schemas.microsoft.com/office/drawing/2014/main" id="{29698840-8821-2F08-59E6-675C5748F01F}"/>
                </a:ext>
              </a:extLst>
            </p:cNvPr>
            <p:cNvSpPr/>
            <p:nvPr/>
          </p:nvSpPr>
          <p:spPr>
            <a:xfrm>
              <a:off x="3210233" y="1121095"/>
              <a:ext cx="2423652" cy="762001"/>
            </a:xfrm>
            <a:prstGeom prst="borderCallout1">
              <a:avLst>
                <a:gd name="adj1" fmla="val 56362"/>
                <a:gd name="adj2" fmla="val -1539"/>
                <a:gd name="adj3" fmla="val -18300"/>
                <a:gd name="adj4" fmla="val -4738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16" name="TextBox 15">
              <a:extLst>
                <a:ext uri="{FF2B5EF4-FFF2-40B4-BE49-F238E27FC236}">
                  <a16:creationId xmlns:a16="http://schemas.microsoft.com/office/drawing/2014/main" id="{FC3BB0B7-B590-690A-972D-44DE90006059}"/>
                </a:ext>
              </a:extLst>
            </p:cNvPr>
            <p:cNvSpPr txBox="1">
              <a:spLocks noChangeArrowheads="1"/>
            </p:cNvSpPr>
            <p:nvPr/>
          </p:nvSpPr>
          <p:spPr bwMode="auto">
            <a:xfrm>
              <a:off x="3210233" y="1142999"/>
              <a:ext cx="2423652" cy="65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Floating point number cannot be used and same expression cannot be used</a:t>
              </a:r>
            </a:p>
          </p:txBody>
        </p:sp>
      </p:grpSp>
      <p:cxnSp>
        <p:nvCxnSpPr>
          <p:cNvPr id="18" name="Straight Connector 17">
            <a:extLst>
              <a:ext uri="{FF2B5EF4-FFF2-40B4-BE49-F238E27FC236}">
                <a16:creationId xmlns:a16="http://schemas.microsoft.com/office/drawing/2014/main" id="{38183871-7909-56F3-6C8D-AE273209B198}"/>
              </a:ext>
            </a:extLst>
          </p:cNvPr>
          <p:cNvCxnSpPr/>
          <p:nvPr/>
        </p:nvCxnSpPr>
        <p:spPr>
          <a:xfrm>
            <a:off x="2819400" y="4724400"/>
            <a:ext cx="106680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4" name="Group 20">
            <a:extLst>
              <a:ext uri="{FF2B5EF4-FFF2-40B4-BE49-F238E27FC236}">
                <a16:creationId xmlns:a16="http://schemas.microsoft.com/office/drawing/2014/main" id="{EC441777-C3A4-834B-478F-80A4AD43A588}"/>
              </a:ext>
            </a:extLst>
          </p:cNvPr>
          <p:cNvGrpSpPr>
            <a:grpSpLocks/>
          </p:cNvGrpSpPr>
          <p:nvPr/>
        </p:nvGrpSpPr>
        <p:grpSpPr bwMode="auto">
          <a:xfrm>
            <a:off x="3962400" y="5867400"/>
            <a:ext cx="2590800" cy="798513"/>
            <a:chOff x="3210233" y="1121095"/>
            <a:chExt cx="2423652" cy="762001"/>
          </a:xfrm>
        </p:grpSpPr>
        <p:sp>
          <p:nvSpPr>
            <p:cNvPr id="22" name="Line Callout 1 21">
              <a:extLst>
                <a:ext uri="{FF2B5EF4-FFF2-40B4-BE49-F238E27FC236}">
                  <a16:creationId xmlns:a16="http://schemas.microsoft.com/office/drawing/2014/main" id="{4146FFE7-16CD-07B9-3639-2FDA2C610614}"/>
                </a:ext>
              </a:extLst>
            </p:cNvPr>
            <p:cNvSpPr/>
            <p:nvPr/>
          </p:nvSpPr>
          <p:spPr>
            <a:xfrm>
              <a:off x="3210233" y="1121095"/>
              <a:ext cx="2423652" cy="762001"/>
            </a:xfrm>
            <a:prstGeom prst="borderCallout1">
              <a:avLst>
                <a:gd name="adj1" fmla="val 56362"/>
                <a:gd name="adj2" fmla="val -1539"/>
                <a:gd name="adj3" fmla="val -55913"/>
                <a:gd name="adj4" fmla="val -4738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14" name="TextBox 22">
              <a:extLst>
                <a:ext uri="{FF2B5EF4-FFF2-40B4-BE49-F238E27FC236}">
                  <a16:creationId xmlns:a16="http://schemas.microsoft.com/office/drawing/2014/main" id="{CB63BD18-C157-3463-4ED0-4AEBEB56C99B}"/>
                </a:ext>
              </a:extLst>
            </p:cNvPr>
            <p:cNvSpPr txBox="1">
              <a:spLocks noChangeArrowheads="1"/>
            </p:cNvSpPr>
            <p:nvPr/>
          </p:nvSpPr>
          <p:spPr bwMode="auto">
            <a:xfrm>
              <a:off x="3210233" y="1142999"/>
              <a:ext cx="2423652" cy="61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constant expression should be used</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par>
                                <p:cTn id="18" presetID="3" presetClass="entr" presetSubtype="1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805082-7BA6-8878-8D70-31FDF65F3122}"/>
              </a:ext>
            </a:extLst>
          </p:cNvPr>
          <p:cNvSpPr>
            <a:spLocks noGrp="1"/>
          </p:cNvSpPr>
          <p:nvPr>
            <p:ph sz="quarter" idx="12"/>
          </p:nvPr>
        </p:nvSpPr>
        <p:spPr>
          <a:xfrm>
            <a:off x="0" y="381000"/>
            <a:ext cx="6400800" cy="5934075"/>
          </a:xfrm>
        </p:spPr>
        <p:style>
          <a:lnRef idx="1">
            <a:schemeClr val="accent1"/>
          </a:lnRef>
          <a:fillRef idx="2">
            <a:schemeClr val="accent1"/>
          </a:fillRef>
          <a:effectRef idx="1">
            <a:schemeClr val="accent1"/>
          </a:effectRef>
          <a:fontRef idx="minor">
            <a:schemeClr val="dk1"/>
          </a:fontRef>
        </p:style>
        <p:txBody>
          <a:bodyPr rtlCol="0">
            <a:normAutofit fontScale="77500" lnSpcReduction="20000"/>
          </a:bodyPr>
          <a:lstStyle/>
          <a:p>
            <a:pPr eaLnBrk="1" fontAlgn="auto" hangingPunct="1">
              <a:lnSpc>
                <a:spcPct val="120000"/>
              </a:lnSpc>
              <a:spcAft>
                <a:spcPts val="0"/>
              </a:spcAft>
              <a:defRPr/>
            </a:pPr>
            <a:r>
              <a:rPr lang="en-US" sz="1500" dirty="0"/>
              <a:t>#include&lt;</a:t>
            </a:r>
            <a:r>
              <a:rPr lang="en-US" sz="1500" dirty="0" err="1"/>
              <a:t>stdio.h</a:t>
            </a:r>
            <a:r>
              <a:rPr lang="en-US" sz="1500" dirty="0"/>
              <a:t>&gt;</a:t>
            </a:r>
          </a:p>
          <a:p>
            <a:pPr eaLnBrk="1" fontAlgn="auto" hangingPunct="1">
              <a:lnSpc>
                <a:spcPct val="120000"/>
              </a:lnSpc>
              <a:spcAft>
                <a:spcPts val="0"/>
              </a:spcAft>
              <a:defRPr/>
            </a:pPr>
            <a:r>
              <a:rPr lang="en-US" sz="1500" dirty="0" err="1"/>
              <a:t>int</a:t>
            </a:r>
            <a:r>
              <a:rPr lang="en-US" sz="1500" dirty="0"/>
              <a:t> main()</a:t>
            </a:r>
          </a:p>
          <a:p>
            <a:pPr eaLnBrk="1" fontAlgn="auto" hangingPunct="1">
              <a:lnSpc>
                <a:spcPct val="120000"/>
              </a:lnSpc>
              <a:spcAft>
                <a:spcPts val="0"/>
              </a:spcAft>
              <a:defRPr/>
            </a:pPr>
            <a:r>
              <a:rPr lang="en-US" sz="1500" dirty="0"/>
              <a:t>{</a:t>
            </a:r>
          </a:p>
          <a:p>
            <a:pPr eaLnBrk="1" fontAlgn="auto" hangingPunct="1">
              <a:lnSpc>
                <a:spcPct val="120000"/>
              </a:lnSpc>
              <a:spcAft>
                <a:spcPts val="0"/>
              </a:spcAft>
              <a:defRPr/>
            </a:pPr>
            <a:r>
              <a:rPr lang="en-US" sz="1500" dirty="0"/>
              <a:t>   </a:t>
            </a:r>
            <a:r>
              <a:rPr lang="en-US" sz="1500" dirty="0" err="1"/>
              <a:t>int</a:t>
            </a:r>
            <a:r>
              <a:rPr lang="en-US" sz="1500" dirty="0"/>
              <a:t> </a:t>
            </a:r>
            <a:r>
              <a:rPr lang="en-US" sz="1500" dirty="0" err="1"/>
              <a:t>pt</a:t>
            </a:r>
            <a:r>
              <a:rPr lang="en-US" sz="1500" dirty="0"/>
              <a:t>;</a:t>
            </a:r>
          </a:p>
          <a:p>
            <a:pPr eaLnBrk="1" fontAlgn="auto" hangingPunct="1">
              <a:lnSpc>
                <a:spcPct val="120000"/>
              </a:lnSpc>
              <a:spcAft>
                <a:spcPts val="0"/>
              </a:spcAft>
              <a:defRPr/>
            </a:pPr>
            <a:r>
              <a:rPr lang="en-US" sz="1500" dirty="0"/>
              <a:t>   </a:t>
            </a:r>
            <a:r>
              <a:rPr lang="en-US" sz="1500" dirty="0" err="1"/>
              <a:t>printf</a:t>
            </a:r>
            <a:r>
              <a:rPr lang="en-US" sz="1500" dirty="0"/>
              <a:t>("Enter the number of nodes:");</a:t>
            </a:r>
          </a:p>
          <a:p>
            <a:pPr eaLnBrk="1" fontAlgn="auto" hangingPunct="1">
              <a:lnSpc>
                <a:spcPct val="120000"/>
              </a:lnSpc>
              <a:spcAft>
                <a:spcPts val="0"/>
              </a:spcAft>
              <a:defRPr/>
            </a:pPr>
            <a:r>
              <a:rPr lang="en-US" sz="1500" dirty="0"/>
              <a:t>   </a:t>
            </a:r>
            <a:r>
              <a:rPr lang="en-US" sz="1500" dirty="0" err="1"/>
              <a:t>scanf</a:t>
            </a:r>
            <a:r>
              <a:rPr lang="en-US" sz="1500" dirty="0"/>
              <a:t>("%d", &amp;</a:t>
            </a:r>
            <a:r>
              <a:rPr lang="en-US" sz="1500" dirty="0" err="1"/>
              <a:t>pt</a:t>
            </a:r>
            <a:r>
              <a:rPr lang="en-US" sz="1500" dirty="0"/>
              <a:t>);</a:t>
            </a:r>
          </a:p>
          <a:p>
            <a:pPr eaLnBrk="1" fontAlgn="auto" hangingPunct="1">
              <a:lnSpc>
                <a:spcPct val="120000"/>
              </a:lnSpc>
              <a:spcAft>
                <a:spcPts val="0"/>
              </a:spcAft>
              <a:defRPr/>
            </a:pPr>
            <a:r>
              <a:rPr lang="en-US" sz="1500" dirty="0"/>
              <a:t>   switch(</a:t>
            </a:r>
            <a:r>
              <a:rPr lang="en-US" sz="1500" dirty="0" err="1"/>
              <a:t>pt</a:t>
            </a:r>
            <a:r>
              <a:rPr lang="en-US" sz="1500" dirty="0"/>
              <a:t>){</a:t>
            </a:r>
          </a:p>
          <a:p>
            <a:pPr eaLnBrk="1" fontAlgn="auto" hangingPunct="1">
              <a:lnSpc>
                <a:spcPct val="120000"/>
              </a:lnSpc>
              <a:spcAft>
                <a:spcPts val="0"/>
              </a:spcAft>
              <a:defRPr/>
            </a:pPr>
            <a:r>
              <a:rPr lang="en-US" sz="1500" dirty="0"/>
              <a:t>     case 0:</a:t>
            </a:r>
          </a:p>
          <a:p>
            <a:pPr eaLnBrk="1" fontAlgn="auto" hangingPunct="1">
              <a:lnSpc>
                <a:spcPct val="120000"/>
              </a:lnSpc>
              <a:spcAft>
                <a:spcPts val="0"/>
              </a:spcAft>
              <a:defRPr/>
            </a:pPr>
            <a:r>
              <a:rPr lang="en-US" sz="1500" dirty="0"/>
              <a:t>      </a:t>
            </a:r>
            <a:r>
              <a:rPr lang="en-US" sz="1500" dirty="0" err="1"/>
              <a:t>printf</a:t>
            </a:r>
            <a:r>
              <a:rPr lang="en-US" sz="1500" dirty="0"/>
              <a:t>("\</a:t>
            </a:r>
            <a:r>
              <a:rPr lang="en-US" sz="1500" dirty="0" err="1"/>
              <a:t>nNo</a:t>
            </a:r>
            <a:r>
              <a:rPr lang="en-US" sz="1500" dirty="0"/>
              <a:t> Geometry");</a:t>
            </a:r>
          </a:p>
          <a:p>
            <a:pPr eaLnBrk="1" fontAlgn="auto" hangingPunct="1">
              <a:lnSpc>
                <a:spcPct val="120000"/>
              </a:lnSpc>
              <a:spcAft>
                <a:spcPts val="0"/>
              </a:spcAft>
              <a:defRPr/>
            </a:pPr>
            <a:r>
              <a:rPr lang="en-US" sz="1500" dirty="0"/>
              <a:t>     break;</a:t>
            </a:r>
          </a:p>
          <a:p>
            <a:pPr eaLnBrk="1" fontAlgn="auto" hangingPunct="1">
              <a:lnSpc>
                <a:spcPct val="120000"/>
              </a:lnSpc>
              <a:spcAft>
                <a:spcPts val="0"/>
              </a:spcAft>
              <a:defRPr/>
            </a:pPr>
            <a:r>
              <a:rPr lang="en-US" sz="1500" dirty="0"/>
              <a:t>     case 1:</a:t>
            </a:r>
          </a:p>
          <a:p>
            <a:pPr eaLnBrk="1" fontAlgn="auto" hangingPunct="1">
              <a:lnSpc>
                <a:spcPct val="120000"/>
              </a:lnSpc>
              <a:spcAft>
                <a:spcPts val="0"/>
              </a:spcAft>
              <a:defRPr/>
            </a:pPr>
            <a:r>
              <a:rPr lang="en-US" sz="1500" dirty="0"/>
              <a:t>      </a:t>
            </a:r>
            <a:r>
              <a:rPr lang="en-US" sz="1500" dirty="0" err="1"/>
              <a:t>printf</a:t>
            </a:r>
            <a:r>
              <a:rPr lang="en-US" sz="1500" dirty="0"/>
              <a:t>("\</a:t>
            </a:r>
            <a:r>
              <a:rPr lang="en-US" sz="1500" dirty="0" err="1"/>
              <a:t>nA</a:t>
            </a:r>
            <a:r>
              <a:rPr lang="en-US" sz="1500" dirty="0"/>
              <a:t> point");</a:t>
            </a:r>
          </a:p>
          <a:p>
            <a:pPr eaLnBrk="1" fontAlgn="auto" hangingPunct="1">
              <a:lnSpc>
                <a:spcPct val="120000"/>
              </a:lnSpc>
              <a:spcAft>
                <a:spcPts val="0"/>
              </a:spcAft>
              <a:defRPr/>
            </a:pPr>
            <a:r>
              <a:rPr lang="en-US" sz="1500" dirty="0"/>
              <a:t>     break;</a:t>
            </a:r>
          </a:p>
          <a:p>
            <a:pPr eaLnBrk="1" fontAlgn="auto" hangingPunct="1">
              <a:lnSpc>
                <a:spcPct val="120000"/>
              </a:lnSpc>
              <a:spcAft>
                <a:spcPts val="0"/>
              </a:spcAft>
              <a:defRPr/>
            </a:pPr>
            <a:r>
              <a:rPr lang="en-US" sz="1500" dirty="0"/>
              <a:t>     case 2:</a:t>
            </a:r>
          </a:p>
          <a:p>
            <a:pPr eaLnBrk="1" fontAlgn="auto" hangingPunct="1">
              <a:lnSpc>
                <a:spcPct val="120000"/>
              </a:lnSpc>
              <a:spcAft>
                <a:spcPts val="0"/>
              </a:spcAft>
              <a:defRPr/>
            </a:pPr>
            <a:r>
              <a:rPr lang="en-US" sz="1500" dirty="0"/>
              <a:t>      </a:t>
            </a:r>
            <a:r>
              <a:rPr lang="en-US" sz="1500" dirty="0" err="1"/>
              <a:t>printf</a:t>
            </a:r>
            <a:r>
              <a:rPr lang="en-US" sz="1500" dirty="0"/>
              <a:t>("\</a:t>
            </a:r>
            <a:r>
              <a:rPr lang="en-US" sz="1500" dirty="0" err="1"/>
              <a:t>nA</a:t>
            </a:r>
            <a:r>
              <a:rPr lang="en-US" sz="1500" dirty="0"/>
              <a:t> line");</a:t>
            </a:r>
          </a:p>
          <a:p>
            <a:pPr eaLnBrk="1" fontAlgn="auto" hangingPunct="1">
              <a:lnSpc>
                <a:spcPct val="120000"/>
              </a:lnSpc>
              <a:spcAft>
                <a:spcPts val="0"/>
              </a:spcAft>
              <a:defRPr/>
            </a:pPr>
            <a:r>
              <a:rPr lang="en-US" sz="1500" dirty="0"/>
              <a:t>     break;</a:t>
            </a:r>
          </a:p>
          <a:p>
            <a:pPr eaLnBrk="1" fontAlgn="auto" hangingPunct="1">
              <a:lnSpc>
                <a:spcPct val="120000"/>
              </a:lnSpc>
              <a:spcAft>
                <a:spcPts val="0"/>
              </a:spcAft>
              <a:defRPr/>
            </a:pPr>
            <a:r>
              <a:rPr lang="en-US" sz="1500" dirty="0"/>
              <a:t>     case 3:</a:t>
            </a:r>
          </a:p>
          <a:p>
            <a:pPr eaLnBrk="1" fontAlgn="auto" hangingPunct="1">
              <a:lnSpc>
                <a:spcPct val="120000"/>
              </a:lnSpc>
              <a:spcAft>
                <a:spcPts val="0"/>
              </a:spcAft>
              <a:defRPr/>
            </a:pPr>
            <a:r>
              <a:rPr lang="en-US" sz="1500" dirty="0"/>
              <a:t>      </a:t>
            </a:r>
            <a:r>
              <a:rPr lang="en-US" sz="1500" dirty="0" err="1"/>
              <a:t>printf</a:t>
            </a:r>
            <a:r>
              <a:rPr lang="en-US" sz="1500" dirty="0"/>
              <a:t>("\</a:t>
            </a:r>
            <a:r>
              <a:rPr lang="en-US" sz="1500" dirty="0" err="1"/>
              <a:t>nA</a:t>
            </a:r>
            <a:r>
              <a:rPr lang="en-US" sz="1500" dirty="0"/>
              <a:t> triangle");</a:t>
            </a:r>
          </a:p>
          <a:p>
            <a:pPr eaLnBrk="1" fontAlgn="auto" hangingPunct="1">
              <a:lnSpc>
                <a:spcPct val="120000"/>
              </a:lnSpc>
              <a:spcAft>
                <a:spcPts val="0"/>
              </a:spcAft>
              <a:defRPr/>
            </a:pPr>
            <a:r>
              <a:rPr lang="en-US" sz="1500" dirty="0"/>
              <a:t>     break;</a:t>
            </a:r>
          </a:p>
          <a:p>
            <a:pPr eaLnBrk="1" fontAlgn="auto" hangingPunct="1">
              <a:lnSpc>
                <a:spcPct val="120000"/>
              </a:lnSpc>
              <a:spcAft>
                <a:spcPts val="0"/>
              </a:spcAft>
              <a:defRPr/>
            </a:pPr>
            <a:r>
              <a:rPr lang="en-US" sz="1500" dirty="0"/>
              <a:t>     case 4:</a:t>
            </a:r>
          </a:p>
          <a:p>
            <a:pPr eaLnBrk="1" fontAlgn="auto" hangingPunct="1">
              <a:lnSpc>
                <a:spcPct val="120000"/>
              </a:lnSpc>
              <a:spcAft>
                <a:spcPts val="0"/>
              </a:spcAft>
              <a:defRPr/>
            </a:pPr>
            <a:r>
              <a:rPr lang="en-US" sz="1500" dirty="0"/>
              <a:t>      </a:t>
            </a:r>
            <a:r>
              <a:rPr lang="en-US" sz="1500" dirty="0" err="1"/>
              <a:t>printf</a:t>
            </a:r>
            <a:r>
              <a:rPr lang="en-US" sz="1500" dirty="0"/>
              <a:t>("\</a:t>
            </a:r>
            <a:r>
              <a:rPr lang="en-US" sz="1500" dirty="0" err="1"/>
              <a:t>nA</a:t>
            </a:r>
            <a:r>
              <a:rPr lang="en-US" sz="1500" dirty="0"/>
              <a:t> rectangle");</a:t>
            </a:r>
          </a:p>
          <a:p>
            <a:pPr eaLnBrk="1" fontAlgn="auto" hangingPunct="1">
              <a:lnSpc>
                <a:spcPct val="120000"/>
              </a:lnSpc>
              <a:spcAft>
                <a:spcPts val="0"/>
              </a:spcAft>
              <a:defRPr/>
            </a:pPr>
            <a:r>
              <a:rPr lang="en-US" sz="1500" dirty="0"/>
              <a:t>     break;</a:t>
            </a:r>
          </a:p>
          <a:p>
            <a:pPr eaLnBrk="1" fontAlgn="auto" hangingPunct="1">
              <a:lnSpc>
                <a:spcPct val="120000"/>
              </a:lnSpc>
              <a:spcAft>
                <a:spcPts val="0"/>
              </a:spcAft>
              <a:defRPr/>
            </a:pPr>
            <a:r>
              <a:rPr lang="en-US" sz="1500" dirty="0"/>
              <a:t>     case 5:</a:t>
            </a:r>
          </a:p>
          <a:p>
            <a:pPr eaLnBrk="1" fontAlgn="auto" hangingPunct="1">
              <a:lnSpc>
                <a:spcPct val="120000"/>
              </a:lnSpc>
              <a:spcAft>
                <a:spcPts val="0"/>
              </a:spcAft>
              <a:defRPr/>
            </a:pPr>
            <a:r>
              <a:rPr lang="en-US" sz="1500" dirty="0"/>
              <a:t>      </a:t>
            </a:r>
            <a:r>
              <a:rPr lang="en-US" sz="1500" dirty="0" err="1"/>
              <a:t>printf</a:t>
            </a:r>
            <a:r>
              <a:rPr lang="en-US" sz="1500" dirty="0"/>
              <a:t>("\</a:t>
            </a:r>
            <a:r>
              <a:rPr lang="en-US" sz="1500" dirty="0" err="1"/>
              <a:t>nA</a:t>
            </a:r>
            <a:r>
              <a:rPr lang="en-US" sz="1500" dirty="0"/>
              <a:t> pentagon");</a:t>
            </a:r>
          </a:p>
          <a:p>
            <a:pPr eaLnBrk="1" fontAlgn="auto" hangingPunct="1">
              <a:lnSpc>
                <a:spcPct val="120000"/>
              </a:lnSpc>
              <a:spcAft>
                <a:spcPts val="0"/>
              </a:spcAft>
              <a:defRPr/>
            </a:pPr>
            <a:r>
              <a:rPr lang="en-US" sz="1500" dirty="0"/>
              <a:t>     break;</a:t>
            </a:r>
          </a:p>
          <a:p>
            <a:pPr eaLnBrk="1" fontAlgn="auto" hangingPunct="1">
              <a:lnSpc>
                <a:spcPct val="120000"/>
              </a:lnSpc>
              <a:spcAft>
                <a:spcPts val="0"/>
              </a:spcAft>
              <a:defRPr/>
            </a:pPr>
            <a:r>
              <a:rPr lang="en-US" sz="1500" dirty="0"/>
              <a:t>    default:</a:t>
            </a:r>
          </a:p>
          <a:p>
            <a:pPr eaLnBrk="1" fontAlgn="auto" hangingPunct="1">
              <a:lnSpc>
                <a:spcPct val="120000"/>
              </a:lnSpc>
              <a:spcAft>
                <a:spcPts val="0"/>
              </a:spcAft>
              <a:defRPr/>
            </a:pPr>
            <a:r>
              <a:rPr lang="en-US" sz="1500" dirty="0"/>
              <a:t>     </a:t>
            </a:r>
            <a:r>
              <a:rPr lang="en-US" sz="1500" dirty="0" err="1"/>
              <a:t>printf</a:t>
            </a:r>
            <a:r>
              <a:rPr lang="en-US" sz="1500" dirty="0"/>
              <a:t>("Invalid input");</a:t>
            </a:r>
          </a:p>
          <a:p>
            <a:pPr eaLnBrk="1" fontAlgn="auto" hangingPunct="1">
              <a:lnSpc>
                <a:spcPct val="120000"/>
              </a:lnSpc>
              <a:spcAft>
                <a:spcPts val="0"/>
              </a:spcAft>
              <a:defRPr/>
            </a:pPr>
            <a:r>
              <a:rPr lang="en-US" sz="1500" dirty="0"/>
              <a:t>     break;</a:t>
            </a:r>
          </a:p>
          <a:p>
            <a:pPr eaLnBrk="1" fontAlgn="auto" hangingPunct="1">
              <a:lnSpc>
                <a:spcPct val="120000"/>
              </a:lnSpc>
              <a:spcAft>
                <a:spcPts val="0"/>
              </a:spcAft>
              <a:defRPr/>
            </a:pPr>
            <a:r>
              <a:rPr lang="en-US" sz="1500" dirty="0"/>
              <a:t>    }</a:t>
            </a:r>
          </a:p>
          <a:p>
            <a:pPr eaLnBrk="1" fontAlgn="auto" hangingPunct="1">
              <a:lnSpc>
                <a:spcPct val="120000"/>
              </a:lnSpc>
              <a:spcAft>
                <a:spcPts val="0"/>
              </a:spcAft>
              <a:defRPr/>
            </a:pPr>
            <a:r>
              <a:rPr lang="en-US" sz="1500" dirty="0"/>
              <a:t>return 0;</a:t>
            </a:r>
          </a:p>
          <a:p>
            <a:pPr eaLnBrk="1" fontAlgn="auto" hangingPunct="1">
              <a:lnSpc>
                <a:spcPct val="120000"/>
              </a:lnSpc>
              <a:spcAft>
                <a:spcPts val="0"/>
              </a:spcAft>
              <a:defRPr/>
            </a:pPr>
            <a:r>
              <a:rPr lang="en-US" sz="1500" dirty="0"/>
              <a:t>}</a:t>
            </a:r>
          </a:p>
        </p:txBody>
      </p:sp>
      <p:sp>
        <p:nvSpPr>
          <p:cNvPr id="48131" name="Content Placeholder 7">
            <a:extLst>
              <a:ext uri="{FF2B5EF4-FFF2-40B4-BE49-F238E27FC236}">
                <a16:creationId xmlns:a16="http://schemas.microsoft.com/office/drawing/2014/main" id="{51DDEB7D-A363-1DC4-71D8-99A6B8F5E5A0}"/>
              </a:ext>
            </a:extLst>
          </p:cNvPr>
          <p:cNvSpPr>
            <a:spLocks noGrp="1"/>
          </p:cNvSpPr>
          <p:nvPr>
            <p:ph sz="quarter" idx="13"/>
          </p:nvPr>
        </p:nvSpPr>
        <p:spPr/>
        <p:txBody>
          <a:bodyPr/>
          <a:lstStyle/>
          <a:p>
            <a:pPr eaLnBrk="1" hangingPunct="1">
              <a:spcBef>
                <a:spcPct val="0"/>
              </a:spcBef>
            </a:pPr>
            <a:r>
              <a:rPr lang="en-US" altLang="en-US" sz="3200"/>
              <a:t>Program to show switch statement in geometry</a:t>
            </a:r>
          </a:p>
        </p:txBody>
      </p:sp>
      <p:sp>
        <p:nvSpPr>
          <p:cNvPr id="9" name="Content Placeholder 5">
            <a:extLst>
              <a:ext uri="{FF2B5EF4-FFF2-40B4-BE49-F238E27FC236}">
                <a16:creationId xmlns:a16="http://schemas.microsoft.com/office/drawing/2014/main" id="{637C3399-CD17-B47B-902C-2B3522DB31F5}"/>
              </a:ext>
            </a:extLst>
          </p:cNvPr>
          <p:cNvSpPr txBox="1">
            <a:spLocks/>
          </p:cNvSpPr>
          <p:nvPr/>
        </p:nvSpPr>
        <p:spPr>
          <a:xfrm>
            <a:off x="0" y="6315075"/>
            <a:ext cx="6400800" cy="533400"/>
          </a:xfrm>
          <a:prstGeom prst="rect">
            <a:avLst/>
          </a:prstGeom>
        </p:spPr>
        <p:style>
          <a:lnRef idx="2">
            <a:schemeClr val="dk1"/>
          </a:lnRef>
          <a:fillRef idx="1">
            <a:schemeClr val="lt1"/>
          </a:fillRef>
          <a:effectRef idx="0">
            <a:schemeClr val="dk1"/>
          </a:effectRef>
          <a:fontRef idx="minor">
            <a:schemeClr val="dk1"/>
          </a:fontRef>
        </p:style>
        <p:txBody>
          <a:bodyPr>
            <a:normAutofit lnSpcReduction="10000"/>
          </a:bodyPr>
          <a:lstStyle/>
          <a:p>
            <a:pPr marL="342900" indent="-342900" eaLnBrk="1" fontAlgn="auto" hangingPunct="1">
              <a:spcBef>
                <a:spcPct val="20000"/>
              </a:spcBef>
              <a:spcAft>
                <a:spcPts val="0"/>
              </a:spcAft>
              <a:buFont typeface="Arial" pitchFamily="34" charset="0"/>
              <a:buNone/>
              <a:defRPr/>
            </a:pPr>
            <a:r>
              <a:rPr lang="en-US" b="1" dirty="0">
                <a:solidFill>
                  <a:schemeClr val="tx1"/>
                </a:solidFill>
                <a:latin typeface="Courier New" pitchFamily="49" charset="0"/>
                <a:cs typeface="Courier New" pitchFamily="49" charset="0"/>
              </a:rPr>
              <a:t>Enter the number of nodes: 2</a:t>
            </a:r>
          </a:p>
          <a:p>
            <a:pPr marL="342900" indent="-342900" eaLnBrk="1" fontAlgn="auto" hangingPunct="1">
              <a:spcBef>
                <a:spcPct val="20000"/>
              </a:spcBef>
              <a:spcAft>
                <a:spcPts val="0"/>
              </a:spcAft>
              <a:buFont typeface="Arial" pitchFamily="34" charset="0"/>
              <a:buNone/>
              <a:defRPr/>
            </a:pPr>
            <a:r>
              <a:rPr lang="en-US" b="1" dirty="0">
                <a:solidFill>
                  <a:schemeClr val="tx1"/>
                </a:solidFill>
                <a:latin typeface="Courier New" pitchFamily="49" charset="0"/>
                <a:cs typeface="Courier New" pitchFamily="49" charset="0"/>
              </a:rPr>
              <a:t>A line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3">
            <a:extLst>
              <a:ext uri="{FF2B5EF4-FFF2-40B4-BE49-F238E27FC236}">
                <a16:creationId xmlns:a16="http://schemas.microsoft.com/office/drawing/2014/main" id="{1FDA9644-7A29-C0FE-9814-7100F59433E9}"/>
              </a:ext>
            </a:extLst>
          </p:cNvPr>
          <p:cNvSpPr>
            <a:spLocks noGrp="1"/>
          </p:cNvSpPr>
          <p:nvPr>
            <p:ph type="title"/>
          </p:nvPr>
        </p:nvSpPr>
        <p:spPr>
          <a:xfrm>
            <a:off x="381000" y="-381000"/>
            <a:ext cx="8229600" cy="1143000"/>
          </a:xfrm>
        </p:spPr>
        <p:txBody>
          <a:bodyPr/>
          <a:lstStyle/>
          <a:p>
            <a:r>
              <a:rPr lang="en-IN" altLang="en-US"/>
              <a:t>Q1</a:t>
            </a:r>
          </a:p>
        </p:txBody>
      </p:sp>
      <p:sp>
        <p:nvSpPr>
          <p:cNvPr id="50179" name="Content Placeholder 5">
            <a:extLst>
              <a:ext uri="{FF2B5EF4-FFF2-40B4-BE49-F238E27FC236}">
                <a16:creationId xmlns:a16="http://schemas.microsoft.com/office/drawing/2014/main" id="{E896EE46-6056-6B0E-8024-4C1C9FE5BFED}"/>
              </a:ext>
            </a:extLst>
          </p:cNvPr>
          <p:cNvSpPr>
            <a:spLocks noGrp="1"/>
          </p:cNvSpPr>
          <p:nvPr>
            <p:ph sz="half" idx="1"/>
          </p:nvPr>
        </p:nvSpPr>
        <p:spPr>
          <a:xfrm>
            <a:off x="361950" y="533400"/>
            <a:ext cx="4514850" cy="4525963"/>
          </a:xfrm>
        </p:spPr>
        <p:txBody>
          <a:bodyPr>
            <a:normAutofit fontScale="85000" lnSpcReduction="20000"/>
          </a:bodyPr>
          <a:lstStyle/>
          <a:p>
            <a:pPr marL="0" indent="0">
              <a:buFont typeface="Arial" panose="020B0604020202020204" pitchFamily="34" charset="0"/>
              <a:buNone/>
            </a:pPr>
            <a:r>
              <a:rPr lang="en-IN" altLang="en-US" sz="1800"/>
              <a:t> #include &lt;stdio.h&gt;</a:t>
            </a:r>
          </a:p>
          <a:p>
            <a:pPr marL="0" indent="0">
              <a:buFont typeface="Arial" panose="020B0604020202020204" pitchFamily="34" charset="0"/>
              <a:buNone/>
            </a:pPr>
            <a:r>
              <a:rPr lang="en-IN" altLang="en-US" sz="1800"/>
              <a:t>    int main()</a:t>
            </a:r>
          </a:p>
          <a:p>
            <a:pPr marL="0" indent="0">
              <a:buFont typeface="Arial" panose="020B0604020202020204" pitchFamily="34" charset="0"/>
              <a:buNone/>
            </a:pPr>
            <a:r>
              <a:rPr lang="en-IN" altLang="en-US" sz="1800"/>
              <a:t>    {</a:t>
            </a:r>
          </a:p>
          <a:p>
            <a:pPr marL="0" indent="0">
              <a:buFont typeface="Arial" panose="020B0604020202020204" pitchFamily="34" charset="0"/>
              <a:buNone/>
            </a:pPr>
            <a:r>
              <a:rPr lang="en-IN" altLang="en-US" sz="1800"/>
              <a:t>        double ch;</a:t>
            </a:r>
          </a:p>
          <a:p>
            <a:pPr marL="0" indent="0">
              <a:buFont typeface="Arial" panose="020B0604020202020204" pitchFamily="34" charset="0"/>
              <a:buNone/>
            </a:pPr>
            <a:r>
              <a:rPr lang="en-IN" altLang="en-US" sz="1800"/>
              <a:t>        printf("enter a value between 1 to 2:");</a:t>
            </a:r>
          </a:p>
          <a:p>
            <a:pPr marL="0" indent="0">
              <a:buFont typeface="Arial" panose="020B0604020202020204" pitchFamily="34" charset="0"/>
              <a:buNone/>
            </a:pPr>
            <a:r>
              <a:rPr lang="en-IN" altLang="en-US" sz="1800"/>
              <a:t>        scanf("%lf", &amp;ch);</a:t>
            </a:r>
          </a:p>
          <a:p>
            <a:pPr marL="0" indent="0">
              <a:buFont typeface="Arial" panose="020B0604020202020204" pitchFamily="34" charset="0"/>
              <a:buNone/>
            </a:pPr>
            <a:r>
              <a:rPr lang="en-IN" altLang="en-US" sz="1800"/>
              <a:t>        switch (ch)</a:t>
            </a:r>
          </a:p>
          <a:p>
            <a:pPr marL="0" indent="0">
              <a:buFont typeface="Arial" panose="020B0604020202020204" pitchFamily="34" charset="0"/>
              <a:buNone/>
            </a:pPr>
            <a:r>
              <a:rPr lang="en-IN" altLang="en-US" sz="1800"/>
              <a:t>        {</a:t>
            </a:r>
          </a:p>
          <a:p>
            <a:pPr marL="0" indent="0">
              <a:buFont typeface="Arial" panose="020B0604020202020204" pitchFamily="34" charset="0"/>
              <a:buNone/>
            </a:pPr>
            <a:r>
              <a:rPr lang="en-IN" altLang="en-US" sz="1800"/>
              <a:t>           case 1:</a:t>
            </a:r>
          </a:p>
          <a:p>
            <a:pPr marL="0" indent="0">
              <a:buFont typeface="Arial" panose="020B0604020202020204" pitchFamily="34" charset="0"/>
              <a:buNone/>
            </a:pPr>
            <a:r>
              <a:rPr lang="en-IN" altLang="en-US" sz="1800"/>
              <a:t>              printf("1");</a:t>
            </a:r>
          </a:p>
          <a:p>
            <a:pPr marL="0" indent="0">
              <a:buFont typeface="Arial" panose="020B0604020202020204" pitchFamily="34" charset="0"/>
              <a:buNone/>
            </a:pPr>
            <a:r>
              <a:rPr lang="en-IN" altLang="en-US" sz="1800"/>
              <a:t>              break;</a:t>
            </a:r>
          </a:p>
          <a:p>
            <a:pPr marL="0" indent="0">
              <a:buFont typeface="Arial" panose="020B0604020202020204" pitchFamily="34" charset="0"/>
              <a:buNone/>
            </a:pPr>
            <a:r>
              <a:rPr lang="en-IN" altLang="en-US" sz="1800"/>
              <a:t>           case 2:</a:t>
            </a:r>
          </a:p>
          <a:p>
            <a:pPr marL="0" indent="0">
              <a:buFont typeface="Arial" panose="020B0604020202020204" pitchFamily="34" charset="0"/>
              <a:buNone/>
            </a:pPr>
            <a:r>
              <a:rPr lang="en-IN" altLang="en-US" sz="1800"/>
              <a:t>              printf("2");</a:t>
            </a:r>
          </a:p>
          <a:p>
            <a:pPr marL="0" indent="0">
              <a:buFont typeface="Arial" panose="020B0604020202020204" pitchFamily="34" charset="0"/>
              <a:buNone/>
            </a:pPr>
            <a:r>
              <a:rPr lang="en-IN" altLang="en-US" sz="1800"/>
              <a:t>              break;</a:t>
            </a:r>
          </a:p>
          <a:p>
            <a:pPr marL="0" indent="0">
              <a:buFont typeface="Arial" panose="020B0604020202020204" pitchFamily="34" charset="0"/>
              <a:buNone/>
            </a:pPr>
            <a:r>
              <a:rPr lang="en-IN" altLang="en-US" sz="1800"/>
              <a:t>        }</a:t>
            </a:r>
          </a:p>
          <a:p>
            <a:pPr marL="0" indent="0">
              <a:buFont typeface="Arial" panose="020B0604020202020204" pitchFamily="34" charset="0"/>
              <a:buNone/>
            </a:pPr>
            <a:r>
              <a:rPr lang="en-IN" altLang="en-US" sz="1800"/>
              <a:t>        return 0;</a:t>
            </a:r>
          </a:p>
          <a:p>
            <a:pPr marL="0" indent="0">
              <a:buFont typeface="Arial" panose="020B0604020202020204" pitchFamily="34" charset="0"/>
              <a:buNone/>
            </a:pPr>
            <a:r>
              <a:rPr lang="en-IN" altLang="en-US" sz="1800"/>
              <a:t>    }</a:t>
            </a:r>
          </a:p>
        </p:txBody>
      </p:sp>
      <p:sp>
        <p:nvSpPr>
          <p:cNvPr id="50180" name="Content Placeholder 6">
            <a:extLst>
              <a:ext uri="{FF2B5EF4-FFF2-40B4-BE49-F238E27FC236}">
                <a16:creationId xmlns:a16="http://schemas.microsoft.com/office/drawing/2014/main" id="{CA907CB7-8E3F-AD60-4630-C54107D3B039}"/>
              </a:ext>
            </a:extLst>
          </p:cNvPr>
          <p:cNvSpPr>
            <a:spLocks noGrp="1"/>
          </p:cNvSpPr>
          <p:nvPr>
            <p:ph sz="half" idx="2"/>
          </p:nvPr>
        </p:nvSpPr>
        <p:spPr>
          <a:xfrm>
            <a:off x="5029200" y="762000"/>
            <a:ext cx="3581400" cy="4525963"/>
          </a:xfrm>
        </p:spPr>
        <p:txBody>
          <a:bodyPr>
            <a:normAutofit fontScale="85000" lnSpcReduction="20000"/>
          </a:bodyPr>
          <a:lstStyle/>
          <a:p>
            <a:pPr marL="0" indent="0">
              <a:buFont typeface="Arial" panose="020B0604020202020204" pitchFamily="34" charset="0"/>
              <a:buNone/>
            </a:pPr>
            <a:r>
              <a:rPr lang="en-IN" altLang="en-US" sz="2000"/>
              <a:t>A. Compile time error</a:t>
            </a:r>
          </a:p>
          <a:p>
            <a:pPr marL="0" indent="0">
              <a:buFont typeface="Arial" panose="020B0604020202020204" pitchFamily="34" charset="0"/>
              <a:buNone/>
            </a:pPr>
            <a:r>
              <a:rPr lang="en-IN" altLang="en-US" sz="2000"/>
              <a:t>B. 1</a:t>
            </a:r>
          </a:p>
          <a:p>
            <a:pPr marL="0" indent="0">
              <a:buFont typeface="Arial" panose="020B0604020202020204" pitchFamily="34" charset="0"/>
              <a:buNone/>
            </a:pPr>
            <a:r>
              <a:rPr lang="en-IN" altLang="en-US" sz="2000"/>
              <a:t>C. 2</a:t>
            </a:r>
          </a:p>
          <a:p>
            <a:pPr marL="0" indent="0">
              <a:buFont typeface="Arial" panose="020B0604020202020204" pitchFamily="34" charset="0"/>
              <a:buNone/>
            </a:pPr>
            <a:r>
              <a:rPr lang="en-IN" altLang="en-US" sz="2000"/>
              <a:t>D. Nothing will be displayed</a:t>
            </a:r>
          </a:p>
          <a:p>
            <a:pPr marL="0" indent="0">
              <a:buFont typeface="Arial" panose="020B0604020202020204" pitchFamily="34" charset="0"/>
              <a:buNone/>
            </a:pPr>
            <a:endParaRPr lang="en-IN" altLang="en-US" sz="20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8AF4253E-003B-AB07-79CC-7F0AC0B46E68}"/>
              </a:ext>
            </a:extLst>
          </p:cNvPr>
          <p:cNvSpPr>
            <a:spLocks noGrp="1"/>
          </p:cNvSpPr>
          <p:nvPr>
            <p:ph type="title"/>
          </p:nvPr>
        </p:nvSpPr>
        <p:spPr>
          <a:xfrm>
            <a:off x="461963" y="-381000"/>
            <a:ext cx="8229600" cy="1143000"/>
          </a:xfrm>
        </p:spPr>
        <p:txBody>
          <a:bodyPr/>
          <a:lstStyle/>
          <a:p>
            <a:r>
              <a:rPr lang="en-IN" altLang="en-US"/>
              <a:t>Q2</a:t>
            </a:r>
          </a:p>
        </p:txBody>
      </p:sp>
      <p:sp>
        <p:nvSpPr>
          <p:cNvPr id="51203" name="Content Placeholder 2">
            <a:extLst>
              <a:ext uri="{FF2B5EF4-FFF2-40B4-BE49-F238E27FC236}">
                <a16:creationId xmlns:a16="http://schemas.microsoft.com/office/drawing/2014/main" id="{B76E3B80-B635-CEB0-A222-8366C76677AE}"/>
              </a:ext>
            </a:extLst>
          </p:cNvPr>
          <p:cNvSpPr>
            <a:spLocks noGrp="1"/>
          </p:cNvSpPr>
          <p:nvPr>
            <p:ph sz="half" idx="1"/>
          </p:nvPr>
        </p:nvSpPr>
        <p:spPr>
          <a:xfrm>
            <a:off x="471488" y="533400"/>
            <a:ext cx="4329112" cy="6096000"/>
          </a:xfrm>
        </p:spPr>
        <p:txBody>
          <a:bodyPr>
            <a:normAutofit lnSpcReduction="10000"/>
          </a:bodyPr>
          <a:lstStyle/>
          <a:p>
            <a:pPr marL="0" indent="0">
              <a:buFont typeface="Arial" panose="020B0604020202020204" pitchFamily="34" charset="0"/>
              <a:buNone/>
            </a:pPr>
            <a:r>
              <a:rPr lang="en-IN" altLang="en-US" sz="1800"/>
              <a:t>What will be the output of the following C code? (Assuming that we have entered the value 1 in the standard input)</a:t>
            </a:r>
          </a:p>
          <a:p>
            <a:pPr marL="0" indent="0">
              <a:buFont typeface="Arial" panose="020B0604020202020204" pitchFamily="34" charset="0"/>
              <a:buNone/>
            </a:pPr>
            <a:r>
              <a:rPr lang="en-IN" altLang="en-US" sz="1800"/>
              <a:t>    #include &lt;stdio.h&gt;</a:t>
            </a:r>
          </a:p>
          <a:p>
            <a:pPr marL="0" indent="0">
              <a:buFont typeface="Arial" panose="020B0604020202020204" pitchFamily="34" charset="0"/>
              <a:buNone/>
            </a:pPr>
            <a:r>
              <a:rPr lang="en-IN" altLang="en-US" sz="1800"/>
              <a:t>    int main()</a:t>
            </a:r>
          </a:p>
          <a:p>
            <a:pPr marL="0" indent="0">
              <a:buFont typeface="Arial" panose="020B0604020202020204" pitchFamily="34" charset="0"/>
              <a:buNone/>
            </a:pPr>
            <a:r>
              <a:rPr lang="en-IN" altLang="en-US" sz="1800"/>
              <a:t>    {</a:t>
            </a:r>
          </a:p>
          <a:p>
            <a:pPr marL="0" indent="0">
              <a:buFont typeface="Arial" panose="020B0604020202020204" pitchFamily="34" charset="0"/>
              <a:buNone/>
            </a:pPr>
            <a:r>
              <a:rPr lang="en-IN" altLang="en-US" sz="1800"/>
              <a:t>        int ch;</a:t>
            </a:r>
          </a:p>
          <a:p>
            <a:pPr marL="0" indent="0">
              <a:buFont typeface="Arial" panose="020B0604020202020204" pitchFamily="34" charset="0"/>
              <a:buNone/>
            </a:pPr>
            <a:r>
              <a:rPr lang="en-IN" altLang="en-US" sz="1800"/>
              <a:t>        printf("enter a value between 1 to 2:");</a:t>
            </a:r>
          </a:p>
          <a:p>
            <a:pPr marL="0" indent="0">
              <a:buFont typeface="Arial" panose="020B0604020202020204" pitchFamily="34" charset="0"/>
              <a:buNone/>
            </a:pPr>
            <a:r>
              <a:rPr lang="en-IN" altLang="en-US" sz="1800"/>
              <a:t>        scanf("%d", &amp;ch);</a:t>
            </a:r>
          </a:p>
          <a:p>
            <a:pPr marL="0" indent="0">
              <a:buFont typeface="Arial" panose="020B0604020202020204" pitchFamily="34" charset="0"/>
              <a:buNone/>
            </a:pPr>
            <a:r>
              <a:rPr lang="en-IN" altLang="en-US" sz="1800"/>
              <a:t>        switch (ch)</a:t>
            </a:r>
          </a:p>
          <a:p>
            <a:pPr marL="0" indent="0">
              <a:buFont typeface="Arial" panose="020B0604020202020204" pitchFamily="34" charset="0"/>
              <a:buNone/>
            </a:pPr>
            <a:r>
              <a:rPr lang="en-IN" altLang="en-US" sz="1800"/>
              <a:t>        {</a:t>
            </a:r>
          </a:p>
          <a:p>
            <a:pPr marL="0" indent="0">
              <a:buFont typeface="Arial" panose="020B0604020202020204" pitchFamily="34" charset="0"/>
              <a:buNone/>
            </a:pPr>
            <a:r>
              <a:rPr lang="en-IN" altLang="en-US" sz="1800"/>
              <a:t>           case 1:</a:t>
            </a:r>
          </a:p>
          <a:p>
            <a:pPr marL="0" indent="0">
              <a:buFont typeface="Arial" panose="020B0604020202020204" pitchFamily="34" charset="0"/>
              <a:buNone/>
            </a:pPr>
            <a:r>
              <a:rPr lang="en-IN" altLang="en-US" sz="1800"/>
              <a:t>              printf("1 ");</a:t>
            </a:r>
          </a:p>
          <a:p>
            <a:pPr marL="0" indent="0">
              <a:buFont typeface="Arial" panose="020B0604020202020204" pitchFamily="34" charset="0"/>
              <a:buNone/>
            </a:pPr>
            <a:r>
              <a:rPr lang="en-IN" altLang="en-US" sz="1800"/>
              <a:t>           default:</a:t>
            </a:r>
          </a:p>
          <a:p>
            <a:pPr marL="0" indent="0">
              <a:buFont typeface="Arial" panose="020B0604020202020204" pitchFamily="34" charset="0"/>
              <a:buNone/>
            </a:pPr>
            <a:r>
              <a:rPr lang="en-IN" altLang="en-US" sz="1800"/>
              <a:t>              printf("2");</a:t>
            </a:r>
          </a:p>
          <a:p>
            <a:pPr marL="0" indent="0">
              <a:buFont typeface="Arial" panose="020B0604020202020204" pitchFamily="34" charset="0"/>
              <a:buNone/>
            </a:pPr>
            <a:r>
              <a:rPr lang="en-IN" altLang="en-US" sz="1800"/>
              <a:t>        }</a:t>
            </a:r>
          </a:p>
          <a:p>
            <a:pPr marL="0" indent="0">
              <a:buFont typeface="Arial" panose="020B0604020202020204" pitchFamily="34" charset="0"/>
              <a:buNone/>
            </a:pPr>
            <a:r>
              <a:rPr lang="en-IN" altLang="en-US" sz="1800"/>
              <a:t>        return 0;</a:t>
            </a:r>
          </a:p>
          <a:p>
            <a:pPr marL="0" indent="0">
              <a:buFont typeface="Arial" panose="020B0604020202020204" pitchFamily="34" charset="0"/>
              <a:buNone/>
            </a:pPr>
            <a:r>
              <a:rPr lang="en-IN" altLang="en-US" sz="1800"/>
              <a:t>    }</a:t>
            </a:r>
          </a:p>
        </p:txBody>
      </p:sp>
      <p:sp>
        <p:nvSpPr>
          <p:cNvPr id="4" name="Content Placeholder 3">
            <a:extLst>
              <a:ext uri="{FF2B5EF4-FFF2-40B4-BE49-F238E27FC236}">
                <a16:creationId xmlns:a16="http://schemas.microsoft.com/office/drawing/2014/main" id="{A9DA6D7E-32C1-B039-E5C8-2C8C28B6E5FB}"/>
              </a:ext>
            </a:extLst>
          </p:cNvPr>
          <p:cNvSpPr>
            <a:spLocks noGrp="1"/>
          </p:cNvSpPr>
          <p:nvPr>
            <p:ph sz="half" idx="2"/>
          </p:nvPr>
        </p:nvSpPr>
        <p:spPr>
          <a:xfrm>
            <a:off x="4953000" y="762000"/>
            <a:ext cx="4038600" cy="4525963"/>
          </a:xfrm>
        </p:spPr>
        <p:txBody>
          <a:bodyPr>
            <a:normAutofit lnSpcReduction="10000"/>
          </a:bodyPr>
          <a:lstStyle/>
          <a:p>
            <a:pPr marL="0" indent="0">
              <a:buFont typeface="Arial" panose="020B0604020202020204" pitchFamily="34" charset="0"/>
              <a:buNone/>
              <a:defRPr/>
            </a:pPr>
            <a:r>
              <a:rPr lang="en-IN" dirty="0"/>
              <a:t>A. 1</a:t>
            </a:r>
          </a:p>
          <a:p>
            <a:pPr marL="0" indent="0">
              <a:buFont typeface="Arial" panose="020B0604020202020204" pitchFamily="34" charset="0"/>
              <a:buNone/>
              <a:defRPr/>
            </a:pPr>
            <a:r>
              <a:rPr lang="en-IN" dirty="0"/>
              <a:t>B. 2</a:t>
            </a:r>
          </a:p>
          <a:p>
            <a:pPr marL="0" indent="0">
              <a:buFont typeface="Arial" panose="020B0604020202020204" pitchFamily="34" charset="0"/>
              <a:buNone/>
              <a:defRPr/>
            </a:pPr>
            <a:r>
              <a:rPr lang="en-IN" dirty="0"/>
              <a:t>C. 1 2</a:t>
            </a:r>
          </a:p>
          <a:p>
            <a:pPr marL="0" indent="0">
              <a:buFont typeface="Arial" panose="020B0604020202020204" pitchFamily="34" charset="0"/>
              <a:buNone/>
              <a:defRPr/>
            </a:pPr>
            <a:r>
              <a:rPr lang="en-IN" dirty="0"/>
              <a:t>D. Compile time error</a:t>
            </a:r>
          </a:p>
          <a:p>
            <a:pPr>
              <a:defRPr/>
            </a:pPr>
            <a:endParaRPr lang="en-IN"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8E9236F9-20F6-34B5-2552-1305E8DC1247}"/>
              </a:ext>
            </a:extLst>
          </p:cNvPr>
          <p:cNvSpPr>
            <a:spLocks noGrp="1"/>
          </p:cNvSpPr>
          <p:nvPr>
            <p:ph type="title"/>
          </p:nvPr>
        </p:nvSpPr>
        <p:spPr>
          <a:xfrm>
            <a:off x="457200" y="-381000"/>
            <a:ext cx="8229600" cy="1143000"/>
          </a:xfrm>
        </p:spPr>
        <p:txBody>
          <a:bodyPr/>
          <a:lstStyle/>
          <a:p>
            <a:r>
              <a:rPr lang="en-IN" altLang="en-US"/>
              <a:t>Q3</a:t>
            </a:r>
          </a:p>
        </p:txBody>
      </p:sp>
      <p:sp>
        <p:nvSpPr>
          <p:cNvPr id="3" name="Content Placeholder 2">
            <a:extLst>
              <a:ext uri="{FF2B5EF4-FFF2-40B4-BE49-F238E27FC236}">
                <a16:creationId xmlns:a16="http://schemas.microsoft.com/office/drawing/2014/main" id="{DA7F2239-7B3B-AE40-AB70-63A23A8B435D}"/>
              </a:ext>
            </a:extLst>
          </p:cNvPr>
          <p:cNvSpPr>
            <a:spLocks noGrp="1"/>
          </p:cNvSpPr>
          <p:nvPr>
            <p:ph sz="half" idx="1"/>
          </p:nvPr>
        </p:nvSpPr>
        <p:spPr>
          <a:xfrm>
            <a:off x="457200" y="609600"/>
            <a:ext cx="4038600" cy="5516563"/>
          </a:xfrm>
        </p:spPr>
        <p:txBody>
          <a:bodyPr>
            <a:normAutofit fontScale="92500" lnSpcReduction="10000"/>
          </a:bodyPr>
          <a:lstStyle/>
          <a:p>
            <a:pPr marL="0" indent="0">
              <a:buFont typeface="Arial" panose="020B0604020202020204" pitchFamily="34" charset="0"/>
              <a:buNone/>
              <a:defRPr/>
            </a:pPr>
            <a:r>
              <a:rPr lang="en-IN" sz="1600" dirty="0"/>
              <a:t>What will be the output of the following C code? (Assuming that we have entered the value 1 in the standard input)</a:t>
            </a:r>
          </a:p>
          <a:p>
            <a:pPr marL="0" indent="0">
              <a:buFont typeface="Arial" panose="020B0604020202020204" pitchFamily="34" charset="0"/>
              <a:buNone/>
              <a:defRPr/>
            </a:pPr>
            <a:r>
              <a:rPr lang="en-IN" sz="1600" dirty="0"/>
              <a:t>    #include &lt;</a:t>
            </a:r>
            <a:r>
              <a:rPr lang="en-IN" sz="1600" dirty="0" err="1"/>
              <a:t>stdio.h</a:t>
            </a:r>
            <a:r>
              <a:rPr lang="en-IN" sz="1600" dirty="0"/>
              <a:t>&gt;</a:t>
            </a:r>
          </a:p>
          <a:p>
            <a:pPr marL="0" indent="0">
              <a:buFont typeface="Arial" panose="020B0604020202020204" pitchFamily="34" charset="0"/>
              <a:buNone/>
              <a:defRPr/>
            </a:pPr>
            <a:r>
              <a:rPr lang="en-IN" sz="1600" dirty="0"/>
              <a:t>    </a:t>
            </a:r>
            <a:r>
              <a:rPr lang="en-IN" sz="1600" dirty="0" err="1"/>
              <a:t>int</a:t>
            </a:r>
            <a:r>
              <a:rPr lang="en-IN" sz="1600" dirty="0"/>
              <a:t> main()</a:t>
            </a:r>
          </a:p>
          <a:p>
            <a:pPr marL="0" indent="0">
              <a:buFont typeface="Arial" panose="020B0604020202020204" pitchFamily="34" charset="0"/>
              <a:buNone/>
              <a:defRPr/>
            </a:pPr>
            <a:r>
              <a:rPr lang="en-IN" sz="1600" dirty="0"/>
              <a:t>    {</a:t>
            </a:r>
          </a:p>
          <a:p>
            <a:pPr marL="0" indent="0">
              <a:buFont typeface="Arial" panose="020B0604020202020204" pitchFamily="34" charset="0"/>
              <a:buNone/>
              <a:defRPr/>
            </a:pPr>
            <a:r>
              <a:rPr lang="en-IN" sz="1600" dirty="0"/>
              <a:t>        </a:t>
            </a:r>
            <a:r>
              <a:rPr lang="en-IN" sz="1600" dirty="0" err="1"/>
              <a:t>int</a:t>
            </a:r>
            <a:r>
              <a:rPr lang="en-IN" sz="1600" dirty="0"/>
              <a:t> </a:t>
            </a:r>
            <a:r>
              <a:rPr lang="en-IN" sz="1600" dirty="0" err="1"/>
              <a:t>ch</a:t>
            </a:r>
            <a:r>
              <a:rPr lang="en-IN" sz="1600" dirty="0"/>
              <a:t>;</a:t>
            </a:r>
          </a:p>
          <a:p>
            <a:pPr marL="0" indent="0">
              <a:buFont typeface="Arial" panose="020B0604020202020204" pitchFamily="34" charset="0"/>
              <a:buNone/>
              <a:defRPr/>
            </a:pPr>
            <a:r>
              <a:rPr lang="en-IN" sz="1600" dirty="0"/>
              <a:t>        </a:t>
            </a:r>
            <a:r>
              <a:rPr lang="en-IN" sz="1600" dirty="0" err="1"/>
              <a:t>printf</a:t>
            </a:r>
            <a:r>
              <a:rPr lang="en-IN" sz="1600" dirty="0"/>
              <a:t>("enter a value between 1 to 2:");</a:t>
            </a:r>
          </a:p>
          <a:p>
            <a:pPr marL="0" indent="0">
              <a:buFont typeface="Arial" panose="020B0604020202020204" pitchFamily="34" charset="0"/>
              <a:buNone/>
              <a:defRPr/>
            </a:pPr>
            <a:r>
              <a:rPr lang="en-IN" sz="1600" dirty="0"/>
              <a:t>        </a:t>
            </a:r>
            <a:r>
              <a:rPr lang="en-IN" sz="1600" dirty="0" err="1"/>
              <a:t>scanf</a:t>
            </a:r>
            <a:r>
              <a:rPr lang="en-IN" sz="1600" dirty="0"/>
              <a:t>("%d", &amp;</a:t>
            </a:r>
            <a:r>
              <a:rPr lang="en-IN" sz="1600" dirty="0" err="1"/>
              <a:t>ch</a:t>
            </a:r>
            <a:r>
              <a:rPr lang="en-IN" sz="1600" dirty="0"/>
              <a:t>);</a:t>
            </a:r>
          </a:p>
          <a:p>
            <a:pPr marL="0" indent="0">
              <a:buFont typeface="Arial" panose="020B0604020202020204" pitchFamily="34" charset="0"/>
              <a:buNone/>
              <a:defRPr/>
            </a:pPr>
            <a:r>
              <a:rPr lang="en-IN" sz="1600" dirty="0"/>
              <a:t>        switch (</a:t>
            </a:r>
            <a:r>
              <a:rPr lang="en-IN" sz="1600" dirty="0" err="1"/>
              <a:t>ch</a:t>
            </a:r>
            <a:r>
              <a:rPr lang="en-IN" sz="1600" dirty="0"/>
              <a:t>)</a:t>
            </a:r>
          </a:p>
          <a:p>
            <a:pPr marL="0" indent="0">
              <a:buFont typeface="Arial" panose="020B0604020202020204" pitchFamily="34" charset="0"/>
              <a:buNone/>
              <a:defRPr/>
            </a:pPr>
            <a:r>
              <a:rPr lang="en-IN" sz="1600" dirty="0"/>
              <a:t>        {</a:t>
            </a:r>
          </a:p>
          <a:p>
            <a:pPr marL="0" indent="0">
              <a:buFont typeface="Arial" panose="020B0604020202020204" pitchFamily="34" charset="0"/>
              <a:buNone/>
              <a:defRPr/>
            </a:pPr>
            <a:r>
              <a:rPr lang="en-IN" sz="1600" dirty="0"/>
              <a:t>           case 1:</a:t>
            </a:r>
          </a:p>
          <a:p>
            <a:pPr marL="0" indent="0">
              <a:buFont typeface="Arial" panose="020B0604020202020204" pitchFamily="34" charset="0"/>
              <a:buNone/>
              <a:defRPr/>
            </a:pPr>
            <a:r>
              <a:rPr lang="en-IN" sz="1600" dirty="0"/>
              <a:t>              </a:t>
            </a:r>
            <a:r>
              <a:rPr lang="en-IN" sz="1600" dirty="0" err="1"/>
              <a:t>printf</a:t>
            </a:r>
            <a:r>
              <a:rPr lang="en-IN" sz="1600" dirty="0"/>
              <a:t>("1 ");</a:t>
            </a:r>
          </a:p>
          <a:p>
            <a:pPr marL="0" indent="0">
              <a:buFont typeface="Arial" panose="020B0604020202020204" pitchFamily="34" charset="0"/>
              <a:buNone/>
              <a:defRPr/>
            </a:pPr>
            <a:r>
              <a:rPr lang="en-IN" sz="1600" dirty="0"/>
              <a:t>              </a:t>
            </a:r>
            <a:r>
              <a:rPr lang="en-IN" sz="1600" dirty="0" err="1"/>
              <a:t>printf</a:t>
            </a:r>
            <a:r>
              <a:rPr lang="en-IN" sz="1600" dirty="0"/>
              <a:t>("hi");</a:t>
            </a:r>
          </a:p>
          <a:p>
            <a:pPr marL="0" indent="0">
              <a:buFont typeface="Arial" panose="020B0604020202020204" pitchFamily="34" charset="0"/>
              <a:buNone/>
              <a:defRPr/>
            </a:pPr>
            <a:r>
              <a:rPr lang="en-IN" sz="1600" dirty="0"/>
              <a:t>              break;</a:t>
            </a:r>
          </a:p>
          <a:p>
            <a:pPr marL="0" indent="0">
              <a:buFont typeface="Arial" panose="020B0604020202020204" pitchFamily="34" charset="0"/>
              <a:buNone/>
              <a:defRPr/>
            </a:pPr>
            <a:r>
              <a:rPr lang="en-IN" sz="1600" dirty="0"/>
              <a:t>           default:</a:t>
            </a:r>
          </a:p>
          <a:p>
            <a:pPr marL="0" indent="0">
              <a:buFont typeface="Arial" panose="020B0604020202020204" pitchFamily="34" charset="0"/>
              <a:buNone/>
              <a:defRPr/>
            </a:pPr>
            <a:r>
              <a:rPr lang="en-IN" sz="1600" dirty="0"/>
              <a:t>              </a:t>
            </a:r>
            <a:r>
              <a:rPr lang="en-IN" sz="1600" dirty="0" err="1"/>
              <a:t>printf</a:t>
            </a:r>
            <a:r>
              <a:rPr lang="en-IN" sz="1600" dirty="0"/>
              <a:t>("2\n");</a:t>
            </a:r>
          </a:p>
          <a:p>
            <a:pPr marL="0" indent="0">
              <a:buFont typeface="Arial" panose="020B0604020202020204" pitchFamily="34" charset="0"/>
              <a:buNone/>
              <a:defRPr/>
            </a:pPr>
            <a:r>
              <a:rPr lang="en-IN" sz="1600" dirty="0"/>
              <a:t>        }</a:t>
            </a:r>
          </a:p>
          <a:p>
            <a:pPr marL="0" indent="0">
              <a:buFont typeface="Arial" panose="020B0604020202020204" pitchFamily="34" charset="0"/>
              <a:buNone/>
              <a:defRPr/>
            </a:pPr>
            <a:r>
              <a:rPr lang="en-IN" sz="1600" dirty="0"/>
              <a:t>    }</a:t>
            </a:r>
          </a:p>
          <a:p>
            <a:pPr>
              <a:defRPr/>
            </a:pPr>
            <a:endParaRPr lang="en-IN" dirty="0"/>
          </a:p>
        </p:txBody>
      </p:sp>
      <p:sp>
        <p:nvSpPr>
          <p:cNvPr id="4" name="Content Placeholder 3">
            <a:extLst>
              <a:ext uri="{FF2B5EF4-FFF2-40B4-BE49-F238E27FC236}">
                <a16:creationId xmlns:a16="http://schemas.microsoft.com/office/drawing/2014/main" id="{8BF6FD4B-8C26-57D2-5E0F-72BFB3E9DBD4}"/>
              </a:ext>
            </a:extLst>
          </p:cNvPr>
          <p:cNvSpPr>
            <a:spLocks noGrp="1"/>
          </p:cNvSpPr>
          <p:nvPr>
            <p:ph sz="half" idx="2"/>
          </p:nvPr>
        </p:nvSpPr>
        <p:spPr>
          <a:xfrm>
            <a:off x="4648200" y="609600"/>
            <a:ext cx="4038600" cy="5516563"/>
          </a:xfrm>
        </p:spPr>
        <p:txBody>
          <a:bodyPr>
            <a:normAutofit fontScale="92500" lnSpcReduction="10000"/>
          </a:bodyPr>
          <a:lstStyle/>
          <a:p>
            <a:pPr marL="0" indent="0">
              <a:buFont typeface="Arial" panose="020B0604020202020204" pitchFamily="34" charset="0"/>
              <a:buNone/>
              <a:defRPr/>
            </a:pPr>
            <a:r>
              <a:rPr lang="en-IN" sz="2000" dirty="0"/>
              <a:t>A. 1 hi</a:t>
            </a:r>
          </a:p>
          <a:p>
            <a:pPr marL="0" indent="0">
              <a:buFont typeface="Arial" panose="020B0604020202020204" pitchFamily="34" charset="0"/>
              <a:buNone/>
              <a:defRPr/>
            </a:pPr>
            <a:r>
              <a:rPr lang="en-IN" sz="2000" dirty="0"/>
              <a:t>B. 2</a:t>
            </a:r>
          </a:p>
          <a:p>
            <a:pPr marL="0" indent="0">
              <a:buFont typeface="Arial" panose="020B0604020202020204" pitchFamily="34" charset="0"/>
              <a:buNone/>
              <a:defRPr/>
            </a:pPr>
            <a:r>
              <a:rPr lang="en-IN" sz="2000" dirty="0"/>
              <a:t>C. hi</a:t>
            </a:r>
          </a:p>
          <a:p>
            <a:pPr marL="0" indent="0">
              <a:buFont typeface="Arial" panose="020B0604020202020204" pitchFamily="34" charset="0"/>
              <a:buNone/>
              <a:defRPr/>
            </a:pPr>
            <a:r>
              <a:rPr lang="en-IN" sz="2000" dirty="0"/>
              <a:t>D. 1</a:t>
            </a:r>
          </a:p>
          <a:p>
            <a:pPr>
              <a:defRPr/>
            </a:pPr>
            <a:endParaRPr lang="en-IN" sz="20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76781138-67A0-1079-82CE-34685BB14B54}"/>
              </a:ext>
            </a:extLst>
          </p:cNvPr>
          <p:cNvSpPr>
            <a:spLocks noGrp="1"/>
          </p:cNvSpPr>
          <p:nvPr>
            <p:ph type="title"/>
          </p:nvPr>
        </p:nvSpPr>
        <p:spPr>
          <a:xfrm>
            <a:off x="485775" y="-381000"/>
            <a:ext cx="8229600" cy="1143000"/>
          </a:xfrm>
        </p:spPr>
        <p:txBody>
          <a:bodyPr/>
          <a:lstStyle/>
          <a:p>
            <a:r>
              <a:rPr lang="en-IN" altLang="en-US"/>
              <a:t>Q4</a:t>
            </a:r>
          </a:p>
        </p:txBody>
      </p:sp>
      <p:sp>
        <p:nvSpPr>
          <p:cNvPr id="53251" name="Content Placeholder 2">
            <a:extLst>
              <a:ext uri="{FF2B5EF4-FFF2-40B4-BE49-F238E27FC236}">
                <a16:creationId xmlns:a16="http://schemas.microsoft.com/office/drawing/2014/main" id="{C0F8FD22-4CC0-B166-9C6F-75A2884B8B85}"/>
              </a:ext>
            </a:extLst>
          </p:cNvPr>
          <p:cNvSpPr>
            <a:spLocks noGrp="1"/>
          </p:cNvSpPr>
          <p:nvPr>
            <p:ph sz="half" idx="1"/>
          </p:nvPr>
        </p:nvSpPr>
        <p:spPr>
          <a:xfrm>
            <a:off x="457200" y="609600"/>
            <a:ext cx="4038600" cy="5516563"/>
          </a:xfrm>
        </p:spPr>
        <p:txBody>
          <a:bodyPr>
            <a:normAutofit fontScale="92500" lnSpcReduction="10000"/>
          </a:bodyPr>
          <a:lstStyle/>
          <a:p>
            <a:pPr marL="0" indent="0">
              <a:buFont typeface="Arial" panose="020B0604020202020204" pitchFamily="34" charset="0"/>
              <a:buNone/>
            </a:pPr>
            <a:r>
              <a:rPr lang="en-IN" altLang="en-US" sz="2000"/>
              <a:t>What will be the output of the following C code?</a:t>
            </a:r>
          </a:p>
          <a:p>
            <a:pPr marL="0" indent="0">
              <a:buFont typeface="Arial" panose="020B0604020202020204" pitchFamily="34" charset="0"/>
              <a:buNone/>
            </a:pPr>
            <a:r>
              <a:rPr lang="en-IN" altLang="en-US" sz="2000"/>
              <a:t>    #include &lt;stdio.h&gt;</a:t>
            </a:r>
          </a:p>
          <a:p>
            <a:pPr marL="0" indent="0">
              <a:buFont typeface="Arial" panose="020B0604020202020204" pitchFamily="34" charset="0"/>
              <a:buNone/>
            </a:pPr>
            <a:r>
              <a:rPr lang="en-IN" altLang="en-US" sz="2000"/>
              <a:t>    int main()</a:t>
            </a:r>
          </a:p>
          <a:p>
            <a:pPr marL="0" indent="0">
              <a:buFont typeface="Arial" panose="020B0604020202020204" pitchFamily="34" charset="0"/>
              <a:buNone/>
            </a:pPr>
            <a:r>
              <a:rPr lang="en-IN" altLang="en-US" sz="2000"/>
              <a:t>    {</a:t>
            </a:r>
          </a:p>
          <a:p>
            <a:pPr marL="0" indent="0">
              <a:buFont typeface="Arial" panose="020B0604020202020204" pitchFamily="34" charset="0"/>
              <a:buNone/>
            </a:pPr>
            <a:r>
              <a:rPr lang="en-IN" altLang="en-US" sz="2000"/>
              <a:t>        int x = 97;</a:t>
            </a:r>
          </a:p>
          <a:p>
            <a:pPr marL="0" indent="0">
              <a:buFont typeface="Arial" panose="020B0604020202020204" pitchFamily="34" charset="0"/>
              <a:buNone/>
            </a:pPr>
            <a:r>
              <a:rPr lang="en-IN" altLang="en-US" sz="2000"/>
              <a:t>        switch (x)</a:t>
            </a:r>
          </a:p>
          <a:p>
            <a:pPr marL="0" indent="0">
              <a:buFont typeface="Arial" panose="020B0604020202020204" pitchFamily="34" charset="0"/>
              <a:buNone/>
            </a:pPr>
            <a:r>
              <a:rPr lang="en-IN" altLang="en-US" sz="2000"/>
              <a:t>        {</a:t>
            </a:r>
          </a:p>
          <a:p>
            <a:pPr marL="0" indent="0">
              <a:buFont typeface="Arial" panose="020B0604020202020204" pitchFamily="34" charset="0"/>
              <a:buNone/>
            </a:pPr>
            <a:r>
              <a:rPr lang="en-IN" altLang="en-US" sz="2000"/>
              <a:t>           case 'a':</a:t>
            </a:r>
          </a:p>
          <a:p>
            <a:pPr marL="0" indent="0">
              <a:buFont typeface="Arial" panose="020B0604020202020204" pitchFamily="34" charset="0"/>
              <a:buNone/>
            </a:pPr>
            <a:r>
              <a:rPr lang="en-IN" altLang="en-US" sz="2000"/>
              <a:t>              printf("yes ");</a:t>
            </a:r>
          </a:p>
          <a:p>
            <a:pPr marL="0" indent="0">
              <a:buFont typeface="Arial" panose="020B0604020202020204" pitchFamily="34" charset="0"/>
              <a:buNone/>
            </a:pPr>
            <a:r>
              <a:rPr lang="en-IN" altLang="en-US" sz="2000"/>
              <a:t>              break;</a:t>
            </a:r>
          </a:p>
          <a:p>
            <a:pPr marL="0" indent="0">
              <a:buFont typeface="Arial" panose="020B0604020202020204" pitchFamily="34" charset="0"/>
              <a:buNone/>
            </a:pPr>
            <a:r>
              <a:rPr lang="en-IN" altLang="en-US" sz="2000"/>
              <a:t>           case 97:</a:t>
            </a:r>
          </a:p>
          <a:p>
            <a:pPr marL="0" indent="0">
              <a:buFont typeface="Arial" panose="020B0604020202020204" pitchFamily="34" charset="0"/>
              <a:buNone/>
            </a:pPr>
            <a:r>
              <a:rPr lang="en-IN" altLang="en-US" sz="2000"/>
              <a:t>              printf("no");</a:t>
            </a:r>
          </a:p>
          <a:p>
            <a:pPr marL="0" indent="0">
              <a:buFont typeface="Arial" panose="020B0604020202020204" pitchFamily="34" charset="0"/>
              <a:buNone/>
            </a:pPr>
            <a:r>
              <a:rPr lang="en-IN" altLang="en-US" sz="2000"/>
              <a:t>              break;</a:t>
            </a:r>
          </a:p>
          <a:p>
            <a:pPr marL="0" indent="0">
              <a:buFont typeface="Arial" panose="020B0604020202020204" pitchFamily="34" charset="0"/>
              <a:buNone/>
            </a:pPr>
            <a:r>
              <a:rPr lang="en-IN" altLang="en-US" sz="2000"/>
              <a:t>        }</a:t>
            </a:r>
          </a:p>
          <a:p>
            <a:pPr marL="0" indent="0">
              <a:buFont typeface="Arial" panose="020B0604020202020204" pitchFamily="34" charset="0"/>
              <a:buNone/>
            </a:pPr>
            <a:r>
              <a:rPr lang="en-IN" altLang="en-US" sz="2000"/>
              <a:t>    }</a:t>
            </a:r>
          </a:p>
        </p:txBody>
      </p:sp>
      <p:sp>
        <p:nvSpPr>
          <p:cNvPr id="4" name="Content Placeholder 3">
            <a:extLst>
              <a:ext uri="{FF2B5EF4-FFF2-40B4-BE49-F238E27FC236}">
                <a16:creationId xmlns:a16="http://schemas.microsoft.com/office/drawing/2014/main" id="{093EE34E-0368-439D-213D-8852E53FDEDF}"/>
              </a:ext>
            </a:extLst>
          </p:cNvPr>
          <p:cNvSpPr>
            <a:spLocks noGrp="1"/>
          </p:cNvSpPr>
          <p:nvPr>
            <p:ph sz="half" idx="2"/>
          </p:nvPr>
        </p:nvSpPr>
        <p:spPr>
          <a:xfrm>
            <a:off x="4648200" y="609600"/>
            <a:ext cx="4038600" cy="5516563"/>
          </a:xfrm>
        </p:spPr>
        <p:txBody>
          <a:bodyPr>
            <a:normAutofit fontScale="92500" lnSpcReduction="10000"/>
          </a:bodyPr>
          <a:lstStyle/>
          <a:p>
            <a:pPr marL="0" indent="0">
              <a:buFont typeface="Arial" panose="020B0604020202020204" pitchFamily="34" charset="0"/>
              <a:buNone/>
              <a:defRPr/>
            </a:pPr>
            <a:r>
              <a:rPr lang="en-IN" sz="2400" dirty="0"/>
              <a:t>A. yes</a:t>
            </a:r>
          </a:p>
          <a:p>
            <a:pPr marL="0" indent="0">
              <a:buFont typeface="Arial" panose="020B0604020202020204" pitchFamily="34" charset="0"/>
              <a:buNone/>
              <a:defRPr/>
            </a:pPr>
            <a:r>
              <a:rPr lang="en-IN" sz="2400" dirty="0"/>
              <a:t>B. yes no</a:t>
            </a:r>
          </a:p>
          <a:p>
            <a:pPr marL="0" indent="0">
              <a:buFont typeface="Arial" panose="020B0604020202020204" pitchFamily="34" charset="0"/>
              <a:buNone/>
              <a:defRPr/>
            </a:pPr>
            <a:r>
              <a:rPr lang="en-IN" sz="2400" dirty="0"/>
              <a:t>C. Duplicate case value error</a:t>
            </a:r>
          </a:p>
          <a:p>
            <a:pPr marL="0" indent="0">
              <a:buFont typeface="Arial" panose="020B0604020202020204" pitchFamily="34" charset="0"/>
              <a:buNone/>
              <a:defRPr/>
            </a:pPr>
            <a:r>
              <a:rPr lang="en-IN" sz="2400" dirty="0"/>
              <a:t>D. Nothing will be displayed</a:t>
            </a:r>
          </a:p>
          <a:p>
            <a:pPr>
              <a:defRPr/>
            </a:pPr>
            <a:endParaRPr lang="en-IN"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F931E188-C8B3-63B9-B111-F99047D0290F}"/>
              </a:ext>
            </a:extLst>
          </p:cNvPr>
          <p:cNvSpPr>
            <a:spLocks noGrp="1"/>
          </p:cNvSpPr>
          <p:nvPr>
            <p:ph type="title"/>
          </p:nvPr>
        </p:nvSpPr>
        <p:spPr>
          <a:xfrm>
            <a:off x="533400" y="0"/>
            <a:ext cx="8229600" cy="457200"/>
          </a:xfrm>
        </p:spPr>
        <p:txBody>
          <a:bodyPr>
            <a:normAutofit fontScale="90000"/>
          </a:bodyPr>
          <a:lstStyle/>
          <a:p>
            <a:r>
              <a:rPr lang="en-IN" altLang="en-US"/>
              <a:t>Q5</a:t>
            </a:r>
          </a:p>
        </p:txBody>
      </p:sp>
      <p:sp>
        <p:nvSpPr>
          <p:cNvPr id="54275" name="Content Placeholder 2">
            <a:extLst>
              <a:ext uri="{FF2B5EF4-FFF2-40B4-BE49-F238E27FC236}">
                <a16:creationId xmlns:a16="http://schemas.microsoft.com/office/drawing/2014/main" id="{D07DE56F-B9FE-88BB-C3BE-5A00F6FF7F14}"/>
              </a:ext>
            </a:extLst>
          </p:cNvPr>
          <p:cNvSpPr>
            <a:spLocks noGrp="1"/>
          </p:cNvSpPr>
          <p:nvPr>
            <p:ph sz="half" idx="1"/>
          </p:nvPr>
        </p:nvSpPr>
        <p:spPr>
          <a:xfrm>
            <a:off x="457200" y="609600"/>
            <a:ext cx="4038600" cy="5516563"/>
          </a:xfrm>
        </p:spPr>
        <p:txBody>
          <a:bodyPr>
            <a:normAutofit lnSpcReduction="10000"/>
          </a:bodyPr>
          <a:lstStyle/>
          <a:p>
            <a:pPr marL="0" indent="0">
              <a:buFont typeface="Arial" panose="020B0604020202020204" pitchFamily="34" charset="0"/>
              <a:buNone/>
            </a:pPr>
            <a:r>
              <a:rPr lang="en-IN" altLang="en-US" sz="2000"/>
              <a:t>What will be the output of the following C code?</a:t>
            </a:r>
          </a:p>
          <a:p>
            <a:pPr marL="0" indent="0">
              <a:buFont typeface="Arial" panose="020B0604020202020204" pitchFamily="34" charset="0"/>
              <a:buNone/>
            </a:pPr>
            <a:r>
              <a:rPr lang="en-IN" altLang="en-US" sz="2000"/>
              <a:t>    #include &lt;stdio.h&gt;</a:t>
            </a:r>
          </a:p>
          <a:p>
            <a:pPr marL="0" indent="0">
              <a:buFont typeface="Arial" panose="020B0604020202020204" pitchFamily="34" charset="0"/>
              <a:buNone/>
            </a:pPr>
            <a:r>
              <a:rPr lang="en-IN" altLang="en-US" sz="2000"/>
              <a:t>    int main()</a:t>
            </a:r>
          </a:p>
          <a:p>
            <a:pPr marL="0" indent="0">
              <a:buFont typeface="Arial" panose="020B0604020202020204" pitchFamily="34" charset="0"/>
              <a:buNone/>
            </a:pPr>
            <a:r>
              <a:rPr lang="en-IN" altLang="en-US" sz="2000"/>
              <a:t>    {</a:t>
            </a:r>
          </a:p>
          <a:p>
            <a:pPr marL="0" indent="0">
              <a:buFont typeface="Arial" panose="020B0604020202020204" pitchFamily="34" charset="0"/>
              <a:buNone/>
            </a:pPr>
            <a:r>
              <a:rPr lang="en-IN" altLang="en-US" sz="2000"/>
              <a:t>        int a = 1;</a:t>
            </a:r>
          </a:p>
          <a:p>
            <a:pPr marL="0" indent="0">
              <a:buFont typeface="Arial" panose="020B0604020202020204" pitchFamily="34" charset="0"/>
              <a:buNone/>
            </a:pPr>
            <a:r>
              <a:rPr lang="en-IN" altLang="en-US" sz="2000"/>
              <a:t>        switch (a)</a:t>
            </a:r>
          </a:p>
          <a:p>
            <a:pPr marL="0" indent="0">
              <a:buFont typeface="Arial" panose="020B0604020202020204" pitchFamily="34" charset="0"/>
              <a:buNone/>
            </a:pPr>
            <a:r>
              <a:rPr lang="en-IN" altLang="en-US" sz="2000"/>
              <a:t>        {</a:t>
            </a:r>
          </a:p>
          <a:p>
            <a:pPr marL="0" indent="0">
              <a:buFont typeface="Arial" panose="020B0604020202020204" pitchFamily="34" charset="0"/>
              <a:buNone/>
            </a:pPr>
            <a:r>
              <a:rPr lang="en-IN" altLang="en-US" sz="2000"/>
              <a:t>           case a:</a:t>
            </a:r>
          </a:p>
          <a:p>
            <a:pPr marL="0" indent="0">
              <a:buFont typeface="Arial" panose="020B0604020202020204" pitchFamily="34" charset="0"/>
              <a:buNone/>
            </a:pPr>
            <a:r>
              <a:rPr lang="en-IN" altLang="en-US" sz="2000"/>
              <a:t>              printf("Case A ");</a:t>
            </a:r>
          </a:p>
          <a:p>
            <a:pPr marL="0" indent="0">
              <a:buFont typeface="Arial" panose="020B0604020202020204" pitchFamily="34" charset="0"/>
              <a:buNone/>
            </a:pPr>
            <a:r>
              <a:rPr lang="en-IN" altLang="en-US" sz="2000"/>
              <a:t>           default:</a:t>
            </a:r>
          </a:p>
          <a:p>
            <a:pPr marL="0" indent="0">
              <a:buFont typeface="Arial" panose="020B0604020202020204" pitchFamily="34" charset="0"/>
              <a:buNone/>
            </a:pPr>
            <a:r>
              <a:rPr lang="en-IN" altLang="en-US" sz="2000"/>
              <a:t>              printf("Default");</a:t>
            </a:r>
          </a:p>
          <a:p>
            <a:pPr marL="0" indent="0">
              <a:buFont typeface="Arial" panose="020B0604020202020204" pitchFamily="34" charset="0"/>
              <a:buNone/>
            </a:pPr>
            <a:r>
              <a:rPr lang="en-IN" altLang="en-US" sz="2000"/>
              <a:t>        }</a:t>
            </a:r>
          </a:p>
          <a:p>
            <a:pPr marL="0" indent="0">
              <a:buFont typeface="Arial" panose="020B0604020202020204" pitchFamily="34" charset="0"/>
              <a:buNone/>
            </a:pPr>
            <a:r>
              <a:rPr lang="en-IN" altLang="en-US" sz="2000"/>
              <a:t>       return 0;</a:t>
            </a:r>
          </a:p>
          <a:p>
            <a:pPr marL="0" indent="0">
              <a:buFont typeface="Arial" panose="020B0604020202020204" pitchFamily="34" charset="0"/>
              <a:buNone/>
            </a:pPr>
            <a:r>
              <a:rPr lang="en-IN" altLang="en-US" sz="2000"/>
              <a:t>    }</a:t>
            </a:r>
          </a:p>
        </p:txBody>
      </p:sp>
      <p:sp>
        <p:nvSpPr>
          <p:cNvPr id="54276" name="Content Placeholder 3">
            <a:extLst>
              <a:ext uri="{FF2B5EF4-FFF2-40B4-BE49-F238E27FC236}">
                <a16:creationId xmlns:a16="http://schemas.microsoft.com/office/drawing/2014/main" id="{C6217B45-E3F5-8FC9-F700-0625F8995B1C}"/>
              </a:ext>
            </a:extLst>
          </p:cNvPr>
          <p:cNvSpPr>
            <a:spLocks noGrp="1"/>
          </p:cNvSpPr>
          <p:nvPr>
            <p:ph sz="half" idx="2"/>
          </p:nvPr>
        </p:nvSpPr>
        <p:spPr>
          <a:xfrm>
            <a:off x="4648200" y="609600"/>
            <a:ext cx="4038600" cy="5516563"/>
          </a:xfrm>
        </p:spPr>
        <p:txBody>
          <a:bodyPr>
            <a:normAutofit lnSpcReduction="10000"/>
          </a:bodyPr>
          <a:lstStyle/>
          <a:p>
            <a:pPr marL="0" indent="0">
              <a:buFont typeface="Arial" panose="020B0604020202020204" pitchFamily="34" charset="0"/>
              <a:buNone/>
            </a:pPr>
            <a:r>
              <a:rPr lang="en-IN" altLang="en-US"/>
              <a:t>A. Output: Case A</a:t>
            </a:r>
          </a:p>
          <a:p>
            <a:pPr marL="0" indent="0">
              <a:buFont typeface="Arial" panose="020B0604020202020204" pitchFamily="34" charset="0"/>
              <a:buNone/>
            </a:pPr>
            <a:r>
              <a:rPr lang="en-IN" altLang="en-US"/>
              <a:t>B. Output: Default</a:t>
            </a:r>
          </a:p>
          <a:p>
            <a:pPr marL="0" indent="0">
              <a:buFont typeface="Arial" panose="020B0604020202020204" pitchFamily="34" charset="0"/>
              <a:buNone/>
            </a:pPr>
            <a:r>
              <a:rPr lang="en-IN" altLang="en-US"/>
              <a:t>C. Output: Case A Default</a:t>
            </a:r>
          </a:p>
          <a:p>
            <a:pPr marL="0" indent="0">
              <a:buFont typeface="Arial" panose="020B0604020202020204" pitchFamily="34" charset="0"/>
              <a:buNone/>
            </a:pPr>
            <a:r>
              <a:rPr lang="en-IN" altLang="en-US"/>
              <a:t>D. Compile time error</a:t>
            </a:r>
          </a:p>
          <a:p>
            <a:pPr marL="0" indent="0">
              <a:buFont typeface="Arial" panose="020B0604020202020204" pitchFamily="34" charset="0"/>
              <a:buNone/>
            </a:pPr>
            <a:endParaRPr lang="en-I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Data Types</a:t>
            </a:r>
            <a:endParaRPr/>
          </a:p>
        </p:txBody>
      </p:sp>
      <p:sp>
        <p:nvSpPr>
          <p:cNvPr id="196" name="Google Shape;196;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3200"/>
              <a:buChar char="•"/>
            </a:pPr>
            <a:r>
              <a:rPr lang="en-US">
                <a:solidFill>
                  <a:schemeClr val="accent1"/>
                </a:solidFill>
              </a:rPr>
              <a:t>Data type means the type of value a variable will have.</a:t>
            </a:r>
            <a:endParaRPr/>
          </a:p>
          <a:p>
            <a:pPr marL="342900" lvl="0" indent="-342900" algn="just" rtl="0">
              <a:spcBef>
                <a:spcPts val="640"/>
              </a:spcBef>
              <a:spcAft>
                <a:spcPts val="0"/>
              </a:spcAft>
              <a:buClr>
                <a:schemeClr val="accent1"/>
              </a:buClr>
              <a:buSzPts val="3200"/>
              <a:buChar char="•"/>
            </a:pPr>
            <a:r>
              <a:rPr lang="en-US">
                <a:solidFill>
                  <a:schemeClr val="accent1"/>
                </a:solidFill>
              </a:rPr>
              <a:t>It also defines memory space for a particular variable in computer.</a:t>
            </a:r>
            <a:endParaRPr/>
          </a:p>
          <a:p>
            <a:pPr marL="342900" lvl="0" indent="-342900" algn="just" rtl="0">
              <a:spcBef>
                <a:spcPts val="640"/>
              </a:spcBef>
              <a:spcAft>
                <a:spcPts val="0"/>
              </a:spcAft>
              <a:buClr>
                <a:schemeClr val="accent1"/>
              </a:buClr>
              <a:buSzPts val="3200"/>
              <a:buChar char="•"/>
            </a:pPr>
            <a:r>
              <a:rPr lang="en-US">
                <a:solidFill>
                  <a:schemeClr val="accent1"/>
                </a:solidFill>
              </a:rPr>
              <a:t>The type of value of variable can be alphabets or numbers.</a:t>
            </a:r>
            <a:endParaRPr/>
          </a:p>
          <a:p>
            <a:pPr marL="342900" lvl="0" indent="-342900" algn="just" rtl="0">
              <a:spcBef>
                <a:spcPts val="640"/>
              </a:spcBef>
              <a:spcAft>
                <a:spcPts val="0"/>
              </a:spcAft>
              <a:buClr>
                <a:schemeClr val="accent1"/>
              </a:buClr>
              <a:buSzPts val="3200"/>
              <a:buChar char="•"/>
            </a:pPr>
            <a:r>
              <a:rPr lang="en-US">
                <a:solidFill>
                  <a:schemeClr val="accent1"/>
                </a:solidFill>
              </a:rPr>
              <a:t>The numbers can be further divided as the integer or rational number.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3" name="Title 2">
            <a:extLst>
              <a:ext uri="{FF2B5EF4-FFF2-40B4-BE49-F238E27FC236}">
                <a16:creationId xmlns:a16="http://schemas.microsoft.com/office/drawing/2014/main" id="{B99E501D-68B2-EDCA-67A4-F0D0A001BCE2}"/>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8EEA7D23-A7E2-70D6-8F16-B026AAEE569F}"/>
              </a:ext>
            </a:extLst>
          </p:cNvPr>
          <p:cNvSpPr>
            <a:spLocks noGrp="1"/>
          </p:cNvSpPr>
          <p:nvPr>
            <p:ph type="body" idx="1"/>
          </p:nvPr>
        </p:nvSpPr>
        <p:spPr/>
        <p:txBody>
          <a:bodyPr/>
          <a:lstStyle/>
          <a:p>
            <a:endParaRPr lang="en-IN"/>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Outline</a:t>
            </a:r>
            <a:endParaRPr/>
          </a:p>
        </p:txBody>
      </p:sp>
      <p:sp>
        <p:nvSpPr>
          <p:cNvPr id="58" name="Google Shape;58;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accent1"/>
              </a:buClr>
              <a:buSzPts val="3200"/>
              <a:buChar char="•"/>
            </a:pPr>
            <a:r>
              <a:rPr lang="en-US"/>
              <a:t>Repetition structure/Control Loop Statements</a:t>
            </a:r>
            <a:endParaRPr/>
          </a:p>
          <a:p>
            <a:pPr marL="742950" lvl="1" indent="-285750" algn="l" rtl="0">
              <a:lnSpc>
                <a:spcPct val="90000"/>
              </a:lnSpc>
              <a:spcBef>
                <a:spcPts val="560"/>
              </a:spcBef>
              <a:spcAft>
                <a:spcPts val="0"/>
              </a:spcAft>
              <a:buClr>
                <a:schemeClr val="accent1"/>
              </a:buClr>
              <a:buSzPts val="2800"/>
              <a:buChar char="–"/>
            </a:pPr>
            <a:r>
              <a:rPr lang="en-US"/>
              <a:t>for statement</a:t>
            </a:r>
            <a:endParaRPr/>
          </a:p>
          <a:p>
            <a:pPr marL="742950" lvl="1" indent="-285750" algn="l" rtl="0">
              <a:lnSpc>
                <a:spcPct val="90000"/>
              </a:lnSpc>
              <a:spcBef>
                <a:spcPts val="560"/>
              </a:spcBef>
              <a:spcAft>
                <a:spcPts val="0"/>
              </a:spcAft>
              <a:buClr>
                <a:schemeClr val="accent1"/>
              </a:buClr>
              <a:buSzPts val="2800"/>
              <a:buChar char="–"/>
            </a:pPr>
            <a:r>
              <a:rPr lang="en-US"/>
              <a:t>while statement</a:t>
            </a:r>
            <a:endParaRPr/>
          </a:p>
          <a:p>
            <a:pPr marL="742950" lvl="1" indent="-285750" algn="l" rtl="0">
              <a:lnSpc>
                <a:spcPct val="90000"/>
              </a:lnSpc>
              <a:spcBef>
                <a:spcPts val="560"/>
              </a:spcBef>
              <a:spcAft>
                <a:spcPts val="0"/>
              </a:spcAft>
              <a:buClr>
                <a:schemeClr val="accent1"/>
              </a:buClr>
              <a:buSzPts val="2800"/>
              <a:buChar char="–"/>
            </a:pPr>
            <a:r>
              <a:rPr lang="en-US"/>
              <a:t>do-while statement</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Repetition(Going to School)</a:t>
            </a:r>
            <a:endParaRPr/>
          </a:p>
        </p:txBody>
      </p:sp>
      <p:grpSp>
        <p:nvGrpSpPr>
          <p:cNvPr id="64" name="Google Shape;64;p3"/>
          <p:cNvGrpSpPr/>
          <p:nvPr/>
        </p:nvGrpSpPr>
        <p:grpSpPr>
          <a:xfrm>
            <a:off x="3581400" y="1213485"/>
            <a:ext cx="1981200" cy="5263516"/>
            <a:chOff x="3810000" y="2508802"/>
            <a:chExt cx="1981200" cy="5339798"/>
          </a:xfrm>
        </p:grpSpPr>
        <p:pic>
          <p:nvPicPr>
            <p:cNvPr id="65" name="Google Shape;65;p3" descr="C:\Users\Aman\Pictures\C ppt pictures\Capture.JPG"/>
            <p:cNvPicPr preferRelativeResize="0"/>
            <p:nvPr/>
          </p:nvPicPr>
          <p:blipFill rotWithShape="1">
            <a:blip r:embed="rId3">
              <a:alphaModFix/>
            </a:blip>
            <a:srcRect l="74257" r="988"/>
            <a:stretch/>
          </p:blipFill>
          <p:spPr>
            <a:xfrm>
              <a:off x="4059936" y="6897624"/>
              <a:ext cx="1485900" cy="950976"/>
            </a:xfrm>
            <a:prstGeom prst="rect">
              <a:avLst/>
            </a:prstGeom>
            <a:noFill/>
            <a:ln>
              <a:noFill/>
            </a:ln>
          </p:spPr>
        </p:pic>
        <p:pic>
          <p:nvPicPr>
            <p:cNvPr id="66" name="Google Shape;66;p3" descr="C:\Users\Aman\Pictures\C ppt pictures\Capture.JPG"/>
            <p:cNvPicPr preferRelativeResize="0"/>
            <p:nvPr/>
          </p:nvPicPr>
          <p:blipFill rotWithShape="1">
            <a:blip r:embed="rId4">
              <a:alphaModFix/>
            </a:blip>
            <a:srcRect l="49505" r="25740"/>
            <a:stretch/>
          </p:blipFill>
          <p:spPr>
            <a:xfrm>
              <a:off x="4059936" y="5830824"/>
              <a:ext cx="1485900" cy="798576"/>
            </a:xfrm>
            <a:prstGeom prst="rect">
              <a:avLst/>
            </a:prstGeom>
            <a:noFill/>
            <a:ln>
              <a:noFill/>
            </a:ln>
          </p:spPr>
        </p:pic>
        <p:pic>
          <p:nvPicPr>
            <p:cNvPr id="67" name="Google Shape;67;p3" descr="C:\Users\Aman\Pictures\C ppt pictures\Capture.JPG"/>
            <p:cNvPicPr preferRelativeResize="0"/>
            <p:nvPr/>
          </p:nvPicPr>
          <p:blipFill rotWithShape="1">
            <a:blip r:embed="rId4">
              <a:alphaModFix/>
            </a:blip>
            <a:srcRect l="24753" r="49504"/>
            <a:stretch/>
          </p:blipFill>
          <p:spPr>
            <a:xfrm>
              <a:off x="4038600" y="4803648"/>
              <a:ext cx="1545336" cy="798576"/>
            </a:xfrm>
            <a:prstGeom prst="rect">
              <a:avLst/>
            </a:prstGeom>
            <a:noFill/>
            <a:ln>
              <a:noFill/>
            </a:ln>
          </p:spPr>
        </p:pic>
        <p:pic>
          <p:nvPicPr>
            <p:cNvPr id="68" name="Google Shape;68;p3" descr="C:\Users\Aman\Pictures\C ppt pictures\Capture.JPG"/>
            <p:cNvPicPr preferRelativeResize="0"/>
            <p:nvPr/>
          </p:nvPicPr>
          <p:blipFill rotWithShape="1">
            <a:blip r:embed="rId5">
              <a:alphaModFix/>
            </a:blip>
            <a:srcRect l="990" r="74257"/>
            <a:stretch/>
          </p:blipFill>
          <p:spPr>
            <a:xfrm>
              <a:off x="4059936" y="3773424"/>
              <a:ext cx="1485900" cy="798576"/>
            </a:xfrm>
            <a:prstGeom prst="rect">
              <a:avLst/>
            </a:prstGeom>
            <a:noFill/>
            <a:ln>
              <a:noFill/>
            </a:ln>
          </p:spPr>
        </p:pic>
        <p:sp>
          <p:nvSpPr>
            <p:cNvPr id="69" name="Google Shape;69;p3"/>
            <p:cNvSpPr/>
            <p:nvPr/>
          </p:nvSpPr>
          <p:spPr>
            <a:xfrm>
              <a:off x="3810000" y="2508802"/>
              <a:ext cx="1981200" cy="933450"/>
            </a:xfrm>
            <a:prstGeom prst="diamond">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Day = Monday to Saturday</a:t>
              </a:r>
              <a:endParaRPr sz="1400" b="0" i="0" u="none" strike="noStrike" cap="none">
                <a:solidFill>
                  <a:schemeClr val="dk1"/>
                </a:solidFill>
                <a:latin typeface="Calibri"/>
                <a:ea typeface="Calibri"/>
                <a:cs typeface="Calibri"/>
                <a:sym typeface="Calibri"/>
              </a:endParaRPr>
            </a:p>
          </p:txBody>
        </p:sp>
        <p:cxnSp>
          <p:nvCxnSpPr>
            <p:cNvPr id="70" name="Google Shape;70;p3"/>
            <p:cNvCxnSpPr>
              <a:stCxn id="68" idx="2"/>
              <a:endCxn id="67" idx="0"/>
            </p:cNvCxnSpPr>
            <p:nvPr/>
          </p:nvCxnSpPr>
          <p:spPr>
            <a:xfrm>
              <a:off x="4802886" y="4572000"/>
              <a:ext cx="8400" cy="231600"/>
            </a:xfrm>
            <a:prstGeom prst="straightConnector1">
              <a:avLst/>
            </a:prstGeom>
            <a:noFill/>
            <a:ln w="9525" cap="flat" cmpd="sng">
              <a:solidFill>
                <a:schemeClr val="dk1"/>
              </a:solidFill>
              <a:prstDash val="solid"/>
              <a:round/>
              <a:headEnd type="none" w="sm" len="sm"/>
              <a:tailEnd type="stealth" w="med" len="med"/>
            </a:ln>
          </p:spPr>
        </p:cxnSp>
        <p:cxnSp>
          <p:nvCxnSpPr>
            <p:cNvPr id="71" name="Google Shape;71;p3"/>
            <p:cNvCxnSpPr>
              <a:stCxn id="67" idx="2"/>
              <a:endCxn id="66" idx="0"/>
            </p:cNvCxnSpPr>
            <p:nvPr/>
          </p:nvCxnSpPr>
          <p:spPr>
            <a:xfrm flipH="1">
              <a:off x="4802868" y="5602224"/>
              <a:ext cx="8400" cy="228600"/>
            </a:xfrm>
            <a:prstGeom prst="straightConnector1">
              <a:avLst/>
            </a:prstGeom>
            <a:noFill/>
            <a:ln w="9525" cap="flat" cmpd="sng">
              <a:solidFill>
                <a:schemeClr val="dk1"/>
              </a:solidFill>
              <a:prstDash val="solid"/>
              <a:round/>
              <a:headEnd type="none" w="sm" len="sm"/>
              <a:tailEnd type="stealth" w="med" len="med"/>
            </a:ln>
          </p:spPr>
        </p:cxnSp>
      </p:grpSp>
      <p:cxnSp>
        <p:nvCxnSpPr>
          <p:cNvPr id="72" name="Google Shape;72;p3"/>
          <p:cNvCxnSpPr/>
          <p:nvPr/>
        </p:nvCxnSpPr>
        <p:spPr>
          <a:xfrm rot="5400000" flipH="1">
            <a:off x="2230350" y="3027592"/>
            <a:ext cx="2778300" cy="76200"/>
          </a:xfrm>
          <a:prstGeom prst="bentConnector3">
            <a:avLst>
              <a:gd name="adj1" fmla="val 0"/>
            </a:avLst>
          </a:prstGeom>
          <a:noFill/>
          <a:ln w="9525" cap="flat" cmpd="sng">
            <a:solidFill>
              <a:schemeClr val="dk1"/>
            </a:solidFill>
            <a:prstDash val="solid"/>
            <a:round/>
            <a:headEnd type="none" w="sm" len="sm"/>
            <a:tailEnd type="stealth" w="med" len="med"/>
          </a:ln>
        </p:spPr>
      </p:cxnSp>
      <p:cxnSp>
        <p:nvCxnSpPr>
          <p:cNvPr id="73" name="Google Shape;73;p3"/>
          <p:cNvCxnSpPr>
            <a:stCxn id="66" idx="2"/>
            <a:endCxn id="65" idx="0"/>
          </p:cNvCxnSpPr>
          <p:nvPr/>
        </p:nvCxnSpPr>
        <p:spPr>
          <a:xfrm>
            <a:off x="4574286" y="5275218"/>
            <a:ext cx="0" cy="264300"/>
          </a:xfrm>
          <a:prstGeom prst="straightConnector1">
            <a:avLst/>
          </a:prstGeom>
          <a:noFill/>
          <a:ln w="9525" cap="flat" cmpd="sng">
            <a:solidFill>
              <a:schemeClr val="dk1"/>
            </a:solidFill>
            <a:prstDash val="solid"/>
            <a:round/>
            <a:headEnd type="none" w="sm" len="sm"/>
            <a:tailEnd type="stealth" w="med" len="med"/>
          </a:ln>
        </p:spPr>
      </p:cxnSp>
      <p:cxnSp>
        <p:nvCxnSpPr>
          <p:cNvPr id="74" name="Google Shape;74;p3"/>
          <p:cNvCxnSpPr>
            <a:stCxn id="69" idx="2"/>
            <a:endCxn id="75" idx="0"/>
          </p:cNvCxnSpPr>
          <p:nvPr/>
        </p:nvCxnSpPr>
        <p:spPr>
          <a:xfrm>
            <a:off x="4572000" y="2133600"/>
            <a:ext cx="38100" cy="228600"/>
          </a:xfrm>
          <a:prstGeom prst="straightConnector1">
            <a:avLst/>
          </a:prstGeom>
          <a:noFill/>
          <a:ln w="9525" cap="flat" cmpd="sng">
            <a:solidFill>
              <a:schemeClr val="dk1"/>
            </a:solidFill>
            <a:prstDash val="solid"/>
            <a:round/>
            <a:headEnd type="none" w="sm" len="sm"/>
            <a:tailEnd type="stealth" w="med" len="med"/>
          </a:ln>
        </p:spPr>
      </p:cxnSp>
      <p:sp>
        <p:nvSpPr>
          <p:cNvPr id="75" name="Google Shape;75;p3"/>
          <p:cNvSpPr/>
          <p:nvPr/>
        </p:nvSpPr>
        <p:spPr>
          <a:xfrm>
            <a:off x="3657600" y="2362200"/>
            <a:ext cx="1905000" cy="4267200"/>
          </a:xfrm>
          <a:prstGeom prst="flowChartProcess">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Looping (repetition)</a:t>
            </a:r>
            <a:endParaRPr/>
          </a:p>
        </p:txBody>
      </p:sp>
      <p:sp>
        <p:nvSpPr>
          <p:cNvPr id="81" name="Google Shape;81;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accent1"/>
              </a:buClr>
              <a:buSzPts val="3200"/>
              <a:buChar char="•"/>
            </a:pPr>
            <a:r>
              <a:rPr lang="en-US" i="1"/>
              <a:t>What if we want to display hello 500 times?</a:t>
            </a:r>
            <a:endParaRPr/>
          </a:p>
          <a:p>
            <a:pPr marL="742950" lvl="1" indent="-285750" algn="l" rtl="0">
              <a:lnSpc>
                <a:spcPct val="100000"/>
              </a:lnSpc>
              <a:spcBef>
                <a:spcPts val="560"/>
              </a:spcBef>
              <a:spcAft>
                <a:spcPts val="0"/>
              </a:spcAft>
              <a:buClr>
                <a:schemeClr val="accent1"/>
              </a:buClr>
              <a:buSzPts val="2800"/>
              <a:buChar char="–"/>
            </a:pPr>
            <a:r>
              <a:rPr lang="en-US"/>
              <a:t> Should we write 500 printf statements or equivalent ?</a:t>
            </a:r>
            <a:endParaRPr/>
          </a:p>
          <a:p>
            <a:pPr marL="342900" lvl="0" indent="-342900" algn="l" rtl="0">
              <a:lnSpc>
                <a:spcPct val="100000"/>
              </a:lnSpc>
              <a:spcBef>
                <a:spcPts val="640"/>
              </a:spcBef>
              <a:spcAft>
                <a:spcPts val="0"/>
              </a:spcAft>
              <a:buClr>
                <a:schemeClr val="accent1"/>
              </a:buClr>
              <a:buSzPts val="3200"/>
              <a:buFont typeface="Noto Sans Symbols"/>
              <a:buChar char="⮚"/>
            </a:pPr>
            <a:r>
              <a:rPr lang="en-US"/>
              <a:t> Obviously not.</a:t>
            </a:r>
            <a:endParaRPr/>
          </a:p>
          <a:p>
            <a:pPr marL="342900" lvl="0" indent="-342900" algn="l" rtl="0">
              <a:lnSpc>
                <a:spcPct val="100000"/>
              </a:lnSpc>
              <a:spcBef>
                <a:spcPts val="640"/>
              </a:spcBef>
              <a:spcAft>
                <a:spcPts val="0"/>
              </a:spcAft>
              <a:buClr>
                <a:schemeClr val="accent1"/>
              </a:buClr>
              <a:buSzPts val="3200"/>
              <a:buChar char="•"/>
            </a:pPr>
            <a:r>
              <a:rPr lang="en-US"/>
              <a:t> It means that we need some programming facility to repeat certain works.</a:t>
            </a:r>
            <a:endParaRPr/>
          </a:p>
          <a:p>
            <a:pPr marL="342900" lvl="0" indent="-342900" algn="l" rtl="0">
              <a:lnSpc>
                <a:spcPct val="100000"/>
              </a:lnSpc>
              <a:spcBef>
                <a:spcPts val="640"/>
              </a:spcBef>
              <a:spcAft>
                <a:spcPts val="0"/>
              </a:spcAft>
              <a:buClr>
                <a:schemeClr val="accent1"/>
              </a:buClr>
              <a:buSzPts val="3200"/>
              <a:buChar char="•"/>
            </a:pPr>
            <a:r>
              <a:rPr lang="en-US"/>
              <a:t> Such facility is available in form of </a:t>
            </a:r>
            <a:r>
              <a:rPr lang="en-US" b="1" i="1"/>
              <a:t>looping statements.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6"/>
          <p:cNvSpPr txBox="1"/>
          <p:nvPr/>
        </p:nvSpPr>
        <p:spPr>
          <a:xfrm>
            <a:off x="3109423" y="5757446"/>
            <a:ext cx="39009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The concept of a loop without condition</a:t>
            </a:r>
            <a:endParaRPr sz="1600" b="1" i="0" u="none" strike="noStrike" cap="none">
              <a:solidFill>
                <a:schemeClr val="dk1"/>
              </a:solidFill>
              <a:latin typeface="Calibri"/>
              <a:ea typeface="Calibri"/>
              <a:cs typeface="Calibri"/>
              <a:sym typeface="Calibri"/>
            </a:endParaRPr>
          </a:p>
        </p:txBody>
      </p:sp>
      <p:sp>
        <p:nvSpPr>
          <p:cNvPr id="87" name="Google Shape;87;p6"/>
          <p:cNvSpPr/>
          <p:nvPr/>
        </p:nvSpPr>
        <p:spPr>
          <a:xfrm>
            <a:off x="457200" y="1600200"/>
            <a:ext cx="8229600" cy="1397000"/>
          </a:xfrm>
          <a:prstGeom prst="rect">
            <a:avLst/>
          </a:prstGeom>
          <a:solidFill>
            <a:srgbClr val="FFFFFF"/>
          </a:solid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accent1"/>
              </a:buClr>
              <a:buSzPts val="3200"/>
              <a:buFont typeface="Calibri"/>
              <a:buChar char="•"/>
            </a:pPr>
            <a:r>
              <a:rPr lang="en-US" sz="3200" b="0" i="0" u="none" strike="noStrike" cap="none">
                <a:solidFill>
                  <a:schemeClr val="accent1"/>
                </a:solidFill>
                <a:latin typeface="Calibri"/>
                <a:ea typeface="Calibri"/>
                <a:cs typeface="Calibri"/>
                <a:sym typeface="Calibri"/>
              </a:rPr>
              <a:t>The main idea of a loop is to repeat an action or a series of actions.</a:t>
            </a:r>
            <a:endParaRPr sz="1400" b="0" i="0" u="none" strike="noStrike" cap="none">
              <a:solidFill>
                <a:srgbClr val="000000"/>
              </a:solidFill>
              <a:latin typeface="Arial"/>
              <a:ea typeface="Arial"/>
              <a:cs typeface="Arial"/>
              <a:sym typeface="Arial"/>
            </a:endParaRPr>
          </a:p>
          <a:p>
            <a:pPr marL="342900" marR="0" lvl="0" indent="-342900" algn="just" rtl="0">
              <a:lnSpc>
                <a:spcPct val="100000"/>
              </a:lnSpc>
              <a:spcBef>
                <a:spcPts val="640"/>
              </a:spcBef>
              <a:spcAft>
                <a:spcPts val="0"/>
              </a:spcAft>
              <a:buClr>
                <a:srgbClr val="000000"/>
              </a:buClr>
              <a:buSzPts val="3200"/>
              <a:buFont typeface="Arial"/>
              <a:buNone/>
            </a:pPr>
            <a:endParaRPr sz="3200" b="0" i="0" u="none" strike="noStrike" cap="none">
              <a:solidFill>
                <a:schemeClr val="accent1"/>
              </a:solidFill>
              <a:latin typeface="Calibri"/>
              <a:ea typeface="Calibri"/>
              <a:cs typeface="Calibri"/>
              <a:sym typeface="Calibri"/>
            </a:endParaRPr>
          </a:p>
        </p:txBody>
      </p:sp>
      <p:pic>
        <p:nvPicPr>
          <p:cNvPr id="88" name="Google Shape;88;p6"/>
          <p:cNvPicPr preferRelativeResize="0"/>
          <p:nvPr/>
        </p:nvPicPr>
        <p:blipFill rotWithShape="1">
          <a:blip r:embed="rId3">
            <a:alphaModFix/>
          </a:blip>
          <a:srcRect/>
          <a:stretch/>
        </p:blipFill>
        <p:spPr>
          <a:xfrm>
            <a:off x="3048000" y="2743200"/>
            <a:ext cx="3962400" cy="2922588"/>
          </a:xfrm>
          <a:prstGeom prst="rect">
            <a:avLst/>
          </a:prstGeom>
          <a:noFill/>
          <a:ln>
            <a:noFill/>
          </a:ln>
        </p:spPr>
      </p:pic>
      <p:sp>
        <p:nvSpPr>
          <p:cNvPr id="89" name="Google Shape;89;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Loop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7"/>
          <p:cNvSpPr/>
          <p:nvPr/>
        </p:nvSpPr>
        <p:spPr>
          <a:xfrm>
            <a:off x="762000" y="101600"/>
            <a:ext cx="7772400" cy="76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2"/>
              </a:solidFill>
              <a:latin typeface="Calibri"/>
              <a:ea typeface="Calibri"/>
              <a:cs typeface="Calibri"/>
              <a:sym typeface="Calibri"/>
            </a:endParaRPr>
          </a:p>
        </p:txBody>
      </p:sp>
      <p:sp>
        <p:nvSpPr>
          <p:cNvPr id="95" name="Google Shape;95;p7"/>
          <p:cNvSpPr/>
          <p:nvPr/>
        </p:nvSpPr>
        <p:spPr>
          <a:xfrm>
            <a:off x="457200" y="1600200"/>
            <a:ext cx="7924800" cy="2819400"/>
          </a:xfrm>
          <a:prstGeom prst="rect">
            <a:avLst/>
          </a:prstGeom>
          <a:solidFill>
            <a:srgbClr val="FFFFFF"/>
          </a:solid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2800"/>
              <a:buFont typeface="Calibri"/>
              <a:buChar char="•"/>
            </a:pPr>
            <a:r>
              <a:rPr lang="en-US" sz="2800" b="0" i="0" u="none" strike="noStrike" cap="none">
                <a:solidFill>
                  <a:schemeClr val="accent1"/>
                </a:solidFill>
                <a:latin typeface="Calibri"/>
                <a:ea typeface="Calibri"/>
                <a:cs typeface="Calibri"/>
                <a:sym typeface="Calibri"/>
              </a:rPr>
              <a:t>But, when to stop looping?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560"/>
              </a:spcBef>
              <a:spcAft>
                <a:spcPts val="0"/>
              </a:spcAft>
              <a:buClr>
                <a:schemeClr val="accent1"/>
              </a:buClr>
              <a:buSzPts val="2800"/>
              <a:buFont typeface="Calibri"/>
              <a:buChar char="•"/>
            </a:pPr>
            <a:r>
              <a:rPr lang="en-US" sz="2800" b="0" i="0" u="none" strike="noStrike" cap="none">
                <a:solidFill>
                  <a:schemeClr val="accent1"/>
                </a:solidFill>
                <a:latin typeface="Calibri"/>
                <a:ea typeface="Calibri"/>
                <a:cs typeface="Calibri"/>
                <a:sym typeface="Calibri"/>
              </a:rPr>
              <a:t>In the following flowchart, the action is executed over and over again. It never stops – This is called an infinite loop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560"/>
              </a:spcBef>
              <a:spcAft>
                <a:spcPts val="0"/>
              </a:spcAft>
              <a:buClr>
                <a:schemeClr val="accent1"/>
              </a:buClr>
              <a:buSzPts val="2800"/>
              <a:buFont typeface="Calibri"/>
              <a:buChar char="•"/>
            </a:pPr>
            <a:r>
              <a:rPr lang="en-US" sz="2800" b="1" i="0" u="none" strike="noStrike" cap="none">
                <a:solidFill>
                  <a:schemeClr val="accent1"/>
                </a:solidFill>
                <a:latin typeface="Calibri"/>
                <a:ea typeface="Calibri"/>
                <a:cs typeface="Calibri"/>
                <a:sym typeface="Calibri"/>
              </a:rPr>
              <a:t>Solution</a:t>
            </a:r>
            <a:r>
              <a:rPr lang="en-US" sz="2800" b="0" i="0" u="none" strike="noStrike" cap="none">
                <a:solidFill>
                  <a:schemeClr val="accent1"/>
                </a:solidFill>
                <a:latin typeface="Calibri"/>
                <a:ea typeface="Calibri"/>
                <a:cs typeface="Calibri"/>
                <a:sym typeface="Calibri"/>
              </a:rPr>
              <a:t> – put a condition to tell the loop either continue looping or stop.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560"/>
              </a:spcBef>
              <a:spcAft>
                <a:spcPts val="0"/>
              </a:spcAft>
              <a:buClr>
                <a:srgbClr val="000000"/>
              </a:buClr>
              <a:buSzPts val="2800"/>
              <a:buFont typeface="Arial"/>
              <a:buNone/>
            </a:pPr>
            <a:endParaRPr sz="2800" b="0" i="0" u="none" strike="noStrike" cap="none">
              <a:solidFill>
                <a:schemeClr val="accent1"/>
              </a:solidFill>
              <a:latin typeface="Calibri"/>
              <a:ea typeface="Calibri"/>
              <a:cs typeface="Calibri"/>
              <a:sym typeface="Calibri"/>
            </a:endParaRPr>
          </a:p>
        </p:txBody>
      </p:sp>
      <p:pic>
        <p:nvPicPr>
          <p:cNvPr id="96" name="Google Shape;96;p7"/>
          <p:cNvPicPr preferRelativeResize="0"/>
          <p:nvPr/>
        </p:nvPicPr>
        <p:blipFill rotWithShape="1">
          <a:blip r:embed="rId3">
            <a:alphaModFix/>
          </a:blip>
          <a:srcRect/>
          <a:stretch/>
        </p:blipFill>
        <p:spPr>
          <a:xfrm>
            <a:off x="4724400" y="4038600"/>
            <a:ext cx="3962400" cy="27432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8"/>
          <p:cNvSpPr/>
          <p:nvPr/>
        </p:nvSpPr>
        <p:spPr>
          <a:xfrm>
            <a:off x="4648200" y="1600200"/>
            <a:ext cx="3581400" cy="41148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 name="Google Shape;102;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Loop </a:t>
            </a:r>
            <a:endParaRPr/>
          </a:p>
        </p:txBody>
      </p:sp>
      <p:sp>
        <p:nvSpPr>
          <p:cNvPr id="103" name="Google Shape;103;p8"/>
          <p:cNvSpPr txBox="1">
            <a:spLocks noGrp="1"/>
          </p:cNvSpPr>
          <p:nvPr>
            <p:ph type="body" idx="1"/>
          </p:nvPr>
        </p:nvSpPr>
        <p:spPr>
          <a:xfrm>
            <a:off x="457200" y="1600200"/>
            <a:ext cx="4038600" cy="4525963"/>
          </a:xfrm>
          <a:prstGeom prst="rect">
            <a:avLst/>
          </a:prstGeom>
          <a:solidFill>
            <a:srgbClr val="FFFFFF"/>
          </a:solid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accent1"/>
              </a:buClr>
              <a:buSzPts val="2590"/>
              <a:buChar char="•"/>
            </a:pPr>
            <a:r>
              <a:rPr lang="en-US" sz="2590"/>
              <a:t>A loop has two parts – </a:t>
            </a:r>
            <a:r>
              <a:rPr lang="en-US" sz="2590" b="1">
                <a:solidFill>
                  <a:srgbClr val="004E6C"/>
                </a:solidFill>
              </a:rPr>
              <a:t>body</a:t>
            </a:r>
            <a:r>
              <a:rPr lang="en-US" sz="2590"/>
              <a:t>  and </a:t>
            </a:r>
            <a:r>
              <a:rPr lang="en-US" sz="2590" b="1">
                <a:solidFill>
                  <a:srgbClr val="004E6C"/>
                </a:solidFill>
              </a:rPr>
              <a:t>condition </a:t>
            </a:r>
            <a:endParaRPr/>
          </a:p>
          <a:p>
            <a:pPr marL="342900" lvl="0" indent="-178435" algn="l" rtl="0">
              <a:lnSpc>
                <a:spcPct val="100000"/>
              </a:lnSpc>
              <a:spcBef>
                <a:spcPts val="0"/>
              </a:spcBef>
              <a:spcAft>
                <a:spcPts val="0"/>
              </a:spcAft>
              <a:buClr>
                <a:schemeClr val="accent1"/>
              </a:buClr>
              <a:buSzPts val="2590"/>
              <a:buNone/>
            </a:pPr>
            <a:endParaRPr sz="2590">
              <a:solidFill>
                <a:schemeClr val="accent2"/>
              </a:solidFill>
            </a:endParaRPr>
          </a:p>
          <a:p>
            <a:pPr marL="342900" lvl="0" indent="-342900" algn="l" rtl="0">
              <a:lnSpc>
                <a:spcPct val="100000"/>
              </a:lnSpc>
              <a:spcBef>
                <a:spcPts val="0"/>
              </a:spcBef>
              <a:spcAft>
                <a:spcPts val="0"/>
              </a:spcAft>
              <a:buClr>
                <a:srgbClr val="004E6C"/>
              </a:buClr>
              <a:buSzPts val="2590"/>
              <a:buChar char="•"/>
            </a:pPr>
            <a:r>
              <a:rPr lang="en-US" sz="2590" b="1">
                <a:solidFill>
                  <a:srgbClr val="004E6C"/>
                </a:solidFill>
              </a:rPr>
              <a:t>Body</a:t>
            </a:r>
            <a:r>
              <a:rPr lang="en-US" sz="2590">
                <a:solidFill>
                  <a:schemeClr val="accent2"/>
                </a:solidFill>
              </a:rPr>
              <a:t> </a:t>
            </a:r>
            <a:r>
              <a:rPr lang="en-US" sz="2590">
                <a:solidFill>
                  <a:srgbClr val="004E6C"/>
                </a:solidFill>
              </a:rPr>
              <a:t>–</a:t>
            </a:r>
            <a:r>
              <a:rPr lang="en-US" sz="2590">
                <a:solidFill>
                  <a:schemeClr val="accent2"/>
                </a:solidFill>
              </a:rPr>
              <a:t> </a:t>
            </a:r>
            <a:r>
              <a:rPr lang="en-US" sz="2590"/>
              <a:t>a statement or a block of statements that will be repeated.</a:t>
            </a:r>
            <a:endParaRPr/>
          </a:p>
          <a:p>
            <a:pPr marL="342900" lvl="0" indent="-178435" algn="l" rtl="0">
              <a:lnSpc>
                <a:spcPct val="100000"/>
              </a:lnSpc>
              <a:spcBef>
                <a:spcPts val="0"/>
              </a:spcBef>
              <a:spcAft>
                <a:spcPts val="0"/>
              </a:spcAft>
              <a:buClr>
                <a:schemeClr val="accent1"/>
              </a:buClr>
              <a:buSzPts val="2590"/>
              <a:buNone/>
            </a:pPr>
            <a:endParaRPr sz="2590">
              <a:solidFill>
                <a:schemeClr val="accent2"/>
              </a:solidFill>
            </a:endParaRPr>
          </a:p>
          <a:p>
            <a:pPr marL="342900" lvl="0" indent="-342900" algn="l" rtl="0">
              <a:lnSpc>
                <a:spcPct val="100000"/>
              </a:lnSpc>
              <a:spcBef>
                <a:spcPts val="0"/>
              </a:spcBef>
              <a:spcAft>
                <a:spcPts val="0"/>
              </a:spcAft>
              <a:buClr>
                <a:srgbClr val="004E6C"/>
              </a:buClr>
              <a:buSzPts val="2590"/>
              <a:buChar char="•"/>
            </a:pPr>
            <a:r>
              <a:rPr lang="en-US" sz="2590" b="1">
                <a:solidFill>
                  <a:srgbClr val="004E6C"/>
                </a:solidFill>
              </a:rPr>
              <a:t>Condition</a:t>
            </a:r>
            <a:r>
              <a:rPr lang="en-US" sz="2590">
                <a:solidFill>
                  <a:srgbClr val="004E6C"/>
                </a:solidFill>
              </a:rPr>
              <a:t> – </a:t>
            </a:r>
            <a:r>
              <a:rPr lang="en-US" sz="2590"/>
              <a:t>is used to control the iteration – either to continue or stop iterating.</a:t>
            </a:r>
            <a:endParaRPr/>
          </a:p>
          <a:p>
            <a:pPr marL="342900" lvl="0" indent="-342900" algn="l" rtl="0">
              <a:lnSpc>
                <a:spcPct val="100000"/>
              </a:lnSpc>
              <a:spcBef>
                <a:spcPts val="0"/>
              </a:spcBef>
              <a:spcAft>
                <a:spcPts val="0"/>
              </a:spcAft>
              <a:buClr>
                <a:schemeClr val="accent1"/>
              </a:buClr>
              <a:buSzPts val="2590"/>
              <a:buFont typeface="Calibri"/>
              <a:buNone/>
            </a:pPr>
            <a:endParaRPr sz="2590"/>
          </a:p>
          <a:p>
            <a:pPr marL="342900" lvl="0" indent="-342900" algn="l" rtl="0">
              <a:lnSpc>
                <a:spcPct val="100000"/>
              </a:lnSpc>
              <a:spcBef>
                <a:spcPts val="0"/>
              </a:spcBef>
              <a:spcAft>
                <a:spcPts val="0"/>
              </a:spcAft>
              <a:buClr>
                <a:schemeClr val="accent1"/>
              </a:buClr>
              <a:buSzPts val="2590"/>
              <a:buFont typeface="Calibri"/>
              <a:buNone/>
            </a:pPr>
            <a:endParaRPr sz="2590"/>
          </a:p>
        </p:txBody>
      </p:sp>
      <p:graphicFrame>
        <p:nvGraphicFramePr>
          <p:cNvPr id="104" name="Google Shape;104;p8"/>
          <p:cNvGraphicFramePr/>
          <p:nvPr/>
        </p:nvGraphicFramePr>
        <p:xfrm>
          <a:off x="4667250" y="1600200"/>
          <a:ext cx="3638550" cy="4038600"/>
        </p:xfrm>
        <a:graphic>
          <a:graphicData uri="http://schemas.openxmlformats.org/presentationml/2006/ole">
            <mc:AlternateContent xmlns:mc="http://schemas.openxmlformats.org/markup-compatibility/2006">
              <mc:Choice xmlns:v="urn:schemas-microsoft-com:vml" Requires="v">
                <p:oleObj r:id="rId3" imgW="3638550" imgH="4038600" progId="">
                  <p:embed/>
                </p:oleObj>
              </mc:Choice>
              <mc:Fallback>
                <p:oleObj r:id="rId3" imgW="3638550" imgH="4038600" progId="">
                  <p:embed/>
                  <p:pic>
                    <p:nvPicPr>
                      <p:cNvPr id="104" name="Google Shape;104;p8"/>
                      <p:cNvPicPr preferRelativeResize="0"/>
                      <p:nvPr/>
                    </p:nvPicPr>
                    <p:blipFill rotWithShape="1">
                      <a:blip r:embed="rId4">
                        <a:alphaModFix/>
                      </a:blip>
                      <a:srcRect/>
                      <a:stretch/>
                    </p:blipFill>
                    <p:spPr>
                      <a:xfrm>
                        <a:off x="4667250" y="1600200"/>
                        <a:ext cx="3638550" cy="4038600"/>
                      </a:xfrm>
                      <a:prstGeom prst="rect">
                        <a:avLst/>
                      </a:prstGeom>
                      <a:noFill/>
                      <a:ln>
                        <a:noFill/>
                      </a:ln>
                    </p:spPr>
                  </p:pic>
                </p:oleObj>
              </mc:Fallback>
            </mc:AlternateContent>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Loop statements</a:t>
            </a:r>
            <a:endParaRPr/>
          </a:p>
        </p:txBody>
      </p:sp>
      <p:sp>
        <p:nvSpPr>
          <p:cNvPr id="110" name="Google Shape;110;p9"/>
          <p:cNvSpPr txBox="1">
            <a:spLocks noGrp="1"/>
          </p:cNvSpPr>
          <p:nvPr>
            <p:ph type="body" idx="1"/>
          </p:nvPr>
        </p:nvSpPr>
        <p:spPr>
          <a:xfrm>
            <a:off x="457200" y="1600200"/>
            <a:ext cx="8229600" cy="4525963"/>
          </a:xfrm>
          <a:prstGeom prst="rect">
            <a:avLst/>
          </a:prstGeom>
          <a:solidFill>
            <a:srgbClr val="FFFFFF"/>
          </a:solid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accent1"/>
              </a:buClr>
              <a:buSzPts val="2800"/>
              <a:buChar char="•"/>
            </a:pPr>
            <a:r>
              <a:rPr lang="en-US" sz="2800"/>
              <a:t>C provides three loop statements:</a:t>
            </a:r>
            <a:endParaRPr/>
          </a:p>
          <a:p>
            <a:pPr marL="342900" lvl="0" indent="-165100" algn="l" rtl="0">
              <a:lnSpc>
                <a:spcPct val="100000"/>
              </a:lnSpc>
              <a:spcBef>
                <a:spcPts val="560"/>
              </a:spcBef>
              <a:spcAft>
                <a:spcPts val="0"/>
              </a:spcAft>
              <a:buClr>
                <a:schemeClr val="accent1"/>
              </a:buClr>
              <a:buSzPts val="2800"/>
              <a:buNone/>
            </a:pPr>
            <a:endParaRPr sz="2800">
              <a:solidFill>
                <a:schemeClr val="accent2"/>
              </a:solidFill>
            </a:endParaRPr>
          </a:p>
          <a:p>
            <a:pPr marL="342900" lvl="0" indent="-342900" algn="l" rtl="0">
              <a:lnSpc>
                <a:spcPct val="100000"/>
              </a:lnSpc>
              <a:spcBef>
                <a:spcPts val="560"/>
              </a:spcBef>
              <a:spcAft>
                <a:spcPts val="0"/>
              </a:spcAft>
              <a:buClr>
                <a:schemeClr val="accent1"/>
              </a:buClr>
              <a:buSzPts val="2800"/>
              <a:buFont typeface="Calibri"/>
              <a:buNone/>
            </a:pPr>
            <a:endParaRPr sz="2800"/>
          </a:p>
          <a:p>
            <a:pPr marL="342900" lvl="0" indent="-342900" algn="l" rtl="0">
              <a:lnSpc>
                <a:spcPct val="100000"/>
              </a:lnSpc>
              <a:spcBef>
                <a:spcPts val="560"/>
              </a:spcBef>
              <a:spcAft>
                <a:spcPts val="0"/>
              </a:spcAft>
              <a:buClr>
                <a:schemeClr val="accent1"/>
              </a:buClr>
              <a:buSzPts val="2800"/>
              <a:buFont typeface="Calibri"/>
              <a:buNone/>
            </a:pPr>
            <a:endParaRPr sz="2800"/>
          </a:p>
        </p:txBody>
      </p:sp>
      <p:pic>
        <p:nvPicPr>
          <p:cNvPr id="111" name="Google Shape;111;p9"/>
          <p:cNvPicPr preferRelativeResize="0"/>
          <p:nvPr/>
        </p:nvPicPr>
        <p:blipFill rotWithShape="1">
          <a:blip r:embed="rId3">
            <a:alphaModFix/>
          </a:blip>
          <a:srcRect/>
          <a:stretch/>
        </p:blipFill>
        <p:spPr>
          <a:xfrm>
            <a:off x="762000" y="2590800"/>
            <a:ext cx="7467600" cy="323532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Loop statements</a:t>
            </a:r>
            <a:endParaRPr/>
          </a:p>
        </p:txBody>
      </p:sp>
      <p:sp>
        <p:nvSpPr>
          <p:cNvPr id="117" name="Google Shape;117;p46"/>
          <p:cNvSpPr txBox="1">
            <a:spLocks noGrp="1"/>
          </p:cNvSpPr>
          <p:nvPr>
            <p:ph type="body" idx="1"/>
          </p:nvPr>
        </p:nvSpPr>
        <p:spPr>
          <a:xfrm>
            <a:off x="457200" y="1600200"/>
            <a:ext cx="8229600" cy="4525963"/>
          </a:xfrm>
          <a:prstGeom prst="rect">
            <a:avLst/>
          </a:prstGeom>
          <a:solidFill>
            <a:srgbClr val="FFFFFF"/>
          </a:solidFill>
          <a:ln>
            <a:noFill/>
          </a:ln>
        </p:spPr>
        <p:txBody>
          <a:bodyPr spcFirstLastPara="1" wrap="square" lIns="91425" tIns="45700" rIns="91425" bIns="45700" anchor="t" anchorCtr="0">
            <a:normAutofit/>
          </a:bodyPr>
          <a:lstStyle/>
          <a:p>
            <a:pPr marL="342900" lvl="0" indent="-342900" algn="l" rtl="0">
              <a:lnSpc>
                <a:spcPct val="100000"/>
              </a:lnSpc>
              <a:spcBef>
                <a:spcPts val="560"/>
              </a:spcBef>
              <a:spcAft>
                <a:spcPts val="0"/>
              </a:spcAft>
              <a:buClr>
                <a:schemeClr val="accent1"/>
              </a:buClr>
              <a:buSzPts val="2800"/>
              <a:buFont typeface="Calibri"/>
              <a:buNone/>
            </a:pPr>
            <a:endParaRPr sz="2800"/>
          </a:p>
          <a:p>
            <a:pPr marL="342900" lvl="0" indent="-342900" algn="l" rtl="0">
              <a:lnSpc>
                <a:spcPct val="100000"/>
              </a:lnSpc>
              <a:spcBef>
                <a:spcPts val="560"/>
              </a:spcBef>
              <a:spcAft>
                <a:spcPts val="0"/>
              </a:spcAft>
              <a:buClr>
                <a:schemeClr val="accent1"/>
              </a:buClr>
              <a:buSzPts val="2800"/>
              <a:buFont typeface="Calibri"/>
              <a:buNone/>
            </a:pPr>
            <a:endParaRPr sz="2800"/>
          </a:p>
        </p:txBody>
      </p:sp>
      <p:pic>
        <p:nvPicPr>
          <p:cNvPr id="118" name="Google Shape;118;p46"/>
          <p:cNvPicPr preferRelativeResize="0"/>
          <p:nvPr/>
        </p:nvPicPr>
        <p:blipFill rotWithShape="1">
          <a:blip r:embed="rId3">
            <a:alphaModFix/>
          </a:blip>
          <a:srcRect/>
          <a:stretch/>
        </p:blipFill>
        <p:spPr>
          <a:xfrm>
            <a:off x="0" y="1106905"/>
            <a:ext cx="9144000" cy="555864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0"/>
          <p:cNvSpPr txBox="1">
            <a:spLocks noGrp="1"/>
          </p:cNvSpPr>
          <p:nvPr>
            <p:ph type="title"/>
          </p:nvPr>
        </p:nvSpPr>
        <p:spPr>
          <a:xfrm>
            <a:off x="457200" y="533400"/>
            <a:ext cx="8229600" cy="884238"/>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The “</a:t>
            </a:r>
            <a:r>
              <a:rPr lang="en-US">
                <a:latin typeface="Courier New"/>
                <a:ea typeface="Courier New"/>
                <a:cs typeface="Courier New"/>
                <a:sym typeface="Courier New"/>
              </a:rPr>
              <a:t>while</a:t>
            </a:r>
            <a:r>
              <a:rPr lang="en-US"/>
              <a:t>” Statement in C</a:t>
            </a:r>
            <a:endParaRPr/>
          </a:p>
        </p:txBody>
      </p:sp>
      <p:sp>
        <p:nvSpPr>
          <p:cNvPr id="124" name="Google Shape;124;p10"/>
          <p:cNvSpPr txBox="1">
            <a:spLocks noGrp="1"/>
          </p:cNvSpPr>
          <p:nvPr>
            <p:ph type="body" idx="1"/>
          </p:nvPr>
        </p:nvSpPr>
        <p:spPr>
          <a:xfrm>
            <a:off x="304800" y="1524000"/>
            <a:ext cx="8534400" cy="5000625"/>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accent1"/>
              </a:buClr>
              <a:buSzPts val="2800"/>
              <a:buFont typeface="Arial"/>
              <a:buChar char="•"/>
            </a:pPr>
            <a:r>
              <a:rPr lang="en-US" sz="2800"/>
              <a:t>The syntax of </a:t>
            </a:r>
            <a:r>
              <a:rPr lang="en-US" sz="2800" b="1">
                <a:latin typeface="Courier New"/>
                <a:ea typeface="Courier New"/>
                <a:cs typeface="Courier New"/>
                <a:sym typeface="Courier New"/>
              </a:rPr>
              <a:t>while</a:t>
            </a:r>
            <a:r>
              <a:rPr lang="en-US" sz="2800"/>
              <a:t> statement in C:</a:t>
            </a:r>
            <a:endParaRPr/>
          </a:p>
          <a:p>
            <a:pPr marL="342900" lvl="0" indent="-342900" algn="l" rtl="0">
              <a:lnSpc>
                <a:spcPct val="100000"/>
              </a:lnSpc>
              <a:spcBef>
                <a:spcPts val="560"/>
              </a:spcBef>
              <a:spcAft>
                <a:spcPts val="0"/>
              </a:spcAft>
              <a:buClr>
                <a:schemeClr val="accent1"/>
              </a:buClr>
              <a:buSzPts val="2800"/>
              <a:buFont typeface="Calibri"/>
              <a:buNone/>
            </a:pPr>
            <a:r>
              <a:rPr lang="en-US" sz="2800"/>
              <a:t>	</a:t>
            </a:r>
            <a:endParaRPr/>
          </a:p>
          <a:p>
            <a:pPr marL="342900" lvl="0" indent="-342900" algn="l" rtl="0">
              <a:lnSpc>
                <a:spcPct val="100000"/>
              </a:lnSpc>
              <a:spcBef>
                <a:spcPts val="560"/>
              </a:spcBef>
              <a:spcAft>
                <a:spcPts val="0"/>
              </a:spcAft>
              <a:buClr>
                <a:schemeClr val="accent1"/>
              </a:buClr>
              <a:buSzPts val="2800"/>
              <a:buFont typeface="Calibri"/>
              <a:buNone/>
            </a:pPr>
            <a:endParaRPr sz="2800"/>
          </a:p>
          <a:p>
            <a:pPr marL="342900" lvl="0" indent="-342900" algn="l" rtl="0">
              <a:lnSpc>
                <a:spcPct val="100000"/>
              </a:lnSpc>
              <a:spcBef>
                <a:spcPts val="560"/>
              </a:spcBef>
              <a:spcAft>
                <a:spcPts val="0"/>
              </a:spcAft>
              <a:buClr>
                <a:schemeClr val="accent1"/>
              </a:buClr>
              <a:buSzPts val="2800"/>
              <a:buFont typeface="Calibri"/>
              <a:buNone/>
            </a:pPr>
            <a:endParaRPr sz="2800"/>
          </a:p>
          <a:p>
            <a:pPr marL="342900" lvl="0" indent="-342900" algn="l" rtl="0">
              <a:lnSpc>
                <a:spcPct val="100000"/>
              </a:lnSpc>
              <a:spcBef>
                <a:spcPts val="560"/>
              </a:spcBef>
              <a:spcAft>
                <a:spcPts val="0"/>
              </a:spcAft>
              <a:buClr>
                <a:schemeClr val="accent1"/>
              </a:buClr>
              <a:buSzPts val="2800"/>
              <a:buFont typeface="Calibri"/>
              <a:buNone/>
            </a:pPr>
            <a:endParaRPr sz="2800"/>
          </a:p>
        </p:txBody>
      </p:sp>
      <p:grpSp>
        <p:nvGrpSpPr>
          <p:cNvPr id="125" name="Google Shape;125;p10"/>
          <p:cNvGrpSpPr/>
          <p:nvPr/>
        </p:nvGrpSpPr>
        <p:grpSpPr>
          <a:xfrm>
            <a:off x="152400" y="2133600"/>
            <a:ext cx="5029200" cy="2057400"/>
            <a:chOff x="1147762" y="1981200"/>
            <a:chExt cx="5029200" cy="1905000"/>
          </a:xfrm>
        </p:grpSpPr>
        <p:sp>
          <p:nvSpPr>
            <p:cNvPr id="126" name="Google Shape;126;p10"/>
            <p:cNvSpPr/>
            <p:nvPr/>
          </p:nvSpPr>
          <p:spPr>
            <a:xfrm>
              <a:off x="1147762" y="1981200"/>
              <a:ext cx="5029200" cy="1905000"/>
            </a:xfrm>
            <a:prstGeom prst="verticalScroll">
              <a:avLst>
                <a:gd name="adj" fmla="val 1873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C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Courier New"/>
                  <a:ea typeface="Courier New"/>
                  <a:cs typeface="Courier New"/>
                  <a:sym typeface="Courier New"/>
                </a:rPr>
                <a:t>while </a:t>
              </a:r>
              <a:r>
                <a:rPr lang="en-US" sz="2000" b="0" i="0" u="none" strike="noStrike" cap="none">
                  <a:solidFill>
                    <a:srgbClr val="C00000"/>
                  </a:solidFill>
                  <a:latin typeface="Calibri"/>
                  <a:ea typeface="Calibri"/>
                  <a:cs typeface="Calibri"/>
                  <a:sym typeface="Calibri"/>
                </a:rPr>
                <a:t>(loop repetition condition){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Calibri"/>
                  <a:ea typeface="Calibri"/>
                  <a:cs typeface="Calibri"/>
                  <a:sym typeface="Calibri"/>
                </a:rPr>
                <a:t>    statement;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Calibri"/>
                  <a:ea typeface="Calibri"/>
                  <a:cs typeface="Calibri"/>
                  <a:sym typeface="Calibri"/>
                </a:rPr>
                <a:t>    updating control;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C00000"/>
                </a:solidFill>
                <a:latin typeface="Calibri"/>
                <a:ea typeface="Calibri"/>
                <a:cs typeface="Calibri"/>
                <a:sym typeface="Calibri"/>
              </a:endParaRPr>
            </a:p>
          </p:txBody>
        </p:sp>
        <p:sp>
          <p:nvSpPr>
            <p:cNvPr id="127" name="Google Shape;127;p10"/>
            <p:cNvSpPr txBox="1"/>
            <p:nvPr/>
          </p:nvSpPr>
          <p:spPr>
            <a:xfrm>
              <a:off x="2819400" y="1981200"/>
              <a:ext cx="14478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Syntax</a:t>
              </a:r>
              <a:endParaRPr sz="1400" b="0" i="0" u="none" strike="noStrike" cap="none">
                <a:solidFill>
                  <a:srgbClr val="000000"/>
                </a:solidFill>
                <a:latin typeface="Arial"/>
                <a:ea typeface="Arial"/>
                <a:cs typeface="Arial"/>
                <a:sym typeface="Arial"/>
              </a:endParaRPr>
            </a:p>
          </p:txBody>
        </p:sp>
      </p:grpSp>
      <p:sp>
        <p:nvSpPr>
          <p:cNvPr id="128" name="Google Shape;128;p10"/>
          <p:cNvSpPr/>
          <p:nvPr/>
        </p:nvSpPr>
        <p:spPr>
          <a:xfrm>
            <a:off x="5257800" y="2133600"/>
            <a:ext cx="3581400" cy="39624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aphicFrame>
        <p:nvGraphicFramePr>
          <p:cNvPr id="129" name="Google Shape;129;p10"/>
          <p:cNvGraphicFramePr/>
          <p:nvPr/>
        </p:nvGraphicFramePr>
        <p:xfrm>
          <a:off x="5181600" y="2057400"/>
          <a:ext cx="3638550" cy="4038600"/>
        </p:xfrm>
        <a:graphic>
          <a:graphicData uri="http://schemas.openxmlformats.org/presentationml/2006/ole">
            <mc:AlternateContent xmlns:mc="http://schemas.openxmlformats.org/markup-compatibility/2006">
              <mc:Choice xmlns:v="urn:schemas-microsoft-com:vml" Requires="v">
                <p:oleObj r:id="rId3" imgW="3638550" imgH="4038600" progId="">
                  <p:embed/>
                </p:oleObj>
              </mc:Choice>
              <mc:Fallback>
                <p:oleObj r:id="rId3" imgW="3638550" imgH="4038600" progId="">
                  <p:embed/>
                  <p:pic>
                    <p:nvPicPr>
                      <p:cNvPr id="129" name="Google Shape;129;p10"/>
                      <p:cNvPicPr preferRelativeResize="0"/>
                      <p:nvPr/>
                    </p:nvPicPr>
                    <p:blipFill rotWithShape="1">
                      <a:blip r:embed="rId4">
                        <a:alphaModFix/>
                      </a:blip>
                      <a:srcRect/>
                      <a:stretch/>
                    </p:blipFill>
                    <p:spPr>
                      <a:xfrm>
                        <a:off x="5181600" y="2057400"/>
                        <a:ext cx="3638550" cy="4038600"/>
                      </a:xfrm>
                      <a:prstGeom prst="rect">
                        <a:avLst/>
                      </a:prstGeom>
                      <a:noFill/>
                      <a:ln>
                        <a:noFill/>
                      </a:ln>
                    </p:spPr>
                  </p:pic>
                </p:oleObj>
              </mc:Fallback>
            </mc:AlternateContent>
          </a:graphicData>
        </a:graphic>
      </p:graphicFrame>
      <p:pic>
        <p:nvPicPr>
          <p:cNvPr id="130" name="Google Shape;130;p10" descr="http://www.illustration.com.au/images/web/How-to-do-Push-ups.jpg"/>
          <p:cNvPicPr preferRelativeResize="0"/>
          <p:nvPr/>
        </p:nvPicPr>
        <p:blipFill rotWithShape="1">
          <a:blip r:embed="rId5">
            <a:alphaModFix/>
          </a:blip>
          <a:srcRect/>
          <a:stretch/>
        </p:blipFill>
        <p:spPr>
          <a:xfrm>
            <a:off x="0" y="4343400"/>
            <a:ext cx="3733800" cy="2514600"/>
          </a:xfrm>
          <a:prstGeom prst="rect">
            <a:avLst/>
          </a:prstGeom>
          <a:noFill/>
          <a:ln>
            <a:noFill/>
          </a:ln>
        </p:spPr>
      </p:pic>
      <p:sp>
        <p:nvSpPr>
          <p:cNvPr id="131" name="Google Shape;131;p10"/>
          <p:cNvSpPr txBox="1"/>
          <p:nvPr/>
        </p:nvSpPr>
        <p:spPr>
          <a:xfrm>
            <a:off x="2514600" y="5525869"/>
            <a:ext cx="2590800" cy="646331"/>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While fatigue level is not reached</a:t>
            </a: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02" name="Google Shape;202;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3200"/>
              <a:buChar char="•"/>
            </a:pPr>
            <a:r>
              <a:rPr lang="en-US">
                <a:solidFill>
                  <a:schemeClr val="accent1"/>
                </a:solidFill>
              </a:rPr>
              <a:t>Lets </a:t>
            </a:r>
            <a:r>
              <a:rPr lang="en-US"/>
              <a:t>see a</a:t>
            </a:r>
            <a:r>
              <a:rPr lang="en-US">
                <a:solidFill>
                  <a:schemeClr val="accent1"/>
                </a:solidFill>
              </a:rPr>
              <a:t> mathematics problem:</a:t>
            </a:r>
            <a:endParaRPr>
              <a:solidFill>
                <a:schemeClr val="accent1"/>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1"/>
          <p:cNvSpPr txBox="1"/>
          <p:nvPr/>
        </p:nvSpPr>
        <p:spPr>
          <a:xfrm>
            <a:off x="1447800" y="1051463"/>
            <a:ext cx="5181600" cy="1366528"/>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ourier New"/>
                <a:ea typeface="Courier New"/>
                <a:cs typeface="Courier New"/>
                <a:sym typeface="Courier New"/>
              </a:rPr>
              <a:t>while(</a:t>
            </a:r>
            <a:r>
              <a:rPr lang="en-US" sz="1800" b="1" i="0" u="none" strike="noStrike" cap="none">
                <a:solidFill>
                  <a:schemeClr val="dk1"/>
                </a:solidFill>
                <a:latin typeface="Courier New"/>
                <a:ea typeface="Courier New"/>
                <a:cs typeface="Courier New"/>
                <a:sym typeface="Courier New"/>
              </a:rPr>
              <a:t>loop repetition condition</a:t>
            </a:r>
            <a:r>
              <a:rPr lang="en-US" sz="1800" b="1" i="0" u="none" strike="noStrike" cap="none">
                <a:solidFill>
                  <a:srgbClr val="FF0000"/>
                </a:solidFill>
                <a:latin typeface="Courier New"/>
                <a:ea typeface="Courier New"/>
                <a:cs typeface="Courier New"/>
                <a:sym typeface="Courier New"/>
              </a:rPr>
              <a:t>)</a:t>
            </a:r>
            <a:endParaRPr sz="1800" b="1" i="0" u="none" strike="noStrike" cap="none">
              <a:solidFill>
                <a:srgbClr val="FF0000"/>
              </a:solidFill>
              <a:latin typeface="Courier New"/>
              <a:ea typeface="Courier New"/>
              <a:cs typeface="Courier New"/>
              <a:sym typeface="Courier New"/>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Statements;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a:t>
            </a:r>
            <a:endParaRPr sz="1800" b="1" i="0" u="none" strike="noStrike" cap="none">
              <a:solidFill>
                <a:schemeClr val="dk1"/>
              </a:solidFill>
              <a:latin typeface="Courier New"/>
              <a:ea typeface="Courier New"/>
              <a:cs typeface="Courier New"/>
              <a:sym typeface="Courier New"/>
            </a:endParaRPr>
          </a:p>
        </p:txBody>
      </p:sp>
      <p:sp>
        <p:nvSpPr>
          <p:cNvPr id="137" name="Google Shape;137;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ourier New"/>
              <a:buNone/>
            </a:pPr>
            <a:r>
              <a:rPr lang="en-US">
                <a:latin typeface="Courier New"/>
                <a:ea typeface="Courier New"/>
                <a:cs typeface="Courier New"/>
                <a:sym typeface="Courier New"/>
              </a:rPr>
              <a:t>while</a:t>
            </a:r>
            <a:r>
              <a:rPr lang="en-US"/>
              <a:t> statement</a:t>
            </a:r>
            <a:endParaRPr/>
          </a:p>
        </p:txBody>
      </p:sp>
      <p:sp>
        <p:nvSpPr>
          <p:cNvPr id="138" name="Google Shape;138;p11"/>
          <p:cNvSpPr/>
          <p:nvPr/>
        </p:nvSpPr>
        <p:spPr>
          <a:xfrm>
            <a:off x="471985" y="2590800"/>
            <a:ext cx="7696200" cy="39703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en-US" sz="2800" b="1" i="0" u="none" strike="noStrike" cap="none">
                <a:solidFill>
                  <a:schemeClr val="accent1"/>
                </a:solidFill>
                <a:latin typeface="Calibri"/>
                <a:ea typeface="Calibri"/>
                <a:cs typeface="Calibri"/>
                <a:sym typeface="Calibri"/>
              </a:rPr>
              <a:t>Loop repetition condition </a:t>
            </a:r>
            <a:r>
              <a:rPr lang="en-US" sz="2800" b="0" i="0" u="none" strike="noStrike" cap="none">
                <a:solidFill>
                  <a:schemeClr val="accent1"/>
                </a:solidFill>
                <a:latin typeface="Calibri"/>
                <a:ea typeface="Calibri"/>
                <a:cs typeface="Calibri"/>
                <a:sym typeface="Calibri"/>
              </a:rPr>
              <a:t>is the condition which controls the loop.</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accent1"/>
              </a:buClr>
              <a:buSzPts val="2800"/>
              <a:buFont typeface="Arial"/>
              <a:buChar char="•"/>
            </a:pPr>
            <a:r>
              <a:rPr lang="en-US" sz="2800" b="0" i="0" u="none" strike="noStrike" cap="none">
                <a:solidFill>
                  <a:schemeClr val="accent1"/>
                </a:solidFill>
                <a:latin typeface="Calibri"/>
                <a:ea typeface="Calibri"/>
                <a:cs typeface="Calibri"/>
                <a:sym typeface="Calibri"/>
              </a:rPr>
              <a:t>The </a:t>
            </a:r>
            <a:r>
              <a:rPr lang="en-US" sz="2800" b="1" i="1" u="none" strike="noStrike" cap="none">
                <a:solidFill>
                  <a:schemeClr val="accent1"/>
                </a:solidFill>
                <a:latin typeface="Calibri"/>
                <a:ea typeface="Calibri"/>
                <a:cs typeface="Calibri"/>
                <a:sym typeface="Calibri"/>
              </a:rPr>
              <a:t>statement</a:t>
            </a:r>
            <a:r>
              <a:rPr lang="en-US" sz="2800" b="0" i="0" u="none" strike="noStrike" cap="none">
                <a:solidFill>
                  <a:schemeClr val="accent1"/>
                </a:solidFill>
                <a:latin typeface="Calibri"/>
                <a:ea typeface="Calibri"/>
                <a:cs typeface="Calibri"/>
                <a:sym typeface="Calibri"/>
              </a:rPr>
              <a:t> is repeated as long as the loop repetition condition is </a:t>
            </a:r>
            <a:r>
              <a:rPr lang="en-US" sz="2800" b="1" i="0" u="none" strike="noStrike" cap="none">
                <a:solidFill>
                  <a:schemeClr val="accent1"/>
                </a:solidFill>
                <a:latin typeface="Calibri"/>
                <a:ea typeface="Calibri"/>
                <a:cs typeface="Calibri"/>
                <a:sym typeface="Calibri"/>
              </a:rPr>
              <a:t>true</a:t>
            </a:r>
            <a:r>
              <a:rPr lang="en-US" sz="2800" b="0" i="0" u="none" strike="noStrike" cap="none">
                <a:solidFill>
                  <a:schemeClr val="accen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accent1"/>
              </a:buClr>
              <a:buSzPts val="2800"/>
              <a:buFont typeface="Arial"/>
              <a:buChar char="•"/>
            </a:pPr>
            <a:r>
              <a:rPr lang="en-US" sz="2800" b="0" i="0" u="none" strike="noStrike" cap="none">
                <a:solidFill>
                  <a:schemeClr val="accent1"/>
                </a:solidFill>
                <a:latin typeface="Calibri"/>
                <a:ea typeface="Calibri"/>
                <a:cs typeface="Calibri"/>
                <a:sym typeface="Calibri"/>
              </a:rPr>
              <a:t>A loop is called an </a:t>
            </a:r>
            <a:r>
              <a:rPr lang="en-US" sz="2800" b="1" i="0" u="none" strike="noStrike" cap="none">
                <a:solidFill>
                  <a:schemeClr val="accent1"/>
                </a:solidFill>
                <a:latin typeface="Calibri"/>
                <a:ea typeface="Calibri"/>
                <a:cs typeface="Calibri"/>
                <a:sym typeface="Calibri"/>
              </a:rPr>
              <a:t>infinite loop</a:t>
            </a:r>
            <a:r>
              <a:rPr lang="en-US" sz="2800" b="0" i="0" u="none" strike="noStrike" cap="none">
                <a:solidFill>
                  <a:schemeClr val="accent1"/>
                </a:solidFill>
                <a:latin typeface="Calibri"/>
                <a:ea typeface="Calibri"/>
                <a:cs typeface="Calibri"/>
                <a:sym typeface="Calibri"/>
              </a:rPr>
              <a:t> if the loop repetition condition is always true.</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accent1"/>
              </a:buClr>
              <a:buSzPts val="2800"/>
              <a:buFont typeface="Arial"/>
              <a:buChar char="•"/>
            </a:pPr>
            <a:r>
              <a:rPr lang="en-US" sz="2800" b="0" i="0" u="none" strike="noStrike" cap="none">
                <a:solidFill>
                  <a:schemeClr val="accent1"/>
                </a:solidFill>
                <a:latin typeface="Calibri"/>
                <a:ea typeface="Calibri"/>
                <a:cs typeface="Calibri"/>
                <a:sym typeface="Calibri"/>
              </a:rPr>
              <a:t>while loop is known as entry controlled loop, as condition is checked at the beginning/ or entry point </a:t>
            </a:r>
            <a:endParaRPr sz="2800" b="0" i="0" u="none" strike="noStrike" cap="none">
              <a:solidFill>
                <a:schemeClr val="accent1"/>
              </a:solidFill>
              <a:latin typeface="Calibri"/>
              <a:ea typeface="Calibri"/>
              <a:cs typeface="Calibri"/>
              <a:sym typeface="Calibri"/>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p12"/>
          <p:cNvGrpSpPr/>
          <p:nvPr/>
        </p:nvGrpSpPr>
        <p:grpSpPr>
          <a:xfrm>
            <a:off x="1676400" y="3048000"/>
            <a:ext cx="6896100" cy="3494627"/>
            <a:chOff x="2019300" y="3048000"/>
            <a:chExt cx="6896100" cy="3494627"/>
          </a:xfrm>
        </p:grpSpPr>
        <p:pic>
          <p:nvPicPr>
            <p:cNvPr id="144" name="Google Shape;144;p12" descr="http://www.illustration.com.au/images/web/How-to-do-Push-ups.jpg"/>
            <p:cNvPicPr preferRelativeResize="0"/>
            <p:nvPr/>
          </p:nvPicPr>
          <p:blipFill rotWithShape="1">
            <a:blip r:embed="rId3">
              <a:alphaModFix/>
            </a:blip>
            <a:srcRect/>
            <a:stretch/>
          </p:blipFill>
          <p:spPr>
            <a:xfrm>
              <a:off x="4914900" y="3048000"/>
              <a:ext cx="4000500" cy="3250407"/>
            </a:xfrm>
            <a:prstGeom prst="rect">
              <a:avLst/>
            </a:prstGeom>
            <a:noFill/>
            <a:ln>
              <a:noFill/>
            </a:ln>
          </p:spPr>
        </p:pic>
        <p:sp>
          <p:nvSpPr>
            <p:cNvPr id="145" name="Google Shape;145;p12"/>
            <p:cNvSpPr txBox="1"/>
            <p:nvPr/>
          </p:nvSpPr>
          <p:spPr>
            <a:xfrm>
              <a:off x="2019300" y="5896296"/>
              <a:ext cx="2895600"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Do TEN push ups imposes a count condition</a:t>
              </a:r>
              <a:endParaRPr sz="1800" b="0" i="0" u="none" strike="noStrike" cap="none">
                <a:solidFill>
                  <a:schemeClr val="dk1"/>
                </a:solidFill>
                <a:latin typeface="Calibri"/>
                <a:ea typeface="Calibri"/>
                <a:cs typeface="Calibri"/>
                <a:sym typeface="Calibri"/>
              </a:endParaRPr>
            </a:p>
          </p:txBody>
        </p:sp>
      </p:grpSp>
      <p:sp>
        <p:nvSpPr>
          <p:cNvPr id="146" name="Google Shape;146;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ourier New"/>
              <a:buNone/>
            </a:pPr>
            <a:r>
              <a:rPr lang="en-US">
                <a:latin typeface="Courier New"/>
                <a:ea typeface="Courier New"/>
                <a:cs typeface="Courier New"/>
                <a:sym typeface="Courier New"/>
              </a:rPr>
              <a:t>while</a:t>
            </a:r>
            <a:r>
              <a:rPr lang="en-US">
                <a:latin typeface="Trebuchet MS"/>
                <a:ea typeface="Trebuchet MS"/>
                <a:cs typeface="Trebuchet MS"/>
                <a:sym typeface="Trebuchet MS"/>
              </a:rPr>
              <a:t> statement</a:t>
            </a:r>
            <a:endParaRPr/>
          </a:p>
        </p:txBody>
      </p:sp>
      <p:sp>
        <p:nvSpPr>
          <p:cNvPr id="147" name="Google Shape;147;p12"/>
          <p:cNvSpPr txBox="1">
            <a:spLocks noGrp="1"/>
          </p:cNvSpPr>
          <p:nvPr>
            <p:ph type="body" idx="1"/>
          </p:nvPr>
        </p:nvSpPr>
        <p:spPr>
          <a:xfrm>
            <a:off x="457200" y="1600200"/>
            <a:ext cx="8229600" cy="4525963"/>
          </a:xfrm>
          <a:prstGeom prst="rect">
            <a:avLst/>
          </a:prstGeom>
          <a:solidFill>
            <a:srgbClr val="FFFFFF"/>
          </a:solid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accent1"/>
              </a:buClr>
              <a:buSzPts val="2000"/>
              <a:buFont typeface="Calibri"/>
              <a:buNone/>
            </a:pPr>
            <a:r>
              <a:rPr lang="en-US" sz="2000" b="1"/>
              <a:t>Example: </a:t>
            </a:r>
            <a:r>
              <a:rPr lang="en-US" sz="2000"/>
              <a:t>This while statement prints numbers 10 down to 1</a:t>
            </a:r>
            <a:endParaRPr sz="2000"/>
          </a:p>
        </p:txBody>
      </p:sp>
      <p:sp>
        <p:nvSpPr>
          <p:cNvPr id="148" name="Google Shape;148;p12"/>
          <p:cNvSpPr/>
          <p:nvPr/>
        </p:nvSpPr>
        <p:spPr>
          <a:xfrm>
            <a:off x="4953000" y="1981200"/>
            <a:ext cx="3962400" cy="4648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 name="Google Shape;149;p12"/>
          <p:cNvSpPr txBox="1"/>
          <p:nvPr/>
        </p:nvSpPr>
        <p:spPr>
          <a:xfrm>
            <a:off x="0" y="1981200"/>
            <a:ext cx="4572000" cy="3360920"/>
          </a:xfrm>
          <a:prstGeom prst="rect">
            <a:avLst/>
          </a:prstGeom>
          <a:gradFill>
            <a:gsLst>
              <a:gs pos="0">
                <a:srgbClr val="8EB5FF"/>
              </a:gs>
              <a:gs pos="35000">
                <a:srgbClr val="B1C9FF"/>
              </a:gs>
              <a:gs pos="100000">
                <a:srgbClr val="E0EBFF"/>
              </a:gs>
            </a:gsLst>
            <a:lin ang="16200000" scaled="0"/>
          </a:gradFill>
          <a:ln w="9525" cap="flat" cmpd="sng">
            <a:solidFill>
              <a:srgbClr val="096CC5"/>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#include&lt;stdio.h&gt;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int main()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int n=10;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while (n&gt;0){</a:t>
            </a:r>
            <a:endParaRPr sz="18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printf(“%d ”, 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n=n-1;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return 0;</a:t>
            </a:r>
            <a:endParaRPr sz="18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a:t>
            </a:r>
            <a:endParaRPr sz="1800" b="0" i="0" u="none" strike="noStrike" cap="none">
              <a:solidFill>
                <a:schemeClr val="dk1"/>
              </a:solidFill>
              <a:latin typeface="Courier New"/>
              <a:ea typeface="Courier New"/>
              <a:cs typeface="Courier New"/>
              <a:sym typeface="Courier New"/>
            </a:endParaRPr>
          </a:p>
        </p:txBody>
      </p:sp>
      <p:graphicFrame>
        <p:nvGraphicFramePr>
          <p:cNvPr id="150" name="Google Shape;150;p12"/>
          <p:cNvGraphicFramePr/>
          <p:nvPr/>
        </p:nvGraphicFramePr>
        <p:xfrm>
          <a:off x="4953000" y="1905000"/>
          <a:ext cx="3962400" cy="4800600"/>
        </p:xfrm>
        <a:graphic>
          <a:graphicData uri="http://schemas.openxmlformats.org/presentationml/2006/ole">
            <mc:AlternateContent xmlns:mc="http://schemas.openxmlformats.org/markup-compatibility/2006">
              <mc:Choice xmlns:v="urn:schemas-microsoft-com:vml" Requires="v">
                <p:oleObj r:id="rId4" imgW="3962400" imgH="4800600" progId="">
                  <p:embed/>
                </p:oleObj>
              </mc:Choice>
              <mc:Fallback>
                <p:oleObj r:id="rId4" imgW="3962400" imgH="4800600" progId="">
                  <p:embed/>
                  <p:pic>
                    <p:nvPicPr>
                      <p:cNvPr id="150" name="Google Shape;150;p12"/>
                      <p:cNvPicPr preferRelativeResize="0"/>
                      <p:nvPr/>
                    </p:nvPicPr>
                    <p:blipFill rotWithShape="1">
                      <a:blip r:embed="rId5">
                        <a:alphaModFix/>
                      </a:blip>
                      <a:srcRect/>
                      <a:stretch/>
                    </p:blipFill>
                    <p:spPr>
                      <a:xfrm>
                        <a:off x="4953000" y="1905000"/>
                        <a:ext cx="3962400" cy="4800600"/>
                      </a:xfrm>
                      <a:prstGeom prst="rect">
                        <a:avLst/>
                      </a:prstGeom>
                      <a:noFill/>
                      <a:ln>
                        <a:noFill/>
                      </a:ln>
                    </p:spPr>
                  </p:pic>
                </p:oleObj>
              </mc:Fallback>
            </mc:AlternateContent>
          </a:graphicData>
        </a:graphic>
      </p:graphicFrame>
      <p:sp>
        <p:nvSpPr>
          <p:cNvPr id="151" name="Google Shape;151;p12"/>
          <p:cNvSpPr/>
          <p:nvPr/>
        </p:nvSpPr>
        <p:spPr>
          <a:xfrm>
            <a:off x="5486400" y="3048000"/>
            <a:ext cx="3048000" cy="3505200"/>
          </a:xfrm>
          <a:prstGeom prst="rect">
            <a:avLst/>
          </a:prstGeom>
          <a:noFill/>
          <a:ln w="254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p12"/>
          <p:cNvSpPr txBox="1"/>
          <p:nvPr/>
        </p:nvSpPr>
        <p:spPr>
          <a:xfrm>
            <a:off x="0" y="5250359"/>
            <a:ext cx="4572000" cy="40011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10 9 8 7 6 5 4 3 2 1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fade">
                                      <p:cBhvr>
                                        <p:cTn id="11"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Q1</a:t>
            </a:r>
            <a:endParaRPr/>
          </a:p>
        </p:txBody>
      </p:sp>
      <p:sp>
        <p:nvSpPr>
          <p:cNvPr id="159" name="Google Shape;159;p25"/>
          <p:cNvSpPr txBox="1">
            <a:spLocks noGrp="1"/>
          </p:cNvSpPr>
          <p:nvPr>
            <p:ph type="body" idx="1"/>
          </p:nvPr>
        </p:nvSpPr>
        <p:spPr>
          <a:xfrm>
            <a:off x="457200" y="1214438"/>
            <a:ext cx="8229600" cy="4911725"/>
          </a:xfrm>
          <a:prstGeom prst="rect">
            <a:avLst/>
          </a:prstGeom>
          <a:noFill/>
          <a:ln>
            <a:noFill/>
          </a:ln>
        </p:spPr>
        <p:txBody>
          <a:bodyPr spcFirstLastPara="1" wrap="square" lIns="91425" tIns="45700" rIns="91425" bIns="45700" anchor="t" anchorCtr="0">
            <a:normAutofit fontScale="70000" lnSpcReduction="20000"/>
          </a:bodyPr>
          <a:lstStyle/>
          <a:p>
            <a:pPr marL="25400" lvl="0" indent="0" algn="l" rtl="0">
              <a:lnSpc>
                <a:spcPct val="100000"/>
              </a:lnSpc>
              <a:spcBef>
                <a:spcPts val="640"/>
              </a:spcBef>
              <a:spcAft>
                <a:spcPts val="0"/>
              </a:spcAft>
              <a:buSzPct val="142857"/>
              <a:buNone/>
            </a:pPr>
            <a:r>
              <a:rPr lang="en-US"/>
              <a:t>How many times i value is checked in the following C code?</a:t>
            </a:r>
            <a:endParaRPr/>
          </a:p>
          <a:p>
            <a:pPr marL="25400" lvl="0" indent="0" algn="l" rtl="0">
              <a:lnSpc>
                <a:spcPct val="100000"/>
              </a:lnSpc>
              <a:spcBef>
                <a:spcPts val="640"/>
              </a:spcBef>
              <a:spcAft>
                <a:spcPts val="0"/>
              </a:spcAft>
              <a:buSzPct val="142857"/>
              <a:buNone/>
            </a:pPr>
            <a:r>
              <a:rPr lang="en-US"/>
              <a:t>    #include &lt;stdio.h&gt;</a:t>
            </a:r>
            <a:endParaRPr/>
          </a:p>
          <a:p>
            <a:pPr marL="25400" lvl="0" indent="0" algn="l" rtl="0">
              <a:lnSpc>
                <a:spcPct val="100000"/>
              </a:lnSpc>
              <a:spcBef>
                <a:spcPts val="640"/>
              </a:spcBef>
              <a:spcAft>
                <a:spcPts val="0"/>
              </a:spcAft>
              <a:buSzPct val="142857"/>
              <a:buNone/>
            </a:pPr>
            <a:r>
              <a:rPr lang="en-US"/>
              <a:t>    int main()</a:t>
            </a:r>
            <a:endParaRPr/>
          </a:p>
          <a:p>
            <a:pPr marL="25400" lvl="0" indent="0" algn="l" rtl="0">
              <a:lnSpc>
                <a:spcPct val="100000"/>
              </a:lnSpc>
              <a:spcBef>
                <a:spcPts val="640"/>
              </a:spcBef>
              <a:spcAft>
                <a:spcPts val="0"/>
              </a:spcAft>
              <a:buSzPct val="142857"/>
              <a:buNone/>
            </a:pPr>
            <a:r>
              <a:rPr lang="en-US"/>
              <a:t>    {</a:t>
            </a:r>
            <a:endParaRPr/>
          </a:p>
          <a:p>
            <a:pPr marL="25400" lvl="0" indent="0" algn="l" rtl="0">
              <a:lnSpc>
                <a:spcPct val="100000"/>
              </a:lnSpc>
              <a:spcBef>
                <a:spcPts val="640"/>
              </a:spcBef>
              <a:spcAft>
                <a:spcPts val="0"/>
              </a:spcAft>
              <a:buSzPct val="142857"/>
              <a:buNone/>
            </a:pPr>
            <a:r>
              <a:rPr lang="en-US"/>
              <a:t>        int i = 0;</a:t>
            </a:r>
            <a:endParaRPr/>
          </a:p>
          <a:p>
            <a:pPr marL="25400" lvl="0" indent="0" algn="l" rtl="0">
              <a:lnSpc>
                <a:spcPct val="100000"/>
              </a:lnSpc>
              <a:spcBef>
                <a:spcPts val="640"/>
              </a:spcBef>
              <a:spcAft>
                <a:spcPts val="0"/>
              </a:spcAft>
              <a:buSzPct val="142857"/>
              <a:buNone/>
            </a:pPr>
            <a:r>
              <a:rPr lang="en-US"/>
              <a:t>        while (i &lt; 3)</a:t>
            </a:r>
            <a:endParaRPr/>
          </a:p>
          <a:p>
            <a:pPr marL="25400" lvl="0" indent="0" algn="l" rtl="0">
              <a:lnSpc>
                <a:spcPct val="100000"/>
              </a:lnSpc>
              <a:spcBef>
                <a:spcPts val="640"/>
              </a:spcBef>
              <a:spcAft>
                <a:spcPts val="0"/>
              </a:spcAft>
              <a:buSzPct val="142857"/>
              <a:buNone/>
            </a:pPr>
            <a:r>
              <a:rPr lang="en-US"/>
              <a:t>            i++;</a:t>
            </a:r>
            <a:endParaRPr/>
          </a:p>
          <a:p>
            <a:pPr marL="25400" lvl="0" indent="0" algn="l" rtl="0">
              <a:lnSpc>
                <a:spcPct val="100000"/>
              </a:lnSpc>
              <a:spcBef>
                <a:spcPts val="640"/>
              </a:spcBef>
              <a:spcAft>
                <a:spcPts val="0"/>
              </a:spcAft>
              <a:buSzPct val="142857"/>
              <a:buNone/>
            </a:pPr>
            <a:r>
              <a:rPr lang="en-US"/>
              <a:t>        printf("In while loop\n");</a:t>
            </a:r>
            <a:endParaRPr/>
          </a:p>
          <a:p>
            <a:pPr marL="25400" lvl="0" indent="0" algn="l" rtl="0">
              <a:lnSpc>
                <a:spcPct val="100000"/>
              </a:lnSpc>
              <a:spcBef>
                <a:spcPts val="640"/>
              </a:spcBef>
              <a:spcAft>
                <a:spcPts val="0"/>
              </a:spcAft>
              <a:buSzPct val="142857"/>
              <a:buNone/>
            </a:pPr>
            <a:r>
              <a:rPr lang="en-US"/>
              <a:t>    }</a:t>
            </a:r>
            <a:endParaRPr/>
          </a:p>
          <a:p>
            <a:pPr marL="25400" lvl="0" indent="0" algn="l" rtl="0">
              <a:lnSpc>
                <a:spcPct val="100000"/>
              </a:lnSpc>
              <a:spcBef>
                <a:spcPts val="640"/>
              </a:spcBef>
              <a:spcAft>
                <a:spcPts val="0"/>
              </a:spcAft>
              <a:buSzPct val="142857"/>
              <a:buNone/>
            </a:pPr>
            <a:r>
              <a:rPr lang="en-US"/>
              <a:t>A. 2</a:t>
            </a:r>
            <a:endParaRPr/>
          </a:p>
          <a:p>
            <a:pPr marL="25400" lvl="0" indent="0" algn="l" rtl="0">
              <a:lnSpc>
                <a:spcPct val="100000"/>
              </a:lnSpc>
              <a:spcBef>
                <a:spcPts val="640"/>
              </a:spcBef>
              <a:spcAft>
                <a:spcPts val="0"/>
              </a:spcAft>
              <a:buSzPct val="142857"/>
              <a:buNone/>
            </a:pPr>
            <a:r>
              <a:rPr lang="en-US"/>
              <a:t>B. 3</a:t>
            </a:r>
            <a:endParaRPr/>
          </a:p>
          <a:p>
            <a:pPr marL="25400" lvl="0" indent="0" algn="l" rtl="0">
              <a:lnSpc>
                <a:spcPct val="100000"/>
              </a:lnSpc>
              <a:spcBef>
                <a:spcPts val="640"/>
              </a:spcBef>
              <a:spcAft>
                <a:spcPts val="0"/>
              </a:spcAft>
              <a:buSzPct val="142857"/>
              <a:buNone/>
            </a:pPr>
            <a:r>
              <a:rPr lang="en-US"/>
              <a:t>C. 4</a:t>
            </a:r>
            <a:endParaRPr/>
          </a:p>
          <a:p>
            <a:pPr marL="25400" lvl="0" indent="0" algn="l" rtl="0">
              <a:lnSpc>
                <a:spcPct val="100000"/>
              </a:lnSpc>
              <a:spcBef>
                <a:spcPts val="640"/>
              </a:spcBef>
              <a:spcAft>
                <a:spcPts val="0"/>
              </a:spcAft>
              <a:buSzPct val="142857"/>
              <a:buNone/>
            </a:pPr>
            <a:r>
              <a:rPr lang="en-US"/>
              <a:t>D. 1</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457200" y="274638"/>
            <a:ext cx="8229600" cy="63976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45454"/>
              <a:buNone/>
            </a:pPr>
            <a:r>
              <a:rPr lang="en-US"/>
              <a:t>Q2</a:t>
            </a:r>
            <a:endParaRPr/>
          </a:p>
        </p:txBody>
      </p:sp>
      <p:sp>
        <p:nvSpPr>
          <p:cNvPr id="165" name="Google Shape;165;p26"/>
          <p:cNvSpPr txBox="1">
            <a:spLocks noGrp="1"/>
          </p:cNvSpPr>
          <p:nvPr>
            <p:ph type="body" idx="1"/>
          </p:nvPr>
        </p:nvSpPr>
        <p:spPr>
          <a:xfrm>
            <a:off x="457200" y="914400"/>
            <a:ext cx="8229600" cy="5211763"/>
          </a:xfrm>
          <a:prstGeom prst="rect">
            <a:avLst/>
          </a:prstGeom>
          <a:noFill/>
          <a:ln>
            <a:noFill/>
          </a:ln>
        </p:spPr>
        <p:txBody>
          <a:bodyPr spcFirstLastPara="1" wrap="square" lIns="91425" tIns="45700" rIns="91425" bIns="45700" anchor="t" anchorCtr="0">
            <a:normAutofit fontScale="62500" lnSpcReduction="20000"/>
          </a:bodyPr>
          <a:lstStyle/>
          <a:p>
            <a:pPr marL="25400" lvl="0" indent="0" algn="l" rtl="0">
              <a:lnSpc>
                <a:spcPct val="100000"/>
              </a:lnSpc>
              <a:spcBef>
                <a:spcPts val="640"/>
              </a:spcBef>
              <a:spcAft>
                <a:spcPts val="0"/>
              </a:spcAft>
              <a:buSzPct val="160000"/>
              <a:buNone/>
            </a:pPr>
            <a:r>
              <a:rPr lang="en-US"/>
              <a:t>What will be the output of the following C code?</a:t>
            </a:r>
            <a:endParaRPr/>
          </a:p>
          <a:p>
            <a:pPr marL="25400" lvl="0" indent="0" algn="l" rtl="0">
              <a:lnSpc>
                <a:spcPct val="100000"/>
              </a:lnSpc>
              <a:spcBef>
                <a:spcPts val="640"/>
              </a:spcBef>
              <a:spcAft>
                <a:spcPts val="0"/>
              </a:spcAft>
              <a:buSzPct val="160000"/>
              <a:buNone/>
            </a:pPr>
            <a:r>
              <a:rPr lang="en-US"/>
              <a:t>    #include &lt;stdio.h&gt;</a:t>
            </a:r>
            <a:endParaRPr/>
          </a:p>
          <a:p>
            <a:pPr marL="25400" lvl="0" indent="0" algn="l" rtl="0">
              <a:lnSpc>
                <a:spcPct val="100000"/>
              </a:lnSpc>
              <a:spcBef>
                <a:spcPts val="640"/>
              </a:spcBef>
              <a:spcAft>
                <a:spcPts val="0"/>
              </a:spcAft>
              <a:buSzPct val="160000"/>
              <a:buNone/>
            </a:pPr>
            <a:r>
              <a:rPr lang="en-US"/>
              <a:t>    int main()</a:t>
            </a:r>
            <a:endParaRPr/>
          </a:p>
          <a:p>
            <a:pPr marL="25400" lvl="0" indent="0" algn="l" rtl="0">
              <a:lnSpc>
                <a:spcPct val="100000"/>
              </a:lnSpc>
              <a:spcBef>
                <a:spcPts val="640"/>
              </a:spcBef>
              <a:spcAft>
                <a:spcPts val="0"/>
              </a:spcAft>
              <a:buSzPct val="160000"/>
              <a:buNone/>
            </a:pPr>
            <a:r>
              <a:rPr lang="en-US"/>
              <a:t>    {</a:t>
            </a:r>
            <a:endParaRPr/>
          </a:p>
          <a:p>
            <a:pPr marL="25400" lvl="0" indent="0" algn="l" rtl="0">
              <a:lnSpc>
                <a:spcPct val="100000"/>
              </a:lnSpc>
              <a:spcBef>
                <a:spcPts val="640"/>
              </a:spcBef>
              <a:spcAft>
                <a:spcPts val="0"/>
              </a:spcAft>
              <a:buSzPct val="160000"/>
              <a:buNone/>
            </a:pPr>
            <a:r>
              <a:rPr lang="en-US"/>
              <a:t>        int i = 0;</a:t>
            </a:r>
            <a:endParaRPr/>
          </a:p>
          <a:p>
            <a:pPr marL="25400" lvl="0" indent="0" algn="l" rtl="0">
              <a:lnSpc>
                <a:spcPct val="100000"/>
              </a:lnSpc>
              <a:spcBef>
                <a:spcPts val="640"/>
              </a:spcBef>
              <a:spcAft>
                <a:spcPts val="0"/>
              </a:spcAft>
              <a:buSzPct val="160000"/>
              <a:buNone/>
            </a:pPr>
            <a:r>
              <a:rPr lang="en-US"/>
              <a:t>        while (++i)</a:t>
            </a:r>
            <a:endParaRPr/>
          </a:p>
          <a:p>
            <a:pPr marL="25400" lvl="0" indent="0" algn="l" rtl="0">
              <a:lnSpc>
                <a:spcPct val="100000"/>
              </a:lnSpc>
              <a:spcBef>
                <a:spcPts val="640"/>
              </a:spcBef>
              <a:spcAft>
                <a:spcPts val="0"/>
              </a:spcAft>
              <a:buSzPct val="160000"/>
              <a:buNone/>
            </a:pPr>
            <a:r>
              <a:rPr lang="en-US"/>
              <a:t>        {</a:t>
            </a:r>
            <a:endParaRPr/>
          </a:p>
          <a:p>
            <a:pPr marL="25400" lvl="0" indent="0" algn="l" rtl="0">
              <a:lnSpc>
                <a:spcPct val="100000"/>
              </a:lnSpc>
              <a:spcBef>
                <a:spcPts val="640"/>
              </a:spcBef>
              <a:spcAft>
                <a:spcPts val="0"/>
              </a:spcAft>
              <a:buSzPct val="160000"/>
              <a:buNone/>
            </a:pPr>
            <a:r>
              <a:rPr lang="en-US"/>
              <a:t>            printf("H");</a:t>
            </a:r>
            <a:endParaRPr/>
          </a:p>
          <a:p>
            <a:pPr marL="25400" lvl="0" indent="0" algn="l" rtl="0">
              <a:lnSpc>
                <a:spcPct val="100000"/>
              </a:lnSpc>
              <a:spcBef>
                <a:spcPts val="640"/>
              </a:spcBef>
              <a:spcAft>
                <a:spcPts val="0"/>
              </a:spcAft>
              <a:buSzPct val="160000"/>
              <a:buNone/>
            </a:pPr>
            <a:r>
              <a:rPr lang="en-US"/>
              <a:t>        }</a:t>
            </a:r>
            <a:endParaRPr/>
          </a:p>
          <a:p>
            <a:pPr marL="25400" lvl="0" indent="0" algn="l" rtl="0">
              <a:lnSpc>
                <a:spcPct val="100000"/>
              </a:lnSpc>
              <a:spcBef>
                <a:spcPts val="640"/>
              </a:spcBef>
              <a:spcAft>
                <a:spcPts val="0"/>
              </a:spcAft>
              <a:buSzPct val="160000"/>
              <a:buNone/>
            </a:pPr>
            <a:r>
              <a:rPr lang="en-US"/>
              <a:t>        return 0;</a:t>
            </a:r>
            <a:endParaRPr/>
          </a:p>
          <a:p>
            <a:pPr marL="25400" lvl="0" indent="0" algn="l" rtl="0">
              <a:lnSpc>
                <a:spcPct val="100000"/>
              </a:lnSpc>
              <a:spcBef>
                <a:spcPts val="640"/>
              </a:spcBef>
              <a:spcAft>
                <a:spcPts val="0"/>
              </a:spcAft>
              <a:buSzPct val="160000"/>
              <a:buNone/>
            </a:pPr>
            <a:r>
              <a:rPr lang="en-US"/>
              <a:t>    }</a:t>
            </a:r>
            <a:endParaRPr/>
          </a:p>
          <a:p>
            <a:pPr marL="25400" lvl="0" indent="0" algn="l" rtl="0">
              <a:lnSpc>
                <a:spcPct val="100000"/>
              </a:lnSpc>
              <a:spcBef>
                <a:spcPts val="640"/>
              </a:spcBef>
              <a:spcAft>
                <a:spcPts val="0"/>
              </a:spcAft>
              <a:buSzPct val="160000"/>
              <a:buNone/>
            </a:pPr>
            <a:r>
              <a:rPr lang="en-US"/>
              <a:t>A. H</a:t>
            </a:r>
            <a:endParaRPr/>
          </a:p>
          <a:p>
            <a:pPr marL="25400" lvl="0" indent="0" algn="l" rtl="0">
              <a:lnSpc>
                <a:spcPct val="100000"/>
              </a:lnSpc>
              <a:spcBef>
                <a:spcPts val="640"/>
              </a:spcBef>
              <a:spcAft>
                <a:spcPts val="0"/>
              </a:spcAft>
              <a:buSzPct val="160000"/>
              <a:buNone/>
            </a:pPr>
            <a:r>
              <a:rPr lang="en-US"/>
              <a:t>B. H is printed infinite times</a:t>
            </a:r>
            <a:endParaRPr/>
          </a:p>
          <a:p>
            <a:pPr marL="25400" lvl="0" indent="0" algn="l" rtl="0">
              <a:lnSpc>
                <a:spcPct val="100000"/>
              </a:lnSpc>
              <a:spcBef>
                <a:spcPts val="640"/>
              </a:spcBef>
              <a:spcAft>
                <a:spcPts val="0"/>
              </a:spcAft>
              <a:buSzPct val="160000"/>
              <a:buNone/>
            </a:pPr>
            <a:r>
              <a:rPr lang="en-US"/>
              <a:t>C. Compile time error</a:t>
            </a:r>
            <a:endParaRPr/>
          </a:p>
          <a:p>
            <a:pPr marL="25400" lvl="0" indent="0" algn="l" rtl="0">
              <a:lnSpc>
                <a:spcPct val="100000"/>
              </a:lnSpc>
              <a:spcBef>
                <a:spcPts val="640"/>
              </a:spcBef>
              <a:spcAft>
                <a:spcPts val="0"/>
              </a:spcAft>
              <a:buSzPct val="160000"/>
              <a:buNone/>
            </a:pPr>
            <a:r>
              <a:rPr lang="en-US"/>
              <a:t>D. Nothing will be printed</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The for Statement in C</a:t>
            </a:r>
            <a:endParaRPr/>
          </a:p>
        </p:txBody>
      </p:sp>
      <p:sp>
        <p:nvSpPr>
          <p:cNvPr id="171" name="Google Shape;171;p13"/>
          <p:cNvSpPr txBox="1">
            <a:spLocks noGrp="1"/>
          </p:cNvSpPr>
          <p:nvPr>
            <p:ph type="body" idx="1"/>
          </p:nvPr>
        </p:nvSpPr>
        <p:spPr>
          <a:xfrm>
            <a:off x="304800" y="1196975"/>
            <a:ext cx="8534400" cy="547211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accent1"/>
              </a:buClr>
              <a:buSzPts val="2590"/>
              <a:buFont typeface="Arial"/>
              <a:buChar char="•"/>
            </a:pPr>
            <a:r>
              <a:rPr lang="en-US" sz="2590"/>
              <a:t>The syntax of </a:t>
            </a:r>
            <a:r>
              <a:rPr lang="en-US" sz="2590">
                <a:latin typeface="Courier New"/>
                <a:ea typeface="Courier New"/>
                <a:cs typeface="Courier New"/>
                <a:sym typeface="Courier New"/>
              </a:rPr>
              <a:t>for</a:t>
            </a:r>
            <a:r>
              <a:rPr lang="en-US" sz="2590"/>
              <a:t> statement in C:</a:t>
            </a:r>
            <a:endParaRPr/>
          </a:p>
          <a:p>
            <a:pPr marL="342900" lvl="0" indent="-342900" algn="l" rtl="0">
              <a:lnSpc>
                <a:spcPct val="90000"/>
              </a:lnSpc>
              <a:spcBef>
                <a:spcPts val="518"/>
              </a:spcBef>
              <a:spcAft>
                <a:spcPts val="0"/>
              </a:spcAft>
              <a:buClr>
                <a:schemeClr val="accent1"/>
              </a:buClr>
              <a:buSzPts val="2590"/>
              <a:buFont typeface="Calibri"/>
              <a:buNone/>
            </a:pPr>
            <a:r>
              <a:rPr lang="en-US" sz="2590"/>
              <a:t>	</a:t>
            </a:r>
            <a:endParaRPr/>
          </a:p>
          <a:p>
            <a:pPr marL="342900" lvl="0" indent="-342900" algn="l" rtl="0">
              <a:lnSpc>
                <a:spcPct val="90000"/>
              </a:lnSpc>
              <a:spcBef>
                <a:spcPts val="518"/>
              </a:spcBef>
              <a:spcAft>
                <a:spcPts val="0"/>
              </a:spcAft>
              <a:buClr>
                <a:schemeClr val="accent1"/>
              </a:buClr>
              <a:buSzPts val="2590"/>
              <a:buFont typeface="Calibri"/>
              <a:buNone/>
            </a:pPr>
            <a:endParaRPr sz="2590"/>
          </a:p>
          <a:p>
            <a:pPr marL="342900" lvl="0" indent="-342900" algn="l" rtl="0">
              <a:lnSpc>
                <a:spcPct val="90000"/>
              </a:lnSpc>
              <a:spcBef>
                <a:spcPts val="518"/>
              </a:spcBef>
              <a:spcAft>
                <a:spcPts val="0"/>
              </a:spcAft>
              <a:buClr>
                <a:schemeClr val="accent1"/>
              </a:buClr>
              <a:buSzPts val="2590"/>
              <a:buFont typeface="Calibri"/>
              <a:buNone/>
            </a:pPr>
            <a:endParaRPr sz="2590"/>
          </a:p>
          <a:p>
            <a:pPr marL="342900" lvl="0" indent="-342900" algn="l" rtl="0">
              <a:lnSpc>
                <a:spcPct val="90000"/>
              </a:lnSpc>
              <a:spcBef>
                <a:spcPts val="518"/>
              </a:spcBef>
              <a:spcAft>
                <a:spcPts val="0"/>
              </a:spcAft>
              <a:buClr>
                <a:schemeClr val="accent1"/>
              </a:buClr>
              <a:buSzPts val="2590"/>
              <a:buFont typeface="Calibri"/>
              <a:buNone/>
            </a:pPr>
            <a:endParaRPr sz="2590"/>
          </a:p>
          <a:p>
            <a:pPr marL="342900" lvl="0" indent="-342900" algn="l" rtl="0">
              <a:lnSpc>
                <a:spcPct val="90000"/>
              </a:lnSpc>
              <a:spcBef>
                <a:spcPts val="518"/>
              </a:spcBef>
              <a:spcAft>
                <a:spcPts val="0"/>
              </a:spcAft>
              <a:buClr>
                <a:schemeClr val="accent1"/>
              </a:buClr>
              <a:buSzPts val="2590"/>
              <a:buChar char="•"/>
            </a:pPr>
            <a:r>
              <a:rPr lang="en-US" sz="2590"/>
              <a:t>The </a:t>
            </a:r>
            <a:r>
              <a:rPr lang="en-US" sz="2590" b="1"/>
              <a:t>initialization-expression </a:t>
            </a:r>
            <a:r>
              <a:rPr lang="en-US" sz="2590"/>
              <a:t>set the initial value of the loop control variable.</a:t>
            </a:r>
            <a:endParaRPr/>
          </a:p>
          <a:p>
            <a:pPr marL="342900" lvl="0" indent="-342900" algn="l" rtl="0">
              <a:lnSpc>
                <a:spcPct val="90000"/>
              </a:lnSpc>
              <a:spcBef>
                <a:spcPts val="518"/>
              </a:spcBef>
              <a:spcAft>
                <a:spcPts val="0"/>
              </a:spcAft>
              <a:buClr>
                <a:schemeClr val="accent1"/>
              </a:buClr>
              <a:buSzPts val="2590"/>
              <a:buFont typeface="Arial"/>
              <a:buChar char="•"/>
            </a:pPr>
            <a:r>
              <a:rPr lang="en-US" sz="2590"/>
              <a:t>The </a:t>
            </a:r>
            <a:r>
              <a:rPr lang="en-US" sz="2590" b="1"/>
              <a:t>loop-repetition-condition</a:t>
            </a:r>
            <a:r>
              <a:rPr lang="en-US" sz="2590"/>
              <a:t> test the value of the loop control variable.</a:t>
            </a:r>
            <a:endParaRPr/>
          </a:p>
          <a:p>
            <a:pPr marL="342900" lvl="0" indent="-342900" algn="l" rtl="0">
              <a:lnSpc>
                <a:spcPct val="90000"/>
              </a:lnSpc>
              <a:spcBef>
                <a:spcPts val="518"/>
              </a:spcBef>
              <a:spcAft>
                <a:spcPts val="0"/>
              </a:spcAft>
              <a:buClr>
                <a:schemeClr val="accent1"/>
              </a:buClr>
              <a:buSzPts val="2590"/>
              <a:buFont typeface="Arial"/>
              <a:buChar char="•"/>
            </a:pPr>
            <a:r>
              <a:rPr lang="en-US" sz="2590"/>
              <a:t>The </a:t>
            </a:r>
            <a:r>
              <a:rPr lang="en-US" sz="2590" b="1"/>
              <a:t>update-expression</a:t>
            </a:r>
            <a:r>
              <a:rPr lang="en-US" sz="2590"/>
              <a:t> update the loop control variable.</a:t>
            </a:r>
            <a:endParaRPr/>
          </a:p>
          <a:p>
            <a:pPr marL="342900" lvl="0" indent="-342900" algn="l" rtl="0">
              <a:lnSpc>
                <a:spcPct val="90000"/>
              </a:lnSpc>
              <a:spcBef>
                <a:spcPts val="518"/>
              </a:spcBef>
              <a:spcAft>
                <a:spcPts val="0"/>
              </a:spcAft>
              <a:buClr>
                <a:schemeClr val="accent1"/>
              </a:buClr>
              <a:buSzPts val="2590"/>
              <a:buFont typeface="Arial"/>
              <a:buChar char="•"/>
            </a:pPr>
            <a:r>
              <a:rPr lang="en-US" sz="2590"/>
              <a:t>It is also known as entry controlled loop as condition is checked first and then loop body executes</a:t>
            </a:r>
            <a:endParaRPr sz="2590"/>
          </a:p>
        </p:txBody>
      </p:sp>
      <p:grpSp>
        <p:nvGrpSpPr>
          <p:cNvPr id="172" name="Google Shape;172;p13"/>
          <p:cNvGrpSpPr/>
          <p:nvPr/>
        </p:nvGrpSpPr>
        <p:grpSpPr>
          <a:xfrm>
            <a:off x="685800" y="1600200"/>
            <a:ext cx="5029200" cy="1752600"/>
            <a:chOff x="914400" y="2057400"/>
            <a:chExt cx="5029200" cy="1905000"/>
          </a:xfrm>
        </p:grpSpPr>
        <p:sp>
          <p:nvSpPr>
            <p:cNvPr id="173" name="Google Shape;173;p13"/>
            <p:cNvSpPr/>
            <p:nvPr/>
          </p:nvSpPr>
          <p:spPr>
            <a:xfrm>
              <a:off x="914400" y="2057400"/>
              <a:ext cx="5029200" cy="1905000"/>
            </a:xfrm>
            <a:prstGeom prst="verticalScroll">
              <a:avLst>
                <a:gd name="adj" fmla="val 1873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Courier New"/>
                  <a:ea typeface="Courier New"/>
                  <a:cs typeface="Courier New"/>
                  <a:sym typeface="Courier New"/>
                </a:rPr>
                <a:t>for</a:t>
              </a:r>
              <a:r>
                <a:rPr lang="en-US" sz="2000" b="0" i="0" u="none" strike="noStrike" cap="none">
                  <a:solidFill>
                    <a:srgbClr val="C00000"/>
                  </a:solidFill>
                  <a:latin typeface="Calibri"/>
                  <a:ea typeface="Calibri"/>
                  <a:cs typeface="Calibri"/>
                  <a:sym typeface="Calibri"/>
                </a:rPr>
                <a:t> (initialization-expression;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Calibri"/>
                  <a:ea typeface="Calibri"/>
                  <a:cs typeface="Calibri"/>
                  <a:sym typeface="Calibri"/>
                </a:rPr>
                <a:t>           loop-repetition-condition;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Calibri"/>
                  <a:ea typeface="Calibri"/>
                  <a:cs typeface="Calibri"/>
                  <a:sym typeface="Calibri"/>
                </a:rPr>
                <a:t>           update-expression){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Calibri"/>
                  <a:ea typeface="Calibri"/>
                  <a:cs typeface="Calibri"/>
                  <a:sym typeface="Calibri"/>
                </a:rPr>
                <a:t>   statement;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74" name="Google Shape;174;p13"/>
            <p:cNvSpPr txBox="1"/>
            <p:nvPr/>
          </p:nvSpPr>
          <p:spPr>
            <a:xfrm>
              <a:off x="2819400" y="2057400"/>
              <a:ext cx="14478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Syntax</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4"/>
          <p:cNvSpPr/>
          <p:nvPr/>
        </p:nvSpPr>
        <p:spPr>
          <a:xfrm>
            <a:off x="5181600" y="1479550"/>
            <a:ext cx="3733800" cy="476885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 name="Google Shape;180;p14"/>
          <p:cNvSpPr txBox="1"/>
          <p:nvPr/>
        </p:nvSpPr>
        <p:spPr>
          <a:xfrm>
            <a:off x="228600" y="1501775"/>
            <a:ext cx="4572000" cy="2232025"/>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rgbClr val="FF0000"/>
                </a:solidFill>
                <a:latin typeface="Courier New"/>
                <a:ea typeface="Courier New"/>
                <a:cs typeface="Courier New"/>
                <a:sym typeface="Courier New"/>
              </a:rPr>
              <a:t>for (</a:t>
            </a:r>
            <a:r>
              <a:rPr lang="en-US" sz="1200" b="1" i="0" u="none" strike="noStrike" cap="none">
                <a:solidFill>
                  <a:schemeClr val="dk1"/>
                </a:solidFill>
                <a:latin typeface="Courier New"/>
                <a:ea typeface="Courier New"/>
                <a:cs typeface="Courier New"/>
                <a:sym typeface="Courier New"/>
              </a:rPr>
              <a:t>Initialization</a:t>
            </a:r>
            <a:r>
              <a:rPr lang="en-US" sz="2000" b="1" i="0" u="none" strike="noStrike" cap="none">
                <a:solidFill>
                  <a:srgbClr val="FF0000"/>
                </a:solidFill>
                <a:latin typeface="Courier New"/>
                <a:ea typeface="Courier New"/>
                <a:cs typeface="Courier New"/>
                <a:sym typeface="Courier New"/>
              </a:rPr>
              <a:t>; </a:t>
            </a:r>
            <a:r>
              <a:rPr lang="en-US" sz="1200" b="1" i="0" u="none" strike="noStrike" cap="none">
                <a:solidFill>
                  <a:schemeClr val="dk1"/>
                </a:solidFill>
                <a:latin typeface="Courier New"/>
                <a:ea typeface="Courier New"/>
                <a:cs typeface="Courier New"/>
                <a:sym typeface="Courier New"/>
              </a:rPr>
              <a:t>Condition</a:t>
            </a:r>
            <a:r>
              <a:rPr lang="en-US" sz="2000" b="1" i="0" u="none" strike="noStrike" cap="none">
                <a:solidFill>
                  <a:srgbClr val="FF0000"/>
                </a:solidFill>
                <a:latin typeface="Courier New"/>
                <a:ea typeface="Courier New"/>
                <a:cs typeface="Courier New"/>
                <a:sym typeface="Courier New"/>
              </a:rPr>
              <a:t>; </a:t>
            </a:r>
            <a:r>
              <a:rPr lang="en-US" sz="1200" b="1" i="0" u="none" strike="noStrike" cap="none">
                <a:solidFill>
                  <a:schemeClr val="dk1"/>
                </a:solidFill>
                <a:latin typeface="Courier New"/>
                <a:ea typeface="Courier New"/>
                <a:cs typeface="Courier New"/>
                <a:sym typeface="Courier New"/>
              </a:rPr>
              <a:t>Updating</a:t>
            </a:r>
            <a:r>
              <a:rPr lang="en-US" sz="2000" b="1" i="0" u="none" strike="noStrike" cap="none">
                <a:solidFill>
                  <a:srgbClr val="FF0000"/>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  Repeated_Actions;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graphicFrame>
        <p:nvGraphicFramePr>
          <p:cNvPr id="181" name="Google Shape;181;p14"/>
          <p:cNvGraphicFramePr/>
          <p:nvPr/>
        </p:nvGraphicFramePr>
        <p:xfrm>
          <a:off x="5181600" y="1524000"/>
          <a:ext cx="3733800" cy="4800600"/>
        </p:xfrm>
        <a:graphic>
          <a:graphicData uri="http://schemas.openxmlformats.org/presentationml/2006/ole">
            <mc:AlternateContent xmlns:mc="http://schemas.openxmlformats.org/markup-compatibility/2006">
              <mc:Choice xmlns:v="urn:schemas-microsoft-com:vml" Requires="v">
                <p:oleObj r:id="rId3" imgW="3733800" imgH="4800600" progId="">
                  <p:embed/>
                </p:oleObj>
              </mc:Choice>
              <mc:Fallback>
                <p:oleObj r:id="rId3" imgW="3733800" imgH="4800600" progId="">
                  <p:embed/>
                  <p:pic>
                    <p:nvPicPr>
                      <p:cNvPr id="181" name="Google Shape;181;p14"/>
                      <p:cNvPicPr preferRelativeResize="0"/>
                      <p:nvPr/>
                    </p:nvPicPr>
                    <p:blipFill rotWithShape="1">
                      <a:blip r:embed="rId4">
                        <a:alphaModFix/>
                      </a:blip>
                      <a:srcRect/>
                      <a:stretch/>
                    </p:blipFill>
                    <p:spPr>
                      <a:xfrm>
                        <a:off x="5181600" y="1524000"/>
                        <a:ext cx="3733800" cy="4800600"/>
                      </a:xfrm>
                      <a:prstGeom prst="rect">
                        <a:avLst/>
                      </a:prstGeom>
                      <a:noFill/>
                      <a:ln>
                        <a:noFill/>
                      </a:ln>
                    </p:spPr>
                  </p:pic>
                </p:oleObj>
              </mc:Fallback>
            </mc:AlternateContent>
          </a:graphicData>
        </a:graphic>
      </p:graphicFrame>
      <p:sp>
        <p:nvSpPr>
          <p:cNvPr id="182" name="Google Shape;182;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ourier New"/>
              <a:buNone/>
            </a:pPr>
            <a:r>
              <a:rPr lang="en-US">
                <a:latin typeface="Courier New"/>
                <a:ea typeface="Courier New"/>
                <a:cs typeface="Courier New"/>
                <a:sym typeface="Courier New"/>
              </a:rPr>
              <a:t>for</a:t>
            </a:r>
            <a:r>
              <a:rPr lang="en-US"/>
              <a:t> statement</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15"/>
          <p:cNvGrpSpPr/>
          <p:nvPr/>
        </p:nvGrpSpPr>
        <p:grpSpPr>
          <a:xfrm>
            <a:off x="2019300" y="2971800"/>
            <a:ext cx="6896100" cy="3771626"/>
            <a:chOff x="2019300" y="3048000"/>
            <a:chExt cx="6896100" cy="3771626"/>
          </a:xfrm>
        </p:grpSpPr>
        <p:pic>
          <p:nvPicPr>
            <p:cNvPr id="188" name="Google Shape;188;p15" descr="http://www.illustration.com.au/images/web/How-to-do-Push-ups.jpg"/>
            <p:cNvPicPr preferRelativeResize="0"/>
            <p:nvPr/>
          </p:nvPicPr>
          <p:blipFill rotWithShape="1">
            <a:blip r:embed="rId3">
              <a:alphaModFix/>
            </a:blip>
            <a:srcRect/>
            <a:stretch/>
          </p:blipFill>
          <p:spPr>
            <a:xfrm>
              <a:off x="4914900" y="3048000"/>
              <a:ext cx="4000500" cy="3250407"/>
            </a:xfrm>
            <a:prstGeom prst="rect">
              <a:avLst/>
            </a:prstGeom>
            <a:noFill/>
            <a:ln>
              <a:noFill/>
            </a:ln>
          </p:spPr>
        </p:pic>
        <p:sp>
          <p:nvSpPr>
            <p:cNvPr id="189" name="Google Shape;189;p15"/>
            <p:cNvSpPr txBox="1"/>
            <p:nvPr/>
          </p:nvSpPr>
          <p:spPr>
            <a:xfrm>
              <a:off x="2019300" y="5896296"/>
              <a:ext cx="2895600" cy="9233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Do TEN push ups = for count=1; count&lt;=10; count++</a:t>
              </a:r>
              <a:endParaRPr sz="1800" b="0" i="0" u="none" strike="noStrike" cap="none">
                <a:solidFill>
                  <a:schemeClr val="dk1"/>
                </a:solidFill>
                <a:latin typeface="Calibri"/>
                <a:ea typeface="Calibri"/>
                <a:cs typeface="Calibri"/>
                <a:sym typeface="Calibri"/>
              </a:endParaRPr>
            </a:p>
          </p:txBody>
        </p:sp>
      </p:grpSp>
      <p:sp>
        <p:nvSpPr>
          <p:cNvPr id="190" name="Google Shape;190;p15"/>
          <p:cNvSpPr/>
          <p:nvPr/>
        </p:nvSpPr>
        <p:spPr>
          <a:xfrm>
            <a:off x="4953000" y="1905000"/>
            <a:ext cx="3962400" cy="4648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ourier New"/>
              <a:buNone/>
            </a:pPr>
            <a:r>
              <a:rPr lang="en-US">
                <a:latin typeface="Courier New"/>
                <a:ea typeface="Courier New"/>
                <a:cs typeface="Courier New"/>
                <a:sym typeface="Courier New"/>
              </a:rPr>
              <a:t>for </a:t>
            </a:r>
            <a:r>
              <a:rPr lang="en-US">
                <a:latin typeface="Calibri"/>
                <a:ea typeface="Calibri"/>
                <a:cs typeface="Calibri"/>
                <a:sym typeface="Calibri"/>
              </a:rPr>
              <a:t>statement</a:t>
            </a:r>
            <a:endParaRPr>
              <a:latin typeface="Calibri"/>
              <a:ea typeface="Calibri"/>
              <a:cs typeface="Calibri"/>
              <a:sym typeface="Calibri"/>
            </a:endParaRPr>
          </a:p>
        </p:txBody>
      </p:sp>
      <p:sp>
        <p:nvSpPr>
          <p:cNvPr id="192" name="Google Shape;192;p15"/>
          <p:cNvSpPr txBox="1">
            <a:spLocks noGrp="1"/>
          </p:cNvSpPr>
          <p:nvPr>
            <p:ph type="body" idx="1"/>
          </p:nvPr>
        </p:nvSpPr>
        <p:spPr>
          <a:xfrm>
            <a:off x="609600" y="1447800"/>
            <a:ext cx="8229600" cy="457200"/>
          </a:xfrm>
          <a:prstGeom prst="rect">
            <a:avLst/>
          </a:prstGeom>
          <a:solidFill>
            <a:srgbClr val="FFFFFF"/>
          </a:solid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accent1"/>
              </a:buClr>
              <a:buSzPts val="2400"/>
              <a:buFont typeface="Calibri"/>
              <a:buNone/>
            </a:pPr>
            <a:r>
              <a:rPr lang="en-US" sz="2400"/>
              <a:t>Example: This for statement prints numbers 10 down to 1</a:t>
            </a:r>
            <a:endParaRPr/>
          </a:p>
        </p:txBody>
      </p:sp>
      <p:sp>
        <p:nvSpPr>
          <p:cNvPr id="193" name="Google Shape;193;p15"/>
          <p:cNvSpPr txBox="1"/>
          <p:nvPr/>
        </p:nvSpPr>
        <p:spPr>
          <a:xfrm>
            <a:off x="0" y="1905000"/>
            <a:ext cx="4648200" cy="3724096"/>
          </a:xfrm>
          <a:prstGeom prst="rect">
            <a:avLst/>
          </a:prstGeom>
          <a:gradFill>
            <a:gsLst>
              <a:gs pos="0">
                <a:srgbClr val="8EB5FF"/>
              </a:gs>
              <a:gs pos="35000">
                <a:srgbClr val="B1C9FF"/>
              </a:gs>
              <a:gs pos="100000">
                <a:srgbClr val="E0EBFF"/>
              </a:gs>
            </a:gsLst>
            <a:lin ang="16200000" scaled="0"/>
          </a:gradFill>
          <a:ln w="9525" cap="flat" cmpd="sng">
            <a:solidFill>
              <a:srgbClr val="096CC5"/>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#include&lt;stdio.h&gt;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int main()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 int 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 for (n=10; n&gt;0; n=n-1){</a:t>
            </a:r>
            <a:endParaRPr sz="20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  printf(“%d ”, 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return 0;</a:t>
            </a:r>
            <a:endParaRPr sz="20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40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graphicFrame>
        <p:nvGraphicFramePr>
          <p:cNvPr id="194" name="Google Shape;194;p15"/>
          <p:cNvGraphicFramePr/>
          <p:nvPr/>
        </p:nvGraphicFramePr>
        <p:xfrm>
          <a:off x="5486400" y="1828800"/>
          <a:ext cx="2860675" cy="4800600"/>
        </p:xfrm>
        <a:graphic>
          <a:graphicData uri="http://schemas.openxmlformats.org/presentationml/2006/ole">
            <mc:AlternateContent xmlns:mc="http://schemas.openxmlformats.org/markup-compatibility/2006">
              <mc:Choice xmlns:v="urn:schemas-microsoft-com:vml" Requires="v">
                <p:oleObj r:id="rId4" imgW="2860675" imgH="4800600" progId="">
                  <p:embed/>
                </p:oleObj>
              </mc:Choice>
              <mc:Fallback>
                <p:oleObj r:id="rId4" imgW="2860675" imgH="4800600" progId="">
                  <p:embed/>
                  <p:pic>
                    <p:nvPicPr>
                      <p:cNvPr id="194" name="Google Shape;194;p15"/>
                      <p:cNvPicPr preferRelativeResize="0"/>
                      <p:nvPr/>
                    </p:nvPicPr>
                    <p:blipFill rotWithShape="1">
                      <a:blip r:embed="rId5">
                        <a:alphaModFix/>
                      </a:blip>
                      <a:srcRect/>
                      <a:stretch/>
                    </p:blipFill>
                    <p:spPr>
                      <a:xfrm>
                        <a:off x="5486400" y="1828800"/>
                        <a:ext cx="2860675" cy="4800600"/>
                      </a:xfrm>
                      <a:prstGeom prst="rect">
                        <a:avLst/>
                      </a:prstGeom>
                      <a:noFill/>
                      <a:ln>
                        <a:noFill/>
                      </a:ln>
                    </p:spPr>
                  </p:pic>
                </p:oleObj>
              </mc:Fallback>
            </mc:AlternateContent>
          </a:graphicData>
        </a:graphic>
      </p:graphicFrame>
      <p:sp>
        <p:nvSpPr>
          <p:cNvPr id="195" name="Google Shape;195;p15"/>
          <p:cNvSpPr txBox="1"/>
          <p:nvPr/>
        </p:nvSpPr>
        <p:spPr>
          <a:xfrm>
            <a:off x="0" y="5402759"/>
            <a:ext cx="4648200" cy="40011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10 9 8 7 6 5 4 3 2 1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7"/>
                                        </p:tgtEl>
                                        <p:attrNameLst>
                                          <p:attrName>style.visibility</p:attrName>
                                        </p:attrNameLst>
                                      </p:cBhvr>
                                      <p:to>
                                        <p:strVal val="visible"/>
                                      </p:to>
                                    </p:set>
                                    <p:animEffect transition="in" filter="fade">
                                      <p:cBhvr>
                                        <p:cTn id="11"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16" descr="AAEMZJI0"/>
          <p:cNvPicPr preferRelativeResize="0">
            <a:picLocks noGrp="1"/>
          </p:cNvPicPr>
          <p:nvPr>
            <p:ph type="body" idx="1"/>
          </p:nvPr>
        </p:nvPicPr>
        <p:blipFill rotWithShape="1">
          <a:blip r:embed="rId3">
            <a:alphaModFix/>
          </a:blip>
          <a:srcRect l="6776" r="7656"/>
          <a:stretch/>
        </p:blipFill>
        <p:spPr>
          <a:xfrm>
            <a:off x="838200" y="1600200"/>
            <a:ext cx="7391400" cy="396240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457200" y="1143000"/>
            <a:ext cx="8229600" cy="274638"/>
          </a:xfrm>
          <a:prstGeom prst="rect">
            <a:avLst/>
          </a:prstGeom>
          <a:noFill/>
          <a:ln>
            <a:noFill/>
          </a:ln>
        </p:spPr>
        <p:txBody>
          <a:bodyPr spcFirstLastPara="1" wrap="square" lIns="91425" tIns="45700" rIns="91425" bIns="45700" anchor="ctr" anchorCtr="0">
            <a:noAutofit/>
          </a:bodyPr>
          <a:lstStyle/>
          <a:p>
            <a:pPr marL="25400" lvl="0" indent="0" algn="ctr" rtl="0">
              <a:lnSpc>
                <a:spcPct val="100000"/>
              </a:lnSpc>
              <a:spcBef>
                <a:spcPts val="0"/>
              </a:spcBef>
              <a:spcAft>
                <a:spcPts val="0"/>
              </a:spcAft>
              <a:buSzPts val="1800"/>
              <a:buNone/>
            </a:pPr>
            <a:r>
              <a:rPr lang="en-US" sz="3600"/>
              <a:t>Program to find sum of first n numbers</a:t>
            </a:r>
            <a:br>
              <a:rPr lang="en-US" sz="3600"/>
            </a:br>
            <a:br>
              <a:rPr lang="en-US" sz="3600"/>
            </a:br>
            <a:endParaRPr sz="3600"/>
          </a:p>
        </p:txBody>
      </p:sp>
      <p:sp>
        <p:nvSpPr>
          <p:cNvPr id="206" name="Google Shape;206;p34"/>
          <p:cNvSpPr txBox="1">
            <a:spLocks noGrp="1"/>
          </p:cNvSpPr>
          <p:nvPr>
            <p:ph type="body" idx="1"/>
          </p:nvPr>
        </p:nvSpPr>
        <p:spPr>
          <a:xfrm>
            <a:off x="457200" y="1143000"/>
            <a:ext cx="8229600" cy="4983163"/>
          </a:xfrm>
          <a:prstGeom prst="rect">
            <a:avLst/>
          </a:prstGeom>
          <a:noFill/>
          <a:ln>
            <a:noFill/>
          </a:ln>
        </p:spPr>
        <p:txBody>
          <a:bodyPr spcFirstLastPara="1" wrap="square" lIns="91425" tIns="45700" rIns="91425" bIns="45700" anchor="t" anchorCtr="0">
            <a:normAutofit fontScale="70000" lnSpcReduction="20000"/>
          </a:bodyPr>
          <a:lstStyle/>
          <a:p>
            <a:pPr marL="25400" lvl="0" indent="0" algn="l" rtl="0">
              <a:lnSpc>
                <a:spcPct val="100000"/>
              </a:lnSpc>
              <a:spcBef>
                <a:spcPts val="640"/>
              </a:spcBef>
              <a:spcAft>
                <a:spcPts val="0"/>
              </a:spcAft>
              <a:buSzPct val="142857"/>
              <a:buNone/>
            </a:pPr>
            <a:r>
              <a:rPr lang="en-US"/>
              <a:t>#include&lt;stdio.h&gt;</a:t>
            </a:r>
            <a:endParaRPr/>
          </a:p>
          <a:p>
            <a:pPr marL="25400" lvl="0" indent="0" algn="l" rtl="0">
              <a:lnSpc>
                <a:spcPct val="100000"/>
              </a:lnSpc>
              <a:spcBef>
                <a:spcPts val="640"/>
              </a:spcBef>
              <a:spcAft>
                <a:spcPts val="0"/>
              </a:spcAft>
              <a:buSzPct val="142857"/>
              <a:buNone/>
            </a:pPr>
            <a:r>
              <a:rPr lang="en-US"/>
              <a:t>int main()</a:t>
            </a:r>
            <a:endParaRPr/>
          </a:p>
          <a:p>
            <a:pPr marL="25400" lvl="0" indent="0" algn="l" rtl="0">
              <a:lnSpc>
                <a:spcPct val="100000"/>
              </a:lnSpc>
              <a:spcBef>
                <a:spcPts val="640"/>
              </a:spcBef>
              <a:spcAft>
                <a:spcPts val="0"/>
              </a:spcAft>
              <a:buSzPct val="142857"/>
              <a:buNone/>
            </a:pPr>
            <a:r>
              <a:rPr lang="en-US"/>
              <a:t>{</a:t>
            </a:r>
            <a:endParaRPr/>
          </a:p>
          <a:p>
            <a:pPr marL="25400" lvl="0" indent="0" algn="l" rtl="0">
              <a:lnSpc>
                <a:spcPct val="100000"/>
              </a:lnSpc>
              <a:spcBef>
                <a:spcPts val="640"/>
              </a:spcBef>
              <a:spcAft>
                <a:spcPts val="0"/>
              </a:spcAft>
              <a:buSzPct val="142857"/>
              <a:buNone/>
            </a:pPr>
            <a:r>
              <a:rPr lang="en-US"/>
              <a:t>     int n,i,sum=0;</a:t>
            </a:r>
            <a:endParaRPr/>
          </a:p>
          <a:p>
            <a:pPr marL="25400" lvl="0" indent="0" algn="l" rtl="0">
              <a:lnSpc>
                <a:spcPct val="100000"/>
              </a:lnSpc>
              <a:spcBef>
                <a:spcPts val="640"/>
              </a:spcBef>
              <a:spcAft>
                <a:spcPts val="0"/>
              </a:spcAft>
              <a:buSzPct val="142857"/>
              <a:buNone/>
            </a:pPr>
            <a:r>
              <a:rPr lang="en-US"/>
              <a:t>     printf("enter the value");</a:t>
            </a:r>
            <a:endParaRPr/>
          </a:p>
          <a:p>
            <a:pPr marL="25400" lvl="0" indent="0" algn="l" rtl="0">
              <a:lnSpc>
                <a:spcPct val="100000"/>
              </a:lnSpc>
              <a:spcBef>
                <a:spcPts val="640"/>
              </a:spcBef>
              <a:spcAft>
                <a:spcPts val="0"/>
              </a:spcAft>
              <a:buSzPct val="142857"/>
              <a:buNone/>
            </a:pPr>
            <a:r>
              <a:rPr lang="en-US"/>
              <a:t>     scanf("%d",&amp;n);</a:t>
            </a:r>
            <a:endParaRPr/>
          </a:p>
          <a:p>
            <a:pPr marL="25400" lvl="0" indent="0" algn="l" rtl="0">
              <a:lnSpc>
                <a:spcPct val="100000"/>
              </a:lnSpc>
              <a:spcBef>
                <a:spcPts val="640"/>
              </a:spcBef>
              <a:spcAft>
                <a:spcPts val="0"/>
              </a:spcAft>
              <a:buSzPct val="142857"/>
              <a:buNone/>
            </a:pPr>
            <a:r>
              <a:rPr lang="en-US"/>
              <a:t>     for(i=1;i&lt;=n;i++)</a:t>
            </a:r>
            <a:endParaRPr/>
          </a:p>
          <a:p>
            <a:pPr marL="25400" lvl="0" indent="0" algn="l" rtl="0">
              <a:lnSpc>
                <a:spcPct val="100000"/>
              </a:lnSpc>
              <a:spcBef>
                <a:spcPts val="640"/>
              </a:spcBef>
              <a:spcAft>
                <a:spcPts val="0"/>
              </a:spcAft>
              <a:buSzPct val="142857"/>
              <a:buNone/>
            </a:pPr>
            <a:r>
              <a:rPr lang="en-US"/>
              <a:t>     {</a:t>
            </a:r>
            <a:endParaRPr/>
          </a:p>
          <a:p>
            <a:pPr marL="25400" lvl="0" indent="0" algn="l" rtl="0">
              <a:lnSpc>
                <a:spcPct val="100000"/>
              </a:lnSpc>
              <a:spcBef>
                <a:spcPts val="640"/>
              </a:spcBef>
              <a:spcAft>
                <a:spcPts val="0"/>
              </a:spcAft>
              <a:buSzPct val="142857"/>
              <a:buNone/>
            </a:pPr>
            <a:r>
              <a:rPr lang="en-US"/>
              <a:t>     sum=sum+i;</a:t>
            </a:r>
            <a:endParaRPr/>
          </a:p>
          <a:p>
            <a:pPr marL="25400" lvl="0" indent="0" algn="l" rtl="0">
              <a:lnSpc>
                <a:spcPct val="100000"/>
              </a:lnSpc>
              <a:spcBef>
                <a:spcPts val="640"/>
              </a:spcBef>
              <a:spcAft>
                <a:spcPts val="0"/>
              </a:spcAft>
              <a:buSzPct val="142857"/>
              <a:buNone/>
            </a:pPr>
            <a:r>
              <a:rPr lang="en-US"/>
              <a:t>     }</a:t>
            </a:r>
            <a:endParaRPr/>
          </a:p>
          <a:p>
            <a:pPr marL="25400" lvl="0" indent="0" algn="l" rtl="0">
              <a:lnSpc>
                <a:spcPct val="100000"/>
              </a:lnSpc>
              <a:spcBef>
                <a:spcPts val="640"/>
              </a:spcBef>
              <a:spcAft>
                <a:spcPts val="0"/>
              </a:spcAft>
              <a:buSzPct val="142857"/>
              <a:buNone/>
            </a:pPr>
            <a:r>
              <a:rPr lang="en-US"/>
              <a:t>     printf("the sum=%d",sum);</a:t>
            </a:r>
            <a:endParaRPr/>
          </a:p>
          <a:p>
            <a:pPr marL="25400" lvl="0" indent="0" algn="l" rtl="0">
              <a:lnSpc>
                <a:spcPct val="100000"/>
              </a:lnSpc>
              <a:spcBef>
                <a:spcPts val="640"/>
              </a:spcBef>
              <a:spcAft>
                <a:spcPts val="0"/>
              </a:spcAft>
              <a:buSzPct val="142857"/>
              <a:buNone/>
            </a:pPr>
            <a:r>
              <a:rPr lang="en-US"/>
              <a:t>     return 0;</a:t>
            </a:r>
            <a:endParaRPr/>
          </a:p>
          <a:p>
            <a:pPr marL="25400" lvl="0" indent="0" algn="l" rtl="0">
              <a:lnSpc>
                <a:spcPct val="100000"/>
              </a:lnSpc>
              <a:spcBef>
                <a:spcPts val="640"/>
              </a:spcBef>
              <a:spcAft>
                <a:spcPts val="0"/>
              </a:spcAft>
              <a:buSzPct val="142857"/>
              <a:buNone/>
            </a:pPr>
            <a:r>
              <a:rPr lang="en-US"/>
              <a:t>}</a:t>
            </a:r>
            <a:endParaRPr/>
          </a:p>
          <a:p>
            <a:pPr marL="25400" lvl="0" indent="0" algn="l" rtl="0">
              <a:lnSpc>
                <a:spcPct val="100000"/>
              </a:lnSpc>
              <a:spcBef>
                <a:spcPts val="640"/>
              </a:spcBef>
              <a:spcAft>
                <a:spcPts val="0"/>
              </a:spcAft>
              <a:buSzPct val="142857"/>
              <a:buNone/>
            </a:pP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7"/>
          <p:cNvSpPr txBox="1">
            <a:spLocks noGrp="1"/>
          </p:cNvSpPr>
          <p:nvPr>
            <p:ph type="title"/>
          </p:nvPr>
        </p:nvSpPr>
        <p:spPr>
          <a:xfrm>
            <a:off x="457200" y="1143000"/>
            <a:ext cx="8229600" cy="274638"/>
          </a:xfrm>
          <a:prstGeom prst="rect">
            <a:avLst/>
          </a:prstGeom>
          <a:noFill/>
          <a:ln>
            <a:noFill/>
          </a:ln>
        </p:spPr>
        <p:txBody>
          <a:bodyPr spcFirstLastPara="1" wrap="square" lIns="91425" tIns="45700" rIns="91425" bIns="45700" anchor="ctr" anchorCtr="0">
            <a:noAutofit/>
          </a:bodyPr>
          <a:lstStyle/>
          <a:p>
            <a:pPr marL="25400" lvl="0" indent="0" algn="ctr" rtl="0">
              <a:lnSpc>
                <a:spcPct val="100000"/>
              </a:lnSpc>
              <a:spcBef>
                <a:spcPts val="0"/>
              </a:spcBef>
              <a:spcAft>
                <a:spcPts val="0"/>
              </a:spcAft>
              <a:buSzPts val="1800"/>
              <a:buNone/>
            </a:pPr>
            <a:r>
              <a:rPr lang="en-US" sz="3600"/>
              <a:t>Program to find sum of digits of a number</a:t>
            </a:r>
            <a:br>
              <a:rPr lang="en-US" sz="3600"/>
            </a:br>
            <a:br>
              <a:rPr lang="en-US" sz="3600"/>
            </a:br>
            <a:endParaRPr sz="3600"/>
          </a:p>
        </p:txBody>
      </p:sp>
      <p:sp>
        <p:nvSpPr>
          <p:cNvPr id="212" name="Google Shape;212;p47"/>
          <p:cNvSpPr txBox="1">
            <a:spLocks noGrp="1"/>
          </p:cNvSpPr>
          <p:nvPr>
            <p:ph type="body" idx="1"/>
          </p:nvPr>
        </p:nvSpPr>
        <p:spPr>
          <a:xfrm>
            <a:off x="457200" y="1143000"/>
            <a:ext cx="8229600" cy="4983163"/>
          </a:xfrm>
          <a:prstGeom prst="rect">
            <a:avLst/>
          </a:prstGeom>
          <a:noFill/>
          <a:ln>
            <a:noFill/>
          </a:ln>
        </p:spPr>
        <p:txBody>
          <a:bodyPr spcFirstLastPara="1" wrap="square" lIns="91425" tIns="45700" rIns="91425" bIns="45700" anchor="t" anchorCtr="0">
            <a:normAutofit fontScale="62500" lnSpcReduction="20000"/>
          </a:bodyPr>
          <a:lstStyle/>
          <a:p>
            <a:pPr marL="25400" lvl="0" indent="0" algn="l" rtl="0">
              <a:lnSpc>
                <a:spcPct val="100000"/>
              </a:lnSpc>
              <a:spcBef>
                <a:spcPts val="640"/>
              </a:spcBef>
              <a:spcAft>
                <a:spcPts val="0"/>
              </a:spcAft>
              <a:buSzPct val="160000"/>
              <a:buNone/>
            </a:pPr>
            <a:r>
              <a:rPr lang="en-US"/>
              <a:t>#include&lt;stdio.h&gt;</a:t>
            </a:r>
            <a:endParaRPr/>
          </a:p>
          <a:p>
            <a:pPr marL="25400" lvl="0" indent="0" algn="l" rtl="0">
              <a:lnSpc>
                <a:spcPct val="100000"/>
              </a:lnSpc>
              <a:spcBef>
                <a:spcPts val="640"/>
              </a:spcBef>
              <a:spcAft>
                <a:spcPts val="0"/>
              </a:spcAft>
              <a:buSzPct val="160000"/>
              <a:buNone/>
            </a:pPr>
            <a:r>
              <a:rPr lang="en-US"/>
              <a:t>int main()</a:t>
            </a:r>
            <a:endParaRPr/>
          </a:p>
          <a:p>
            <a:pPr marL="25400" lvl="0" indent="0" algn="l" rtl="0">
              <a:lnSpc>
                <a:spcPct val="100000"/>
              </a:lnSpc>
              <a:spcBef>
                <a:spcPts val="640"/>
              </a:spcBef>
              <a:spcAft>
                <a:spcPts val="0"/>
              </a:spcAft>
              <a:buSzPct val="160000"/>
              <a:buNone/>
            </a:pPr>
            <a:r>
              <a:rPr lang="en-US"/>
              <a:t>{</a:t>
            </a:r>
            <a:endParaRPr/>
          </a:p>
          <a:p>
            <a:pPr marL="25400" lvl="0" indent="0" algn="l" rtl="0">
              <a:lnSpc>
                <a:spcPct val="100000"/>
              </a:lnSpc>
              <a:spcBef>
                <a:spcPts val="640"/>
              </a:spcBef>
              <a:spcAft>
                <a:spcPts val="0"/>
              </a:spcAft>
              <a:buSzPct val="160000"/>
              <a:buNone/>
            </a:pPr>
            <a:r>
              <a:rPr lang="en-US"/>
              <a:t>     int no,sum=0,n;</a:t>
            </a:r>
            <a:endParaRPr/>
          </a:p>
          <a:p>
            <a:pPr marL="25400" lvl="0" indent="0" algn="l" rtl="0">
              <a:lnSpc>
                <a:spcPct val="100000"/>
              </a:lnSpc>
              <a:spcBef>
                <a:spcPts val="640"/>
              </a:spcBef>
              <a:spcAft>
                <a:spcPts val="0"/>
              </a:spcAft>
              <a:buSzPct val="160000"/>
              <a:buNone/>
            </a:pPr>
            <a:r>
              <a:rPr lang="en-US"/>
              <a:t>     printf("enter the no");</a:t>
            </a:r>
            <a:endParaRPr/>
          </a:p>
          <a:p>
            <a:pPr marL="25400" lvl="0" indent="0" algn="l" rtl="0">
              <a:lnSpc>
                <a:spcPct val="100000"/>
              </a:lnSpc>
              <a:spcBef>
                <a:spcPts val="640"/>
              </a:spcBef>
              <a:spcAft>
                <a:spcPts val="0"/>
              </a:spcAft>
              <a:buSzPct val="160000"/>
              <a:buNone/>
            </a:pPr>
            <a:r>
              <a:rPr lang="en-US"/>
              <a:t>     scanf("%d",&amp;no);</a:t>
            </a:r>
            <a:endParaRPr/>
          </a:p>
          <a:p>
            <a:pPr marL="25400" lvl="0" indent="0" algn="l" rtl="0">
              <a:lnSpc>
                <a:spcPct val="100000"/>
              </a:lnSpc>
              <a:spcBef>
                <a:spcPts val="640"/>
              </a:spcBef>
              <a:spcAft>
                <a:spcPts val="0"/>
              </a:spcAft>
              <a:buSzPct val="160000"/>
              <a:buNone/>
            </a:pPr>
            <a:r>
              <a:rPr lang="en-US"/>
              <a:t>     while(no!=0)</a:t>
            </a:r>
            <a:endParaRPr/>
          </a:p>
          <a:p>
            <a:pPr marL="25400" lvl="0" indent="0" algn="l" rtl="0">
              <a:lnSpc>
                <a:spcPct val="100000"/>
              </a:lnSpc>
              <a:spcBef>
                <a:spcPts val="640"/>
              </a:spcBef>
              <a:spcAft>
                <a:spcPts val="0"/>
              </a:spcAft>
              <a:buSzPct val="160000"/>
              <a:buNone/>
            </a:pPr>
            <a:r>
              <a:rPr lang="en-US"/>
              <a:t>     {</a:t>
            </a:r>
            <a:endParaRPr/>
          </a:p>
          <a:p>
            <a:pPr marL="25400" lvl="0" indent="0" algn="l" rtl="0">
              <a:lnSpc>
                <a:spcPct val="100000"/>
              </a:lnSpc>
              <a:spcBef>
                <a:spcPts val="640"/>
              </a:spcBef>
              <a:spcAft>
                <a:spcPts val="0"/>
              </a:spcAft>
              <a:buSzPct val="160000"/>
              <a:buNone/>
            </a:pPr>
            <a:r>
              <a:rPr lang="en-US"/>
              <a:t>                n=no%10;</a:t>
            </a:r>
            <a:endParaRPr/>
          </a:p>
          <a:p>
            <a:pPr marL="25400" lvl="0" indent="0" algn="l" rtl="0">
              <a:lnSpc>
                <a:spcPct val="100000"/>
              </a:lnSpc>
              <a:spcBef>
                <a:spcPts val="640"/>
              </a:spcBef>
              <a:spcAft>
                <a:spcPts val="0"/>
              </a:spcAft>
              <a:buSzPct val="160000"/>
              <a:buNone/>
            </a:pPr>
            <a:r>
              <a:rPr lang="en-US"/>
              <a:t>                sum=sum+n;</a:t>
            </a:r>
            <a:endParaRPr/>
          </a:p>
          <a:p>
            <a:pPr marL="25400" lvl="0" indent="0" algn="l" rtl="0">
              <a:lnSpc>
                <a:spcPct val="100000"/>
              </a:lnSpc>
              <a:spcBef>
                <a:spcPts val="640"/>
              </a:spcBef>
              <a:spcAft>
                <a:spcPts val="0"/>
              </a:spcAft>
              <a:buSzPct val="160000"/>
              <a:buNone/>
            </a:pPr>
            <a:r>
              <a:rPr lang="en-US"/>
              <a:t>                no=no/10;</a:t>
            </a:r>
            <a:endParaRPr/>
          </a:p>
          <a:p>
            <a:pPr marL="25400" lvl="0" indent="0" algn="l" rtl="0">
              <a:lnSpc>
                <a:spcPct val="100000"/>
              </a:lnSpc>
              <a:spcBef>
                <a:spcPts val="640"/>
              </a:spcBef>
              <a:spcAft>
                <a:spcPts val="0"/>
              </a:spcAft>
              <a:buSzPct val="160000"/>
              <a:buNone/>
            </a:pPr>
            <a:r>
              <a:rPr lang="en-US"/>
              <a:t>                </a:t>
            </a:r>
            <a:endParaRPr/>
          </a:p>
          <a:p>
            <a:pPr marL="25400" lvl="0" indent="0" algn="l" rtl="0">
              <a:lnSpc>
                <a:spcPct val="100000"/>
              </a:lnSpc>
              <a:spcBef>
                <a:spcPts val="640"/>
              </a:spcBef>
              <a:spcAft>
                <a:spcPts val="0"/>
              </a:spcAft>
              <a:buSzPct val="160000"/>
              <a:buNone/>
            </a:pPr>
            <a:r>
              <a:rPr lang="en-US"/>
              <a:t>            }</a:t>
            </a:r>
            <a:endParaRPr/>
          </a:p>
          <a:p>
            <a:pPr marL="25400" lvl="0" indent="0" algn="l" rtl="0">
              <a:lnSpc>
                <a:spcPct val="100000"/>
              </a:lnSpc>
              <a:spcBef>
                <a:spcPts val="640"/>
              </a:spcBef>
              <a:spcAft>
                <a:spcPts val="0"/>
              </a:spcAft>
              <a:buSzPct val="160000"/>
              <a:buNone/>
            </a:pPr>
            <a:r>
              <a:rPr lang="en-US"/>
              <a:t>     printf("the sum of digits=%d",sum);</a:t>
            </a:r>
            <a:endParaRPr/>
          </a:p>
          <a:p>
            <a:pPr marL="25400" lvl="0" indent="0" algn="l" rtl="0">
              <a:lnSpc>
                <a:spcPct val="100000"/>
              </a:lnSpc>
              <a:spcBef>
                <a:spcPts val="640"/>
              </a:spcBef>
              <a:spcAft>
                <a:spcPts val="0"/>
              </a:spcAft>
              <a:buSzPct val="160000"/>
              <a:buNone/>
            </a:pP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OUTLINE</a:t>
            </a:r>
            <a:endParaRPr/>
          </a:p>
        </p:txBody>
      </p:sp>
      <p:sp>
        <p:nvSpPr>
          <p:cNvPr id="60" name="Google Shape;60;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3200"/>
              <a:buChar char="•"/>
            </a:pPr>
            <a:r>
              <a:rPr lang="en-US">
                <a:solidFill>
                  <a:schemeClr val="accent1"/>
                </a:solidFill>
              </a:rPr>
              <a:t>In this lecture we will cover</a:t>
            </a:r>
            <a:endParaRPr/>
          </a:p>
          <a:p>
            <a:pPr marL="742950" lvl="1" indent="-285750" algn="l" rtl="0">
              <a:spcBef>
                <a:spcPts val="560"/>
              </a:spcBef>
              <a:spcAft>
                <a:spcPts val="0"/>
              </a:spcAft>
              <a:buClr>
                <a:schemeClr val="accent1"/>
              </a:buClr>
              <a:buSzPts val="2800"/>
              <a:buChar char="–"/>
            </a:pPr>
            <a:r>
              <a:rPr lang="en-US">
                <a:solidFill>
                  <a:schemeClr val="accent1"/>
                </a:solidFill>
              </a:rPr>
              <a:t>Character set</a:t>
            </a:r>
            <a:endParaRPr/>
          </a:p>
          <a:p>
            <a:pPr marL="742950" lvl="1" indent="-285750" algn="l" rtl="0">
              <a:spcBef>
                <a:spcPts val="560"/>
              </a:spcBef>
              <a:spcAft>
                <a:spcPts val="0"/>
              </a:spcAft>
              <a:buClr>
                <a:schemeClr val="accent1"/>
              </a:buClr>
              <a:buSzPts val="2800"/>
              <a:buChar char="–"/>
            </a:pPr>
            <a:r>
              <a:rPr lang="en-US">
                <a:solidFill>
                  <a:schemeClr val="accent1"/>
                </a:solidFill>
              </a:rPr>
              <a:t>Identifiers</a:t>
            </a:r>
            <a:endParaRPr/>
          </a:p>
          <a:p>
            <a:pPr marL="742950" lvl="1" indent="-285750" algn="l" rtl="0">
              <a:spcBef>
                <a:spcPts val="560"/>
              </a:spcBef>
              <a:spcAft>
                <a:spcPts val="0"/>
              </a:spcAft>
              <a:buClr>
                <a:schemeClr val="accent1"/>
              </a:buClr>
              <a:buSzPts val="2800"/>
              <a:buChar char="–"/>
            </a:pPr>
            <a:r>
              <a:rPr lang="en-US">
                <a:solidFill>
                  <a:schemeClr val="accent1"/>
                </a:solidFill>
              </a:rPr>
              <a:t>Keyword </a:t>
            </a:r>
            <a:endParaRPr/>
          </a:p>
          <a:p>
            <a:pPr marL="742950" lvl="1" indent="-285750" algn="l" rtl="0">
              <a:spcBef>
                <a:spcPts val="560"/>
              </a:spcBef>
              <a:spcAft>
                <a:spcPts val="0"/>
              </a:spcAft>
              <a:buClr>
                <a:schemeClr val="accent1"/>
              </a:buClr>
              <a:buSzPts val="2800"/>
              <a:buChar char="–"/>
            </a:pPr>
            <a:r>
              <a:rPr lang="en-US">
                <a:solidFill>
                  <a:schemeClr val="accent1"/>
                </a:solidFill>
              </a:rPr>
              <a:t>Data types</a:t>
            </a:r>
            <a:endParaRPr>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My-Car</a:t>
            </a:r>
            <a:endParaRPr/>
          </a:p>
        </p:txBody>
      </p:sp>
      <p:sp>
        <p:nvSpPr>
          <p:cNvPr id="208" name="Google Shape;208;p20"/>
          <p:cNvSpPr txBox="1">
            <a:spLocks noGrp="1"/>
          </p:cNvSpPr>
          <p:nvPr>
            <p:ph type="body" idx="1"/>
          </p:nvPr>
        </p:nvSpPr>
        <p:spPr>
          <a:xfrm>
            <a:off x="457200" y="1600201"/>
            <a:ext cx="8229600" cy="3809999"/>
          </a:xfrm>
          <a:prstGeom prst="rect">
            <a:avLst/>
          </a:prstGeom>
          <a:noFill/>
          <a:ln>
            <a:noFill/>
          </a:ln>
        </p:spPr>
        <p:txBody>
          <a:bodyPr spcFirstLastPara="1" wrap="square" lIns="91425" tIns="45700" rIns="91425" bIns="45700" anchor="t" anchorCtr="0">
            <a:normAutofit/>
          </a:bodyPr>
          <a:lstStyle/>
          <a:p>
            <a:pPr marL="514350" lvl="0" indent="-514350" algn="l" rtl="0">
              <a:lnSpc>
                <a:spcPct val="80000"/>
              </a:lnSpc>
              <a:spcBef>
                <a:spcPts val="0"/>
              </a:spcBef>
              <a:spcAft>
                <a:spcPts val="0"/>
              </a:spcAft>
              <a:buClr>
                <a:schemeClr val="accent1"/>
              </a:buClr>
              <a:buSzPts val="2720"/>
              <a:buFont typeface="Calibri"/>
              <a:buAutoNum type="arabicPeriod"/>
            </a:pPr>
            <a:r>
              <a:rPr lang="en-US" sz="2720">
                <a:solidFill>
                  <a:schemeClr val="accent1"/>
                </a:solidFill>
              </a:rPr>
              <a:t>If the radius of car wheel is 15inch then what will the distance traveled after one rotation of that wheel?</a:t>
            </a:r>
            <a:endParaRPr/>
          </a:p>
          <a:p>
            <a:pPr marL="0" lvl="0" indent="0" algn="l" rtl="0">
              <a:lnSpc>
                <a:spcPct val="80000"/>
              </a:lnSpc>
              <a:spcBef>
                <a:spcPts val="544"/>
              </a:spcBef>
              <a:spcAft>
                <a:spcPts val="0"/>
              </a:spcAft>
              <a:buClr>
                <a:schemeClr val="accent1"/>
              </a:buClr>
              <a:buSzPts val="2720"/>
              <a:buNone/>
            </a:pPr>
            <a:r>
              <a:rPr lang="en-US" sz="2720">
                <a:solidFill>
                  <a:schemeClr val="accent1"/>
                </a:solidFill>
              </a:rPr>
              <a:t>Sol: Given-</a:t>
            </a:r>
            <a:endParaRPr/>
          </a:p>
          <a:p>
            <a:pPr marL="0" lvl="0" indent="0" algn="l" rtl="0">
              <a:lnSpc>
                <a:spcPct val="80000"/>
              </a:lnSpc>
              <a:spcBef>
                <a:spcPts val="544"/>
              </a:spcBef>
              <a:spcAft>
                <a:spcPts val="0"/>
              </a:spcAft>
              <a:buClr>
                <a:schemeClr val="accent1"/>
              </a:buClr>
              <a:buSzPts val="2720"/>
              <a:buNone/>
            </a:pPr>
            <a:r>
              <a:rPr lang="en-US" sz="2720">
                <a:solidFill>
                  <a:schemeClr val="accent1"/>
                </a:solidFill>
              </a:rPr>
              <a:t>	radius </a:t>
            </a:r>
            <a:r>
              <a:rPr lang="en-US" sz="2720"/>
              <a:t>=</a:t>
            </a:r>
            <a:r>
              <a:rPr lang="en-US" sz="2720">
                <a:solidFill>
                  <a:schemeClr val="accent1"/>
                </a:solidFill>
              </a:rPr>
              <a:t> </a:t>
            </a:r>
            <a:r>
              <a:rPr lang="en-US" sz="2720">
                <a:solidFill>
                  <a:srgbClr val="00B050"/>
                </a:solidFill>
              </a:rPr>
              <a:t>15</a:t>
            </a:r>
            <a:endParaRPr/>
          </a:p>
          <a:p>
            <a:pPr marL="0" lvl="0" indent="0" algn="l" rtl="0">
              <a:lnSpc>
                <a:spcPct val="80000"/>
              </a:lnSpc>
              <a:spcBef>
                <a:spcPts val="544"/>
              </a:spcBef>
              <a:spcAft>
                <a:spcPts val="0"/>
              </a:spcAft>
              <a:buClr>
                <a:schemeClr val="accent1"/>
              </a:buClr>
              <a:buSzPts val="2720"/>
              <a:buNone/>
            </a:pPr>
            <a:r>
              <a:rPr lang="en-US" sz="2720">
                <a:solidFill>
                  <a:schemeClr val="accent1"/>
                </a:solidFill>
              </a:rPr>
              <a:t>	dist_travelled </a:t>
            </a:r>
            <a:r>
              <a:rPr lang="en-US" sz="2720"/>
              <a:t>=</a:t>
            </a:r>
            <a:r>
              <a:rPr lang="en-US" sz="2720">
                <a:solidFill>
                  <a:schemeClr val="accent1"/>
                </a:solidFill>
              </a:rPr>
              <a:t> ?</a:t>
            </a:r>
            <a:endParaRPr/>
          </a:p>
          <a:p>
            <a:pPr marL="0" lvl="0" indent="0" algn="l" rtl="0">
              <a:lnSpc>
                <a:spcPct val="80000"/>
              </a:lnSpc>
              <a:spcBef>
                <a:spcPts val="544"/>
              </a:spcBef>
              <a:spcAft>
                <a:spcPts val="0"/>
              </a:spcAft>
              <a:buClr>
                <a:schemeClr val="accent1"/>
              </a:buClr>
              <a:buSzPts val="2720"/>
              <a:buNone/>
            </a:pPr>
            <a:r>
              <a:rPr lang="en-US" sz="2720">
                <a:solidFill>
                  <a:schemeClr val="accent1"/>
                </a:solidFill>
              </a:rPr>
              <a:t>So, 	Circumference of circle = 2 * pi * r </a:t>
            </a:r>
            <a:endParaRPr/>
          </a:p>
          <a:p>
            <a:pPr marL="0" lvl="0" indent="0" algn="l" rtl="0">
              <a:lnSpc>
                <a:spcPct val="80000"/>
              </a:lnSpc>
              <a:spcBef>
                <a:spcPts val="544"/>
              </a:spcBef>
              <a:spcAft>
                <a:spcPts val="0"/>
              </a:spcAft>
              <a:buClr>
                <a:schemeClr val="accent1"/>
              </a:buClr>
              <a:buSzPts val="2720"/>
              <a:buNone/>
            </a:pPr>
            <a:r>
              <a:rPr lang="en-US" sz="2720">
                <a:solidFill>
                  <a:schemeClr val="accent1"/>
                </a:solidFill>
              </a:rPr>
              <a:t>      dist_travelled </a:t>
            </a:r>
            <a:r>
              <a:rPr lang="en-US" sz="2720"/>
              <a:t>=</a:t>
            </a:r>
            <a:r>
              <a:rPr lang="en-US" sz="2720">
                <a:solidFill>
                  <a:schemeClr val="accent1"/>
                </a:solidFill>
              </a:rPr>
              <a:t> </a:t>
            </a:r>
            <a:r>
              <a:rPr lang="en-US" sz="2720">
                <a:solidFill>
                  <a:srgbClr val="00B050"/>
                </a:solidFill>
              </a:rPr>
              <a:t>2</a:t>
            </a:r>
            <a:r>
              <a:rPr lang="en-US" sz="2720">
                <a:solidFill>
                  <a:schemeClr val="accent1"/>
                </a:solidFill>
              </a:rPr>
              <a:t> </a:t>
            </a:r>
            <a:r>
              <a:rPr lang="en-US" sz="2720"/>
              <a:t>*</a:t>
            </a:r>
            <a:r>
              <a:rPr lang="en-US" sz="2720">
                <a:solidFill>
                  <a:schemeClr val="accent1"/>
                </a:solidFill>
              </a:rPr>
              <a:t> </a:t>
            </a:r>
            <a:r>
              <a:rPr lang="en-US" sz="2720">
                <a:solidFill>
                  <a:srgbClr val="FF0000"/>
                </a:solidFill>
              </a:rPr>
              <a:t>3.14</a:t>
            </a:r>
            <a:r>
              <a:rPr lang="en-US" sz="2720">
                <a:solidFill>
                  <a:schemeClr val="accent1"/>
                </a:solidFill>
              </a:rPr>
              <a:t> </a:t>
            </a:r>
            <a:r>
              <a:rPr lang="en-US" sz="2720"/>
              <a:t>*</a:t>
            </a:r>
            <a:r>
              <a:rPr lang="en-US" sz="2720">
                <a:solidFill>
                  <a:schemeClr val="accent1"/>
                </a:solidFill>
              </a:rPr>
              <a:t> </a:t>
            </a:r>
            <a:r>
              <a:rPr lang="en-US" sz="2720">
                <a:solidFill>
                  <a:srgbClr val="00B050"/>
                </a:solidFill>
              </a:rPr>
              <a:t>radius </a:t>
            </a:r>
            <a:endParaRPr/>
          </a:p>
          <a:p>
            <a:pPr marL="0" lvl="0" indent="0" algn="l" rtl="0">
              <a:lnSpc>
                <a:spcPct val="80000"/>
              </a:lnSpc>
              <a:spcBef>
                <a:spcPts val="544"/>
              </a:spcBef>
              <a:spcAft>
                <a:spcPts val="0"/>
              </a:spcAft>
              <a:buClr>
                <a:schemeClr val="accent1"/>
              </a:buClr>
              <a:buSzPts val="2720"/>
              <a:buNone/>
            </a:pPr>
            <a:r>
              <a:rPr lang="en-US" sz="2720">
                <a:solidFill>
                  <a:schemeClr val="accent1"/>
                </a:solidFill>
              </a:rPr>
              <a:t>      dist_travelled </a:t>
            </a:r>
            <a:r>
              <a:rPr lang="en-US" sz="2720"/>
              <a:t>=</a:t>
            </a:r>
            <a:r>
              <a:rPr lang="en-US" sz="2720">
                <a:solidFill>
                  <a:schemeClr val="accent1"/>
                </a:solidFill>
              </a:rPr>
              <a:t> 	</a:t>
            </a:r>
            <a:r>
              <a:rPr lang="en-US" sz="2720">
                <a:solidFill>
                  <a:srgbClr val="FF0000"/>
                </a:solidFill>
              </a:rPr>
              <a:t>6.28</a:t>
            </a:r>
            <a:r>
              <a:rPr lang="en-US" sz="2720">
                <a:solidFill>
                  <a:schemeClr val="accent1"/>
                </a:solidFill>
              </a:rPr>
              <a:t> </a:t>
            </a:r>
            <a:r>
              <a:rPr lang="en-US" sz="2720"/>
              <a:t>*</a:t>
            </a:r>
            <a:r>
              <a:rPr lang="en-US" sz="2720">
                <a:solidFill>
                  <a:schemeClr val="accent1"/>
                </a:solidFill>
              </a:rPr>
              <a:t> </a:t>
            </a:r>
            <a:r>
              <a:rPr lang="en-US" sz="2720">
                <a:solidFill>
                  <a:srgbClr val="00B050"/>
                </a:solidFill>
              </a:rPr>
              <a:t>15</a:t>
            </a:r>
            <a:endParaRPr/>
          </a:p>
          <a:p>
            <a:pPr marL="0" lvl="0" indent="0" algn="l" rtl="0">
              <a:lnSpc>
                <a:spcPct val="80000"/>
              </a:lnSpc>
              <a:spcBef>
                <a:spcPts val="544"/>
              </a:spcBef>
              <a:spcAft>
                <a:spcPts val="0"/>
              </a:spcAft>
              <a:buClr>
                <a:schemeClr val="accent1"/>
              </a:buClr>
              <a:buSzPts val="2720"/>
              <a:buNone/>
            </a:pPr>
            <a:r>
              <a:rPr lang="en-US" sz="2720">
                <a:solidFill>
                  <a:schemeClr val="accent1"/>
                </a:solidFill>
              </a:rPr>
              <a:t>      dist_travelled </a:t>
            </a:r>
            <a:r>
              <a:rPr lang="en-US" sz="2720"/>
              <a:t>=</a:t>
            </a:r>
            <a:r>
              <a:rPr lang="en-US" sz="2720">
                <a:solidFill>
                  <a:schemeClr val="accent1"/>
                </a:solidFill>
              </a:rPr>
              <a:t> 	</a:t>
            </a:r>
            <a:r>
              <a:rPr lang="en-US" sz="2720">
                <a:solidFill>
                  <a:srgbClr val="FF0000"/>
                </a:solidFill>
              </a:rPr>
              <a:t>94.2</a:t>
            </a:r>
            <a:r>
              <a:rPr lang="en-US" sz="2720">
                <a:solidFill>
                  <a:schemeClr val="accent1"/>
                </a:solidFill>
              </a:rPr>
              <a:t>   Ans.</a:t>
            </a:r>
            <a:endParaRPr/>
          </a:p>
          <a:p>
            <a:pPr marL="0" lvl="0" indent="0" algn="l" rtl="0">
              <a:lnSpc>
                <a:spcPct val="80000"/>
              </a:lnSpc>
              <a:spcBef>
                <a:spcPts val="544"/>
              </a:spcBef>
              <a:spcAft>
                <a:spcPts val="0"/>
              </a:spcAft>
              <a:buClr>
                <a:schemeClr val="accent1"/>
              </a:buClr>
              <a:buSzPts val="2720"/>
              <a:buNone/>
            </a:pPr>
            <a:endParaRPr sz="2720"/>
          </a:p>
        </p:txBody>
      </p:sp>
      <p:grpSp>
        <p:nvGrpSpPr>
          <p:cNvPr id="209" name="Google Shape;209;p20"/>
          <p:cNvGrpSpPr/>
          <p:nvPr/>
        </p:nvGrpSpPr>
        <p:grpSpPr>
          <a:xfrm>
            <a:off x="5914256" y="2819400"/>
            <a:ext cx="893440" cy="2286000"/>
            <a:chOff x="6228184" y="3126567"/>
            <a:chExt cx="893440" cy="2936066"/>
          </a:xfrm>
        </p:grpSpPr>
        <p:sp>
          <p:nvSpPr>
            <p:cNvPr id="210" name="Google Shape;210;p20"/>
            <p:cNvSpPr/>
            <p:nvPr/>
          </p:nvSpPr>
          <p:spPr>
            <a:xfrm>
              <a:off x="6228184" y="3126567"/>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15</a:t>
              </a:r>
              <a:endParaRPr sz="1800">
                <a:solidFill>
                  <a:schemeClr val="lt1"/>
                </a:solidFill>
                <a:latin typeface="Calibri"/>
                <a:ea typeface="Calibri"/>
                <a:cs typeface="Calibri"/>
                <a:sym typeface="Calibri"/>
              </a:endParaRPr>
            </a:p>
          </p:txBody>
        </p:sp>
        <p:sp>
          <p:nvSpPr>
            <p:cNvPr id="211" name="Google Shape;211;p20"/>
            <p:cNvSpPr/>
            <p:nvPr/>
          </p:nvSpPr>
          <p:spPr>
            <a:xfrm>
              <a:off x="6257528" y="4695450"/>
              <a:ext cx="864096" cy="290626"/>
            </a:xfrm>
            <a:prstGeom prst="roundRect">
              <a:avLst>
                <a:gd name="adj" fmla="val 16667"/>
              </a:avLst>
            </a:prstGeom>
            <a:solidFill>
              <a:srgbClr val="FF000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3.14</a:t>
              </a:r>
              <a:endParaRPr sz="1800">
                <a:solidFill>
                  <a:schemeClr val="lt1"/>
                </a:solidFill>
                <a:latin typeface="Calibri"/>
                <a:ea typeface="Calibri"/>
                <a:cs typeface="Calibri"/>
                <a:sym typeface="Calibri"/>
              </a:endParaRPr>
            </a:p>
          </p:txBody>
        </p:sp>
        <p:sp>
          <p:nvSpPr>
            <p:cNvPr id="212" name="Google Shape;212;p20"/>
            <p:cNvSpPr/>
            <p:nvPr/>
          </p:nvSpPr>
          <p:spPr>
            <a:xfrm>
              <a:off x="6257528" y="5772007"/>
              <a:ext cx="864096" cy="290626"/>
            </a:xfrm>
            <a:prstGeom prst="roundRect">
              <a:avLst>
                <a:gd name="adj" fmla="val 16667"/>
              </a:avLst>
            </a:prstGeom>
            <a:solidFill>
              <a:srgbClr val="FF000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94.2</a:t>
              </a:r>
              <a:endParaRPr sz="1800">
                <a:solidFill>
                  <a:schemeClr val="lt1"/>
                </a:solidFill>
                <a:latin typeface="Calibri"/>
                <a:ea typeface="Calibri"/>
                <a:cs typeface="Calibri"/>
                <a:sym typeface="Calibri"/>
              </a:endParaRPr>
            </a:p>
          </p:txBody>
        </p:sp>
      </p:grpSp>
      <p:sp>
        <p:nvSpPr>
          <p:cNvPr id="213" name="Google Shape;213;p20"/>
          <p:cNvSpPr txBox="1"/>
          <p:nvPr/>
        </p:nvSpPr>
        <p:spPr>
          <a:xfrm>
            <a:off x="6804248" y="2743200"/>
            <a:ext cx="22573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1"/>
                </a:solidFill>
                <a:latin typeface="Calibri"/>
                <a:ea typeface="Calibri"/>
                <a:cs typeface="Calibri"/>
                <a:sym typeface="Calibri"/>
              </a:rPr>
              <a:t>Integer(</a:t>
            </a:r>
            <a:r>
              <a:rPr lang="en-US" sz="1800">
                <a:solidFill>
                  <a:srgbClr val="00B050"/>
                </a:solidFill>
                <a:latin typeface="Calibri"/>
                <a:ea typeface="Calibri"/>
                <a:cs typeface="Calibri"/>
                <a:sym typeface="Calibri"/>
              </a:rPr>
              <a:t> int </a:t>
            </a:r>
            <a:r>
              <a:rPr lang="en-US" sz="1800">
                <a:solidFill>
                  <a:schemeClr val="accent1"/>
                </a:solidFill>
                <a:latin typeface="Calibri"/>
                <a:ea typeface="Calibri"/>
                <a:cs typeface="Calibri"/>
                <a:sym typeface="Calibri"/>
              </a:rPr>
              <a:t>in C )</a:t>
            </a:r>
            <a:endParaRPr sz="1800">
              <a:solidFill>
                <a:schemeClr val="accent1"/>
              </a:solidFill>
              <a:latin typeface="Calibri"/>
              <a:ea typeface="Calibri"/>
              <a:cs typeface="Calibri"/>
              <a:sym typeface="Calibri"/>
            </a:endParaRPr>
          </a:p>
        </p:txBody>
      </p:sp>
      <p:sp>
        <p:nvSpPr>
          <p:cNvPr id="214" name="Google Shape;214;p20"/>
          <p:cNvSpPr txBox="1"/>
          <p:nvPr/>
        </p:nvSpPr>
        <p:spPr>
          <a:xfrm>
            <a:off x="6858000" y="3962400"/>
            <a:ext cx="2209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1"/>
                </a:solidFill>
                <a:latin typeface="Calibri"/>
                <a:ea typeface="Calibri"/>
                <a:cs typeface="Calibri"/>
                <a:sym typeface="Calibri"/>
              </a:rPr>
              <a:t>Real (</a:t>
            </a:r>
            <a:r>
              <a:rPr lang="en-US" sz="1800">
                <a:solidFill>
                  <a:srgbClr val="FF0000"/>
                </a:solidFill>
                <a:latin typeface="Calibri"/>
                <a:ea typeface="Calibri"/>
                <a:cs typeface="Calibri"/>
                <a:sym typeface="Calibri"/>
              </a:rPr>
              <a:t>float </a:t>
            </a:r>
            <a:r>
              <a:rPr lang="en-US" sz="1800">
                <a:solidFill>
                  <a:schemeClr val="accent1"/>
                </a:solidFill>
                <a:latin typeface="Calibri"/>
                <a:ea typeface="Calibri"/>
                <a:cs typeface="Calibri"/>
                <a:sym typeface="Calibri"/>
              </a:rPr>
              <a:t>in C)</a:t>
            </a:r>
            <a:endParaRPr sz="1800">
              <a:solidFill>
                <a:schemeClr val="dk1"/>
              </a:solidFill>
              <a:latin typeface="Calibri"/>
              <a:ea typeface="Calibri"/>
              <a:cs typeface="Calibri"/>
              <a:sym typeface="Calibri"/>
            </a:endParaRPr>
          </a:p>
        </p:txBody>
      </p:sp>
      <p:sp>
        <p:nvSpPr>
          <p:cNvPr id="215" name="Google Shape;215;p20"/>
          <p:cNvSpPr txBox="1"/>
          <p:nvPr/>
        </p:nvSpPr>
        <p:spPr>
          <a:xfrm>
            <a:off x="6858000" y="4800600"/>
            <a:ext cx="23397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1"/>
                </a:solidFill>
                <a:latin typeface="Calibri"/>
                <a:ea typeface="Calibri"/>
                <a:cs typeface="Calibri"/>
                <a:sym typeface="Calibri"/>
              </a:rPr>
              <a:t>Real (</a:t>
            </a:r>
            <a:r>
              <a:rPr lang="en-US" sz="1800">
                <a:solidFill>
                  <a:srgbClr val="FF0000"/>
                </a:solidFill>
                <a:latin typeface="Calibri"/>
                <a:ea typeface="Calibri"/>
                <a:cs typeface="Calibri"/>
                <a:sym typeface="Calibri"/>
              </a:rPr>
              <a:t>float</a:t>
            </a:r>
            <a:r>
              <a:rPr lang="en-US" sz="1800">
                <a:solidFill>
                  <a:schemeClr val="accent1"/>
                </a:solidFill>
                <a:latin typeface="Calibri"/>
                <a:ea typeface="Calibri"/>
                <a:cs typeface="Calibri"/>
                <a:sym typeface="Calibri"/>
              </a:rPr>
              <a:t> in C)</a:t>
            </a:r>
            <a:endParaRPr sz="1800">
              <a:solidFill>
                <a:schemeClr val="dk1"/>
              </a:solidFill>
              <a:latin typeface="Calibri"/>
              <a:ea typeface="Calibri"/>
              <a:cs typeface="Calibri"/>
              <a:sym typeface="Calibri"/>
            </a:endParaRPr>
          </a:p>
        </p:txBody>
      </p:sp>
      <p:pic>
        <p:nvPicPr>
          <p:cNvPr id="216" name="Google Shape;216;p20" descr="C:\Users\Aman\Pictures\2pi-unrolled.gif"/>
          <p:cNvPicPr preferRelativeResize="0"/>
          <p:nvPr/>
        </p:nvPicPr>
        <p:blipFill rotWithShape="1">
          <a:blip r:embed="rId3">
            <a:alphaModFix/>
          </a:blip>
          <a:srcRect/>
          <a:stretch/>
        </p:blipFill>
        <p:spPr>
          <a:xfrm>
            <a:off x="809625" y="5334000"/>
            <a:ext cx="6429375" cy="1524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3"/>
                                        </p:tgtEl>
                                        <p:attrNameLst>
                                          <p:attrName>style.visibility</p:attrName>
                                        </p:attrNameLst>
                                      </p:cBhvr>
                                      <p:to>
                                        <p:strVal val="visible"/>
                                      </p:to>
                                    </p:set>
                                    <p:animEffect transition="in" filter="fade">
                                      <p:cBhvr>
                                        <p:cTn id="16" dur="500"/>
                                        <p:tgtEl>
                                          <p:spTgt spid="2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4"/>
                                        </p:tgtEl>
                                        <p:attrNameLst>
                                          <p:attrName>style.visibility</p:attrName>
                                        </p:attrNameLst>
                                      </p:cBhvr>
                                      <p:to>
                                        <p:strVal val="visible"/>
                                      </p:to>
                                    </p:set>
                                    <p:animEffect transition="in" filter="fade">
                                      <p:cBhvr>
                                        <p:cTn id="21" dur="500"/>
                                        <p:tgtEl>
                                          <p:spTgt spid="2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5"/>
                                        </p:tgtEl>
                                        <p:attrNameLst>
                                          <p:attrName>style.visibility</p:attrName>
                                        </p:attrNameLst>
                                      </p:cBhvr>
                                      <p:to>
                                        <p:strVal val="visible"/>
                                      </p:to>
                                    </p:set>
                                    <p:animEffect transition="in" filter="fade">
                                      <p:cBhvr>
                                        <p:cTn id="2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Q1</a:t>
            </a:r>
            <a:endParaRPr/>
          </a:p>
        </p:txBody>
      </p:sp>
      <p:sp>
        <p:nvSpPr>
          <p:cNvPr id="218" name="Google Shape;218;p36"/>
          <p:cNvSpPr txBox="1">
            <a:spLocks noGrp="1"/>
          </p:cNvSpPr>
          <p:nvPr>
            <p:ph type="body" idx="1"/>
          </p:nvPr>
        </p:nvSpPr>
        <p:spPr>
          <a:xfrm>
            <a:off x="457200" y="1143000"/>
            <a:ext cx="8229600" cy="4983163"/>
          </a:xfrm>
          <a:prstGeom prst="rect">
            <a:avLst/>
          </a:prstGeom>
          <a:noFill/>
          <a:ln>
            <a:noFill/>
          </a:ln>
        </p:spPr>
        <p:txBody>
          <a:bodyPr spcFirstLastPara="1" wrap="square" lIns="91425" tIns="45700" rIns="91425" bIns="45700" anchor="t" anchorCtr="0">
            <a:normAutofit fontScale="85000" lnSpcReduction="20000"/>
          </a:bodyPr>
          <a:lstStyle/>
          <a:p>
            <a:pPr marL="25400" lvl="0" indent="0" algn="l" rtl="0">
              <a:lnSpc>
                <a:spcPct val="100000"/>
              </a:lnSpc>
              <a:spcBef>
                <a:spcPts val="640"/>
              </a:spcBef>
              <a:spcAft>
                <a:spcPts val="0"/>
              </a:spcAft>
              <a:buSzPct val="117647"/>
              <a:buNone/>
            </a:pPr>
            <a:r>
              <a:rPr lang="en-US"/>
              <a:t>#include &lt;stdio.h&gt;   </a:t>
            </a:r>
            <a:endParaRPr/>
          </a:p>
          <a:p>
            <a:pPr marL="25400" lvl="0" indent="0" algn="l" rtl="0">
              <a:lnSpc>
                <a:spcPct val="100000"/>
              </a:lnSpc>
              <a:spcBef>
                <a:spcPts val="640"/>
              </a:spcBef>
              <a:spcAft>
                <a:spcPts val="0"/>
              </a:spcAft>
              <a:buSzPct val="117647"/>
              <a:buNone/>
            </a:pPr>
            <a:r>
              <a:rPr lang="en-US"/>
              <a:t>int main() </a:t>
            </a:r>
            <a:endParaRPr/>
          </a:p>
          <a:p>
            <a:pPr marL="25400" lvl="0" indent="0" algn="l" rtl="0">
              <a:lnSpc>
                <a:spcPct val="100000"/>
              </a:lnSpc>
              <a:spcBef>
                <a:spcPts val="640"/>
              </a:spcBef>
              <a:spcAft>
                <a:spcPts val="0"/>
              </a:spcAft>
              <a:buSzPct val="117647"/>
              <a:buNone/>
            </a:pPr>
            <a:r>
              <a:rPr lang="en-US"/>
              <a:t>{ </a:t>
            </a:r>
            <a:endParaRPr/>
          </a:p>
          <a:p>
            <a:pPr marL="25400" lvl="0" indent="0" algn="l" rtl="0">
              <a:lnSpc>
                <a:spcPct val="100000"/>
              </a:lnSpc>
              <a:spcBef>
                <a:spcPts val="640"/>
              </a:spcBef>
              <a:spcAft>
                <a:spcPts val="0"/>
              </a:spcAft>
              <a:buSzPct val="117647"/>
              <a:buNone/>
            </a:pPr>
            <a:r>
              <a:rPr lang="en-US"/>
              <a:t>  int i;   </a:t>
            </a:r>
            <a:endParaRPr/>
          </a:p>
          <a:p>
            <a:pPr marL="25400" lvl="0" indent="0" algn="l" rtl="0">
              <a:lnSpc>
                <a:spcPct val="100000"/>
              </a:lnSpc>
              <a:spcBef>
                <a:spcPts val="640"/>
              </a:spcBef>
              <a:spcAft>
                <a:spcPts val="0"/>
              </a:spcAft>
              <a:buSzPct val="117647"/>
              <a:buNone/>
            </a:pPr>
            <a:r>
              <a:rPr lang="en-US"/>
              <a:t>  for (i = 1; i != 10; i += 2) </a:t>
            </a:r>
            <a:endParaRPr/>
          </a:p>
          <a:p>
            <a:pPr marL="25400" lvl="0" indent="0" algn="l" rtl="0">
              <a:lnSpc>
                <a:spcPct val="100000"/>
              </a:lnSpc>
              <a:spcBef>
                <a:spcPts val="640"/>
              </a:spcBef>
              <a:spcAft>
                <a:spcPts val="0"/>
              </a:spcAft>
              <a:buSzPct val="117647"/>
              <a:buNone/>
            </a:pPr>
            <a:r>
              <a:rPr lang="en-US"/>
              <a:t>    printf("Hello"); </a:t>
            </a:r>
            <a:endParaRPr/>
          </a:p>
          <a:p>
            <a:pPr marL="25400" lvl="0" indent="0" algn="l" rtl="0">
              <a:lnSpc>
                <a:spcPct val="100000"/>
              </a:lnSpc>
              <a:spcBef>
                <a:spcPts val="640"/>
              </a:spcBef>
              <a:spcAft>
                <a:spcPts val="0"/>
              </a:spcAft>
              <a:buSzPct val="117647"/>
              <a:buNone/>
            </a:pPr>
            <a:r>
              <a:rPr lang="en-US"/>
              <a:t>  return 0; </a:t>
            </a:r>
            <a:endParaRPr/>
          </a:p>
          <a:p>
            <a:pPr marL="25400" lvl="0" indent="0" algn="l" rtl="0">
              <a:lnSpc>
                <a:spcPct val="100000"/>
              </a:lnSpc>
              <a:spcBef>
                <a:spcPts val="640"/>
              </a:spcBef>
              <a:spcAft>
                <a:spcPts val="0"/>
              </a:spcAft>
              <a:buSzPct val="117647"/>
              <a:buNone/>
            </a:pPr>
            <a:r>
              <a:rPr lang="en-US"/>
              <a:t>}</a:t>
            </a:r>
            <a:endParaRPr/>
          </a:p>
          <a:p>
            <a:pPr marL="25400" lvl="0" indent="0" algn="l" rtl="0">
              <a:lnSpc>
                <a:spcPct val="100000"/>
              </a:lnSpc>
              <a:spcBef>
                <a:spcPts val="640"/>
              </a:spcBef>
              <a:spcAft>
                <a:spcPts val="0"/>
              </a:spcAft>
              <a:buSzPct val="117647"/>
              <a:buNone/>
            </a:pPr>
            <a:r>
              <a:rPr lang="en-US"/>
              <a:t>A. Hello will be displayed 5 times</a:t>
            </a:r>
            <a:endParaRPr/>
          </a:p>
          <a:p>
            <a:pPr marL="25400" lvl="0" indent="0" algn="l" rtl="0">
              <a:lnSpc>
                <a:spcPct val="100000"/>
              </a:lnSpc>
              <a:spcBef>
                <a:spcPts val="640"/>
              </a:spcBef>
              <a:spcAft>
                <a:spcPts val="0"/>
              </a:spcAft>
              <a:buSzPct val="117647"/>
              <a:buNone/>
            </a:pPr>
            <a:r>
              <a:rPr lang="en-US"/>
              <a:t>B. Hello will be displayed 4 times</a:t>
            </a:r>
            <a:endParaRPr/>
          </a:p>
          <a:p>
            <a:pPr marL="25400" lvl="0" indent="0" algn="l" rtl="0">
              <a:lnSpc>
                <a:spcPct val="100000"/>
              </a:lnSpc>
              <a:spcBef>
                <a:spcPts val="640"/>
              </a:spcBef>
              <a:spcAft>
                <a:spcPts val="0"/>
              </a:spcAft>
              <a:buSzPct val="117647"/>
              <a:buNone/>
            </a:pPr>
            <a:r>
              <a:rPr lang="en-US"/>
              <a:t>C. Hello will be displayed infinite no. of times</a:t>
            </a:r>
            <a:endParaRPr/>
          </a:p>
          <a:p>
            <a:pPr marL="25400" lvl="0" indent="0" algn="l" rtl="0">
              <a:lnSpc>
                <a:spcPct val="100000"/>
              </a:lnSpc>
              <a:spcBef>
                <a:spcPts val="640"/>
              </a:spcBef>
              <a:spcAft>
                <a:spcPts val="0"/>
              </a:spcAft>
              <a:buSzPct val="117647"/>
              <a:buNone/>
            </a:pPr>
            <a:r>
              <a:rPr lang="en-US"/>
              <a:t>D. Hello will be displayed 6 times</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457200" y="274638"/>
            <a:ext cx="8229600" cy="7397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45454"/>
              <a:buNone/>
            </a:pPr>
            <a:r>
              <a:rPr lang="en-US"/>
              <a:t>Q2</a:t>
            </a:r>
            <a:endParaRPr/>
          </a:p>
        </p:txBody>
      </p:sp>
      <p:sp>
        <p:nvSpPr>
          <p:cNvPr id="224" name="Google Shape;224;p35"/>
          <p:cNvSpPr txBox="1">
            <a:spLocks noGrp="1"/>
          </p:cNvSpPr>
          <p:nvPr>
            <p:ph type="body" idx="1"/>
          </p:nvPr>
        </p:nvSpPr>
        <p:spPr>
          <a:xfrm>
            <a:off x="457200" y="1014413"/>
            <a:ext cx="8229600" cy="5111751"/>
          </a:xfrm>
          <a:prstGeom prst="rect">
            <a:avLst/>
          </a:prstGeom>
          <a:noFill/>
          <a:ln>
            <a:noFill/>
          </a:ln>
        </p:spPr>
        <p:txBody>
          <a:bodyPr spcFirstLastPara="1" wrap="square" lIns="91425" tIns="45700" rIns="91425" bIns="45700" anchor="t" anchorCtr="0">
            <a:normAutofit fontScale="77500" lnSpcReduction="20000"/>
          </a:bodyPr>
          <a:lstStyle/>
          <a:p>
            <a:pPr marL="25400" lvl="0" indent="0" algn="l" rtl="0">
              <a:lnSpc>
                <a:spcPct val="100000"/>
              </a:lnSpc>
              <a:spcBef>
                <a:spcPts val="640"/>
              </a:spcBef>
              <a:spcAft>
                <a:spcPts val="0"/>
              </a:spcAft>
              <a:buSzPct val="133194"/>
              <a:buNone/>
            </a:pPr>
            <a:r>
              <a:rPr lang="en-US" sz="3100"/>
              <a:t>What will be the output of following code</a:t>
            </a:r>
            <a:endParaRPr/>
          </a:p>
          <a:p>
            <a:pPr marL="25400" lvl="0" indent="0" algn="l" rtl="0">
              <a:lnSpc>
                <a:spcPct val="100000"/>
              </a:lnSpc>
              <a:spcBef>
                <a:spcPts val="640"/>
              </a:spcBef>
              <a:spcAft>
                <a:spcPts val="0"/>
              </a:spcAft>
              <a:buSzPct val="133194"/>
              <a:buNone/>
            </a:pPr>
            <a:r>
              <a:rPr lang="en-US" sz="3100"/>
              <a:t>#include&lt;stdio.h&gt;</a:t>
            </a:r>
            <a:endParaRPr/>
          </a:p>
          <a:p>
            <a:pPr marL="25400" lvl="0" indent="0" algn="l" rtl="0">
              <a:lnSpc>
                <a:spcPct val="100000"/>
              </a:lnSpc>
              <a:spcBef>
                <a:spcPts val="640"/>
              </a:spcBef>
              <a:spcAft>
                <a:spcPts val="0"/>
              </a:spcAft>
              <a:buSzPct val="133194"/>
              <a:buNone/>
            </a:pPr>
            <a:r>
              <a:rPr lang="en-US" sz="3100"/>
              <a:t>int main()</a:t>
            </a:r>
            <a:endParaRPr/>
          </a:p>
          <a:p>
            <a:pPr marL="25400" lvl="0" indent="0" algn="l" rtl="0">
              <a:lnSpc>
                <a:spcPct val="100000"/>
              </a:lnSpc>
              <a:spcBef>
                <a:spcPts val="640"/>
              </a:spcBef>
              <a:spcAft>
                <a:spcPts val="0"/>
              </a:spcAft>
              <a:buSzPct val="133194"/>
              <a:buNone/>
            </a:pPr>
            <a:r>
              <a:rPr lang="en-US" sz="3100"/>
              <a:t>{</a:t>
            </a:r>
            <a:endParaRPr/>
          </a:p>
          <a:p>
            <a:pPr marL="25400" lvl="0" indent="0" algn="l" rtl="0">
              <a:lnSpc>
                <a:spcPct val="100000"/>
              </a:lnSpc>
              <a:spcBef>
                <a:spcPts val="640"/>
              </a:spcBef>
              <a:spcAft>
                <a:spcPts val="0"/>
              </a:spcAft>
              <a:buSzPct val="133194"/>
              <a:buNone/>
            </a:pPr>
            <a:r>
              <a:rPr lang="en-US" sz="3100"/>
              <a:t>int i;</a:t>
            </a:r>
            <a:endParaRPr/>
          </a:p>
          <a:p>
            <a:pPr marL="25400" lvl="0" indent="0" algn="l" rtl="0">
              <a:lnSpc>
                <a:spcPct val="100000"/>
              </a:lnSpc>
              <a:spcBef>
                <a:spcPts val="640"/>
              </a:spcBef>
              <a:spcAft>
                <a:spcPts val="0"/>
              </a:spcAft>
              <a:buSzPct val="133194"/>
              <a:buNone/>
            </a:pPr>
            <a:r>
              <a:rPr lang="en-US" sz="3100"/>
              <a:t>for(i=1;i&lt;10;i++);</a:t>
            </a:r>
            <a:endParaRPr/>
          </a:p>
          <a:p>
            <a:pPr marL="25400" lvl="0" indent="0" algn="l" rtl="0">
              <a:lnSpc>
                <a:spcPct val="100000"/>
              </a:lnSpc>
              <a:spcBef>
                <a:spcPts val="640"/>
              </a:spcBef>
              <a:spcAft>
                <a:spcPts val="0"/>
              </a:spcAft>
              <a:buSzPct val="133194"/>
              <a:buNone/>
            </a:pPr>
            <a:r>
              <a:rPr lang="en-US" sz="3100"/>
              <a:t>printf("%d",i);</a:t>
            </a:r>
            <a:endParaRPr/>
          </a:p>
          <a:p>
            <a:pPr marL="25400" lvl="0" indent="0" algn="l" rtl="0">
              <a:lnSpc>
                <a:spcPct val="100000"/>
              </a:lnSpc>
              <a:spcBef>
                <a:spcPts val="640"/>
              </a:spcBef>
              <a:spcAft>
                <a:spcPts val="0"/>
              </a:spcAft>
              <a:buSzPct val="133194"/>
              <a:buNone/>
            </a:pPr>
            <a:r>
              <a:rPr lang="en-US" sz="3100"/>
              <a:t>return 0;</a:t>
            </a:r>
            <a:endParaRPr/>
          </a:p>
          <a:p>
            <a:pPr marL="25400" lvl="0" indent="0" algn="l" rtl="0">
              <a:lnSpc>
                <a:spcPct val="100000"/>
              </a:lnSpc>
              <a:spcBef>
                <a:spcPts val="640"/>
              </a:spcBef>
              <a:spcAft>
                <a:spcPts val="0"/>
              </a:spcAft>
              <a:buSzPct val="133194"/>
              <a:buNone/>
            </a:pPr>
            <a:r>
              <a:rPr lang="en-US" sz="3100"/>
              <a:t>}</a:t>
            </a:r>
            <a:endParaRPr/>
          </a:p>
          <a:p>
            <a:pPr marL="539750" lvl="0" indent="-514350" algn="l" rtl="0">
              <a:lnSpc>
                <a:spcPct val="100000"/>
              </a:lnSpc>
              <a:spcBef>
                <a:spcPts val="640"/>
              </a:spcBef>
              <a:spcAft>
                <a:spcPts val="0"/>
              </a:spcAft>
              <a:buSzPct val="133194"/>
              <a:buAutoNum type="alphaUcPeriod"/>
            </a:pPr>
            <a:r>
              <a:rPr lang="en-US" sz="3100"/>
              <a:t>Numbers from 1 to 9 will be printed</a:t>
            </a:r>
            <a:endParaRPr/>
          </a:p>
          <a:p>
            <a:pPr marL="539750" lvl="0" indent="-514350" algn="l" rtl="0">
              <a:lnSpc>
                <a:spcPct val="100000"/>
              </a:lnSpc>
              <a:spcBef>
                <a:spcPts val="640"/>
              </a:spcBef>
              <a:spcAft>
                <a:spcPts val="0"/>
              </a:spcAft>
              <a:buSzPct val="133194"/>
              <a:buAutoNum type="alphaUcPeriod"/>
            </a:pPr>
            <a:r>
              <a:rPr lang="en-US" sz="3100"/>
              <a:t>10</a:t>
            </a:r>
            <a:endParaRPr/>
          </a:p>
          <a:p>
            <a:pPr marL="539750" lvl="0" indent="-514350" algn="l" rtl="0">
              <a:lnSpc>
                <a:spcPct val="100000"/>
              </a:lnSpc>
              <a:spcBef>
                <a:spcPts val="640"/>
              </a:spcBef>
              <a:spcAft>
                <a:spcPts val="0"/>
              </a:spcAft>
              <a:buSzPct val="133194"/>
              <a:buAutoNum type="alphaUcPeriod"/>
            </a:pPr>
            <a:r>
              <a:rPr lang="en-US" sz="3100"/>
              <a:t>9</a:t>
            </a:r>
            <a:endParaRPr/>
          </a:p>
          <a:p>
            <a:pPr marL="539750" lvl="0" indent="-514350" algn="l" rtl="0">
              <a:lnSpc>
                <a:spcPct val="100000"/>
              </a:lnSpc>
              <a:spcBef>
                <a:spcPts val="640"/>
              </a:spcBef>
              <a:spcAft>
                <a:spcPts val="0"/>
              </a:spcAft>
              <a:buSzPct val="133194"/>
              <a:buAutoNum type="alphaUcPeriod"/>
            </a:pPr>
            <a:r>
              <a:rPr lang="en-US" sz="3100"/>
              <a:t>Infinite loop</a:t>
            </a:r>
            <a:endParaRPr/>
          </a:p>
          <a:p>
            <a:pPr marL="457200" lvl="0" indent="-228600" algn="l" rtl="0">
              <a:lnSpc>
                <a:spcPct val="100000"/>
              </a:lnSpc>
              <a:spcBef>
                <a:spcPts val="640"/>
              </a:spcBef>
              <a:spcAft>
                <a:spcPts val="0"/>
              </a:spcAft>
              <a:buClr>
                <a:schemeClr val="accent1"/>
              </a:buClr>
              <a:buSzPct val="129032"/>
              <a:buNone/>
            </a:pP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85623a2e37_0_0"/>
          <p:cNvSpPr txBox="1">
            <a:spLocks noGrp="1"/>
          </p:cNvSpPr>
          <p:nvPr>
            <p:ph type="title"/>
          </p:nvPr>
        </p:nvSpPr>
        <p:spPr>
          <a:xfrm>
            <a:off x="457200" y="406849"/>
            <a:ext cx="8229600" cy="369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t>for vs while loop</a:t>
            </a:r>
            <a:endParaRPr/>
          </a:p>
        </p:txBody>
      </p:sp>
      <p:sp>
        <p:nvSpPr>
          <p:cNvPr id="231" name="Google Shape;231;g85623a2e37_0_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SzPts val="3200"/>
              <a:buNone/>
            </a:pPr>
            <a:endParaRPr/>
          </a:p>
        </p:txBody>
      </p:sp>
      <p:pic>
        <p:nvPicPr>
          <p:cNvPr id="232" name="Google Shape;232;g85623a2e37_0_0"/>
          <p:cNvPicPr preferRelativeResize="0"/>
          <p:nvPr/>
        </p:nvPicPr>
        <p:blipFill rotWithShape="1">
          <a:blip r:embed="rId3">
            <a:alphaModFix/>
          </a:blip>
          <a:srcRect/>
          <a:stretch/>
        </p:blipFill>
        <p:spPr>
          <a:xfrm>
            <a:off x="198300" y="875750"/>
            <a:ext cx="8626199" cy="59822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Nested Loops</a:t>
            </a:r>
            <a:endParaRPr/>
          </a:p>
        </p:txBody>
      </p:sp>
      <p:sp>
        <p:nvSpPr>
          <p:cNvPr id="238" name="Google Shape;238;p17"/>
          <p:cNvSpPr txBox="1">
            <a:spLocks noGrp="1"/>
          </p:cNvSpPr>
          <p:nvPr>
            <p:ph type="body" idx="1"/>
          </p:nvPr>
        </p:nvSpPr>
        <p:spPr>
          <a:xfrm>
            <a:off x="304800" y="1268413"/>
            <a:ext cx="8534400" cy="5329237"/>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accent1"/>
              </a:buClr>
              <a:buSzPts val="3200"/>
              <a:buFont typeface="Arial"/>
              <a:buChar char="•"/>
            </a:pPr>
            <a:r>
              <a:rPr lang="en-US"/>
              <a:t>Nested loops consist of an </a:t>
            </a:r>
            <a:r>
              <a:rPr lang="en-US" b="1"/>
              <a:t>outer loop</a:t>
            </a:r>
            <a:r>
              <a:rPr lang="en-US"/>
              <a:t> with one or more </a:t>
            </a:r>
            <a:r>
              <a:rPr lang="en-US" b="1"/>
              <a:t>inner loops</a:t>
            </a:r>
            <a:r>
              <a:rPr lang="en-US"/>
              <a:t>.</a:t>
            </a:r>
            <a:endParaRPr/>
          </a:p>
          <a:p>
            <a:pPr marL="742950" lvl="1" indent="-285750" algn="l" rtl="0">
              <a:lnSpc>
                <a:spcPct val="100000"/>
              </a:lnSpc>
              <a:spcBef>
                <a:spcPts val="560"/>
              </a:spcBef>
              <a:spcAft>
                <a:spcPts val="0"/>
              </a:spcAft>
              <a:buClr>
                <a:schemeClr val="accent1"/>
              </a:buClr>
              <a:buSzPts val="2800"/>
              <a:buFont typeface="Arial"/>
              <a:buChar char="•"/>
            </a:pPr>
            <a:r>
              <a:rPr lang="en-US"/>
              <a:t>Eg:</a:t>
            </a:r>
            <a:endParaRPr/>
          </a:p>
          <a:p>
            <a:pPr marL="342900" lvl="0" indent="-342900" algn="l" rtl="0">
              <a:lnSpc>
                <a:spcPct val="100000"/>
              </a:lnSpc>
              <a:spcBef>
                <a:spcPts val="640"/>
              </a:spcBef>
              <a:spcAft>
                <a:spcPts val="0"/>
              </a:spcAft>
              <a:buClr>
                <a:schemeClr val="accent1"/>
              </a:buClr>
              <a:buSzPts val="3200"/>
              <a:buFont typeface="Calibri"/>
              <a:buNone/>
            </a:pPr>
            <a:r>
              <a:rPr lang="en-US"/>
              <a:t>		</a:t>
            </a:r>
            <a:r>
              <a:rPr lang="en-US" sz="2800">
                <a:latin typeface="Courier New"/>
                <a:ea typeface="Courier New"/>
                <a:cs typeface="Courier New"/>
                <a:sym typeface="Courier New"/>
              </a:rPr>
              <a:t>for (i=1;i&lt;=100;i++){</a:t>
            </a:r>
            <a:endParaRPr/>
          </a:p>
          <a:p>
            <a:pPr marL="342900" lvl="0" indent="-342900" algn="l" rtl="0">
              <a:lnSpc>
                <a:spcPct val="100000"/>
              </a:lnSpc>
              <a:spcBef>
                <a:spcPts val="560"/>
              </a:spcBef>
              <a:spcAft>
                <a:spcPts val="0"/>
              </a:spcAft>
              <a:buClr>
                <a:schemeClr val="accent1"/>
              </a:buClr>
              <a:buSzPts val="2800"/>
              <a:buFont typeface="Courier New"/>
              <a:buNone/>
            </a:pPr>
            <a:r>
              <a:rPr lang="en-US" sz="2800">
                <a:latin typeface="Courier New"/>
                <a:ea typeface="Courier New"/>
                <a:cs typeface="Courier New"/>
                <a:sym typeface="Courier New"/>
              </a:rPr>
              <a:t>			for(j=1;j&lt;=50;j++){</a:t>
            </a:r>
            <a:endParaRPr/>
          </a:p>
          <a:p>
            <a:pPr marL="342900" lvl="0" indent="-342900" algn="l" rtl="0">
              <a:lnSpc>
                <a:spcPct val="100000"/>
              </a:lnSpc>
              <a:spcBef>
                <a:spcPts val="560"/>
              </a:spcBef>
              <a:spcAft>
                <a:spcPts val="0"/>
              </a:spcAft>
              <a:buClr>
                <a:schemeClr val="accent1"/>
              </a:buClr>
              <a:buSzPts val="2800"/>
              <a:buFont typeface="Courier New"/>
              <a:buNone/>
            </a:pPr>
            <a:r>
              <a:rPr lang="en-US" sz="2800">
                <a:latin typeface="Courier New"/>
                <a:ea typeface="Courier New"/>
                <a:cs typeface="Courier New"/>
                <a:sym typeface="Courier New"/>
              </a:rPr>
              <a:t>				…</a:t>
            </a:r>
            <a:endParaRPr/>
          </a:p>
          <a:p>
            <a:pPr marL="342900" lvl="0" indent="-342900" algn="l" rtl="0">
              <a:lnSpc>
                <a:spcPct val="100000"/>
              </a:lnSpc>
              <a:spcBef>
                <a:spcPts val="560"/>
              </a:spcBef>
              <a:spcAft>
                <a:spcPts val="0"/>
              </a:spcAft>
              <a:buClr>
                <a:schemeClr val="accent1"/>
              </a:buClr>
              <a:buSzPts val="2800"/>
              <a:buFont typeface="Courier New"/>
              <a:buNone/>
            </a:pPr>
            <a:r>
              <a:rPr lang="en-US" sz="2800">
                <a:latin typeface="Courier New"/>
                <a:ea typeface="Courier New"/>
                <a:cs typeface="Courier New"/>
                <a:sym typeface="Courier New"/>
              </a:rPr>
              <a:t>			}</a:t>
            </a:r>
            <a:endParaRPr/>
          </a:p>
          <a:p>
            <a:pPr marL="342900" lvl="0" indent="-342900" algn="l" rtl="0">
              <a:lnSpc>
                <a:spcPct val="100000"/>
              </a:lnSpc>
              <a:spcBef>
                <a:spcPts val="560"/>
              </a:spcBef>
              <a:spcAft>
                <a:spcPts val="0"/>
              </a:spcAft>
              <a:buClr>
                <a:schemeClr val="accent1"/>
              </a:buClr>
              <a:buSzPts val="2800"/>
              <a:buFont typeface="Courier New"/>
              <a:buNone/>
            </a:pPr>
            <a:r>
              <a:rPr lang="en-US" sz="2800">
                <a:latin typeface="Courier New"/>
                <a:ea typeface="Courier New"/>
                <a:cs typeface="Courier New"/>
                <a:sym typeface="Courier New"/>
              </a:rPr>
              <a:t>		}</a:t>
            </a:r>
            <a:endParaRPr/>
          </a:p>
          <a:p>
            <a:pPr marL="342900" lvl="0" indent="-342900" algn="l" rtl="0">
              <a:lnSpc>
                <a:spcPct val="100000"/>
              </a:lnSpc>
              <a:spcBef>
                <a:spcPts val="640"/>
              </a:spcBef>
              <a:spcAft>
                <a:spcPts val="0"/>
              </a:spcAft>
              <a:buClr>
                <a:schemeClr val="accent1"/>
              </a:buClr>
              <a:buSzPts val="3200"/>
              <a:buFont typeface="Arial"/>
              <a:buChar char="•"/>
            </a:pPr>
            <a:r>
              <a:rPr lang="en-US"/>
              <a:t>The above loop will run for 100*50 iterations.</a:t>
            </a:r>
            <a:endParaRPr/>
          </a:p>
        </p:txBody>
      </p:sp>
      <p:sp>
        <p:nvSpPr>
          <p:cNvPr id="239" name="Google Shape;239;p17"/>
          <p:cNvSpPr/>
          <p:nvPr/>
        </p:nvSpPr>
        <p:spPr>
          <a:xfrm>
            <a:off x="1949450" y="3429000"/>
            <a:ext cx="3384550" cy="1727200"/>
          </a:xfrm>
          <a:prstGeom prst="rect">
            <a:avLst/>
          </a:prstGeom>
          <a:noFill/>
          <a:ln w="9525"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p17"/>
          <p:cNvSpPr/>
          <p:nvPr/>
        </p:nvSpPr>
        <p:spPr>
          <a:xfrm>
            <a:off x="6858000" y="3459163"/>
            <a:ext cx="1728787" cy="503237"/>
          </a:xfrm>
          <a:prstGeom prst="wedgeRoundRectCallout">
            <a:avLst>
              <a:gd name="adj1" fmla="val -102801"/>
              <a:gd name="adj2" fmla="val 16245"/>
              <a:gd name="adj3" fmla="val 16667"/>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Inner loop</a:t>
            </a:r>
            <a:endParaRPr sz="1400" b="0" i="0" u="none" strike="noStrike" cap="none">
              <a:solidFill>
                <a:srgbClr val="000000"/>
              </a:solidFill>
              <a:latin typeface="Arial"/>
              <a:ea typeface="Arial"/>
              <a:cs typeface="Arial"/>
              <a:sym typeface="Arial"/>
            </a:endParaRPr>
          </a:p>
        </p:txBody>
      </p:sp>
      <p:sp>
        <p:nvSpPr>
          <p:cNvPr id="241" name="Google Shape;241;p17"/>
          <p:cNvSpPr/>
          <p:nvPr/>
        </p:nvSpPr>
        <p:spPr>
          <a:xfrm>
            <a:off x="6424612" y="2849563"/>
            <a:ext cx="1728788" cy="503237"/>
          </a:xfrm>
          <a:prstGeom prst="wedgeRoundRectCallout">
            <a:avLst>
              <a:gd name="adj1" fmla="val -102801"/>
              <a:gd name="adj2" fmla="val 16245"/>
              <a:gd name="adj3" fmla="val 16667"/>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alibri"/>
                <a:ea typeface="Calibri"/>
                <a:cs typeface="Calibri"/>
                <a:sym typeface="Calibri"/>
              </a:rPr>
              <a:t>Outer loop</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1"/>
                                        </p:tgtEl>
                                        <p:attrNameLst>
                                          <p:attrName>style.visibility</p:attrName>
                                        </p:attrNameLst>
                                      </p:cBhvr>
                                      <p:to>
                                        <p:strVal val="visible"/>
                                      </p:to>
                                    </p:set>
                                    <p:animEffect transition="in" filter="fade">
                                      <p:cBhvr>
                                        <p:cTn id="11"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8"/>
          <p:cNvSpPr txBox="1">
            <a:spLocks noGrp="1"/>
          </p:cNvSpPr>
          <p:nvPr>
            <p:ph type="title"/>
          </p:nvPr>
        </p:nvSpPr>
        <p:spPr>
          <a:xfrm>
            <a:off x="6400800" y="685800"/>
            <a:ext cx="2286000" cy="4495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200"/>
              <a:buFont typeface="Calibri"/>
              <a:buNone/>
            </a:pPr>
            <a:r>
              <a:rPr lang="en-US" sz="3200">
                <a:solidFill>
                  <a:schemeClr val="accent1"/>
                </a:solidFill>
                <a:latin typeface="Calibri"/>
                <a:ea typeface="Calibri"/>
                <a:cs typeface="Calibri"/>
                <a:sym typeface="Calibri"/>
              </a:rPr>
              <a:t>Program to print tables up to a given number.</a:t>
            </a:r>
            <a:endParaRPr sz="3200">
              <a:solidFill>
                <a:schemeClr val="accent1"/>
              </a:solidFill>
              <a:latin typeface="Calibri"/>
              <a:ea typeface="Calibri"/>
              <a:cs typeface="Calibri"/>
              <a:sym typeface="Calibri"/>
            </a:endParaRPr>
          </a:p>
        </p:txBody>
      </p:sp>
      <p:sp>
        <p:nvSpPr>
          <p:cNvPr id="248" name="Google Shape;248;p18"/>
          <p:cNvSpPr txBox="1">
            <a:spLocks noGrp="1"/>
          </p:cNvSpPr>
          <p:nvPr>
            <p:ph type="body" idx="1"/>
          </p:nvPr>
        </p:nvSpPr>
        <p:spPr>
          <a:xfrm>
            <a:off x="0" y="609601"/>
            <a:ext cx="6324600" cy="4267200"/>
          </a:xfrm>
          <a:prstGeom prst="rect">
            <a:avLst/>
          </a:prstGeom>
          <a:gradFill>
            <a:gsLst>
              <a:gs pos="0">
                <a:srgbClr val="8EB5FF"/>
              </a:gs>
              <a:gs pos="35000">
                <a:srgbClr val="B1C9FF"/>
              </a:gs>
              <a:gs pos="100000">
                <a:srgbClr val="E0EBFF"/>
              </a:gs>
            </a:gsLst>
            <a:lin ang="16200000" scaled="0"/>
          </a:gradFill>
          <a:ln w="9525" cap="flat" cmpd="sng">
            <a:solidFill>
              <a:srgbClr val="096CC5"/>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530"/>
              <a:buNone/>
            </a:pPr>
            <a:r>
              <a:rPr lang="en-US" sz="1530" b="1">
                <a:solidFill>
                  <a:schemeClr val="dk1"/>
                </a:solidFill>
                <a:latin typeface="Courier New"/>
                <a:ea typeface="Courier New"/>
                <a:cs typeface="Courier New"/>
                <a:sym typeface="Courier New"/>
              </a:rPr>
              <a:t>#include&lt;stdio.h&gt;</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int main()</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 int i,j,k ;</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 printf(“Enter a number:”);</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 scanf(“%d”, &amp;k);</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 printf(“the tables from 1 to %d: \n”,k);</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 for(i=1; i&lt;k; i++){</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   for(j=1; j&lt;=10; j++){</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     printf(“%d ”,i*j);</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    } //end inner for loop</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   printf(“\n”);</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 } //end outer for loop</a:t>
            </a:r>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return 0;</a:t>
            </a:r>
            <a:endParaRPr sz="1530" b="1">
              <a:solidFill>
                <a:schemeClr val="dk1"/>
              </a:solidFill>
              <a:latin typeface="Courier New"/>
              <a:ea typeface="Courier New"/>
              <a:cs typeface="Courier New"/>
              <a:sym typeface="Courier New"/>
            </a:endParaRPr>
          </a:p>
          <a:p>
            <a:pPr marL="0" lvl="0" indent="0" algn="l" rtl="0">
              <a:lnSpc>
                <a:spcPct val="100000"/>
              </a:lnSpc>
              <a:spcBef>
                <a:spcPts val="306"/>
              </a:spcBef>
              <a:spcAft>
                <a:spcPts val="0"/>
              </a:spcAft>
              <a:buClr>
                <a:schemeClr val="dk1"/>
              </a:buClr>
              <a:buSzPts val="1530"/>
              <a:buNone/>
            </a:pPr>
            <a:r>
              <a:rPr lang="en-US" sz="1530" b="1">
                <a:solidFill>
                  <a:schemeClr val="dk1"/>
                </a:solidFill>
                <a:latin typeface="Courier New"/>
                <a:ea typeface="Courier New"/>
                <a:cs typeface="Courier New"/>
                <a:sym typeface="Courier New"/>
              </a:rPr>
              <a:t>} //end main</a:t>
            </a:r>
            <a:endParaRPr sz="1530" b="1">
              <a:solidFill>
                <a:schemeClr val="dk1"/>
              </a:solidFill>
              <a:latin typeface="Courier New"/>
              <a:ea typeface="Courier New"/>
              <a:cs typeface="Courier New"/>
              <a:sym typeface="Courier New"/>
            </a:endParaRPr>
          </a:p>
        </p:txBody>
      </p:sp>
      <p:sp>
        <p:nvSpPr>
          <p:cNvPr id="249" name="Google Shape;249;p18"/>
          <p:cNvSpPr txBox="1"/>
          <p:nvPr/>
        </p:nvSpPr>
        <p:spPr>
          <a:xfrm>
            <a:off x="9099" y="4876800"/>
            <a:ext cx="6324600" cy="1923604"/>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Enter a number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The tables from 1 to 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1 2 3 4 5 6 7 8 9 10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2 4 6 8 10 12 14 16 18 20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3 6 9 12 15 18 21 24 27 30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4 8 12 16 20 24 28 32 36 40</a:t>
            </a:r>
            <a:endParaRPr sz="1700" b="1" i="0" u="none" strike="noStrike" cap="none">
              <a:solidFill>
                <a:schemeClr val="dk1"/>
              </a:solidFill>
              <a:latin typeface="Calibri"/>
              <a:ea typeface="Calibri"/>
              <a:cs typeface="Calibri"/>
              <a:sym typeface="Calibri"/>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a:spLocks noGrp="1"/>
          </p:cNvSpPr>
          <p:nvPr>
            <p:ph type="body" idx="1"/>
          </p:nvPr>
        </p:nvSpPr>
        <p:spPr>
          <a:xfrm>
            <a:off x="0" y="655637"/>
            <a:ext cx="6400800" cy="4525963"/>
          </a:xfrm>
          <a:prstGeom prst="rect">
            <a:avLst/>
          </a:prstGeom>
          <a:gradFill>
            <a:gsLst>
              <a:gs pos="0">
                <a:srgbClr val="8EB5FF"/>
              </a:gs>
              <a:gs pos="35000">
                <a:srgbClr val="B1C9FF"/>
              </a:gs>
              <a:gs pos="100000">
                <a:srgbClr val="E0EBFF"/>
              </a:gs>
            </a:gsLst>
            <a:lin ang="16200000" scaled="0"/>
          </a:gradFill>
          <a:ln w="9525" cap="flat" cmpd="sng">
            <a:solidFill>
              <a:srgbClr val="096CC5"/>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700"/>
              <a:buNone/>
            </a:pPr>
            <a:r>
              <a:rPr lang="en-US" sz="1700" b="1">
                <a:solidFill>
                  <a:schemeClr val="dk1"/>
                </a:solidFill>
                <a:latin typeface="Courier New"/>
                <a:ea typeface="Courier New"/>
                <a:cs typeface="Courier New"/>
                <a:sym typeface="Courier New"/>
              </a:rPr>
              <a:t>#include&lt;stdio.h&gt;</a:t>
            </a:r>
            <a:endParaRPr sz="1700" b="1">
              <a:solidFill>
                <a:schemeClr val="dk1"/>
              </a:solidFill>
              <a:latin typeface="Courier New"/>
              <a:ea typeface="Courier New"/>
              <a:cs typeface="Courier New"/>
              <a:sym typeface="Courier New"/>
            </a:endParaRPr>
          </a:p>
          <a:p>
            <a:pPr marL="0" lvl="0" indent="0" algn="l" rtl="0">
              <a:lnSpc>
                <a:spcPct val="100000"/>
              </a:lnSpc>
              <a:spcBef>
                <a:spcPts val="340"/>
              </a:spcBef>
              <a:spcAft>
                <a:spcPts val="0"/>
              </a:spcAft>
              <a:buClr>
                <a:schemeClr val="dk1"/>
              </a:buClr>
              <a:buSzPts val="1700"/>
              <a:buNone/>
            </a:pPr>
            <a:r>
              <a:rPr lang="en-US" sz="1700" b="1">
                <a:solidFill>
                  <a:schemeClr val="dk1"/>
                </a:solidFill>
                <a:latin typeface="Courier New"/>
                <a:ea typeface="Courier New"/>
                <a:cs typeface="Courier New"/>
                <a:sym typeface="Courier New"/>
              </a:rPr>
              <a:t>int main()</a:t>
            </a:r>
            <a:endParaRPr/>
          </a:p>
          <a:p>
            <a:pPr marL="0" lvl="0" indent="0" algn="l" rtl="0">
              <a:lnSpc>
                <a:spcPct val="100000"/>
              </a:lnSpc>
              <a:spcBef>
                <a:spcPts val="340"/>
              </a:spcBef>
              <a:spcAft>
                <a:spcPts val="0"/>
              </a:spcAft>
              <a:buClr>
                <a:schemeClr val="dk1"/>
              </a:buClr>
              <a:buSzPts val="1700"/>
              <a:buNone/>
            </a:pPr>
            <a:r>
              <a:rPr lang="en-US" sz="1700" b="1">
                <a:solidFill>
                  <a:schemeClr val="dk1"/>
                </a:solidFill>
                <a:latin typeface="Courier New"/>
                <a:ea typeface="Courier New"/>
                <a:cs typeface="Courier New"/>
                <a:sym typeface="Courier New"/>
              </a:rPr>
              <a:t>{</a:t>
            </a:r>
            <a:endParaRPr/>
          </a:p>
          <a:p>
            <a:pPr marL="0" lvl="0" indent="0" algn="l" rtl="0">
              <a:lnSpc>
                <a:spcPct val="100000"/>
              </a:lnSpc>
              <a:spcBef>
                <a:spcPts val="340"/>
              </a:spcBef>
              <a:spcAft>
                <a:spcPts val="0"/>
              </a:spcAft>
              <a:buClr>
                <a:schemeClr val="dk1"/>
              </a:buClr>
              <a:buSzPts val="1700"/>
              <a:buNone/>
            </a:pPr>
            <a:r>
              <a:rPr lang="en-US" sz="1700" b="1">
                <a:solidFill>
                  <a:schemeClr val="dk1"/>
                </a:solidFill>
                <a:latin typeface="Courier New"/>
                <a:ea typeface="Courier New"/>
                <a:cs typeface="Courier New"/>
                <a:sym typeface="Courier New"/>
              </a:rPr>
              <a:t> int i,j;</a:t>
            </a:r>
            <a:endParaRPr/>
          </a:p>
          <a:p>
            <a:pPr marL="0" lvl="0" indent="0" algn="l" rtl="0">
              <a:lnSpc>
                <a:spcPct val="100000"/>
              </a:lnSpc>
              <a:spcBef>
                <a:spcPts val="340"/>
              </a:spcBef>
              <a:spcAft>
                <a:spcPts val="0"/>
              </a:spcAft>
              <a:buClr>
                <a:schemeClr val="dk1"/>
              </a:buClr>
              <a:buSzPts val="1700"/>
              <a:buNone/>
            </a:pPr>
            <a:r>
              <a:rPr lang="en-US" sz="1700" b="1">
                <a:solidFill>
                  <a:schemeClr val="dk1"/>
                </a:solidFill>
                <a:latin typeface="Courier New"/>
                <a:ea typeface="Courier New"/>
                <a:cs typeface="Courier New"/>
                <a:sym typeface="Courier New"/>
              </a:rPr>
              <a:t> printf(“Displaying right angled triangle for 5 rows”);</a:t>
            </a:r>
            <a:endParaRPr/>
          </a:p>
          <a:p>
            <a:pPr marL="0" lvl="0" indent="0" algn="l" rtl="0">
              <a:lnSpc>
                <a:spcPct val="100000"/>
              </a:lnSpc>
              <a:spcBef>
                <a:spcPts val="340"/>
              </a:spcBef>
              <a:spcAft>
                <a:spcPts val="0"/>
              </a:spcAft>
              <a:buClr>
                <a:schemeClr val="dk1"/>
              </a:buClr>
              <a:buSzPts val="1700"/>
              <a:buNone/>
            </a:pPr>
            <a:r>
              <a:rPr lang="en-US" sz="1700" b="1">
                <a:solidFill>
                  <a:schemeClr val="dk1"/>
                </a:solidFill>
                <a:latin typeface="Courier New"/>
                <a:ea typeface="Courier New"/>
                <a:cs typeface="Courier New"/>
                <a:sym typeface="Courier New"/>
              </a:rPr>
              <a:t> for(i=1 ; i&lt;=5 ; i++) { </a:t>
            </a:r>
            <a:endParaRPr/>
          </a:p>
          <a:p>
            <a:pPr marL="0" lvl="0" indent="0" algn="l" rtl="0">
              <a:lnSpc>
                <a:spcPct val="100000"/>
              </a:lnSpc>
              <a:spcBef>
                <a:spcPts val="340"/>
              </a:spcBef>
              <a:spcAft>
                <a:spcPts val="0"/>
              </a:spcAft>
              <a:buClr>
                <a:schemeClr val="dk1"/>
              </a:buClr>
              <a:buSzPts val="1700"/>
              <a:buNone/>
            </a:pPr>
            <a:r>
              <a:rPr lang="en-US" sz="1700" b="1">
                <a:solidFill>
                  <a:schemeClr val="dk1"/>
                </a:solidFill>
                <a:latin typeface="Courier New"/>
                <a:ea typeface="Courier New"/>
                <a:cs typeface="Courier New"/>
                <a:sym typeface="Courier New"/>
              </a:rPr>
              <a:t>   for(j=1 ; j&lt;=i ; j++)</a:t>
            </a:r>
            <a:endParaRPr/>
          </a:p>
          <a:p>
            <a:pPr marL="0" lvl="0" indent="0" algn="l" rtl="0">
              <a:lnSpc>
                <a:spcPct val="100000"/>
              </a:lnSpc>
              <a:spcBef>
                <a:spcPts val="340"/>
              </a:spcBef>
              <a:spcAft>
                <a:spcPts val="0"/>
              </a:spcAft>
              <a:buClr>
                <a:schemeClr val="dk1"/>
              </a:buClr>
              <a:buSzPts val="1700"/>
              <a:buNone/>
            </a:pPr>
            <a:r>
              <a:rPr lang="en-US" sz="1700" b="1">
                <a:solidFill>
                  <a:schemeClr val="dk1"/>
                </a:solidFill>
                <a:latin typeface="Courier New"/>
                <a:ea typeface="Courier New"/>
                <a:cs typeface="Courier New"/>
                <a:sym typeface="Courier New"/>
              </a:rPr>
              <a:t>   	printf(“* ”);</a:t>
            </a:r>
            <a:endParaRPr/>
          </a:p>
          <a:p>
            <a:pPr marL="0" lvl="0" indent="0" algn="l" rtl="0">
              <a:lnSpc>
                <a:spcPct val="100000"/>
              </a:lnSpc>
              <a:spcBef>
                <a:spcPts val="340"/>
              </a:spcBef>
              <a:spcAft>
                <a:spcPts val="0"/>
              </a:spcAft>
              <a:buClr>
                <a:schemeClr val="dk1"/>
              </a:buClr>
              <a:buSzPts val="1700"/>
              <a:buNone/>
            </a:pPr>
            <a:r>
              <a:rPr lang="en-US" sz="1700" b="1">
                <a:solidFill>
                  <a:schemeClr val="dk1"/>
                </a:solidFill>
                <a:latin typeface="Courier New"/>
                <a:ea typeface="Courier New"/>
                <a:cs typeface="Courier New"/>
                <a:sym typeface="Courier New"/>
              </a:rPr>
              <a:t>   printf(“\n”);</a:t>
            </a:r>
            <a:endParaRPr/>
          </a:p>
          <a:p>
            <a:pPr marL="0" lvl="0" indent="0" algn="l" rtl="0">
              <a:lnSpc>
                <a:spcPct val="100000"/>
              </a:lnSpc>
              <a:spcBef>
                <a:spcPts val="340"/>
              </a:spcBef>
              <a:spcAft>
                <a:spcPts val="0"/>
              </a:spcAft>
              <a:buClr>
                <a:schemeClr val="dk1"/>
              </a:buClr>
              <a:buSzPts val="1700"/>
              <a:buNone/>
            </a:pPr>
            <a:r>
              <a:rPr lang="en-US" sz="1700" b="1">
                <a:solidFill>
                  <a:schemeClr val="dk1"/>
                </a:solidFill>
                <a:latin typeface="Courier New"/>
                <a:ea typeface="Courier New"/>
                <a:cs typeface="Courier New"/>
                <a:sym typeface="Courier New"/>
              </a:rPr>
              <a:t> }</a:t>
            </a:r>
            <a:endParaRPr/>
          </a:p>
          <a:p>
            <a:pPr marL="0" lvl="0" indent="0" algn="l" rtl="0">
              <a:lnSpc>
                <a:spcPct val="100000"/>
              </a:lnSpc>
              <a:spcBef>
                <a:spcPts val="340"/>
              </a:spcBef>
              <a:spcAft>
                <a:spcPts val="0"/>
              </a:spcAft>
              <a:buClr>
                <a:schemeClr val="dk1"/>
              </a:buClr>
              <a:buSzPts val="1700"/>
              <a:buNone/>
            </a:pPr>
            <a:r>
              <a:rPr lang="en-US" sz="1700" b="1">
                <a:solidFill>
                  <a:schemeClr val="dk1"/>
                </a:solidFill>
                <a:latin typeface="Courier New"/>
                <a:ea typeface="Courier New"/>
                <a:cs typeface="Courier New"/>
                <a:sym typeface="Courier New"/>
              </a:rPr>
              <a:t>return 0;</a:t>
            </a:r>
            <a:endParaRPr sz="1700" b="1">
              <a:solidFill>
                <a:schemeClr val="dk1"/>
              </a:solidFill>
              <a:latin typeface="Courier New"/>
              <a:ea typeface="Courier New"/>
              <a:cs typeface="Courier New"/>
              <a:sym typeface="Courier New"/>
            </a:endParaRPr>
          </a:p>
          <a:p>
            <a:pPr marL="0" lvl="0" indent="0" algn="l" rtl="0">
              <a:lnSpc>
                <a:spcPct val="100000"/>
              </a:lnSpc>
              <a:spcBef>
                <a:spcPts val="340"/>
              </a:spcBef>
              <a:spcAft>
                <a:spcPts val="0"/>
              </a:spcAft>
              <a:buClr>
                <a:schemeClr val="dk1"/>
              </a:buClr>
              <a:buSzPts val="1700"/>
              <a:buNone/>
            </a:pPr>
            <a:r>
              <a:rPr lang="en-US" sz="1700" b="1">
                <a:solidFill>
                  <a:schemeClr val="dk1"/>
                </a:solidFill>
                <a:latin typeface="Courier New"/>
                <a:ea typeface="Courier New"/>
                <a:cs typeface="Courier New"/>
                <a:sym typeface="Courier New"/>
              </a:rPr>
              <a:t>}</a:t>
            </a:r>
            <a:endParaRPr/>
          </a:p>
        </p:txBody>
      </p:sp>
      <p:sp>
        <p:nvSpPr>
          <p:cNvPr id="255" name="Google Shape;255;p19"/>
          <p:cNvSpPr txBox="1">
            <a:spLocks noGrp="1"/>
          </p:cNvSpPr>
          <p:nvPr>
            <p:ph type="title"/>
          </p:nvPr>
        </p:nvSpPr>
        <p:spPr>
          <a:xfrm>
            <a:off x="6400800" y="685800"/>
            <a:ext cx="2286000" cy="4495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200"/>
              <a:buFont typeface="Calibri"/>
              <a:buNone/>
            </a:pPr>
            <a:r>
              <a:rPr lang="en-US" sz="3200">
                <a:solidFill>
                  <a:schemeClr val="accent1"/>
                </a:solidFill>
                <a:latin typeface="Calibri"/>
                <a:ea typeface="Calibri"/>
                <a:cs typeface="Calibri"/>
                <a:sym typeface="Calibri"/>
              </a:rPr>
              <a:t>Program to display a pattern.</a:t>
            </a:r>
            <a:endParaRPr sz="3200">
              <a:solidFill>
                <a:schemeClr val="accent1"/>
              </a:solidFill>
              <a:latin typeface="Calibri"/>
              <a:ea typeface="Calibri"/>
              <a:cs typeface="Calibri"/>
              <a:sym typeface="Calibri"/>
            </a:endParaRPr>
          </a:p>
        </p:txBody>
      </p:sp>
      <p:sp>
        <p:nvSpPr>
          <p:cNvPr id="256" name="Google Shape;256;p19"/>
          <p:cNvSpPr txBox="1"/>
          <p:nvPr/>
        </p:nvSpPr>
        <p:spPr>
          <a:xfrm>
            <a:off x="0" y="5029200"/>
            <a:ext cx="6324600" cy="166199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Displaying right angled triangle for 5 rows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 *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 * * * *</a:t>
            </a:r>
            <a:endParaRPr sz="1700" b="1" i="0" u="none" strike="noStrike" cap="none">
              <a:solidFill>
                <a:schemeClr val="dk1"/>
              </a:solidFill>
              <a:latin typeface="Calibri"/>
              <a:ea typeface="Calibri"/>
              <a:cs typeface="Calibri"/>
              <a:sym typeface="Calibri"/>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0"/>
          <p:cNvPicPr preferRelativeResize="0"/>
          <p:nvPr/>
        </p:nvPicPr>
        <p:blipFill rotWithShape="1">
          <a:blip r:embed="rId3">
            <a:alphaModFix/>
          </a:blip>
          <a:srcRect/>
          <a:stretch/>
        </p:blipFill>
        <p:spPr>
          <a:xfrm>
            <a:off x="990600" y="1524000"/>
            <a:ext cx="7443788" cy="4652963"/>
          </a:xfrm>
          <a:prstGeom prst="rect">
            <a:avLst/>
          </a:prstGeom>
          <a:noFill/>
          <a:ln>
            <a:noFill/>
          </a:ln>
        </p:spPr>
      </p:pic>
      <p:sp>
        <p:nvSpPr>
          <p:cNvPr id="262" name="Google Shape;262;p20"/>
          <p:cNvSpPr txBox="1"/>
          <p:nvPr/>
        </p:nvSpPr>
        <p:spPr>
          <a:xfrm>
            <a:off x="2707943" y="6295930"/>
            <a:ext cx="464820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Calibri"/>
                <a:ea typeface="Calibri"/>
                <a:cs typeface="Calibri"/>
                <a:sym typeface="Calibri"/>
              </a:rPr>
              <a:t>Comparing </a:t>
            </a:r>
            <a:r>
              <a:rPr lang="en-US" sz="1600" b="1" i="0" u="none" strike="noStrike" cap="none">
                <a:solidFill>
                  <a:schemeClr val="dk1"/>
                </a:solidFill>
                <a:latin typeface="Courier New"/>
                <a:ea typeface="Courier New"/>
                <a:cs typeface="Courier New"/>
                <a:sym typeface="Courier New"/>
              </a:rPr>
              <a:t>for</a:t>
            </a:r>
            <a:r>
              <a:rPr lang="en-US" sz="1600" b="1" i="0" u="none" strike="noStrike" cap="none">
                <a:solidFill>
                  <a:schemeClr val="dk1"/>
                </a:solidFill>
                <a:latin typeface="Calibri"/>
                <a:ea typeface="Calibri"/>
                <a:cs typeface="Calibri"/>
                <a:sym typeface="Calibri"/>
              </a:rPr>
              <a:t> and </a:t>
            </a:r>
            <a:r>
              <a:rPr lang="en-US" sz="1600" b="1" i="0" u="none" strike="noStrike" cap="none">
                <a:solidFill>
                  <a:schemeClr val="dk1"/>
                </a:solidFill>
                <a:latin typeface="Courier New"/>
                <a:ea typeface="Courier New"/>
                <a:cs typeface="Courier New"/>
                <a:sym typeface="Courier New"/>
              </a:rPr>
              <a:t>while</a:t>
            </a:r>
            <a:r>
              <a:rPr lang="en-US" sz="1600" b="1" i="0" u="none" strike="noStrike" cap="none">
                <a:solidFill>
                  <a:schemeClr val="dk1"/>
                </a:solidFill>
                <a:latin typeface="Calibri"/>
                <a:ea typeface="Calibri"/>
                <a:cs typeface="Calibri"/>
                <a:sym typeface="Calibri"/>
              </a:rPr>
              <a:t> loops</a:t>
            </a:r>
            <a:endParaRPr sz="1400" b="0" i="0" u="none" strike="noStrike" cap="none">
              <a:solidFill>
                <a:srgbClr val="000000"/>
              </a:solidFill>
              <a:latin typeface="Arial"/>
              <a:ea typeface="Arial"/>
              <a:cs typeface="Arial"/>
              <a:sym typeface="Arial"/>
            </a:endParaRPr>
          </a:p>
        </p:txBody>
      </p:sp>
      <p:sp>
        <p:nvSpPr>
          <p:cNvPr id="263" name="Google Shape;263;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ourier New"/>
              <a:buNone/>
            </a:pPr>
            <a:r>
              <a:rPr lang="en-US">
                <a:latin typeface="Courier New"/>
                <a:ea typeface="Courier New"/>
                <a:cs typeface="Courier New"/>
                <a:sym typeface="Courier New"/>
              </a:rPr>
              <a:t>While </a:t>
            </a:r>
            <a:r>
              <a:rPr lang="en-US"/>
              <a:t>vs.</a:t>
            </a:r>
            <a:r>
              <a:rPr lang="en-US">
                <a:latin typeface="Trebuchet MS"/>
                <a:ea typeface="Trebuchet MS"/>
                <a:cs typeface="Trebuchet MS"/>
                <a:sym typeface="Trebuchet MS"/>
              </a:rPr>
              <a:t> </a:t>
            </a:r>
            <a:r>
              <a:rPr lang="en-US">
                <a:latin typeface="Courier New"/>
                <a:ea typeface="Courier New"/>
                <a:cs typeface="Courier New"/>
                <a:sym typeface="Courier New"/>
              </a:rPr>
              <a:t>for </a:t>
            </a:r>
            <a:r>
              <a:rPr lang="en-US"/>
              <a:t>statements</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1"/>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t>The </a:t>
            </a:r>
            <a:r>
              <a:rPr lang="en-US">
                <a:latin typeface="Courier New"/>
                <a:ea typeface="Courier New"/>
                <a:cs typeface="Courier New"/>
                <a:sym typeface="Courier New"/>
              </a:rPr>
              <a:t>do-while</a:t>
            </a:r>
            <a:r>
              <a:rPr lang="en-US"/>
              <a:t> Statement in C</a:t>
            </a:r>
            <a:endParaRPr/>
          </a:p>
        </p:txBody>
      </p:sp>
      <p:sp>
        <p:nvSpPr>
          <p:cNvPr id="269" name="Google Shape;269;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accent1"/>
              </a:buClr>
              <a:buSzPts val="2720"/>
              <a:buFont typeface="Arial"/>
              <a:buChar char="•"/>
            </a:pPr>
            <a:r>
              <a:rPr lang="en-US" sz="2720"/>
              <a:t>The syntax of do-while statement in C:</a:t>
            </a:r>
            <a:endParaRPr/>
          </a:p>
          <a:p>
            <a:pPr marL="342900" lvl="0" indent="-342900" algn="l" rtl="0">
              <a:lnSpc>
                <a:spcPct val="80000"/>
              </a:lnSpc>
              <a:spcBef>
                <a:spcPts val="544"/>
              </a:spcBef>
              <a:spcAft>
                <a:spcPts val="0"/>
              </a:spcAft>
              <a:buClr>
                <a:schemeClr val="accent1"/>
              </a:buClr>
              <a:buSzPts val="2720"/>
              <a:buFont typeface="Calibri"/>
              <a:buNone/>
            </a:pPr>
            <a:r>
              <a:rPr lang="en-US" sz="2720"/>
              <a:t>	</a:t>
            </a:r>
            <a:endParaRPr/>
          </a:p>
          <a:p>
            <a:pPr marL="342900" lvl="0" indent="-342900" algn="l" rtl="0">
              <a:lnSpc>
                <a:spcPct val="80000"/>
              </a:lnSpc>
              <a:spcBef>
                <a:spcPts val="544"/>
              </a:spcBef>
              <a:spcAft>
                <a:spcPts val="0"/>
              </a:spcAft>
              <a:buClr>
                <a:schemeClr val="accent1"/>
              </a:buClr>
              <a:buSzPts val="2720"/>
              <a:buFont typeface="Calibri"/>
              <a:buNone/>
            </a:pPr>
            <a:endParaRPr sz="2720"/>
          </a:p>
          <a:p>
            <a:pPr marL="342900" lvl="0" indent="-342900" algn="l" rtl="0">
              <a:lnSpc>
                <a:spcPct val="80000"/>
              </a:lnSpc>
              <a:spcBef>
                <a:spcPts val="544"/>
              </a:spcBef>
              <a:spcAft>
                <a:spcPts val="0"/>
              </a:spcAft>
              <a:buClr>
                <a:schemeClr val="accent1"/>
              </a:buClr>
              <a:buSzPts val="2720"/>
              <a:buFont typeface="Calibri"/>
              <a:buNone/>
            </a:pPr>
            <a:endParaRPr sz="2720"/>
          </a:p>
          <a:p>
            <a:pPr marL="342900" lvl="0" indent="-342900" algn="l" rtl="0">
              <a:lnSpc>
                <a:spcPct val="80000"/>
              </a:lnSpc>
              <a:spcBef>
                <a:spcPts val="544"/>
              </a:spcBef>
              <a:spcAft>
                <a:spcPts val="0"/>
              </a:spcAft>
              <a:buClr>
                <a:schemeClr val="accent1"/>
              </a:buClr>
              <a:buSzPts val="2720"/>
              <a:buFont typeface="Calibri"/>
              <a:buNone/>
            </a:pPr>
            <a:endParaRPr sz="2720"/>
          </a:p>
          <a:p>
            <a:pPr marL="342900" lvl="0" indent="-342900" algn="l" rtl="0">
              <a:lnSpc>
                <a:spcPct val="80000"/>
              </a:lnSpc>
              <a:spcBef>
                <a:spcPts val="544"/>
              </a:spcBef>
              <a:spcAft>
                <a:spcPts val="0"/>
              </a:spcAft>
              <a:buClr>
                <a:schemeClr val="accent1"/>
              </a:buClr>
              <a:buSzPts val="2720"/>
              <a:buChar char="•"/>
            </a:pPr>
            <a:r>
              <a:rPr lang="en-US" sz="2720"/>
              <a:t>The </a:t>
            </a:r>
            <a:r>
              <a:rPr lang="en-US" sz="2720" i="1"/>
              <a:t>statement</a:t>
            </a:r>
            <a:r>
              <a:rPr lang="en-US" sz="2720"/>
              <a:t> executed at least one time(even if the condition is false)</a:t>
            </a:r>
            <a:endParaRPr sz="2720"/>
          </a:p>
          <a:p>
            <a:pPr marL="342900" lvl="0" indent="-342900" algn="l" rtl="0">
              <a:lnSpc>
                <a:spcPct val="80000"/>
              </a:lnSpc>
              <a:spcBef>
                <a:spcPts val="544"/>
              </a:spcBef>
              <a:spcAft>
                <a:spcPts val="0"/>
              </a:spcAft>
              <a:buClr>
                <a:schemeClr val="accent1"/>
              </a:buClr>
              <a:buSzPts val="2720"/>
              <a:buFont typeface="Arial"/>
              <a:buChar char="•"/>
            </a:pPr>
            <a:r>
              <a:rPr lang="en-US" sz="2720"/>
              <a:t>For second time, If the </a:t>
            </a:r>
            <a:r>
              <a:rPr lang="en-US" sz="2720" b="1"/>
              <a:t>condition</a:t>
            </a:r>
            <a:r>
              <a:rPr lang="en-US" sz="2720"/>
              <a:t> is true, then the </a:t>
            </a:r>
            <a:r>
              <a:rPr lang="en-US" sz="2720" i="1"/>
              <a:t>statement</a:t>
            </a:r>
            <a:r>
              <a:rPr lang="en-US" sz="2720"/>
              <a:t> is repeated else the loop is exited.</a:t>
            </a:r>
            <a:endParaRPr/>
          </a:p>
          <a:p>
            <a:pPr marL="342900" lvl="0" indent="-342900" algn="l" rtl="0">
              <a:lnSpc>
                <a:spcPct val="80000"/>
              </a:lnSpc>
              <a:spcBef>
                <a:spcPts val="544"/>
              </a:spcBef>
              <a:spcAft>
                <a:spcPts val="0"/>
              </a:spcAft>
              <a:buClr>
                <a:schemeClr val="accent1"/>
              </a:buClr>
              <a:buSzPts val="2720"/>
              <a:buFont typeface="Arial"/>
              <a:buChar char="•"/>
            </a:pPr>
            <a:r>
              <a:rPr lang="en-US" sz="2720"/>
              <a:t>Also known as exit-controlled loop, as loop body executes first and then the condition is checked</a:t>
            </a:r>
            <a:endParaRPr sz="2720"/>
          </a:p>
        </p:txBody>
      </p:sp>
      <p:sp>
        <p:nvSpPr>
          <p:cNvPr id="270" name="Google Shape;270;p21"/>
          <p:cNvSpPr txBox="1">
            <a:spLocks noGrp="1"/>
          </p:cNvSpPr>
          <p:nvPr>
            <p:ph type="sldNum" idx="12"/>
          </p:nvPr>
        </p:nvSpPr>
        <p:spPr>
          <a:xfrm>
            <a:off x="7010400" y="6324600"/>
            <a:ext cx="2133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5-</a:t>
            </a:r>
            <a:fld id="{00000000-1234-1234-1234-123412341234}" type="slidenum">
              <a:rPr lang="en-US" sz="1800" b="0" i="0" u="none" strike="noStrike" cap="none">
                <a:solidFill>
                  <a:schemeClr val="dk1"/>
                </a:solidFill>
                <a:latin typeface="Times New Roman"/>
                <a:ea typeface="Times New Roman"/>
                <a:cs typeface="Times New Roman"/>
                <a:sym typeface="Times New Roman"/>
              </a:rPr>
              <a:t>207</a:t>
            </a:fld>
            <a:endParaRPr sz="1800" b="0" i="0" u="none" strike="noStrike" cap="none">
              <a:solidFill>
                <a:schemeClr val="dk1"/>
              </a:solidFill>
              <a:latin typeface="Times New Roman"/>
              <a:ea typeface="Times New Roman"/>
              <a:cs typeface="Times New Roman"/>
              <a:sym typeface="Times New Roman"/>
            </a:endParaRPr>
          </a:p>
        </p:txBody>
      </p:sp>
      <p:grpSp>
        <p:nvGrpSpPr>
          <p:cNvPr id="271" name="Google Shape;271;p21"/>
          <p:cNvGrpSpPr/>
          <p:nvPr/>
        </p:nvGrpSpPr>
        <p:grpSpPr>
          <a:xfrm>
            <a:off x="685800" y="2209800"/>
            <a:ext cx="5029200" cy="1447800"/>
            <a:chOff x="914400" y="2057400"/>
            <a:chExt cx="5029200" cy="1524000"/>
          </a:xfrm>
        </p:grpSpPr>
        <p:sp>
          <p:nvSpPr>
            <p:cNvPr id="272" name="Google Shape;272;p21"/>
            <p:cNvSpPr/>
            <p:nvPr/>
          </p:nvSpPr>
          <p:spPr>
            <a:xfrm>
              <a:off x="914400" y="2057400"/>
              <a:ext cx="5029200" cy="1524000"/>
            </a:xfrm>
            <a:prstGeom prst="verticalScroll">
              <a:avLst>
                <a:gd name="adj" fmla="val 1873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Courier New"/>
                  <a:ea typeface="Courier New"/>
                  <a:cs typeface="Courier New"/>
                  <a:sym typeface="Courier New"/>
                </a:rPr>
                <a:t>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Calibri"/>
                  <a:ea typeface="Calibri"/>
                  <a:cs typeface="Calibri"/>
                  <a:sym typeface="Calibri"/>
                </a:rPr>
                <a:t>     {</a:t>
              </a:r>
              <a:br>
                <a:rPr lang="en-US" sz="2000" b="0" i="0" u="none" strike="noStrike" cap="none">
                  <a:solidFill>
                    <a:srgbClr val="C00000"/>
                  </a:solidFill>
                  <a:latin typeface="Calibri"/>
                  <a:ea typeface="Calibri"/>
                  <a:cs typeface="Calibri"/>
                  <a:sym typeface="Calibri"/>
                </a:rPr>
              </a:br>
              <a:r>
                <a:rPr lang="en-US" sz="2000" b="0" i="0" u="none" strike="noStrike" cap="none">
                  <a:solidFill>
                    <a:srgbClr val="C00000"/>
                  </a:solidFill>
                  <a:latin typeface="Calibri"/>
                  <a:ea typeface="Calibri"/>
                  <a:cs typeface="Calibri"/>
                  <a:sym typeface="Calibri"/>
                </a:rPr>
                <a:t>        statement;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Calibri"/>
                  <a:ea typeface="Calibri"/>
                  <a:cs typeface="Calibri"/>
                  <a:sym typeface="Calibri"/>
                </a:rPr>
                <a:t>      }</a:t>
              </a:r>
              <a:r>
                <a:rPr lang="en-US" sz="2000" b="0" i="1" u="none" strike="noStrike" cap="none">
                  <a:solidFill>
                    <a:srgbClr val="C00000"/>
                  </a:solidFill>
                  <a:latin typeface="Calibri"/>
                  <a:ea typeface="Calibri"/>
                  <a:cs typeface="Calibri"/>
                  <a:sym typeface="Calibri"/>
                </a:rPr>
                <a:t> </a:t>
              </a:r>
              <a:r>
                <a:rPr lang="en-US" sz="2000" b="0" i="0" u="none" strike="noStrike" cap="none">
                  <a:solidFill>
                    <a:srgbClr val="C00000"/>
                  </a:solidFill>
                  <a:latin typeface="Courier New"/>
                  <a:ea typeface="Courier New"/>
                  <a:cs typeface="Courier New"/>
                  <a:sym typeface="Courier New"/>
                </a:rPr>
                <a:t>while</a:t>
              </a:r>
              <a:r>
                <a:rPr lang="en-US" sz="2000" b="0" i="0" u="none" strike="noStrike" cap="none">
                  <a:solidFill>
                    <a:srgbClr val="C00000"/>
                  </a:solidFill>
                  <a:latin typeface="Calibri"/>
                  <a:ea typeface="Calibri"/>
                  <a:cs typeface="Calibri"/>
                  <a:sym typeface="Calibri"/>
                </a:rPr>
                <a:t> (condition);</a:t>
              </a:r>
              <a:endParaRPr sz="1400" b="0" i="0" u="none" strike="noStrike" cap="none">
                <a:solidFill>
                  <a:srgbClr val="000000"/>
                </a:solidFill>
                <a:latin typeface="Arial"/>
                <a:ea typeface="Arial"/>
                <a:cs typeface="Arial"/>
                <a:sym typeface="Arial"/>
              </a:endParaRPr>
            </a:p>
          </p:txBody>
        </p:sp>
        <p:sp>
          <p:nvSpPr>
            <p:cNvPr id="273" name="Google Shape;273;p21"/>
            <p:cNvSpPr txBox="1"/>
            <p:nvPr/>
          </p:nvSpPr>
          <p:spPr>
            <a:xfrm>
              <a:off x="2819400" y="2057400"/>
              <a:ext cx="14478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Syntax</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2"/>
          <p:cNvSpPr/>
          <p:nvPr/>
        </p:nvSpPr>
        <p:spPr>
          <a:xfrm>
            <a:off x="5334000" y="1600200"/>
            <a:ext cx="3581400" cy="43434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22"/>
          <p:cNvSpPr txBox="1"/>
          <p:nvPr/>
        </p:nvSpPr>
        <p:spPr>
          <a:xfrm>
            <a:off x="533400" y="1609725"/>
            <a:ext cx="4191000" cy="2657475"/>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rgbClr val="FF0000"/>
                </a:solidFill>
                <a:latin typeface="Courier New"/>
                <a:ea typeface="Courier New"/>
                <a:cs typeface="Courier New"/>
                <a:sym typeface="Courier New"/>
              </a:rPr>
              <a:t>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Repeated_Actions;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a:t>
            </a:r>
            <a:r>
              <a:rPr lang="en-US" sz="1800" b="1" i="0" u="none" strike="noStrike" cap="none">
                <a:solidFill>
                  <a:srgbClr val="FF0000"/>
                </a:solidFill>
                <a:latin typeface="Courier New"/>
                <a:ea typeface="Courier New"/>
                <a:cs typeface="Courier New"/>
                <a:sym typeface="Courier New"/>
              </a:rPr>
              <a:t>while (</a:t>
            </a:r>
            <a:r>
              <a:rPr lang="en-US" sz="1800" b="1" i="0" u="none" strike="noStrike" cap="none">
                <a:solidFill>
                  <a:schemeClr val="dk1"/>
                </a:solidFill>
                <a:latin typeface="Courier New"/>
                <a:ea typeface="Courier New"/>
                <a:cs typeface="Courier New"/>
                <a:sym typeface="Courier New"/>
              </a:rPr>
              <a:t>Condition</a:t>
            </a:r>
            <a:r>
              <a:rPr lang="en-US" sz="1800" b="1" i="0" u="none" strike="noStrike" cap="none">
                <a:solidFill>
                  <a:srgbClr val="FF0000"/>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p:txBody>
      </p:sp>
      <p:graphicFrame>
        <p:nvGraphicFramePr>
          <p:cNvPr id="280" name="Google Shape;280;p22"/>
          <p:cNvGraphicFramePr/>
          <p:nvPr/>
        </p:nvGraphicFramePr>
        <p:xfrm>
          <a:off x="5257800" y="1524000"/>
          <a:ext cx="3054350" cy="4343400"/>
        </p:xfrm>
        <a:graphic>
          <a:graphicData uri="http://schemas.openxmlformats.org/presentationml/2006/ole">
            <mc:AlternateContent xmlns:mc="http://schemas.openxmlformats.org/markup-compatibility/2006">
              <mc:Choice xmlns:v="urn:schemas-microsoft-com:vml" Requires="v">
                <p:oleObj r:id="rId3" imgW="3054350" imgH="4343400" progId="">
                  <p:embed/>
                </p:oleObj>
              </mc:Choice>
              <mc:Fallback>
                <p:oleObj r:id="rId3" imgW="3054350" imgH="4343400" progId="">
                  <p:embed/>
                  <p:pic>
                    <p:nvPicPr>
                      <p:cNvPr id="280" name="Google Shape;280;p22"/>
                      <p:cNvPicPr preferRelativeResize="0"/>
                      <p:nvPr/>
                    </p:nvPicPr>
                    <p:blipFill rotWithShape="1">
                      <a:blip r:embed="rId4">
                        <a:alphaModFix/>
                      </a:blip>
                      <a:srcRect/>
                      <a:stretch/>
                    </p:blipFill>
                    <p:spPr>
                      <a:xfrm>
                        <a:off x="5257800" y="1524000"/>
                        <a:ext cx="3054350" cy="4343400"/>
                      </a:xfrm>
                      <a:prstGeom prst="rect">
                        <a:avLst/>
                      </a:prstGeom>
                      <a:noFill/>
                      <a:ln>
                        <a:noFill/>
                      </a:ln>
                    </p:spPr>
                  </p:pic>
                </p:oleObj>
              </mc:Fallback>
            </mc:AlternateContent>
          </a:graphicData>
        </a:graphic>
      </p:graphicFrame>
      <p:sp>
        <p:nvSpPr>
          <p:cNvPr id="281" name="Google Shape;28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ourier New"/>
              <a:buNone/>
            </a:pPr>
            <a:r>
              <a:rPr lang="en-US">
                <a:latin typeface="Courier New"/>
                <a:ea typeface="Courier New"/>
                <a:cs typeface="Courier New"/>
                <a:sym typeface="Courier New"/>
              </a:rPr>
              <a:t>do…while</a:t>
            </a:r>
            <a:r>
              <a:rPr lang="en-US"/>
              <a:t> statement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ourier New"/>
              <a:buNone/>
            </a:pPr>
            <a:r>
              <a:rPr lang="en-US">
                <a:latin typeface="Courier New"/>
                <a:ea typeface="Courier New"/>
                <a:cs typeface="Courier New"/>
                <a:sym typeface="Courier New"/>
              </a:rPr>
              <a:t>do…while</a:t>
            </a:r>
            <a:r>
              <a:rPr lang="en-US">
                <a:latin typeface="Trebuchet MS"/>
                <a:ea typeface="Trebuchet MS"/>
                <a:cs typeface="Trebuchet MS"/>
                <a:sym typeface="Trebuchet MS"/>
              </a:rPr>
              <a:t> </a:t>
            </a:r>
            <a:r>
              <a:rPr lang="en-US"/>
              <a:t>statement</a:t>
            </a:r>
            <a:endParaRPr/>
          </a:p>
        </p:txBody>
      </p:sp>
      <p:sp>
        <p:nvSpPr>
          <p:cNvPr id="287" name="Google Shape;287;p23"/>
          <p:cNvSpPr txBox="1">
            <a:spLocks noGrp="1"/>
          </p:cNvSpPr>
          <p:nvPr>
            <p:ph type="body" idx="1"/>
          </p:nvPr>
        </p:nvSpPr>
        <p:spPr>
          <a:xfrm>
            <a:off x="457200" y="1295400"/>
            <a:ext cx="8229600" cy="4525963"/>
          </a:xfrm>
          <a:prstGeom prst="rect">
            <a:avLst/>
          </a:prstGeom>
          <a:solidFill>
            <a:srgbClr val="FFFFFF"/>
          </a:solid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accent1"/>
              </a:buClr>
              <a:buSzPts val="2400"/>
              <a:buFont typeface="Calibri"/>
              <a:buNone/>
            </a:pPr>
            <a:r>
              <a:rPr lang="en-US" sz="2400" b="1"/>
              <a:t>Example: </a:t>
            </a:r>
            <a:r>
              <a:rPr lang="en-US" sz="2400"/>
              <a:t>this do…while statement prints numbers 10 down to 1</a:t>
            </a:r>
            <a:endParaRPr/>
          </a:p>
          <a:p>
            <a:pPr marL="342900" lvl="0" indent="-342900" algn="l" rtl="0">
              <a:lnSpc>
                <a:spcPct val="90000"/>
              </a:lnSpc>
              <a:spcBef>
                <a:spcPts val="320"/>
              </a:spcBef>
              <a:spcAft>
                <a:spcPts val="0"/>
              </a:spcAft>
              <a:buClr>
                <a:schemeClr val="accent1"/>
              </a:buClr>
              <a:buSzPts val="1600"/>
              <a:buFont typeface="Calibri"/>
              <a:buNone/>
            </a:pPr>
            <a:endParaRPr sz="1600">
              <a:latin typeface="Trebuchet MS"/>
              <a:ea typeface="Trebuchet MS"/>
              <a:cs typeface="Trebuchet MS"/>
              <a:sym typeface="Trebuchet MS"/>
            </a:endParaRPr>
          </a:p>
        </p:txBody>
      </p:sp>
      <p:sp>
        <p:nvSpPr>
          <p:cNvPr id="288" name="Google Shape;288;p23"/>
          <p:cNvSpPr txBox="1"/>
          <p:nvPr/>
        </p:nvSpPr>
        <p:spPr>
          <a:xfrm>
            <a:off x="0" y="1905000"/>
            <a:ext cx="4572000" cy="3360920"/>
          </a:xfrm>
          <a:prstGeom prst="rect">
            <a:avLst/>
          </a:prstGeom>
          <a:gradFill>
            <a:gsLst>
              <a:gs pos="0">
                <a:srgbClr val="8EB5FF"/>
              </a:gs>
              <a:gs pos="35000">
                <a:srgbClr val="B1C9FF"/>
              </a:gs>
              <a:gs pos="100000">
                <a:srgbClr val="E0EBFF"/>
              </a:gs>
            </a:gsLst>
            <a:lin ang="16200000" scaled="0"/>
          </a:gradFill>
          <a:ln w="9525" cap="flat" cmpd="sng">
            <a:solidFill>
              <a:srgbClr val="096CC5"/>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#include&lt;stdio.h&gt;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int main()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int n=10;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do{</a:t>
            </a:r>
            <a:endParaRPr sz="18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printf(“%d ”, 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n=n-1;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 }while (n&gt;0);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1"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endParaRPr sz="1800" b="0" i="0" u="none" strike="noStrike" cap="none">
              <a:solidFill>
                <a:schemeClr val="dk1"/>
              </a:solidFill>
              <a:latin typeface="Courier New"/>
              <a:ea typeface="Courier New"/>
              <a:cs typeface="Courier New"/>
              <a:sym typeface="Courier New"/>
            </a:endParaRPr>
          </a:p>
        </p:txBody>
      </p:sp>
      <p:sp>
        <p:nvSpPr>
          <p:cNvPr id="289" name="Google Shape;289;p23"/>
          <p:cNvSpPr/>
          <p:nvPr/>
        </p:nvSpPr>
        <p:spPr>
          <a:xfrm>
            <a:off x="5562600" y="2819400"/>
            <a:ext cx="3048000" cy="3429000"/>
          </a:xfrm>
          <a:prstGeom prst="rect">
            <a:avLst/>
          </a:prstGeom>
          <a:noFill/>
          <a:ln w="254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aphicFrame>
        <p:nvGraphicFramePr>
          <p:cNvPr id="290" name="Google Shape;290;p23"/>
          <p:cNvGraphicFramePr/>
          <p:nvPr/>
        </p:nvGraphicFramePr>
        <p:xfrm>
          <a:off x="5334000" y="1676400"/>
          <a:ext cx="3276600" cy="4953000"/>
        </p:xfrm>
        <a:graphic>
          <a:graphicData uri="http://schemas.openxmlformats.org/presentationml/2006/ole">
            <mc:AlternateContent xmlns:mc="http://schemas.openxmlformats.org/markup-compatibility/2006">
              <mc:Choice xmlns:v="urn:schemas-microsoft-com:vml" Requires="v">
                <p:oleObj r:id="rId3" imgW="3276600" imgH="4953000" progId="">
                  <p:embed/>
                </p:oleObj>
              </mc:Choice>
              <mc:Fallback>
                <p:oleObj r:id="rId3" imgW="3276600" imgH="4953000" progId="">
                  <p:embed/>
                  <p:pic>
                    <p:nvPicPr>
                      <p:cNvPr id="290" name="Google Shape;290;p23"/>
                      <p:cNvPicPr preferRelativeResize="0"/>
                      <p:nvPr/>
                    </p:nvPicPr>
                    <p:blipFill rotWithShape="1">
                      <a:blip r:embed="rId4">
                        <a:alphaModFix/>
                      </a:blip>
                      <a:srcRect/>
                      <a:stretch/>
                    </p:blipFill>
                    <p:spPr>
                      <a:xfrm>
                        <a:off x="5334000" y="1676400"/>
                        <a:ext cx="3276600" cy="4953000"/>
                      </a:xfrm>
                      <a:prstGeom prst="rect">
                        <a:avLst/>
                      </a:prstGeom>
                      <a:noFill/>
                      <a:ln>
                        <a:noFill/>
                      </a:ln>
                    </p:spPr>
                  </p:pic>
                </p:oleObj>
              </mc:Fallback>
            </mc:AlternateContent>
          </a:graphicData>
        </a:graphic>
      </p:graphicFrame>
      <p:sp>
        <p:nvSpPr>
          <p:cNvPr id="291" name="Google Shape;291;p23"/>
          <p:cNvSpPr txBox="1"/>
          <p:nvPr/>
        </p:nvSpPr>
        <p:spPr>
          <a:xfrm>
            <a:off x="0" y="5555159"/>
            <a:ext cx="4572000" cy="40011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ourier New"/>
                <a:ea typeface="Courier New"/>
                <a:cs typeface="Courier New"/>
                <a:sym typeface="Courier New"/>
              </a:rPr>
              <a:t>10 9 8 7 6 5 4 3 2 1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My-Grades</a:t>
            </a:r>
            <a:endParaRPr/>
          </a:p>
        </p:txBody>
      </p:sp>
      <p:sp>
        <p:nvSpPr>
          <p:cNvPr id="222" name="Google Shape;222;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514350" lvl="0" indent="-514350" algn="just" rtl="0">
              <a:lnSpc>
                <a:spcPct val="80000"/>
              </a:lnSpc>
              <a:spcBef>
                <a:spcPts val="0"/>
              </a:spcBef>
              <a:spcAft>
                <a:spcPts val="0"/>
              </a:spcAft>
              <a:buClr>
                <a:schemeClr val="accent1"/>
              </a:buClr>
              <a:buSzPts val="2960"/>
              <a:buFont typeface="Calibri"/>
              <a:buAutoNum type="arabicPeriod" startAt="2"/>
            </a:pPr>
            <a:r>
              <a:rPr lang="en-US" sz="2960">
                <a:solidFill>
                  <a:schemeClr val="accent1"/>
                </a:solidFill>
              </a:rPr>
              <a:t>Five students have appeared for Mathematics exam and their respective marks are</a:t>
            </a:r>
            <a:endParaRPr/>
          </a:p>
          <a:p>
            <a:pPr marL="0" lvl="0" indent="0" algn="just" rtl="0">
              <a:lnSpc>
                <a:spcPct val="80000"/>
              </a:lnSpc>
              <a:spcBef>
                <a:spcPts val="592"/>
              </a:spcBef>
              <a:spcAft>
                <a:spcPts val="0"/>
              </a:spcAft>
              <a:buClr>
                <a:schemeClr val="accent1"/>
              </a:buClr>
              <a:buSzPts val="2960"/>
              <a:buNone/>
            </a:pPr>
            <a:r>
              <a:rPr lang="en-US" sz="2960">
                <a:solidFill>
                  <a:schemeClr val="accent1"/>
                </a:solidFill>
              </a:rPr>
              <a:t>	</a:t>
            </a:r>
            <a:r>
              <a:rPr lang="en-US" sz="2960">
                <a:solidFill>
                  <a:srgbClr val="00B050"/>
                </a:solidFill>
              </a:rPr>
              <a:t>84</a:t>
            </a:r>
            <a:r>
              <a:rPr lang="en-US" sz="2960">
                <a:solidFill>
                  <a:schemeClr val="accent1"/>
                </a:solidFill>
              </a:rPr>
              <a:t>,</a:t>
            </a:r>
            <a:r>
              <a:rPr lang="en-US" sz="2960">
                <a:solidFill>
                  <a:srgbClr val="00B050"/>
                </a:solidFill>
              </a:rPr>
              <a:t>34</a:t>
            </a:r>
            <a:r>
              <a:rPr lang="en-US" sz="2960">
                <a:solidFill>
                  <a:schemeClr val="accent1"/>
                </a:solidFill>
              </a:rPr>
              <a:t>,</a:t>
            </a:r>
            <a:r>
              <a:rPr lang="en-US" sz="2960">
                <a:solidFill>
                  <a:srgbClr val="00B050"/>
                </a:solidFill>
              </a:rPr>
              <a:t>97</a:t>
            </a:r>
            <a:r>
              <a:rPr lang="en-US" sz="2960">
                <a:solidFill>
                  <a:schemeClr val="accent1"/>
                </a:solidFill>
              </a:rPr>
              <a:t>,</a:t>
            </a:r>
            <a:r>
              <a:rPr lang="en-US" sz="2960">
                <a:solidFill>
                  <a:srgbClr val="00B050"/>
                </a:solidFill>
              </a:rPr>
              <a:t>58</a:t>
            </a:r>
            <a:r>
              <a:rPr lang="en-US" sz="2960">
                <a:solidFill>
                  <a:schemeClr val="accent1"/>
                </a:solidFill>
              </a:rPr>
              <a:t>,</a:t>
            </a:r>
            <a:r>
              <a:rPr lang="en-US" sz="2960">
                <a:solidFill>
                  <a:srgbClr val="00B050"/>
                </a:solidFill>
              </a:rPr>
              <a:t>64</a:t>
            </a:r>
            <a:endParaRPr/>
          </a:p>
          <a:p>
            <a:pPr marL="0" lvl="0" indent="0" algn="just" rtl="0">
              <a:lnSpc>
                <a:spcPct val="80000"/>
              </a:lnSpc>
              <a:spcBef>
                <a:spcPts val="592"/>
              </a:spcBef>
              <a:spcAft>
                <a:spcPts val="0"/>
              </a:spcAft>
              <a:buClr>
                <a:schemeClr val="accent1"/>
              </a:buClr>
              <a:buSzPts val="2960"/>
              <a:buNone/>
            </a:pPr>
            <a:r>
              <a:rPr lang="en-US" sz="2960">
                <a:solidFill>
                  <a:schemeClr val="accent1"/>
                </a:solidFill>
              </a:rPr>
              <a:t>consider the rank bands and their respective grades  as </a:t>
            </a:r>
            <a:endParaRPr/>
          </a:p>
          <a:p>
            <a:pPr marL="0" lvl="0" indent="0" algn="just" rtl="0">
              <a:lnSpc>
                <a:spcPct val="80000"/>
              </a:lnSpc>
              <a:spcBef>
                <a:spcPts val="592"/>
              </a:spcBef>
              <a:spcAft>
                <a:spcPts val="0"/>
              </a:spcAft>
              <a:buClr>
                <a:schemeClr val="accent1"/>
              </a:buClr>
              <a:buSzPts val="2960"/>
              <a:buNone/>
            </a:pPr>
            <a:r>
              <a:rPr lang="en-US" sz="2960">
                <a:solidFill>
                  <a:schemeClr val="accent1"/>
                </a:solidFill>
              </a:rPr>
              <a:t>	80 to 100	 – </a:t>
            </a:r>
            <a:r>
              <a:rPr lang="en-US" sz="2960">
                <a:solidFill>
                  <a:schemeClr val="accent4"/>
                </a:solidFill>
              </a:rPr>
              <a:t>A</a:t>
            </a:r>
            <a:endParaRPr/>
          </a:p>
          <a:p>
            <a:pPr marL="0" lvl="0" indent="0" algn="just" rtl="0">
              <a:lnSpc>
                <a:spcPct val="80000"/>
              </a:lnSpc>
              <a:spcBef>
                <a:spcPts val="592"/>
              </a:spcBef>
              <a:spcAft>
                <a:spcPts val="0"/>
              </a:spcAft>
              <a:buClr>
                <a:schemeClr val="accent1"/>
              </a:buClr>
              <a:buSzPts val="2960"/>
              <a:buNone/>
            </a:pPr>
            <a:r>
              <a:rPr lang="en-US" sz="2960">
                <a:solidFill>
                  <a:schemeClr val="accent1"/>
                </a:solidFill>
              </a:rPr>
              <a:t>	60 to 79 	 – </a:t>
            </a:r>
            <a:r>
              <a:rPr lang="en-US" sz="2960">
                <a:solidFill>
                  <a:schemeClr val="accent4"/>
                </a:solidFill>
              </a:rPr>
              <a:t>B</a:t>
            </a:r>
            <a:endParaRPr/>
          </a:p>
          <a:p>
            <a:pPr marL="0" lvl="0" indent="0" algn="just" rtl="0">
              <a:lnSpc>
                <a:spcPct val="80000"/>
              </a:lnSpc>
              <a:spcBef>
                <a:spcPts val="592"/>
              </a:spcBef>
              <a:spcAft>
                <a:spcPts val="0"/>
              </a:spcAft>
              <a:buClr>
                <a:schemeClr val="accent1"/>
              </a:buClr>
              <a:buSzPts val="2960"/>
              <a:buNone/>
            </a:pPr>
            <a:r>
              <a:rPr lang="en-US" sz="2960">
                <a:solidFill>
                  <a:schemeClr val="accent1"/>
                </a:solidFill>
              </a:rPr>
              <a:t>	40 to 59	 – </a:t>
            </a:r>
            <a:r>
              <a:rPr lang="en-US" sz="2960">
                <a:solidFill>
                  <a:schemeClr val="accent4"/>
                </a:solidFill>
              </a:rPr>
              <a:t>C</a:t>
            </a:r>
            <a:endParaRPr/>
          </a:p>
          <a:p>
            <a:pPr marL="0" lvl="0" indent="0" algn="just" rtl="0">
              <a:lnSpc>
                <a:spcPct val="80000"/>
              </a:lnSpc>
              <a:spcBef>
                <a:spcPts val="592"/>
              </a:spcBef>
              <a:spcAft>
                <a:spcPts val="0"/>
              </a:spcAft>
              <a:buClr>
                <a:schemeClr val="accent1"/>
              </a:buClr>
              <a:buSzPts val="2960"/>
              <a:buNone/>
            </a:pPr>
            <a:r>
              <a:rPr lang="en-US" sz="2960">
                <a:solidFill>
                  <a:schemeClr val="accent1"/>
                </a:solidFill>
              </a:rPr>
              <a:t>	less than 40 – </a:t>
            </a:r>
            <a:r>
              <a:rPr lang="en-US" sz="2960">
                <a:solidFill>
                  <a:schemeClr val="accent4"/>
                </a:solidFill>
              </a:rPr>
              <a:t>D</a:t>
            </a:r>
            <a:endParaRPr/>
          </a:p>
          <a:p>
            <a:pPr marL="0" lvl="0" indent="0" algn="just" rtl="0">
              <a:lnSpc>
                <a:spcPct val="80000"/>
              </a:lnSpc>
              <a:spcBef>
                <a:spcPts val="592"/>
              </a:spcBef>
              <a:spcAft>
                <a:spcPts val="0"/>
              </a:spcAft>
              <a:buClr>
                <a:schemeClr val="accent1"/>
              </a:buClr>
              <a:buSzPts val="2960"/>
              <a:buNone/>
            </a:pPr>
            <a:r>
              <a:rPr lang="en-US" sz="2960">
                <a:solidFill>
                  <a:schemeClr val="accent1"/>
                </a:solidFill>
              </a:rPr>
              <a:t>So find the grade for each students?	</a:t>
            </a:r>
            <a:endParaRPr sz="2960" i="1">
              <a:solidFill>
                <a:schemeClr val="accent1"/>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4"/>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800"/>
              <a:buFont typeface="Calibri"/>
              <a:buNone/>
            </a:pPr>
            <a:r>
              <a:rPr lang="en-US" sz="3800"/>
              <a:t>Difference between while and do..while</a:t>
            </a:r>
            <a:endParaRPr sz="3800"/>
          </a:p>
        </p:txBody>
      </p:sp>
      <p:graphicFrame>
        <p:nvGraphicFramePr>
          <p:cNvPr id="297" name="Google Shape;297;p24"/>
          <p:cNvGraphicFramePr/>
          <p:nvPr/>
        </p:nvGraphicFramePr>
        <p:xfrm>
          <a:off x="457200" y="1600200"/>
          <a:ext cx="8229600" cy="4307890"/>
        </p:xfrm>
        <a:graphic>
          <a:graphicData uri="http://schemas.openxmlformats.org/drawingml/2006/table">
            <a:tbl>
              <a:tblPr firstRow="1" bandRow="1">
                <a:noFil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while loop</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do..while loop</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 Condition is specified at the </a:t>
                      </a:r>
                      <a:r>
                        <a:rPr lang="en-US" sz="1800" b="1" u="none" strike="noStrike" cap="none"/>
                        <a:t>top</a:t>
                      </a:r>
                      <a:endParaRPr sz="18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 Condition is mentioned at the </a:t>
                      </a:r>
                      <a:r>
                        <a:rPr lang="en-US" sz="1800" b="1" u="none" strike="noStrike" cap="none"/>
                        <a:t>bottom</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2. Body statements are executed when the condition is satisfied</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2. Body statements are executed at least once even if the expression value evaluates to false</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 It is an </a:t>
                      </a:r>
                      <a:r>
                        <a:rPr lang="en-US" sz="1800" b="1" u="none" strike="noStrike" cap="none"/>
                        <a:t>entry controlled </a:t>
                      </a:r>
                      <a:r>
                        <a:rPr lang="en-US" sz="1800" u="none" strike="noStrike" cap="none"/>
                        <a:t>loop</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 It is an </a:t>
                      </a:r>
                      <a:r>
                        <a:rPr lang="en-US" sz="1800" b="1" u="none" strike="noStrike" cap="none"/>
                        <a:t>exit controlled</a:t>
                      </a:r>
                      <a:r>
                        <a:rPr lang="en-US" sz="1800" u="none" strike="noStrike" cap="none"/>
                        <a:t> loop</a:t>
                      </a:r>
                      <a:endParaRPr sz="18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0" u="none" strike="noStrike" cap="none">
                          <a:latin typeface="Courier New"/>
                          <a:ea typeface="Courier New"/>
                          <a:cs typeface="Courier New"/>
                          <a:sym typeface="Courier New"/>
                        </a:rPr>
                        <a:t>4.Syntax:</a:t>
                      </a:r>
                      <a:endParaRPr sz="1400" u="none" strike="noStrike" cap="none"/>
                    </a:p>
                    <a:p>
                      <a:pPr marL="0" marR="0" lvl="0" indent="0" algn="l" rtl="0">
                        <a:lnSpc>
                          <a:spcPct val="100000"/>
                        </a:lnSpc>
                        <a:spcBef>
                          <a:spcPts val="0"/>
                        </a:spcBef>
                        <a:spcAft>
                          <a:spcPts val="0"/>
                        </a:spcAft>
                        <a:buClr>
                          <a:schemeClr val="dk1"/>
                        </a:buClr>
                        <a:buSzPts val="1800"/>
                        <a:buFont typeface="Courier New"/>
                        <a:buNone/>
                      </a:pPr>
                      <a:r>
                        <a:rPr lang="en-US" sz="1800" b="1" u="none" strike="noStrike" cap="none">
                          <a:latin typeface="Courier New"/>
                          <a:ea typeface="Courier New"/>
                          <a:cs typeface="Courier New"/>
                          <a:sym typeface="Courier New"/>
                        </a:rPr>
                        <a:t>while</a:t>
                      </a:r>
                      <a:r>
                        <a:rPr lang="en-US" sz="1800" u="none" strike="noStrike" cap="none"/>
                        <a:t> (</a:t>
                      </a:r>
                      <a:r>
                        <a:rPr lang="en-US" sz="1800" b="1" u="none" strike="noStrike" cap="none">
                          <a:solidFill>
                            <a:schemeClr val="dk1"/>
                          </a:solidFill>
                        </a:rPr>
                        <a:t>condition</a:t>
                      </a:r>
                      <a:r>
                        <a:rPr lang="en-US" sz="1800" u="none" strike="noStrike" cap="none"/>
                        <a:t>)</a:t>
                      </a:r>
                      <a:endParaRPr sz="1400" u="none" strike="noStrike" cap="none"/>
                    </a:p>
                    <a:p>
                      <a:pPr marL="0" marR="0" lvl="0" indent="0" algn="l" rtl="0">
                        <a:lnSpc>
                          <a:spcPct val="100000"/>
                        </a:lnSpc>
                        <a:spcBef>
                          <a:spcPts val="0"/>
                        </a:spcBef>
                        <a:spcAft>
                          <a:spcPts val="0"/>
                        </a:spcAft>
                        <a:buClr>
                          <a:schemeClr val="dk1"/>
                        </a:buClr>
                        <a:buSzPts val="1800"/>
                        <a:buFont typeface="Calibri"/>
                        <a:buNone/>
                      </a:pPr>
                      <a:r>
                        <a:rPr lang="en-US" sz="1800" u="none" strike="noStrike" cap="none"/>
                        <a:t>	</a:t>
                      </a:r>
                      <a:r>
                        <a:rPr lang="en-US" sz="1800" b="0" i="1" u="none" strike="noStrike" cap="none">
                          <a:solidFill>
                            <a:schemeClr val="dk1"/>
                          </a:solidFill>
                        </a:rPr>
                        <a:t>statement;</a:t>
                      </a:r>
                      <a:endParaRPr sz="1800" b="1" i="1" u="none" strike="noStrike" cap="none">
                        <a:solidFill>
                          <a:schemeClr val="accent2"/>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ourier New"/>
                        <a:buNone/>
                      </a:pPr>
                      <a:r>
                        <a:rPr lang="en-US" sz="1800" b="0" u="none" strike="noStrike" cap="none">
                          <a:latin typeface="Courier New"/>
                          <a:ea typeface="Courier New"/>
                          <a:cs typeface="Courier New"/>
                          <a:sym typeface="Courier New"/>
                        </a:rPr>
                        <a:t>4.Syntax:</a:t>
                      </a:r>
                      <a:endParaRPr sz="1800" b="1"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800"/>
                        <a:buFont typeface="Courier New"/>
                        <a:buNone/>
                      </a:pPr>
                      <a:r>
                        <a:rPr lang="en-US" sz="1800" b="1" u="none" strike="noStrike" cap="none">
                          <a:latin typeface="Courier New"/>
                          <a:ea typeface="Courier New"/>
                          <a:cs typeface="Courier New"/>
                          <a:sym typeface="Courier New"/>
                        </a:rPr>
                        <a:t>do</a:t>
                      </a:r>
                      <a:endParaRPr sz="1400" u="none" strike="noStrike" cap="none"/>
                    </a:p>
                    <a:p>
                      <a:pPr marL="0" marR="0" lvl="0" indent="0" algn="l" rtl="0">
                        <a:lnSpc>
                          <a:spcPct val="100000"/>
                        </a:lnSpc>
                        <a:spcBef>
                          <a:spcPts val="0"/>
                        </a:spcBef>
                        <a:spcAft>
                          <a:spcPts val="0"/>
                        </a:spcAft>
                        <a:buClr>
                          <a:schemeClr val="dk1"/>
                        </a:buClr>
                        <a:buSzPts val="1800"/>
                        <a:buFont typeface="Courier New"/>
                        <a:buNone/>
                      </a:pPr>
                      <a:r>
                        <a:rPr lang="en-US" sz="1800" b="1" u="none" strike="noStrike" cap="none">
                          <a:latin typeface="Courier New"/>
                          <a:ea typeface="Courier New"/>
                          <a:cs typeface="Courier New"/>
                          <a:sym typeface="Courier New"/>
                        </a:rPr>
                        <a:t>{</a:t>
                      </a:r>
                      <a:br>
                        <a:rPr lang="en-US" sz="1800" u="none" strike="noStrike" cap="none">
                          <a:latin typeface="Courier New"/>
                          <a:ea typeface="Courier New"/>
                          <a:cs typeface="Courier New"/>
                          <a:sym typeface="Courier New"/>
                        </a:rPr>
                      </a:br>
                      <a:r>
                        <a:rPr lang="en-US" sz="1800" i="1" u="none" strike="noStrike" cap="none"/>
                        <a:t>statements;</a:t>
                      </a:r>
                      <a:endParaRPr sz="1400" u="none" strike="noStrike" cap="none"/>
                    </a:p>
                    <a:p>
                      <a:pPr marL="0" marR="0" lvl="0" indent="0" algn="l" rtl="0">
                        <a:lnSpc>
                          <a:spcPct val="100000"/>
                        </a:lnSpc>
                        <a:spcBef>
                          <a:spcPts val="0"/>
                        </a:spcBef>
                        <a:spcAft>
                          <a:spcPts val="0"/>
                        </a:spcAft>
                        <a:buClr>
                          <a:schemeClr val="dk1"/>
                        </a:buClr>
                        <a:buSzPts val="1800"/>
                        <a:buFont typeface="Calibri"/>
                        <a:buNone/>
                      </a:pPr>
                      <a:r>
                        <a:rPr lang="en-US" sz="1800" b="1" u="none" strike="noStrike" cap="none"/>
                        <a:t>}</a:t>
                      </a:r>
                      <a:br>
                        <a:rPr lang="en-US" sz="1800" i="1" u="none" strike="noStrike" cap="none"/>
                      </a:br>
                      <a:r>
                        <a:rPr lang="en-US" sz="1800" b="1" u="none" strike="noStrike" cap="none">
                          <a:latin typeface="Courier New"/>
                          <a:ea typeface="Courier New"/>
                          <a:cs typeface="Courier New"/>
                          <a:sym typeface="Courier New"/>
                        </a:rPr>
                        <a:t>while </a:t>
                      </a:r>
                      <a:r>
                        <a:rPr lang="en-US" sz="1800" u="none" strike="noStrike" cap="none"/>
                        <a:t>(</a:t>
                      </a:r>
                      <a:r>
                        <a:rPr lang="en-US" sz="1800" b="1" u="none" strike="noStrike" cap="none">
                          <a:solidFill>
                            <a:schemeClr val="dk1"/>
                          </a:solidFill>
                        </a:rPr>
                        <a:t>condition</a:t>
                      </a:r>
                      <a:r>
                        <a:rPr lang="en-US" sz="1800" b="1" u="none" strike="noStrike" cap="none"/>
                        <a:t>);</a:t>
                      </a:r>
                      <a:endParaRPr sz="1400" u="none" strike="noStrike" cap="none"/>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0"/>
          <p:cNvSpPr txBox="1">
            <a:spLocks noGrp="1"/>
          </p:cNvSpPr>
          <p:nvPr>
            <p:ph type="title"/>
          </p:nvPr>
        </p:nvSpPr>
        <p:spPr>
          <a:xfrm>
            <a:off x="457200" y="274638"/>
            <a:ext cx="8229600" cy="68262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45454"/>
              <a:buNone/>
            </a:pPr>
            <a:r>
              <a:rPr lang="en-US"/>
              <a:t>Q1</a:t>
            </a:r>
            <a:endParaRPr/>
          </a:p>
        </p:txBody>
      </p:sp>
      <p:sp>
        <p:nvSpPr>
          <p:cNvPr id="303" name="Google Shape;303;p30"/>
          <p:cNvSpPr txBox="1">
            <a:spLocks noGrp="1"/>
          </p:cNvSpPr>
          <p:nvPr>
            <p:ph type="body" idx="1"/>
          </p:nvPr>
        </p:nvSpPr>
        <p:spPr>
          <a:xfrm>
            <a:off x="457200" y="957264"/>
            <a:ext cx="8229600" cy="5168900"/>
          </a:xfrm>
          <a:prstGeom prst="rect">
            <a:avLst/>
          </a:prstGeom>
          <a:noFill/>
          <a:ln>
            <a:noFill/>
          </a:ln>
        </p:spPr>
        <p:txBody>
          <a:bodyPr spcFirstLastPara="1" wrap="square" lIns="91425" tIns="45700" rIns="91425" bIns="45700" anchor="t" anchorCtr="0">
            <a:normAutofit fontScale="62500" lnSpcReduction="20000"/>
          </a:bodyPr>
          <a:lstStyle/>
          <a:p>
            <a:pPr marL="25400" lvl="0" indent="0" algn="l" rtl="0">
              <a:lnSpc>
                <a:spcPct val="100000"/>
              </a:lnSpc>
              <a:spcBef>
                <a:spcPts val="640"/>
              </a:spcBef>
              <a:spcAft>
                <a:spcPts val="0"/>
              </a:spcAft>
              <a:buSzPct val="160000"/>
              <a:buNone/>
            </a:pPr>
            <a:r>
              <a:rPr lang="en-US"/>
              <a:t>What will be the output of the following C code?</a:t>
            </a:r>
            <a:endParaRPr/>
          </a:p>
          <a:p>
            <a:pPr marL="25400" lvl="0" indent="0" algn="l" rtl="0">
              <a:lnSpc>
                <a:spcPct val="100000"/>
              </a:lnSpc>
              <a:spcBef>
                <a:spcPts val="640"/>
              </a:spcBef>
              <a:spcAft>
                <a:spcPts val="0"/>
              </a:spcAft>
              <a:buSzPct val="160000"/>
              <a:buNone/>
            </a:pPr>
            <a:r>
              <a:rPr lang="en-US"/>
              <a:t>    #include &lt;stdio.h&gt;</a:t>
            </a:r>
            <a:endParaRPr/>
          </a:p>
          <a:p>
            <a:pPr marL="25400" lvl="0" indent="0" algn="l" rtl="0">
              <a:lnSpc>
                <a:spcPct val="100000"/>
              </a:lnSpc>
              <a:spcBef>
                <a:spcPts val="640"/>
              </a:spcBef>
              <a:spcAft>
                <a:spcPts val="0"/>
              </a:spcAft>
              <a:buSzPct val="160000"/>
              <a:buNone/>
            </a:pPr>
            <a:r>
              <a:rPr lang="en-US"/>
              <a:t>    int main()</a:t>
            </a:r>
            <a:endParaRPr/>
          </a:p>
          <a:p>
            <a:pPr marL="25400" lvl="0" indent="0" algn="l" rtl="0">
              <a:lnSpc>
                <a:spcPct val="100000"/>
              </a:lnSpc>
              <a:spcBef>
                <a:spcPts val="640"/>
              </a:spcBef>
              <a:spcAft>
                <a:spcPts val="0"/>
              </a:spcAft>
              <a:buSzPct val="160000"/>
              <a:buNone/>
            </a:pPr>
            <a:r>
              <a:rPr lang="en-US"/>
              <a:t>    {</a:t>
            </a:r>
            <a:endParaRPr/>
          </a:p>
          <a:p>
            <a:pPr marL="25400" lvl="0" indent="0" algn="l" rtl="0">
              <a:lnSpc>
                <a:spcPct val="100000"/>
              </a:lnSpc>
              <a:spcBef>
                <a:spcPts val="640"/>
              </a:spcBef>
              <a:spcAft>
                <a:spcPts val="0"/>
              </a:spcAft>
              <a:buSzPct val="160000"/>
              <a:buNone/>
            </a:pPr>
            <a:r>
              <a:rPr lang="en-US"/>
              <a:t>        do</a:t>
            </a:r>
            <a:endParaRPr/>
          </a:p>
          <a:p>
            <a:pPr marL="25400" lvl="0" indent="0" algn="l" rtl="0">
              <a:lnSpc>
                <a:spcPct val="100000"/>
              </a:lnSpc>
              <a:spcBef>
                <a:spcPts val="640"/>
              </a:spcBef>
              <a:spcAft>
                <a:spcPts val="0"/>
              </a:spcAft>
              <a:buSzPct val="160000"/>
              <a:buNone/>
            </a:pPr>
            <a:r>
              <a:rPr lang="en-US"/>
              <a:t>            printf("In while loop ");</a:t>
            </a:r>
            <a:endParaRPr/>
          </a:p>
          <a:p>
            <a:pPr marL="25400" lvl="0" indent="0" algn="l" rtl="0">
              <a:lnSpc>
                <a:spcPct val="100000"/>
              </a:lnSpc>
              <a:spcBef>
                <a:spcPts val="640"/>
              </a:spcBef>
              <a:spcAft>
                <a:spcPts val="0"/>
              </a:spcAft>
              <a:buSzPct val="160000"/>
              <a:buNone/>
            </a:pPr>
            <a:r>
              <a:rPr lang="en-US"/>
              <a:t>        while (0);</a:t>
            </a:r>
            <a:endParaRPr/>
          </a:p>
          <a:p>
            <a:pPr marL="25400" lvl="0" indent="0" algn="l" rtl="0">
              <a:lnSpc>
                <a:spcPct val="100000"/>
              </a:lnSpc>
              <a:spcBef>
                <a:spcPts val="640"/>
              </a:spcBef>
              <a:spcAft>
                <a:spcPts val="0"/>
              </a:spcAft>
              <a:buSzPct val="160000"/>
              <a:buNone/>
            </a:pPr>
            <a:r>
              <a:rPr lang="en-US"/>
              <a:t>            printf("After loop\n");</a:t>
            </a:r>
            <a:endParaRPr/>
          </a:p>
          <a:p>
            <a:pPr marL="25400" lvl="0" indent="0" algn="l" rtl="0">
              <a:lnSpc>
                <a:spcPct val="100000"/>
              </a:lnSpc>
              <a:spcBef>
                <a:spcPts val="640"/>
              </a:spcBef>
              <a:spcAft>
                <a:spcPts val="0"/>
              </a:spcAft>
              <a:buSzPct val="160000"/>
              <a:buNone/>
            </a:pPr>
            <a:r>
              <a:rPr lang="en-US"/>
              <a:t>        return 0;</a:t>
            </a:r>
            <a:endParaRPr/>
          </a:p>
          <a:p>
            <a:pPr marL="25400" lvl="0" indent="0" algn="l" rtl="0">
              <a:lnSpc>
                <a:spcPct val="100000"/>
              </a:lnSpc>
              <a:spcBef>
                <a:spcPts val="640"/>
              </a:spcBef>
              <a:spcAft>
                <a:spcPts val="0"/>
              </a:spcAft>
              <a:buSzPct val="160000"/>
              <a:buNone/>
            </a:pPr>
            <a:r>
              <a:rPr lang="en-US"/>
              <a:t>    }</a:t>
            </a:r>
            <a:endParaRPr/>
          </a:p>
          <a:p>
            <a:pPr marL="25400" lvl="0" indent="0" algn="l" rtl="0">
              <a:lnSpc>
                <a:spcPct val="100000"/>
              </a:lnSpc>
              <a:spcBef>
                <a:spcPts val="640"/>
              </a:spcBef>
              <a:spcAft>
                <a:spcPts val="0"/>
              </a:spcAft>
              <a:buSzPct val="160000"/>
              <a:buNone/>
            </a:pPr>
            <a:r>
              <a:rPr lang="en-US"/>
              <a:t>A. In while loop</a:t>
            </a:r>
            <a:endParaRPr/>
          </a:p>
          <a:p>
            <a:pPr marL="25400" lvl="0" indent="0" algn="l" rtl="0">
              <a:lnSpc>
                <a:spcPct val="100000"/>
              </a:lnSpc>
              <a:spcBef>
                <a:spcPts val="640"/>
              </a:spcBef>
              <a:spcAft>
                <a:spcPts val="0"/>
              </a:spcAft>
              <a:buSzPct val="160000"/>
              <a:buNone/>
            </a:pPr>
            <a:r>
              <a:rPr lang="en-US"/>
              <a:t>B. In while loop</a:t>
            </a:r>
            <a:endParaRPr/>
          </a:p>
          <a:p>
            <a:pPr marL="25400" lvl="0" indent="0" algn="l" rtl="0">
              <a:lnSpc>
                <a:spcPct val="100000"/>
              </a:lnSpc>
              <a:spcBef>
                <a:spcPts val="640"/>
              </a:spcBef>
              <a:spcAft>
                <a:spcPts val="0"/>
              </a:spcAft>
              <a:buSzPct val="160000"/>
              <a:buNone/>
            </a:pPr>
            <a:r>
              <a:rPr lang="en-US"/>
              <a:t>     After loop</a:t>
            </a:r>
            <a:endParaRPr/>
          </a:p>
          <a:p>
            <a:pPr marL="25400" lvl="0" indent="0" algn="l" rtl="0">
              <a:lnSpc>
                <a:spcPct val="100000"/>
              </a:lnSpc>
              <a:spcBef>
                <a:spcPts val="640"/>
              </a:spcBef>
              <a:spcAft>
                <a:spcPts val="0"/>
              </a:spcAft>
              <a:buSzPct val="160000"/>
              <a:buNone/>
            </a:pPr>
            <a:r>
              <a:rPr lang="en-US"/>
              <a:t>C. After loop</a:t>
            </a:r>
            <a:endParaRPr/>
          </a:p>
          <a:p>
            <a:pPr marL="25400" lvl="0" indent="0" algn="l" rtl="0">
              <a:lnSpc>
                <a:spcPct val="100000"/>
              </a:lnSpc>
              <a:spcBef>
                <a:spcPts val="640"/>
              </a:spcBef>
              <a:spcAft>
                <a:spcPts val="0"/>
              </a:spcAft>
              <a:buSzPct val="160000"/>
              <a:buNone/>
            </a:pPr>
            <a:r>
              <a:rPr lang="en-US"/>
              <a:t>D. Infinite loop</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1"/>
          <p:cNvSpPr txBox="1">
            <a:spLocks noGrp="1"/>
          </p:cNvSpPr>
          <p:nvPr>
            <p:ph type="title"/>
          </p:nvPr>
        </p:nvSpPr>
        <p:spPr>
          <a:xfrm>
            <a:off x="457200" y="274638"/>
            <a:ext cx="8229600" cy="62547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45454"/>
              <a:buNone/>
            </a:pPr>
            <a:r>
              <a:rPr lang="en-US"/>
              <a:t>Q2</a:t>
            </a:r>
            <a:endParaRPr/>
          </a:p>
        </p:txBody>
      </p:sp>
      <p:sp>
        <p:nvSpPr>
          <p:cNvPr id="309" name="Google Shape;309;p31"/>
          <p:cNvSpPr txBox="1">
            <a:spLocks noGrp="1"/>
          </p:cNvSpPr>
          <p:nvPr>
            <p:ph type="body" idx="1"/>
          </p:nvPr>
        </p:nvSpPr>
        <p:spPr>
          <a:xfrm>
            <a:off x="457200" y="900114"/>
            <a:ext cx="8229600" cy="5672136"/>
          </a:xfrm>
          <a:prstGeom prst="rect">
            <a:avLst/>
          </a:prstGeom>
          <a:noFill/>
          <a:ln>
            <a:noFill/>
          </a:ln>
        </p:spPr>
        <p:txBody>
          <a:bodyPr spcFirstLastPara="1" wrap="square" lIns="91425" tIns="45700" rIns="91425" bIns="45700" anchor="t" anchorCtr="0">
            <a:normAutofit fontScale="47500" lnSpcReduction="20000"/>
          </a:bodyPr>
          <a:lstStyle/>
          <a:p>
            <a:pPr marL="25400" lvl="0" indent="0" algn="l" rtl="0">
              <a:lnSpc>
                <a:spcPct val="100000"/>
              </a:lnSpc>
              <a:spcBef>
                <a:spcPts val="640"/>
              </a:spcBef>
              <a:spcAft>
                <a:spcPts val="0"/>
              </a:spcAft>
              <a:buSzPct val="210526"/>
              <a:buNone/>
            </a:pPr>
            <a:r>
              <a:rPr lang="en-US"/>
              <a:t>What will be the output of the following C code?</a:t>
            </a:r>
            <a:endParaRPr/>
          </a:p>
          <a:p>
            <a:pPr marL="25400" lvl="0" indent="0" algn="l" rtl="0">
              <a:lnSpc>
                <a:spcPct val="100000"/>
              </a:lnSpc>
              <a:spcBef>
                <a:spcPts val="640"/>
              </a:spcBef>
              <a:spcAft>
                <a:spcPts val="0"/>
              </a:spcAft>
              <a:buSzPct val="210526"/>
              <a:buNone/>
            </a:pPr>
            <a:r>
              <a:rPr lang="en-US"/>
              <a:t>    #include &lt;stdio.h&gt;</a:t>
            </a:r>
            <a:endParaRPr/>
          </a:p>
          <a:p>
            <a:pPr marL="25400" lvl="0" indent="0" algn="l" rtl="0">
              <a:lnSpc>
                <a:spcPct val="100000"/>
              </a:lnSpc>
              <a:spcBef>
                <a:spcPts val="640"/>
              </a:spcBef>
              <a:spcAft>
                <a:spcPts val="0"/>
              </a:spcAft>
              <a:buSzPct val="210526"/>
              <a:buNone/>
            </a:pPr>
            <a:r>
              <a:rPr lang="en-US"/>
              <a:t>    int main()</a:t>
            </a:r>
            <a:endParaRPr/>
          </a:p>
          <a:p>
            <a:pPr marL="25400" lvl="0" indent="0" algn="l" rtl="0">
              <a:lnSpc>
                <a:spcPct val="100000"/>
              </a:lnSpc>
              <a:spcBef>
                <a:spcPts val="640"/>
              </a:spcBef>
              <a:spcAft>
                <a:spcPts val="0"/>
              </a:spcAft>
              <a:buSzPct val="210526"/>
              <a:buNone/>
            </a:pPr>
            <a:r>
              <a:rPr lang="en-US"/>
              <a:t>    {</a:t>
            </a:r>
            <a:endParaRPr/>
          </a:p>
          <a:p>
            <a:pPr marL="25400" lvl="0" indent="0" algn="l" rtl="0">
              <a:lnSpc>
                <a:spcPct val="100000"/>
              </a:lnSpc>
              <a:spcBef>
                <a:spcPts val="640"/>
              </a:spcBef>
              <a:spcAft>
                <a:spcPts val="0"/>
              </a:spcAft>
              <a:buSzPct val="210526"/>
              <a:buNone/>
            </a:pPr>
            <a:r>
              <a:rPr lang="en-US"/>
              <a:t>        int i = 0;</a:t>
            </a:r>
            <a:endParaRPr/>
          </a:p>
          <a:p>
            <a:pPr marL="25400" lvl="0" indent="0" algn="l" rtl="0">
              <a:lnSpc>
                <a:spcPct val="100000"/>
              </a:lnSpc>
              <a:spcBef>
                <a:spcPts val="640"/>
              </a:spcBef>
              <a:spcAft>
                <a:spcPts val="0"/>
              </a:spcAft>
              <a:buSzPct val="210526"/>
              <a:buNone/>
            </a:pPr>
            <a:r>
              <a:rPr lang="en-US"/>
              <a:t>        do {</a:t>
            </a:r>
            <a:endParaRPr/>
          </a:p>
          <a:p>
            <a:pPr marL="25400" lvl="0" indent="0" algn="l" rtl="0">
              <a:lnSpc>
                <a:spcPct val="100000"/>
              </a:lnSpc>
              <a:spcBef>
                <a:spcPts val="640"/>
              </a:spcBef>
              <a:spcAft>
                <a:spcPts val="0"/>
              </a:spcAft>
              <a:buSzPct val="210526"/>
              <a:buNone/>
            </a:pPr>
            <a:r>
              <a:rPr lang="en-US"/>
              <a:t>            i++;</a:t>
            </a:r>
            <a:endParaRPr/>
          </a:p>
          <a:p>
            <a:pPr marL="25400" lvl="0" indent="0" algn="l" rtl="0">
              <a:lnSpc>
                <a:spcPct val="100000"/>
              </a:lnSpc>
              <a:spcBef>
                <a:spcPts val="640"/>
              </a:spcBef>
              <a:spcAft>
                <a:spcPts val="0"/>
              </a:spcAft>
              <a:buSzPct val="210526"/>
              <a:buNone/>
            </a:pPr>
            <a:r>
              <a:rPr lang="en-US"/>
              <a:t>            printf("In while loop\n");</a:t>
            </a:r>
            <a:endParaRPr/>
          </a:p>
          <a:p>
            <a:pPr marL="25400" lvl="0" indent="0" algn="l" rtl="0">
              <a:lnSpc>
                <a:spcPct val="100000"/>
              </a:lnSpc>
              <a:spcBef>
                <a:spcPts val="640"/>
              </a:spcBef>
              <a:spcAft>
                <a:spcPts val="0"/>
              </a:spcAft>
              <a:buSzPct val="210526"/>
              <a:buNone/>
            </a:pPr>
            <a:r>
              <a:rPr lang="en-US"/>
              <a:t>        } while (i &lt; 3);</a:t>
            </a:r>
            <a:endParaRPr/>
          </a:p>
          <a:p>
            <a:pPr marL="25400" lvl="0" indent="0" algn="l" rtl="0">
              <a:lnSpc>
                <a:spcPct val="100000"/>
              </a:lnSpc>
              <a:spcBef>
                <a:spcPts val="640"/>
              </a:spcBef>
              <a:spcAft>
                <a:spcPts val="0"/>
              </a:spcAft>
              <a:buSzPct val="210526"/>
              <a:buNone/>
            </a:pPr>
            <a:r>
              <a:rPr lang="en-US"/>
              <a:t>       return 0;</a:t>
            </a:r>
            <a:endParaRPr/>
          </a:p>
          <a:p>
            <a:pPr marL="25400" lvl="0" indent="0" algn="l" rtl="0">
              <a:lnSpc>
                <a:spcPct val="100000"/>
              </a:lnSpc>
              <a:spcBef>
                <a:spcPts val="640"/>
              </a:spcBef>
              <a:spcAft>
                <a:spcPts val="0"/>
              </a:spcAft>
              <a:buSzPct val="210526"/>
              <a:buNone/>
            </a:pPr>
            <a:r>
              <a:rPr lang="en-US"/>
              <a:t>    }</a:t>
            </a:r>
            <a:endParaRPr/>
          </a:p>
          <a:p>
            <a:pPr marL="25400" lvl="0" indent="0" algn="l" rtl="0">
              <a:lnSpc>
                <a:spcPct val="100000"/>
              </a:lnSpc>
              <a:spcBef>
                <a:spcPts val="640"/>
              </a:spcBef>
              <a:spcAft>
                <a:spcPts val="0"/>
              </a:spcAft>
              <a:buSzPct val="210526"/>
              <a:buNone/>
            </a:pPr>
            <a:r>
              <a:rPr lang="en-US"/>
              <a:t>A. In while loop</a:t>
            </a:r>
            <a:endParaRPr/>
          </a:p>
          <a:p>
            <a:pPr marL="25400" lvl="0" indent="0" algn="l" rtl="0">
              <a:lnSpc>
                <a:spcPct val="100000"/>
              </a:lnSpc>
              <a:spcBef>
                <a:spcPts val="640"/>
              </a:spcBef>
              <a:spcAft>
                <a:spcPts val="0"/>
              </a:spcAft>
              <a:buSzPct val="210526"/>
              <a:buNone/>
            </a:pPr>
            <a:r>
              <a:rPr lang="en-US"/>
              <a:t>   In while loop</a:t>
            </a:r>
            <a:endParaRPr/>
          </a:p>
          <a:p>
            <a:pPr marL="25400" lvl="0" indent="0" algn="l" rtl="0">
              <a:lnSpc>
                <a:spcPct val="100000"/>
              </a:lnSpc>
              <a:spcBef>
                <a:spcPts val="640"/>
              </a:spcBef>
              <a:spcAft>
                <a:spcPts val="0"/>
              </a:spcAft>
              <a:buSzPct val="210526"/>
              <a:buNone/>
            </a:pPr>
            <a:r>
              <a:rPr lang="en-US"/>
              <a:t>   In while loop</a:t>
            </a:r>
            <a:endParaRPr/>
          </a:p>
          <a:p>
            <a:pPr marL="25400" lvl="0" indent="0" algn="l" rtl="0">
              <a:lnSpc>
                <a:spcPct val="100000"/>
              </a:lnSpc>
              <a:spcBef>
                <a:spcPts val="640"/>
              </a:spcBef>
              <a:spcAft>
                <a:spcPts val="0"/>
              </a:spcAft>
              <a:buSzPct val="210526"/>
              <a:buNone/>
            </a:pPr>
            <a:endParaRPr/>
          </a:p>
          <a:p>
            <a:pPr marL="25400" lvl="0" indent="0" algn="l" rtl="0">
              <a:lnSpc>
                <a:spcPct val="100000"/>
              </a:lnSpc>
              <a:spcBef>
                <a:spcPts val="640"/>
              </a:spcBef>
              <a:spcAft>
                <a:spcPts val="0"/>
              </a:spcAft>
              <a:buSzPct val="210526"/>
              <a:buNone/>
            </a:pPr>
            <a:r>
              <a:rPr lang="en-US"/>
              <a:t>B. In while loop</a:t>
            </a:r>
            <a:endParaRPr/>
          </a:p>
          <a:p>
            <a:pPr marL="25400" lvl="0" indent="0" algn="l" rtl="0">
              <a:lnSpc>
                <a:spcPct val="100000"/>
              </a:lnSpc>
              <a:spcBef>
                <a:spcPts val="640"/>
              </a:spcBef>
              <a:spcAft>
                <a:spcPts val="0"/>
              </a:spcAft>
              <a:buSzPct val="210526"/>
              <a:buNone/>
            </a:pPr>
            <a:r>
              <a:rPr lang="en-US"/>
              <a:t>   In while loop</a:t>
            </a:r>
            <a:endParaRPr/>
          </a:p>
          <a:p>
            <a:pPr marL="25400" lvl="0" indent="0" algn="l" rtl="0">
              <a:lnSpc>
                <a:spcPct val="100000"/>
              </a:lnSpc>
              <a:spcBef>
                <a:spcPts val="640"/>
              </a:spcBef>
              <a:spcAft>
                <a:spcPts val="0"/>
              </a:spcAft>
              <a:buSzPct val="210526"/>
              <a:buNone/>
            </a:pPr>
            <a:endParaRPr/>
          </a:p>
          <a:p>
            <a:pPr marL="25400" lvl="0" indent="0" algn="l" rtl="0">
              <a:lnSpc>
                <a:spcPct val="100000"/>
              </a:lnSpc>
              <a:spcBef>
                <a:spcPts val="640"/>
              </a:spcBef>
              <a:spcAft>
                <a:spcPts val="0"/>
              </a:spcAft>
              <a:buSzPct val="210526"/>
              <a:buNone/>
            </a:pPr>
            <a:r>
              <a:rPr lang="en-US"/>
              <a:t>C. Nothing will be displayed</a:t>
            </a:r>
            <a:endParaRPr/>
          </a:p>
          <a:p>
            <a:pPr marL="25400" lvl="0" indent="0" algn="l" rtl="0">
              <a:lnSpc>
                <a:spcPct val="100000"/>
              </a:lnSpc>
              <a:spcBef>
                <a:spcPts val="640"/>
              </a:spcBef>
              <a:spcAft>
                <a:spcPts val="0"/>
              </a:spcAft>
              <a:buSzPct val="210526"/>
              <a:buNone/>
            </a:pPr>
            <a:r>
              <a:rPr lang="en-US"/>
              <a:t>D. Compile time error</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51" name="Google Shape;51;p1"/>
          <p:cNvPicPr preferRelativeResize="0">
            <a:picLocks noGrp="1"/>
          </p:cNvPicPr>
          <p:nvPr>
            <p:ph type="body" idx="1"/>
          </p:nvPr>
        </p:nvPicPr>
        <p:blipFill rotWithShape="1">
          <a:blip r:embed="rId3">
            <a:alphaModFix/>
          </a:blip>
          <a:srcRect/>
          <a:stretch/>
        </p:blipFill>
        <p:spPr>
          <a:xfrm>
            <a:off x="1371600" y="1676400"/>
            <a:ext cx="6553200" cy="2924175"/>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Outline</a:t>
            </a:r>
            <a:endParaRPr/>
          </a:p>
        </p:txBody>
      </p:sp>
      <p:sp>
        <p:nvSpPr>
          <p:cNvPr id="57" name="Google Shape;5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3200"/>
              <a:buChar char="•"/>
            </a:pPr>
            <a:r>
              <a:rPr lang="en-US"/>
              <a:t>Jump Statements</a:t>
            </a:r>
            <a:endParaRPr/>
          </a:p>
          <a:p>
            <a:pPr marL="742950" lvl="1" indent="-285750" algn="l" rtl="0">
              <a:spcBef>
                <a:spcPts val="560"/>
              </a:spcBef>
              <a:spcAft>
                <a:spcPts val="0"/>
              </a:spcAft>
              <a:buClr>
                <a:schemeClr val="accent1"/>
              </a:buClr>
              <a:buSzPts val="2800"/>
              <a:buChar char="–"/>
            </a:pPr>
            <a:r>
              <a:rPr lang="en-US"/>
              <a:t>break</a:t>
            </a:r>
            <a:endParaRPr/>
          </a:p>
          <a:p>
            <a:pPr marL="742950" lvl="1" indent="-285750" algn="l" rtl="0">
              <a:spcBef>
                <a:spcPts val="560"/>
              </a:spcBef>
              <a:spcAft>
                <a:spcPts val="0"/>
              </a:spcAft>
              <a:buClr>
                <a:schemeClr val="accent1"/>
              </a:buClr>
              <a:buSzPts val="2800"/>
              <a:buChar char="–"/>
            </a:pPr>
            <a:r>
              <a:rPr lang="en-US"/>
              <a:t>continue</a:t>
            </a:r>
            <a:endParaRPr/>
          </a:p>
          <a:p>
            <a:pPr marL="742950" lvl="1" indent="-285750" algn="l" rtl="0">
              <a:spcBef>
                <a:spcPts val="560"/>
              </a:spcBef>
              <a:spcAft>
                <a:spcPts val="0"/>
              </a:spcAft>
              <a:buClr>
                <a:schemeClr val="accent1"/>
              </a:buClr>
              <a:buSzPts val="2800"/>
              <a:buChar char="–"/>
            </a:pPr>
            <a:r>
              <a:rPr lang="en-US"/>
              <a:t>goto</a:t>
            </a:r>
            <a:endParaRPr/>
          </a:p>
          <a:p>
            <a:pPr marL="742950" lvl="1" indent="-285750" algn="l" rtl="0">
              <a:spcBef>
                <a:spcPts val="560"/>
              </a:spcBef>
              <a:spcAft>
                <a:spcPts val="0"/>
              </a:spcAft>
              <a:buClr>
                <a:schemeClr val="accent1"/>
              </a:buClr>
              <a:buSzPts val="2800"/>
              <a:buChar char="–"/>
            </a:pPr>
            <a:r>
              <a:rPr lang="en-US"/>
              <a:t>return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Jump statements</a:t>
            </a:r>
            <a:endParaRPr/>
          </a:p>
        </p:txBody>
      </p:sp>
      <p:sp>
        <p:nvSpPr>
          <p:cNvPr id="63" name="Google Shape;63;p3"/>
          <p:cNvSpPr txBox="1">
            <a:spLocks noGrp="1"/>
          </p:cNvSpPr>
          <p:nvPr>
            <p:ph type="body" idx="1"/>
          </p:nvPr>
        </p:nvSpPr>
        <p:spPr>
          <a:xfrm>
            <a:off x="457200" y="1600200"/>
            <a:ext cx="8229600" cy="4525963"/>
          </a:xfrm>
          <a:prstGeom prst="rect">
            <a:avLst/>
          </a:prstGeom>
          <a:solidFill>
            <a:srgbClr val="FFFFFF"/>
          </a:solid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accent1"/>
              </a:buClr>
              <a:buSzPts val="2400"/>
              <a:buChar char="•"/>
            </a:pPr>
            <a:r>
              <a:rPr lang="en-US" sz="2400"/>
              <a:t>You have learn that, the repetition of a loop is controlled by the loop condition.</a:t>
            </a:r>
            <a:endParaRPr/>
          </a:p>
          <a:p>
            <a:pPr marL="342900" lvl="0" indent="-342900" algn="l" rtl="0">
              <a:lnSpc>
                <a:spcPct val="90000"/>
              </a:lnSpc>
              <a:spcBef>
                <a:spcPts val="480"/>
              </a:spcBef>
              <a:spcAft>
                <a:spcPts val="0"/>
              </a:spcAft>
              <a:buClr>
                <a:schemeClr val="accent1"/>
              </a:buClr>
              <a:buSzPts val="2400"/>
              <a:buChar char="•"/>
            </a:pPr>
            <a:r>
              <a:rPr lang="en-US" sz="2400"/>
              <a:t>C provides another way to control the loop, by using </a:t>
            </a:r>
            <a:r>
              <a:rPr lang="en-US" sz="2400" b="1">
                <a:solidFill>
                  <a:srgbClr val="004E6C"/>
                </a:solidFill>
              </a:rPr>
              <a:t>jump statements. </a:t>
            </a:r>
            <a:endParaRPr/>
          </a:p>
          <a:p>
            <a:pPr marL="342900" lvl="0" indent="-342900" algn="l" rtl="0">
              <a:lnSpc>
                <a:spcPct val="90000"/>
              </a:lnSpc>
              <a:spcBef>
                <a:spcPts val="480"/>
              </a:spcBef>
              <a:spcAft>
                <a:spcPts val="0"/>
              </a:spcAft>
              <a:buClr>
                <a:schemeClr val="accent1"/>
              </a:buClr>
              <a:buSzPts val="2400"/>
              <a:buChar char="•"/>
            </a:pPr>
            <a:r>
              <a:rPr lang="en-US" sz="2400"/>
              <a:t>There are four jump statements:</a:t>
            </a:r>
            <a:endParaRPr/>
          </a:p>
          <a:p>
            <a:pPr marL="342900" lvl="0" indent="-190500" algn="l" rtl="0">
              <a:lnSpc>
                <a:spcPct val="90000"/>
              </a:lnSpc>
              <a:spcBef>
                <a:spcPts val="480"/>
              </a:spcBef>
              <a:spcAft>
                <a:spcPts val="0"/>
              </a:spcAft>
              <a:buClr>
                <a:schemeClr val="accent1"/>
              </a:buClr>
              <a:buSzPts val="2400"/>
              <a:buNone/>
            </a:pPr>
            <a:endParaRPr sz="2400">
              <a:solidFill>
                <a:schemeClr val="accent2"/>
              </a:solidFill>
            </a:endParaRPr>
          </a:p>
          <a:p>
            <a:pPr marL="342900" lvl="0" indent="-342900" algn="l" rtl="0">
              <a:lnSpc>
                <a:spcPct val="90000"/>
              </a:lnSpc>
              <a:spcBef>
                <a:spcPts val="480"/>
              </a:spcBef>
              <a:spcAft>
                <a:spcPts val="0"/>
              </a:spcAft>
              <a:buClr>
                <a:schemeClr val="accent1"/>
              </a:buClr>
              <a:buSzPts val="2400"/>
              <a:buFont typeface="Calibri"/>
              <a:buNone/>
            </a:pPr>
            <a:endParaRPr sz="2400"/>
          </a:p>
          <a:p>
            <a:pPr marL="342900" lvl="0" indent="-342900" algn="l" rtl="0">
              <a:lnSpc>
                <a:spcPct val="90000"/>
              </a:lnSpc>
              <a:spcBef>
                <a:spcPts val="480"/>
              </a:spcBef>
              <a:spcAft>
                <a:spcPts val="0"/>
              </a:spcAft>
              <a:buClr>
                <a:schemeClr val="accent1"/>
              </a:buClr>
              <a:buSzPts val="2400"/>
              <a:buFont typeface="Calibri"/>
              <a:buNone/>
            </a:pPr>
            <a:endParaRPr sz="2400"/>
          </a:p>
        </p:txBody>
      </p:sp>
      <p:pic>
        <p:nvPicPr>
          <p:cNvPr id="64" name="Google Shape;64;p3"/>
          <p:cNvPicPr preferRelativeResize="0"/>
          <p:nvPr/>
        </p:nvPicPr>
        <p:blipFill rotWithShape="1">
          <a:blip r:embed="rId3">
            <a:alphaModFix/>
          </a:blip>
          <a:srcRect/>
          <a:stretch/>
        </p:blipFill>
        <p:spPr>
          <a:xfrm>
            <a:off x="533399" y="3962400"/>
            <a:ext cx="8291513" cy="2230438"/>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481794" y="3048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ourier New"/>
              <a:buNone/>
            </a:pPr>
            <a:r>
              <a:rPr lang="en-US">
                <a:latin typeface="Courier New"/>
                <a:ea typeface="Courier New"/>
                <a:cs typeface="Courier New"/>
                <a:sym typeface="Courier New"/>
              </a:rPr>
              <a:t>break</a:t>
            </a:r>
            <a:r>
              <a:rPr lang="en-US"/>
              <a:t> statement</a:t>
            </a:r>
            <a:endParaRPr/>
          </a:p>
        </p:txBody>
      </p:sp>
      <p:sp>
        <p:nvSpPr>
          <p:cNvPr id="70" name="Google Shape;70;p4"/>
          <p:cNvSpPr txBox="1">
            <a:spLocks noGrp="1"/>
          </p:cNvSpPr>
          <p:nvPr>
            <p:ph type="body" idx="1"/>
          </p:nvPr>
        </p:nvSpPr>
        <p:spPr>
          <a:xfrm>
            <a:off x="457200" y="1570037"/>
            <a:ext cx="8229600" cy="4525963"/>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accent1"/>
              </a:buClr>
              <a:buSzPts val="3200"/>
              <a:buChar char="•"/>
            </a:pPr>
            <a:r>
              <a:rPr lang="en-US">
                <a:latin typeface="Courier New"/>
                <a:ea typeface="Courier New"/>
                <a:cs typeface="Courier New"/>
                <a:sym typeface="Courier New"/>
              </a:rPr>
              <a:t>break</a:t>
            </a:r>
            <a:r>
              <a:rPr lang="en-US"/>
              <a:t> is a keyword.</a:t>
            </a:r>
            <a:endParaRPr/>
          </a:p>
          <a:p>
            <a:pPr marL="342900" lvl="0" indent="-342900" algn="l" rtl="0">
              <a:spcBef>
                <a:spcPts val="640"/>
              </a:spcBef>
              <a:spcAft>
                <a:spcPts val="0"/>
              </a:spcAft>
              <a:buClr>
                <a:schemeClr val="accent1"/>
              </a:buClr>
              <a:buSzPts val="3200"/>
              <a:buChar char="•"/>
            </a:pPr>
            <a:r>
              <a:rPr lang="en-US">
                <a:latin typeface="Courier New"/>
                <a:ea typeface="Courier New"/>
                <a:cs typeface="Courier New"/>
                <a:sym typeface="Courier New"/>
              </a:rPr>
              <a:t>break</a:t>
            </a:r>
            <a:r>
              <a:rPr lang="en-US"/>
              <a:t> allows the programmer to </a:t>
            </a:r>
            <a:r>
              <a:rPr lang="en-US" b="1"/>
              <a:t>terminate</a:t>
            </a:r>
            <a:r>
              <a:rPr lang="en-US"/>
              <a:t> the loop.</a:t>
            </a:r>
            <a:endParaRPr/>
          </a:p>
          <a:p>
            <a:pPr marL="342900" lvl="0" indent="-342900" algn="l" rtl="0">
              <a:spcBef>
                <a:spcPts val="640"/>
              </a:spcBef>
              <a:spcAft>
                <a:spcPts val="0"/>
              </a:spcAft>
              <a:buClr>
                <a:schemeClr val="accent1"/>
              </a:buClr>
              <a:buSzPts val="3200"/>
              <a:buChar char="•"/>
            </a:pPr>
            <a:r>
              <a:rPr lang="en-US"/>
              <a:t>A </a:t>
            </a:r>
            <a:r>
              <a:rPr lang="en-US">
                <a:latin typeface="Courier New"/>
                <a:ea typeface="Courier New"/>
                <a:cs typeface="Courier New"/>
                <a:sym typeface="Courier New"/>
              </a:rPr>
              <a:t>break</a:t>
            </a:r>
            <a:r>
              <a:rPr lang="en-US"/>
              <a:t> statement causes control to transfer to the first statement after the loop or block.</a:t>
            </a:r>
            <a:endParaRPr/>
          </a:p>
          <a:p>
            <a:pPr marL="342900" lvl="0" indent="-342900" algn="l" rtl="0">
              <a:spcBef>
                <a:spcPts val="640"/>
              </a:spcBef>
              <a:spcAft>
                <a:spcPts val="0"/>
              </a:spcAft>
              <a:buClr>
                <a:schemeClr val="accent1"/>
              </a:buClr>
              <a:buSzPts val="3200"/>
              <a:buChar char="•"/>
            </a:pPr>
            <a:r>
              <a:rPr lang="en-US"/>
              <a:t>The </a:t>
            </a:r>
            <a:r>
              <a:rPr lang="en-US">
                <a:latin typeface="Courier New"/>
                <a:ea typeface="Courier New"/>
                <a:cs typeface="Courier New"/>
                <a:sym typeface="Courier New"/>
              </a:rPr>
              <a:t>break </a:t>
            </a:r>
            <a:r>
              <a:rPr lang="en-US"/>
              <a:t>statement can be used in nested loops. If we use </a:t>
            </a:r>
            <a:r>
              <a:rPr lang="en-US">
                <a:latin typeface="Courier New"/>
                <a:ea typeface="Courier New"/>
                <a:cs typeface="Courier New"/>
                <a:sym typeface="Courier New"/>
              </a:rPr>
              <a:t>break</a:t>
            </a:r>
            <a:r>
              <a:rPr lang="en-US"/>
              <a:t> in the innermost loop then the control of the program is terminated only from the innermost loop.</a:t>
            </a:r>
            <a:endParaRPr/>
          </a:p>
          <a:p>
            <a:pPr marL="457200" lvl="1" indent="0" algn="l" rtl="0">
              <a:spcBef>
                <a:spcPts val="560"/>
              </a:spcBef>
              <a:spcAft>
                <a:spcPts val="0"/>
              </a:spcAft>
              <a:buClr>
                <a:schemeClr val="accent1"/>
              </a:buClr>
              <a:buSzPts val="2800"/>
              <a:buNone/>
            </a:pPr>
            <a:endParaRPr/>
          </a:p>
          <a:p>
            <a:pPr marL="342900" lvl="0" indent="-139700" algn="l" rtl="0">
              <a:spcBef>
                <a:spcPts val="640"/>
              </a:spcBef>
              <a:spcAft>
                <a:spcPts val="0"/>
              </a:spcAft>
              <a:buClr>
                <a:schemeClr val="accent1"/>
              </a:buClr>
              <a:buSzPts val="3200"/>
              <a:buNone/>
            </a:pP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ourier New"/>
              <a:buNone/>
            </a:pPr>
            <a:r>
              <a:rPr lang="en-US">
                <a:latin typeface="Courier New"/>
                <a:ea typeface="Courier New"/>
                <a:cs typeface="Courier New"/>
                <a:sym typeface="Courier New"/>
              </a:rPr>
              <a:t>break</a:t>
            </a:r>
            <a:r>
              <a:rPr lang="en-US">
                <a:latin typeface="Trebuchet MS"/>
                <a:ea typeface="Trebuchet MS"/>
                <a:cs typeface="Trebuchet MS"/>
                <a:sym typeface="Trebuchet MS"/>
              </a:rPr>
              <a:t> </a:t>
            </a:r>
            <a:r>
              <a:rPr lang="en-US">
                <a:latin typeface="Calibri"/>
                <a:ea typeface="Calibri"/>
                <a:cs typeface="Calibri"/>
                <a:sym typeface="Calibri"/>
              </a:rPr>
              <a:t>statement</a:t>
            </a:r>
            <a:endParaRPr/>
          </a:p>
        </p:txBody>
      </p:sp>
      <p:sp>
        <p:nvSpPr>
          <p:cNvPr id="76" name="Google Shape;76;p5"/>
          <p:cNvSpPr txBox="1">
            <a:spLocks noGrp="1"/>
          </p:cNvSpPr>
          <p:nvPr>
            <p:ph type="body" idx="1"/>
          </p:nvPr>
        </p:nvSpPr>
        <p:spPr>
          <a:xfrm>
            <a:off x="6400800" y="1600200"/>
            <a:ext cx="2286000" cy="4648200"/>
          </a:xfrm>
          <a:prstGeom prst="rect">
            <a:avLst/>
          </a:prstGeom>
          <a:solidFill>
            <a:srgbClr val="FFFFFF"/>
          </a:solid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200"/>
              <a:buNone/>
            </a:pPr>
            <a:r>
              <a:rPr lang="en-US"/>
              <a:t>Program to show use of break statement.</a:t>
            </a:r>
            <a:endParaRPr/>
          </a:p>
          <a:p>
            <a:pPr marL="0" lvl="0" indent="0" algn="l" rtl="0">
              <a:spcBef>
                <a:spcPts val="0"/>
              </a:spcBef>
              <a:spcAft>
                <a:spcPts val="0"/>
              </a:spcAft>
              <a:buClr>
                <a:schemeClr val="accent1"/>
              </a:buClr>
              <a:buSzPts val="3200"/>
              <a:buFont typeface="Calibri"/>
              <a:buNone/>
            </a:pPr>
            <a:endParaRPr/>
          </a:p>
          <a:p>
            <a:pPr marL="0" lvl="0" indent="0" algn="l" rtl="0">
              <a:spcBef>
                <a:spcPts val="0"/>
              </a:spcBef>
              <a:spcAft>
                <a:spcPts val="0"/>
              </a:spcAft>
              <a:buClr>
                <a:schemeClr val="accent1"/>
              </a:buClr>
              <a:buSzPts val="3200"/>
              <a:buFont typeface="Calibri"/>
              <a:buNone/>
            </a:pPr>
            <a:endParaRPr i="1"/>
          </a:p>
        </p:txBody>
      </p:sp>
      <p:sp>
        <p:nvSpPr>
          <p:cNvPr id="77" name="Google Shape;77;p5"/>
          <p:cNvSpPr txBox="1"/>
          <p:nvPr/>
        </p:nvSpPr>
        <p:spPr>
          <a:xfrm>
            <a:off x="0" y="1609904"/>
            <a:ext cx="5943600" cy="3724096"/>
          </a:xfrm>
          <a:prstGeom prst="rect">
            <a:avLst/>
          </a:prstGeom>
          <a:gradFill>
            <a:gsLst>
              <a:gs pos="0">
                <a:srgbClr val="8EB5FF"/>
              </a:gs>
              <a:gs pos="35000">
                <a:srgbClr val="B1C9FF"/>
              </a:gs>
              <a:gs pos="100000">
                <a:srgbClr val="E0EBFF"/>
              </a:gs>
            </a:gsLst>
            <a:lin ang="16200000" scaled="0"/>
          </a:gradFill>
          <a:ln w="9525" cap="flat" cmpd="sng">
            <a:solidFill>
              <a:srgbClr val="096CC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Courier New"/>
                <a:ea typeface="Courier New"/>
                <a:cs typeface="Courier New"/>
                <a:sym typeface="Courier New"/>
              </a:rPr>
              <a:t>##include&lt;stdio.h&gt;</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int main()</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int n;</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for (n=10; n&gt;0; n=n-1){</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if (n&lt;8) </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break;</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printf(“%d ”, n);</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 //end for</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a:t>
            </a:r>
            <a:endParaRPr/>
          </a:p>
        </p:txBody>
      </p:sp>
      <p:sp>
        <p:nvSpPr>
          <p:cNvPr id="78" name="Google Shape;78;p5"/>
          <p:cNvSpPr txBox="1"/>
          <p:nvPr/>
        </p:nvSpPr>
        <p:spPr>
          <a:xfrm>
            <a:off x="0" y="5555159"/>
            <a:ext cx="5943600" cy="40011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Courier New"/>
                <a:ea typeface="Courier New"/>
                <a:cs typeface="Courier New"/>
                <a:sym typeface="Courier New"/>
              </a:rPr>
              <a:t>10 9 8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6"/>
          <p:cNvSpPr txBox="1">
            <a:spLocks noGrp="1"/>
          </p:cNvSpPr>
          <p:nvPr>
            <p:ph type="title"/>
          </p:nvPr>
        </p:nvSpPr>
        <p:spPr>
          <a:xfrm>
            <a:off x="481794" y="3048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ourier New"/>
              <a:buNone/>
            </a:pPr>
            <a:r>
              <a:rPr lang="en-US">
                <a:latin typeface="Courier New"/>
                <a:ea typeface="Courier New"/>
                <a:cs typeface="Courier New"/>
                <a:sym typeface="Courier New"/>
              </a:rPr>
              <a:t>continue</a:t>
            </a:r>
            <a:r>
              <a:rPr lang="en-US"/>
              <a:t> statement</a:t>
            </a:r>
            <a:endParaRPr/>
          </a:p>
        </p:txBody>
      </p:sp>
      <p:sp>
        <p:nvSpPr>
          <p:cNvPr id="84" name="Google Shape;84;p6"/>
          <p:cNvSpPr txBox="1">
            <a:spLocks noGrp="1"/>
          </p:cNvSpPr>
          <p:nvPr>
            <p:ph type="body" idx="1"/>
          </p:nvPr>
        </p:nvSpPr>
        <p:spPr>
          <a:xfrm>
            <a:off x="481794" y="15240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3200"/>
              <a:buChar char="•"/>
            </a:pPr>
            <a:r>
              <a:rPr lang="en-US">
                <a:latin typeface="Courier New"/>
                <a:ea typeface="Courier New"/>
                <a:cs typeface="Courier New"/>
                <a:sym typeface="Courier New"/>
              </a:rPr>
              <a:t>continue</a:t>
            </a:r>
            <a:r>
              <a:rPr lang="en-US"/>
              <a:t> statement is exactly opposite to </a:t>
            </a:r>
            <a:r>
              <a:rPr lang="en-US">
                <a:latin typeface="Courier New"/>
                <a:ea typeface="Courier New"/>
                <a:cs typeface="Courier New"/>
                <a:sym typeface="Courier New"/>
              </a:rPr>
              <a:t>break.</a:t>
            </a:r>
            <a:endParaRPr/>
          </a:p>
          <a:p>
            <a:pPr marL="342900" lvl="0" indent="-342900" algn="l" rtl="0">
              <a:spcBef>
                <a:spcPts val="640"/>
              </a:spcBef>
              <a:spcAft>
                <a:spcPts val="0"/>
              </a:spcAft>
              <a:buClr>
                <a:schemeClr val="accent1"/>
              </a:buClr>
              <a:buSzPts val="3200"/>
              <a:buChar char="•"/>
            </a:pPr>
            <a:r>
              <a:rPr lang="en-US">
                <a:latin typeface="Courier New"/>
                <a:ea typeface="Courier New"/>
                <a:cs typeface="Courier New"/>
                <a:sym typeface="Courier New"/>
              </a:rPr>
              <a:t>continue</a:t>
            </a:r>
            <a:r>
              <a:rPr lang="en-US"/>
              <a:t> statement is used for continuing the next iteration of the loop statements</a:t>
            </a:r>
            <a:endParaRPr/>
          </a:p>
          <a:p>
            <a:pPr marL="342900" lvl="0" indent="-342900" algn="l" rtl="0">
              <a:spcBef>
                <a:spcPts val="640"/>
              </a:spcBef>
              <a:spcAft>
                <a:spcPts val="0"/>
              </a:spcAft>
              <a:buClr>
                <a:schemeClr val="accent1"/>
              </a:buClr>
              <a:buSzPts val="3200"/>
              <a:buChar char="•"/>
            </a:pPr>
            <a:r>
              <a:rPr lang="en-US"/>
              <a:t>When it occurs in the loop, it does not terminate, but skips the statements after this statement</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ourier New"/>
              <a:buNone/>
            </a:pPr>
            <a:r>
              <a:rPr lang="en-US">
                <a:latin typeface="Courier New"/>
                <a:ea typeface="Courier New"/>
                <a:cs typeface="Courier New"/>
                <a:sym typeface="Courier New"/>
              </a:rPr>
              <a:t>continue</a:t>
            </a:r>
            <a:r>
              <a:rPr lang="en-US">
                <a:latin typeface="Trebuchet MS"/>
                <a:ea typeface="Trebuchet MS"/>
                <a:cs typeface="Trebuchet MS"/>
                <a:sym typeface="Trebuchet MS"/>
              </a:rPr>
              <a:t> </a:t>
            </a:r>
            <a:r>
              <a:rPr lang="en-US">
                <a:latin typeface="Calibri"/>
                <a:ea typeface="Calibri"/>
                <a:cs typeface="Calibri"/>
                <a:sym typeface="Calibri"/>
              </a:rPr>
              <a:t>statement</a:t>
            </a:r>
            <a:endParaRPr/>
          </a:p>
        </p:txBody>
      </p:sp>
      <p:sp>
        <p:nvSpPr>
          <p:cNvPr id="90" name="Google Shape;90;p7"/>
          <p:cNvSpPr txBox="1">
            <a:spLocks noGrp="1"/>
          </p:cNvSpPr>
          <p:nvPr>
            <p:ph type="body" idx="1"/>
          </p:nvPr>
        </p:nvSpPr>
        <p:spPr>
          <a:xfrm>
            <a:off x="457200" y="1600200"/>
            <a:ext cx="8229600" cy="4525963"/>
          </a:xfrm>
          <a:prstGeom prst="rect">
            <a:avLst/>
          </a:prstGeom>
          <a:solidFill>
            <a:srgbClr val="FFFFFF"/>
          </a:solid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accent1"/>
              </a:buClr>
              <a:buSzPts val="2800"/>
              <a:buChar char="•"/>
            </a:pPr>
            <a:r>
              <a:rPr lang="en-US" sz="2800"/>
              <a:t>In </a:t>
            </a:r>
            <a:r>
              <a:rPr lang="en-US" sz="2800">
                <a:latin typeface="Courier New"/>
                <a:ea typeface="Courier New"/>
                <a:cs typeface="Courier New"/>
                <a:sym typeface="Courier New"/>
              </a:rPr>
              <a:t>while</a:t>
            </a:r>
            <a:r>
              <a:rPr lang="en-US" sz="2800"/>
              <a:t> and </a:t>
            </a:r>
            <a:r>
              <a:rPr lang="en-US" sz="2800">
                <a:latin typeface="Courier New"/>
                <a:ea typeface="Courier New"/>
                <a:cs typeface="Courier New"/>
                <a:sym typeface="Courier New"/>
              </a:rPr>
              <a:t>do…while</a:t>
            </a:r>
            <a:r>
              <a:rPr lang="en-US" sz="2800"/>
              <a:t> loops, the continue statement</a:t>
            </a:r>
            <a:r>
              <a:rPr lang="en-US" sz="2800">
                <a:solidFill>
                  <a:srgbClr val="004E6C"/>
                </a:solidFill>
              </a:rPr>
              <a:t> transfers the control to the loop condition.</a:t>
            </a:r>
            <a:endParaRPr/>
          </a:p>
          <a:p>
            <a:pPr marL="342900" lvl="0" indent="-342900" algn="l" rtl="0">
              <a:lnSpc>
                <a:spcPct val="90000"/>
              </a:lnSpc>
              <a:spcBef>
                <a:spcPts val="560"/>
              </a:spcBef>
              <a:spcAft>
                <a:spcPts val="0"/>
              </a:spcAft>
              <a:buClr>
                <a:schemeClr val="accent1"/>
              </a:buClr>
              <a:buSzPts val="2800"/>
              <a:buChar char="•"/>
            </a:pPr>
            <a:r>
              <a:rPr lang="en-US" sz="2800"/>
              <a:t>In </a:t>
            </a:r>
            <a:r>
              <a:rPr lang="en-US" sz="2800">
                <a:latin typeface="Courier New"/>
                <a:ea typeface="Courier New"/>
                <a:cs typeface="Courier New"/>
                <a:sym typeface="Courier New"/>
              </a:rPr>
              <a:t>for</a:t>
            </a:r>
            <a:r>
              <a:rPr lang="en-US" sz="2800"/>
              <a:t> loop, the continue statement </a:t>
            </a:r>
            <a:r>
              <a:rPr lang="en-US" sz="2800">
                <a:solidFill>
                  <a:srgbClr val="004E6C"/>
                </a:solidFill>
              </a:rPr>
              <a:t>transfers the control to the updating part.</a:t>
            </a:r>
            <a:endParaRPr/>
          </a:p>
          <a:p>
            <a:pPr marL="342900" lvl="0" indent="-228600" algn="l" rtl="0">
              <a:lnSpc>
                <a:spcPct val="90000"/>
              </a:lnSpc>
              <a:spcBef>
                <a:spcPts val="360"/>
              </a:spcBef>
              <a:spcAft>
                <a:spcPts val="0"/>
              </a:spcAft>
              <a:buClr>
                <a:schemeClr val="accent1"/>
              </a:buClr>
              <a:buSzPts val="1800"/>
              <a:buNone/>
            </a:pPr>
            <a:endParaRPr sz="1800"/>
          </a:p>
        </p:txBody>
      </p:sp>
      <p:pic>
        <p:nvPicPr>
          <p:cNvPr id="91" name="Google Shape;91;p7"/>
          <p:cNvPicPr preferRelativeResize="0"/>
          <p:nvPr/>
        </p:nvPicPr>
        <p:blipFill rotWithShape="1">
          <a:blip r:embed="rId3">
            <a:alphaModFix/>
          </a:blip>
          <a:srcRect/>
          <a:stretch/>
        </p:blipFill>
        <p:spPr>
          <a:xfrm>
            <a:off x="723900" y="3398837"/>
            <a:ext cx="7696200" cy="32305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28" name="Google Shape;228;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a:solidFill>
                  <a:schemeClr val="accent1"/>
                </a:solidFill>
              </a:rPr>
              <a:t>Sol: Given-</a:t>
            </a:r>
            <a:endParaRPr/>
          </a:p>
          <a:p>
            <a:pPr marL="0" lvl="0" indent="0" algn="l" rtl="0">
              <a:spcBef>
                <a:spcPts val="640"/>
              </a:spcBef>
              <a:spcAft>
                <a:spcPts val="0"/>
              </a:spcAft>
              <a:buClr>
                <a:schemeClr val="accent1"/>
              </a:buClr>
              <a:buSzPts val="3200"/>
              <a:buNone/>
            </a:pPr>
            <a:r>
              <a:rPr lang="en-US">
                <a:solidFill>
                  <a:schemeClr val="accent1"/>
                </a:solidFill>
              </a:rPr>
              <a:t>	M1=</a:t>
            </a:r>
            <a:r>
              <a:rPr lang="en-US">
                <a:solidFill>
                  <a:srgbClr val="00B050"/>
                </a:solidFill>
              </a:rPr>
              <a:t>84</a:t>
            </a:r>
            <a:r>
              <a:rPr lang="en-US">
                <a:solidFill>
                  <a:schemeClr val="accent1"/>
                </a:solidFill>
              </a:rPr>
              <a:t>, G1=?</a:t>
            </a:r>
            <a:endParaRPr/>
          </a:p>
          <a:p>
            <a:pPr marL="0" lvl="0" indent="0" algn="l" rtl="0">
              <a:spcBef>
                <a:spcPts val="640"/>
              </a:spcBef>
              <a:spcAft>
                <a:spcPts val="0"/>
              </a:spcAft>
              <a:buClr>
                <a:schemeClr val="accent1"/>
              </a:buClr>
              <a:buSzPts val="3200"/>
              <a:buNone/>
            </a:pPr>
            <a:r>
              <a:rPr lang="en-US">
                <a:solidFill>
                  <a:schemeClr val="accent1"/>
                </a:solidFill>
              </a:rPr>
              <a:t>	M2=</a:t>
            </a:r>
            <a:r>
              <a:rPr lang="en-US">
                <a:solidFill>
                  <a:srgbClr val="00B050"/>
                </a:solidFill>
              </a:rPr>
              <a:t>34</a:t>
            </a:r>
            <a:r>
              <a:rPr lang="en-US">
                <a:solidFill>
                  <a:schemeClr val="accent1"/>
                </a:solidFill>
              </a:rPr>
              <a:t>, G2=?</a:t>
            </a:r>
            <a:endParaRPr>
              <a:solidFill>
                <a:schemeClr val="accent1"/>
              </a:solidFill>
            </a:endParaRPr>
          </a:p>
          <a:p>
            <a:pPr marL="0" lvl="0" indent="0" algn="l" rtl="0">
              <a:spcBef>
                <a:spcPts val="640"/>
              </a:spcBef>
              <a:spcAft>
                <a:spcPts val="0"/>
              </a:spcAft>
              <a:buClr>
                <a:schemeClr val="accent1"/>
              </a:buClr>
              <a:buSzPts val="3200"/>
              <a:buNone/>
            </a:pPr>
            <a:r>
              <a:rPr lang="en-US">
                <a:solidFill>
                  <a:schemeClr val="accent1"/>
                </a:solidFill>
              </a:rPr>
              <a:t>	M3=</a:t>
            </a:r>
            <a:r>
              <a:rPr lang="en-US">
                <a:solidFill>
                  <a:srgbClr val="00B050"/>
                </a:solidFill>
              </a:rPr>
              <a:t>97</a:t>
            </a:r>
            <a:r>
              <a:rPr lang="en-US">
                <a:solidFill>
                  <a:schemeClr val="accent1"/>
                </a:solidFill>
              </a:rPr>
              <a:t>, G3=?</a:t>
            </a:r>
            <a:endParaRPr>
              <a:solidFill>
                <a:schemeClr val="accent1"/>
              </a:solidFill>
            </a:endParaRPr>
          </a:p>
          <a:p>
            <a:pPr marL="0" lvl="0" indent="0" algn="l" rtl="0">
              <a:spcBef>
                <a:spcPts val="640"/>
              </a:spcBef>
              <a:spcAft>
                <a:spcPts val="0"/>
              </a:spcAft>
              <a:buClr>
                <a:schemeClr val="accent1"/>
              </a:buClr>
              <a:buSzPts val="3200"/>
              <a:buNone/>
            </a:pPr>
            <a:r>
              <a:rPr lang="en-US">
                <a:solidFill>
                  <a:schemeClr val="accent1"/>
                </a:solidFill>
              </a:rPr>
              <a:t>	M4=</a:t>
            </a:r>
            <a:r>
              <a:rPr lang="en-US">
                <a:solidFill>
                  <a:srgbClr val="00B050"/>
                </a:solidFill>
              </a:rPr>
              <a:t>58</a:t>
            </a:r>
            <a:r>
              <a:rPr lang="en-US">
                <a:solidFill>
                  <a:schemeClr val="accent1"/>
                </a:solidFill>
              </a:rPr>
              <a:t>, G4=?</a:t>
            </a:r>
            <a:endParaRPr>
              <a:solidFill>
                <a:schemeClr val="accent1"/>
              </a:solidFill>
            </a:endParaRPr>
          </a:p>
          <a:p>
            <a:pPr marL="0" lvl="0" indent="0" algn="l" rtl="0">
              <a:spcBef>
                <a:spcPts val="640"/>
              </a:spcBef>
              <a:spcAft>
                <a:spcPts val="0"/>
              </a:spcAft>
              <a:buClr>
                <a:schemeClr val="accent1"/>
              </a:buClr>
              <a:buSzPts val="3200"/>
              <a:buNone/>
            </a:pPr>
            <a:r>
              <a:rPr lang="en-US">
                <a:solidFill>
                  <a:schemeClr val="accent1"/>
                </a:solidFill>
              </a:rPr>
              <a:t>	M5=</a:t>
            </a:r>
            <a:r>
              <a:rPr lang="en-US">
                <a:solidFill>
                  <a:srgbClr val="00B050"/>
                </a:solidFill>
              </a:rPr>
              <a:t>64</a:t>
            </a:r>
            <a:r>
              <a:rPr lang="en-US">
                <a:solidFill>
                  <a:schemeClr val="accent1"/>
                </a:solidFill>
              </a:rPr>
              <a:t>, G5=?</a:t>
            </a:r>
            <a:endParaRPr>
              <a:solidFill>
                <a:schemeClr val="accent1"/>
              </a:solidFill>
            </a:endParaRPr>
          </a:p>
          <a:p>
            <a:pPr marL="342900" lvl="0" indent="-139700" algn="l" rtl="0">
              <a:spcBef>
                <a:spcPts val="640"/>
              </a:spcBef>
              <a:spcAft>
                <a:spcPts val="0"/>
              </a:spcAft>
              <a:buClr>
                <a:schemeClr val="accent1"/>
              </a:buClr>
              <a:buSzPts val="3200"/>
              <a:buNone/>
            </a:pPr>
            <a:endParaRPr/>
          </a:p>
        </p:txBody>
      </p:sp>
      <p:grpSp>
        <p:nvGrpSpPr>
          <p:cNvPr id="229" name="Google Shape;229;p22"/>
          <p:cNvGrpSpPr/>
          <p:nvPr/>
        </p:nvGrpSpPr>
        <p:grpSpPr>
          <a:xfrm>
            <a:off x="4716016" y="1752600"/>
            <a:ext cx="4032448" cy="3352800"/>
            <a:chOff x="4716016" y="1752600"/>
            <a:chExt cx="4032448" cy="3352800"/>
          </a:xfrm>
        </p:grpSpPr>
        <p:grpSp>
          <p:nvGrpSpPr>
            <p:cNvPr id="230" name="Google Shape;230;p22"/>
            <p:cNvGrpSpPr/>
            <p:nvPr/>
          </p:nvGrpSpPr>
          <p:grpSpPr>
            <a:xfrm>
              <a:off x="4716016" y="1752600"/>
              <a:ext cx="4032448" cy="3352800"/>
              <a:chOff x="3740639" y="1700808"/>
              <a:chExt cx="4032448" cy="3352800"/>
            </a:xfrm>
          </p:grpSpPr>
          <p:grpSp>
            <p:nvGrpSpPr>
              <p:cNvPr id="231" name="Google Shape;231;p22"/>
              <p:cNvGrpSpPr/>
              <p:nvPr/>
            </p:nvGrpSpPr>
            <p:grpSpPr>
              <a:xfrm>
                <a:off x="4355976" y="2276872"/>
                <a:ext cx="2376264" cy="2776736"/>
                <a:chOff x="4355976" y="2276872"/>
                <a:chExt cx="2376264" cy="2776736"/>
              </a:xfrm>
            </p:grpSpPr>
            <p:sp>
              <p:nvSpPr>
                <p:cNvPr id="232" name="Google Shape;232;p22"/>
                <p:cNvSpPr/>
                <p:nvPr/>
              </p:nvSpPr>
              <p:spPr>
                <a:xfrm>
                  <a:off x="4355976" y="2276872"/>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84</a:t>
                  </a:r>
                  <a:endParaRPr sz="1800">
                    <a:solidFill>
                      <a:schemeClr val="lt1"/>
                    </a:solidFill>
                    <a:latin typeface="Calibri"/>
                    <a:ea typeface="Calibri"/>
                    <a:cs typeface="Calibri"/>
                    <a:sym typeface="Calibri"/>
                  </a:endParaRPr>
                </a:p>
              </p:txBody>
            </p:sp>
            <p:sp>
              <p:nvSpPr>
                <p:cNvPr id="233" name="Google Shape;233;p22"/>
                <p:cNvSpPr/>
                <p:nvPr/>
              </p:nvSpPr>
              <p:spPr>
                <a:xfrm>
                  <a:off x="5868144" y="2317304"/>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a:t>
                  </a:r>
                  <a:endParaRPr sz="1800">
                    <a:solidFill>
                      <a:schemeClr val="lt1"/>
                    </a:solidFill>
                    <a:latin typeface="Calibri"/>
                    <a:ea typeface="Calibri"/>
                    <a:cs typeface="Calibri"/>
                    <a:sym typeface="Calibri"/>
                  </a:endParaRPr>
                </a:p>
              </p:txBody>
            </p:sp>
            <p:sp>
              <p:nvSpPr>
                <p:cNvPr id="234" name="Google Shape;234;p22"/>
                <p:cNvSpPr/>
                <p:nvPr/>
              </p:nvSpPr>
              <p:spPr>
                <a:xfrm>
                  <a:off x="4355976" y="2896141"/>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34</a:t>
                  </a:r>
                  <a:endParaRPr sz="1800">
                    <a:solidFill>
                      <a:schemeClr val="lt1"/>
                    </a:solidFill>
                    <a:latin typeface="Calibri"/>
                    <a:ea typeface="Calibri"/>
                    <a:cs typeface="Calibri"/>
                    <a:sym typeface="Calibri"/>
                  </a:endParaRPr>
                </a:p>
              </p:txBody>
            </p:sp>
            <p:sp>
              <p:nvSpPr>
                <p:cNvPr id="235" name="Google Shape;235;p22"/>
                <p:cNvSpPr/>
                <p:nvPr/>
              </p:nvSpPr>
              <p:spPr>
                <a:xfrm>
                  <a:off x="5868144" y="3512637"/>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a:t>
                  </a:r>
                  <a:endParaRPr/>
                </a:p>
              </p:txBody>
            </p:sp>
            <p:sp>
              <p:nvSpPr>
                <p:cNvPr id="236" name="Google Shape;236;p22"/>
                <p:cNvSpPr/>
                <p:nvPr/>
              </p:nvSpPr>
              <p:spPr>
                <a:xfrm>
                  <a:off x="5868144" y="4088701"/>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t>
                  </a:r>
                  <a:endParaRPr/>
                </a:p>
              </p:txBody>
            </p:sp>
            <p:sp>
              <p:nvSpPr>
                <p:cNvPr id="237" name="Google Shape;237;p22"/>
                <p:cNvSpPr/>
                <p:nvPr/>
              </p:nvSpPr>
              <p:spPr>
                <a:xfrm>
                  <a:off x="5868144" y="4736772"/>
                  <a:ext cx="864096" cy="316836"/>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a:t>
                  </a:r>
                  <a:endParaRPr/>
                </a:p>
              </p:txBody>
            </p:sp>
            <p:sp>
              <p:nvSpPr>
                <p:cNvPr id="238" name="Google Shape;238;p22"/>
                <p:cNvSpPr/>
                <p:nvPr/>
              </p:nvSpPr>
              <p:spPr>
                <a:xfrm>
                  <a:off x="5868144" y="2936573"/>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
                  </a:r>
                  <a:endParaRPr sz="1800">
                    <a:solidFill>
                      <a:schemeClr val="lt1"/>
                    </a:solidFill>
                    <a:latin typeface="Calibri"/>
                    <a:ea typeface="Calibri"/>
                    <a:cs typeface="Calibri"/>
                    <a:sym typeface="Calibri"/>
                  </a:endParaRPr>
                </a:p>
              </p:txBody>
            </p:sp>
            <p:sp>
              <p:nvSpPr>
                <p:cNvPr id="239" name="Google Shape;239;p22"/>
                <p:cNvSpPr/>
                <p:nvPr/>
              </p:nvSpPr>
              <p:spPr>
                <a:xfrm>
                  <a:off x="4355976" y="3501008"/>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97</a:t>
                  </a:r>
                  <a:endParaRPr sz="1800">
                    <a:solidFill>
                      <a:schemeClr val="lt1"/>
                    </a:solidFill>
                    <a:latin typeface="Calibri"/>
                    <a:ea typeface="Calibri"/>
                    <a:cs typeface="Calibri"/>
                    <a:sym typeface="Calibri"/>
                  </a:endParaRPr>
                </a:p>
              </p:txBody>
            </p:sp>
            <p:sp>
              <p:nvSpPr>
                <p:cNvPr id="240" name="Google Shape;240;p22"/>
                <p:cNvSpPr/>
                <p:nvPr/>
              </p:nvSpPr>
              <p:spPr>
                <a:xfrm>
                  <a:off x="4355976" y="4120277"/>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58</a:t>
                  </a:r>
                  <a:endParaRPr sz="1800">
                    <a:solidFill>
                      <a:schemeClr val="lt1"/>
                    </a:solidFill>
                    <a:latin typeface="Calibri"/>
                    <a:ea typeface="Calibri"/>
                    <a:cs typeface="Calibri"/>
                    <a:sym typeface="Calibri"/>
                  </a:endParaRPr>
                </a:p>
              </p:txBody>
            </p:sp>
            <p:sp>
              <p:nvSpPr>
                <p:cNvPr id="241" name="Google Shape;241;p22"/>
                <p:cNvSpPr/>
                <p:nvPr/>
              </p:nvSpPr>
              <p:spPr>
                <a:xfrm>
                  <a:off x="4355976" y="4696341"/>
                  <a:ext cx="864096" cy="316836"/>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64</a:t>
                  </a:r>
                  <a:endParaRPr sz="1800">
                    <a:solidFill>
                      <a:schemeClr val="lt1"/>
                    </a:solidFill>
                    <a:latin typeface="Calibri"/>
                    <a:ea typeface="Calibri"/>
                    <a:cs typeface="Calibri"/>
                    <a:sym typeface="Calibri"/>
                  </a:endParaRPr>
                </a:p>
              </p:txBody>
            </p:sp>
          </p:grpSp>
          <p:sp>
            <p:nvSpPr>
              <p:cNvPr id="242" name="Google Shape;242;p22"/>
              <p:cNvSpPr txBox="1"/>
              <p:nvPr/>
            </p:nvSpPr>
            <p:spPr>
              <a:xfrm>
                <a:off x="3740639" y="1700808"/>
                <a:ext cx="17347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Marks as </a:t>
                </a:r>
                <a:r>
                  <a:rPr lang="en-US" sz="1800">
                    <a:solidFill>
                      <a:srgbClr val="00B050"/>
                    </a:solidFill>
                    <a:latin typeface="Calibri"/>
                    <a:ea typeface="Calibri"/>
                    <a:cs typeface="Calibri"/>
                    <a:sym typeface="Calibri"/>
                  </a:rPr>
                  <a:t>integer</a:t>
                </a:r>
                <a:endParaRPr sz="1800">
                  <a:solidFill>
                    <a:srgbClr val="00B050"/>
                  </a:solidFill>
                  <a:latin typeface="Calibri"/>
                  <a:ea typeface="Calibri"/>
                  <a:cs typeface="Calibri"/>
                  <a:sym typeface="Calibri"/>
                </a:endParaRPr>
              </a:p>
            </p:txBody>
          </p:sp>
          <p:sp>
            <p:nvSpPr>
              <p:cNvPr id="243" name="Google Shape;243;p22"/>
              <p:cNvSpPr txBox="1"/>
              <p:nvPr/>
            </p:nvSpPr>
            <p:spPr>
              <a:xfrm>
                <a:off x="5612846" y="1700808"/>
                <a:ext cx="21602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Grades as </a:t>
                </a:r>
                <a:r>
                  <a:rPr lang="en-US" sz="1800">
                    <a:solidFill>
                      <a:schemeClr val="accent4"/>
                    </a:solidFill>
                    <a:latin typeface="Calibri"/>
                    <a:ea typeface="Calibri"/>
                    <a:cs typeface="Calibri"/>
                    <a:sym typeface="Calibri"/>
                  </a:rPr>
                  <a:t>character</a:t>
                </a:r>
                <a:endParaRPr sz="1800">
                  <a:solidFill>
                    <a:schemeClr val="accent4"/>
                  </a:solidFill>
                  <a:latin typeface="Calibri"/>
                  <a:ea typeface="Calibri"/>
                  <a:cs typeface="Calibri"/>
                  <a:sym typeface="Calibri"/>
                </a:endParaRPr>
              </a:p>
            </p:txBody>
          </p:sp>
        </p:grpSp>
        <p:sp>
          <p:nvSpPr>
            <p:cNvPr id="244" name="Google Shape;244;p22"/>
            <p:cNvSpPr txBox="1"/>
            <p:nvPr/>
          </p:nvSpPr>
          <p:spPr>
            <a:xfrm>
              <a:off x="7740352" y="2204864"/>
              <a:ext cx="9989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4"/>
                  </a:solidFill>
                  <a:latin typeface="Calibri"/>
                  <a:ea typeface="Calibri"/>
                  <a:cs typeface="Calibri"/>
                  <a:sym typeface="Calibri"/>
                </a:rPr>
                <a:t>char</a:t>
              </a:r>
              <a:r>
                <a:rPr lang="en-US" sz="1800">
                  <a:solidFill>
                    <a:schemeClr val="dk1"/>
                  </a:solidFill>
                  <a:latin typeface="Calibri"/>
                  <a:ea typeface="Calibri"/>
                  <a:cs typeface="Calibri"/>
                  <a:sym typeface="Calibri"/>
                </a:rPr>
                <a:t> in C</a:t>
              </a:r>
              <a:endParaRPr sz="1800">
                <a:solidFill>
                  <a:schemeClr val="dk1"/>
                </a:solidFill>
                <a:latin typeface="Calibri"/>
                <a:ea typeface="Calibri"/>
                <a:cs typeface="Calibri"/>
                <a:sym typeface="Calibri"/>
              </a:endParaRPr>
            </a:p>
          </p:txBody>
        </p:sp>
        <p:sp>
          <p:nvSpPr>
            <p:cNvPr id="245" name="Google Shape;245;p22"/>
            <p:cNvSpPr txBox="1"/>
            <p:nvPr/>
          </p:nvSpPr>
          <p:spPr>
            <a:xfrm>
              <a:off x="7740352" y="2843644"/>
              <a:ext cx="9989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4"/>
                  </a:solidFill>
                  <a:latin typeface="Calibri"/>
                  <a:ea typeface="Calibri"/>
                  <a:cs typeface="Calibri"/>
                  <a:sym typeface="Calibri"/>
                </a:rPr>
                <a:t>char</a:t>
              </a:r>
              <a:r>
                <a:rPr lang="en-US" sz="1800">
                  <a:solidFill>
                    <a:schemeClr val="dk1"/>
                  </a:solidFill>
                  <a:latin typeface="Calibri"/>
                  <a:ea typeface="Calibri"/>
                  <a:cs typeface="Calibri"/>
                  <a:sym typeface="Calibri"/>
                </a:rPr>
                <a:t> in C</a:t>
              </a:r>
              <a:endParaRPr sz="1800">
                <a:solidFill>
                  <a:schemeClr val="dk1"/>
                </a:solidFill>
                <a:latin typeface="Calibri"/>
                <a:ea typeface="Calibri"/>
                <a:cs typeface="Calibri"/>
                <a:sym typeface="Calibri"/>
              </a:endParaRPr>
            </a:p>
          </p:txBody>
        </p:sp>
        <p:sp>
          <p:nvSpPr>
            <p:cNvPr id="246" name="Google Shape;246;p22"/>
            <p:cNvSpPr txBox="1"/>
            <p:nvPr/>
          </p:nvSpPr>
          <p:spPr>
            <a:xfrm>
              <a:off x="7740352" y="3429000"/>
              <a:ext cx="9989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4"/>
                  </a:solidFill>
                  <a:latin typeface="Calibri"/>
                  <a:ea typeface="Calibri"/>
                  <a:cs typeface="Calibri"/>
                  <a:sym typeface="Calibri"/>
                </a:rPr>
                <a:t>char</a:t>
              </a:r>
              <a:r>
                <a:rPr lang="en-US" sz="1800">
                  <a:solidFill>
                    <a:schemeClr val="dk1"/>
                  </a:solidFill>
                  <a:latin typeface="Calibri"/>
                  <a:ea typeface="Calibri"/>
                  <a:cs typeface="Calibri"/>
                  <a:sym typeface="Calibri"/>
                </a:rPr>
                <a:t> in C</a:t>
              </a:r>
              <a:endParaRPr sz="1800">
                <a:solidFill>
                  <a:schemeClr val="dk1"/>
                </a:solidFill>
                <a:latin typeface="Calibri"/>
                <a:ea typeface="Calibri"/>
                <a:cs typeface="Calibri"/>
                <a:sym typeface="Calibri"/>
              </a:endParaRPr>
            </a:p>
          </p:txBody>
        </p:sp>
        <p:sp>
          <p:nvSpPr>
            <p:cNvPr id="247" name="Google Shape;247;p22"/>
            <p:cNvSpPr txBox="1"/>
            <p:nvPr/>
          </p:nvSpPr>
          <p:spPr>
            <a:xfrm>
              <a:off x="7740352" y="4005064"/>
              <a:ext cx="9989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4"/>
                  </a:solidFill>
                  <a:latin typeface="Calibri"/>
                  <a:ea typeface="Calibri"/>
                  <a:cs typeface="Calibri"/>
                  <a:sym typeface="Calibri"/>
                </a:rPr>
                <a:t>char</a:t>
              </a:r>
              <a:r>
                <a:rPr lang="en-US" sz="1800">
                  <a:solidFill>
                    <a:schemeClr val="dk1"/>
                  </a:solidFill>
                  <a:latin typeface="Calibri"/>
                  <a:ea typeface="Calibri"/>
                  <a:cs typeface="Calibri"/>
                  <a:sym typeface="Calibri"/>
                </a:rPr>
                <a:t> in C</a:t>
              </a:r>
              <a:endParaRPr sz="1800">
                <a:solidFill>
                  <a:schemeClr val="dk1"/>
                </a:solidFill>
                <a:latin typeface="Calibri"/>
                <a:ea typeface="Calibri"/>
                <a:cs typeface="Calibri"/>
                <a:sym typeface="Calibri"/>
              </a:endParaRPr>
            </a:p>
          </p:txBody>
        </p:sp>
        <p:sp>
          <p:nvSpPr>
            <p:cNvPr id="248" name="Google Shape;248;p22"/>
            <p:cNvSpPr txBox="1"/>
            <p:nvPr/>
          </p:nvSpPr>
          <p:spPr>
            <a:xfrm>
              <a:off x="7740352" y="4653136"/>
              <a:ext cx="9989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4"/>
                  </a:solidFill>
                  <a:latin typeface="Calibri"/>
                  <a:ea typeface="Calibri"/>
                  <a:cs typeface="Calibri"/>
                  <a:sym typeface="Calibri"/>
                </a:rPr>
                <a:t>char</a:t>
              </a:r>
              <a:r>
                <a:rPr lang="en-US" sz="1800">
                  <a:solidFill>
                    <a:schemeClr val="dk1"/>
                  </a:solidFill>
                  <a:latin typeface="Calibri"/>
                  <a:ea typeface="Calibri"/>
                  <a:cs typeface="Calibri"/>
                  <a:sym typeface="Calibri"/>
                </a:rPr>
                <a:t> in C</a:t>
              </a: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ourier New"/>
              <a:buNone/>
            </a:pPr>
            <a:r>
              <a:rPr lang="en-US">
                <a:latin typeface="Courier New"/>
                <a:ea typeface="Courier New"/>
                <a:cs typeface="Courier New"/>
                <a:sym typeface="Courier New"/>
              </a:rPr>
              <a:t>continue</a:t>
            </a:r>
            <a:r>
              <a:rPr lang="en-US">
                <a:latin typeface="Trebuchet MS"/>
                <a:ea typeface="Trebuchet MS"/>
                <a:cs typeface="Trebuchet MS"/>
                <a:sym typeface="Trebuchet MS"/>
              </a:rPr>
              <a:t> </a:t>
            </a:r>
            <a:r>
              <a:rPr lang="en-US"/>
              <a:t>statement</a:t>
            </a:r>
            <a:endParaRPr/>
          </a:p>
        </p:txBody>
      </p:sp>
      <p:sp>
        <p:nvSpPr>
          <p:cNvPr id="97" name="Google Shape;97;p8"/>
          <p:cNvSpPr txBox="1">
            <a:spLocks noGrp="1"/>
          </p:cNvSpPr>
          <p:nvPr>
            <p:ph type="body" idx="1"/>
          </p:nvPr>
        </p:nvSpPr>
        <p:spPr>
          <a:xfrm>
            <a:off x="6400800" y="1600200"/>
            <a:ext cx="2286000" cy="4525963"/>
          </a:xfrm>
          <a:prstGeom prst="rect">
            <a:avLst/>
          </a:prstGeom>
          <a:solidFill>
            <a:srgbClr val="FFFFFF"/>
          </a:solid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2800"/>
              <a:buFont typeface="Calibri"/>
              <a:buNone/>
            </a:pPr>
            <a:r>
              <a:rPr lang="en-US" sz="2800"/>
              <a:t>Program to show the use of continue statement in for loop</a:t>
            </a:r>
            <a:endParaRPr/>
          </a:p>
          <a:p>
            <a:pPr marL="0" lvl="0" indent="0" algn="l" rtl="0">
              <a:spcBef>
                <a:spcPts val="0"/>
              </a:spcBef>
              <a:spcAft>
                <a:spcPts val="0"/>
              </a:spcAft>
              <a:buClr>
                <a:schemeClr val="accent1"/>
              </a:buClr>
              <a:buSzPts val="2800"/>
              <a:buFont typeface="Calibri"/>
              <a:buNone/>
            </a:pPr>
            <a:endParaRPr sz="2800"/>
          </a:p>
        </p:txBody>
      </p:sp>
      <p:sp>
        <p:nvSpPr>
          <p:cNvPr id="98" name="Google Shape;98;p8"/>
          <p:cNvSpPr txBox="1"/>
          <p:nvPr/>
        </p:nvSpPr>
        <p:spPr>
          <a:xfrm>
            <a:off x="0" y="1562100"/>
            <a:ext cx="6400800" cy="4462760"/>
          </a:xfrm>
          <a:prstGeom prst="rect">
            <a:avLst/>
          </a:prstGeom>
          <a:gradFill>
            <a:gsLst>
              <a:gs pos="0">
                <a:srgbClr val="8EB5FF"/>
              </a:gs>
              <a:gs pos="35000">
                <a:srgbClr val="B1C9FF"/>
              </a:gs>
              <a:gs pos="100000">
                <a:srgbClr val="E0EBFF"/>
              </a:gs>
            </a:gsLst>
            <a:lin ang="16200000" scaled="0"/>
          </a:gradFill>
          <a:ln w="9525" cap="flat" cmpd="sng">
            <a:solidFill>
              <a:srgbClr val="096CC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Courier New"/>
                <a:ea typeface="Courier New"/>
                <a:cs typeface="Courier New"/>
                <a:sym typeface="Courier New"/>
              </a:rPr>
              <a:t>#include&lt;stdio.h&gt;</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int main()</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int n;</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for (n=10; n&gt;0; n=n-1){</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if (n%2==1) </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continue;</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printf(“%d ”, n);</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a:t>
            </a:r>
            <a:endParaRPr/>
          </a:p>
          <a:p>
            <a:pPr marL="0" marR="0" lvl="0" indent="0" algn="l" rtl="0">
              <a:spcBef>
                <a:spcPts val="400"/>
              </a:spcBef>
              <a:spcAft>
                <a:spcPts val="0"/>
              </a:spcAft>
              <a:buNone/>
            </a:pPr>
            <a:endParaRPr sz="2000" b="1" i="0" u="none" strike="noStrike" cap="none">
              <a:solidFill>
                <a:schemeClr val="dk1"/>
              </a:solidFill>
              <a:latin typeface="Courier New"/>
              <a:ea typeface="Courier New"/>
              <a:cs typeface="Courier New"/>
              <a:sym typeface="Courier New"/>
            </a:endParaRPr>
          </a:p>
          <a:p>
            <a:pPr marL="0" marR="0" lvl="0" indent="0" algn="l" rtl="0">
              <a:spcBef>
                <a:spcPts val="400"/>
              </a:spcBef>
              <a:spcAft>
                <a:spcPts val="0"/>
              </a:spcAft>
              <a:buNone/>
            </a:pPr>
            <a:endParaRPr sz="2000" b="1" i="0" u="none" strike="noStrike" cap="none">
              <a:solidFill>
                <a:schemeClr val="dk1"/>
              </a:solidFill>
              <a:latin typeface="Courier New"/>
              <a:ea typeface="Courier New"/>
              <a:cs typeface="Courier New"/>
              <a:sym typeface="Courier New"/>
            </a:endParaRPr>
          </a:p>
        </p:txBody>
      </p:sp>
      <p:sp>
        <p:nvSpPr>
          <p:cNvPr id="99" name="Google Shape;99;p8"/>
          <p:cNvSpPr txBox="1"/>
          <p:nvPr/>
        </p:nvSpPr>
        <p:spPr>
          <a:xfrm>
            <a:off x="0" y="5859959"/>
            <a:ext cx="6400800" cy="40011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Courier New"/>
                <a:ea typeface="Courier New"/>
                <a:cs typeface="Courier New"/>
                <a:sym typeface="Courier New"/>
              </a:rPr>
              <a:t>10 8 6 4 2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9"/>
          <p:cNvSpPr txBox="1"/>
          <p:nvPr/>
        </p:nvSpPr>
        <p:spPr>
          <a:xfrm>
            <a:off x="0" y="1598235"/>
            <a:ext cx="6400800" cy="4093428"/>
          </a:xfrm>
          <a:prstGeom prst="rect">
            <a:avLst/>
          </a:prstGeom>
          <a:gradFill>
            <a:gsLst>
              <a:gs pos="0">
                <a:srgbClr val="8EB5FF"/>
              </a:gs>
              <a:gs pos="35000">
                <a:srgbClr val="B1C9FF"/>
              </a:gs>
              <a:gs pos="100000">
                <a:srgbClr val="E0EBFF"/>
              </a:gs>
            </a:gsLst>
            <a:lin ang="16200000" scaled="0"/>
          </a:gradFill>
          <a:ln w="9525" cap="flat" cmpd="sng">
            <a:solidFill>
              <a:srgbClr val="096CC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Courier New"/>
                <a:ea typeface="Courier New"/>
                <a:cs typeface="Courier New"/>
                <a:sym typeface="Courier New"/>
              </a:rPr>
              <a:t>#include&lt;stdio.h&gt;</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int main()</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int n = 10; </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while(n&gt;0){</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printf(“%d”, n);</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if (n%2==1) </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continue;</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n = n –1;</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 }</a:t>
            </a:r>
            <a:endParaRPr/>
          </a:p>
          <a:p>
            <a:pPr marL="0" marR="0" lvl="0" indent="0" algn="l" rtl="0">
              <a:spcBef>
                <a:spcPts val="400"/>
              </a:spcBef>
              <a:spcAft>
                <a:spcPts val="0"/>
              </a:spcAft>
              <a:buNone/>
            </a:pPr>
            <a:r>
              <a:rPr lang="en-US" sz="2000" b="1" i="0" u="none" strike="noStrike" cap="none">
                <a:solidFill>
                  <a:schemeClr val="dk1"/>
                </a:solidFill>
                <a:latin typeface="Courier New"/>
                <a:ea typeface="Courier New"/>
                <a:cs typeface="Courier New"/>
                <a:sym typeface="Courier New"/>
              </a:rPr>
              <a:t>}</a:t>
            </a:r>
            <a:endParaRPr/>
          </a:p>
        </p:txBody>
      </p:sp>
      <p:sp>
        <p:nvSpPr>
          <p:cNvPr id="105" name="Google Shape;105;p9"/>
          <p:cNvSpPr txBox="1"/>
          <p:nvPr/>
        </p:nvSpPr>
        <p:spPr>
          <a:xfrm>
            <a:off x="0" y="5859959"/>
            <a:ext cx="6400800" cy="40011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Courier New"/>
                <a:ea typeface="Courier New"/>
                <a:cs typeface="Courier New"/>
                <a:sym typeface="Courier New"/>
              </a:rPr>
              <a:t>10 9 9 9 9 9 …………</a:t>
            </a:r>
            <a:endParaRPr/>
          </a:p>
        </p:txBody>
      </p:sp>
      <p:sp>
        <p:nvSpPr>
          <p:cNvPr id="106" name="Google Shape;106;p9"/>
          <p:cNvSpPr/>
          <p:nvPr/>
        </p:nvSpPr>
        <p:spPr>
          <a:xfrm>
            <a:off x="6858000" y="5715000"/>
            <a:ext cx="2133600" cy="990600"/>
          </a:xfrm>
          <a:prstGeom prst="rect">
            <a:avLst/>
          </a:prstGeom>
          <a:noFill/>
          <a:ln w="9525"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500" b="1" i="0" u="none" strike="noStrike" cap="none">
                <a:solidFill>
                  <a:srgbClr val="FF0000"/>
                </a:solidFill>
                <a:latin typeface="Calibri"/>
                <a:ea typeface="Calibri"/>
                <a:cs typeface="Calibri"/>
                <a:sym typeface="Calibri"/>
              </a:rPr>
              <a:t>The loop then prints number 9 over and over again. It never stops.</a:t>
            </a:r>
            <a:endParaRPr/>
          </a:p>
        </p:txBody>
      </p:sp>
      <p:sp>
        <p:nvSpPr>
          <p:cNvPr id="107" name="Google Shape;107;p9"/>
          <p:cNvSpPr txBox="1"/>
          <p:nvPr/>
        </p:nvSpPr>
        <p:spPr>
          <a:xfrm>
            <a:off x="457200" y="304800"/>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chemeClr val="dk1"/>
              </a:buClr>
              <a:buSzPts val="4400"/>
              <a:buFont typeface="Courier New"/>
              <a:buNone/>
            </a:pPr>
            <a:r>
              <a:rPr lang="en-US" sz="4400" b="0" i="0" u="none" strike="noStrike" cap="none">
                <a:solidFill>
                  <a:schemeClr val="dk1"/>
                </a:solidFill>
                <a:latin typeface="Courier New"/>
                <a:ea typeface="Courier New"/>
                <a:cs typeface="Courier New"/>
                <a:sym typeface="Courier New"/>
              </a:rPr>
              <a:t>continue</a:t>
            </a:r>
            <a:r>
              <a:rPr lang="en-US" sz="4400" b="0" i="0" u="none" strike="noStrike" cap="none">
                <a:solidFill>
                  <a:schemeClr val="dk1"/>
                </a:solidFill>
                <a:latin typeface="Trebuchet MS"/>
                <a:ea typeface="Trebuchet MS"/>
                <a:cs typeface="Trebuchet MS"/>
                <a:sym typeface="Trebuchet MS"/>
              </a:rPr>
              <a:t> </a:t>
            </a:r>
            <a:r>
              <a:rPr lang="en-US" sz="4400" b="0" i="0" u="none" strike="noStrike" cap="none">
                <a:solidFill>
                  <a:schemeClr val="dk1"/>
                </a:solidFill>
                <a:latin typeface="Calibri"/>
                <a:ea typeface="Calibri"/>
                <a:cs typeface="Calibri"/>
                <a:sym typeface="Calibri"/>
              </a:rPr>
              <a:t>statement</a:t>
            </a:r>
            <a:endParaRPr/>
          </a:p>
        </p:txBody>
      </p:sp>
      <p:sp>
        <p:nvSpPr>
          <p:cNvPr id="108" name="Google Shape;108;p9"/>
          <p:cNvSpPr txBox="1">
            <a:spLocks noGrp="1"/>
          </p:cNvSpPr>
          <p:nvPr>
            <p:ph type="body" idx="1"/>
          </p:nvPr>
        </p:nvSpPr>
        <p:spPr>
          <a:xfrm>
            <a:off x="6400800" y="1600200"/>
            <a:ext cx="23622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F6FC6"/>
              </a:buClr>
              <a:buSzPts val="2800"/>
              <a:buNone/>
            </a:pPr>
            <a:r>
              <a:rPr lang="en-US" sz="2800">
                <a:solidFill>
                  <a:srgbClr val="0F6FC6"/>
                </a:solidFill>
              </a:rPr>
              <a:t>Program to show the use of continue statement in for loop</a:t>
            </a:r>
            <a:endParaRPr/>
          </a:p>
        </p:txBody>
      </p:sp>
      <p:cxnSp>
        <p:nvCxnSpPr>
          <p:cNvPr id="109" name="Google Shape;109;p9"/>
          <p:cNvCxnSpPr>
            <a:stCxn id="106" idx="1"/>
            <a:endCxn id="105" idx="3"/>
          </p:cNvCxnSpPr>
          <p:nvPr/>
        </p:nvCxnSpPr>
        <p:spPr>
          <a:xfrm rot="10800000">
            <a:off x="6400800" y="6060000"/>
            <a:ext cx="457200" cy="150300"/>
          </a:xfrm>
          <a:prstGeom prst="straightConnector1">
            <a:avLst/>
          </a:prstGeom>
          <a:noFill/>
          <a:ln w="25400" cap="flat" cmpd="sng">
            <a:solidFill>
              <a:schemeClr val="dk1"/>
            </a:solidFill>
            <a:prstDash val="solid"/>
            <a:round/>
            <a:headEnd type="none" w="sm" len="sm"/>
            <a:tailEnd type="stealth" w="med" len="med"/>
          </a:ln>
          <a:effectLst>
            <a:outerShdw blurRad="40000" dist="20000" dir="5400000" rotWithShape="0">
              <a:srgbClr val="000000">
                <a:alpha val="37647"/>
              </a:srgbClr>
            </a:outerShdw>
          </a:effectLst>
        </p:spPr>
      </p:cxnSp>
      <p:grpSp>
        <p:nvGrpSpPr>
          <p:cNvPr id="110" name="Google Shape;110;p9"/>
          <p:cNvGrpSpPr/>
          <p:nvPr/>
        </p:nvGrpSpPr>
        <p:grpSpPr>
          <a:xfrm>
            <a:off x="1676400" y="3200400"/>
            <a:ext cx="1638300" cy="1143000"/>
            <a:chOff x="1676400" y="3200400"/>
            <a:chExt cx="1638300" cy="1143000"/>
          </a:xfrm>
        </p:grpSpPr>
        <p:cxnSp>
          <p:nvCxnSpPr>
            <p:cNvPr id="111" name="Google Shape;111;p9"/>
            <p:cNvCxnSpPr/>
            <p:nvPr/>
          </p:nvCxnSpPr>
          <p:spPr>
            <a:xfrm rot="-5400000">
              <a:off x="2228850" y="3257550"/>
              <a:ext cx="1143000" cy="1028700"/>
            </a:xfrm>
            <a:prstGeom prst="bentConnector3">
              <a:avLst>
                <a:gd name="adj1" fmla="val 1045"/>
              </a:avLst>
            </a:prstGeom>
            <a:noFill/>
            <a:ln w="25400" cap="flat" cmpd="sng">
              <a:solidFill>
                <a:srgbClr val="FF0000"/>
              </a:solidFill>
              <a:prstDash val="solid"/>
              <a:round/>
              <a:headEnd type="none" w="sm" len="sm"/>
              <a:tailEnd type="none" w="sm" len="sm"/>
            </a:ln>
            <a:effectLst>
              <a:outerShdw blurRad="40000" dist="20000" dir="5400000" rotWithShape="0">
                <a:srgbClr val="000000">
                  <a:alpha val="37647"/>
                </a:srgbClr>
              </a:outerShdw>
            </a:effectLst>
          </p:spPr>
        </p:cxnSp>
        <p:cxnSp>
          <p:nvCxnSpPr>
            <p:cNvPr id="112" name="Google Shape;112;p9"/>
            <p:cNvCxnSpPr/>
            <p:nvPr/>
          </p:nvCxnSpPr>
          <p:spPr>
            <a:xfrm rot="10800000">
              <a:off x="1676400" y="3200400"/>
              <a:ext cx="1638300" cy="0"/>
            </a:xfrm>
            <a:prstGeom prst="straightConnector1">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grpSp>
      <p:sp>
        <p:nvSpPr>
          <p:cNvPr id="113" name="Google Shape;113;p9"/>
          <p:cNvSpPr txBox="1"/>
          <p:nvPr/>
        </p:nvSpPr>
        <p:spPr>
          <a:xfrm>
            <a:off x="3429000" y="3644949"/>
            <a:ext cx="287649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FF0000"/>
                </a:solidFill>
                <a:latin typeface="Calibri"/>
                <a:ea typeface="Calibri"/>
                <a:cs typeface="Calibri"/>
                <a:sym typeface="Calibri"/>
              </a:rPr>
              <a:t>For n=9, loop goes to infinite</a:t>
            </a:r>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execution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ourier New"/>
              <a:buNone/>
            </a:pPr>
            <a:r>
              <a:rPr lang="en-US">
                <a:latin typeface="Courier New"/>
                <a:ea typeface="Courier New"/>
                <a:cs typeface="Courier New"/>
                <a:sym typeface="Courier New"/>
              </a:rPr>
              <a:t>goto</a:t>
            </a:r>
            <a:endParaRPr>
              <a:latin typeface="Courier New"/>
              <a:ea typeface="Courier New"/>
              <a:cs typeface="Courier New"/>
              <a:sym typeface="Courier New"/>
            </a:endParaRPr>
          </a:p>
        </p:txBody>
      </p:sp>
      <p:sp>
        <p:nvSpPr>
          <p:cNvPr id="119" name="Google Shape;119;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spcBef>
                <a:spcPts val="0"/>
              </a:spcBef>
              <a:spcAft>
                <a:spcPts val="0"/>
              </a:spcAft>
              <a:buClr>
                <a:schemeClr val="accent1"/>
              </a:buClr>
              <a:buSzPct val="100000"/>
              <a:buChar char="•"/>
            </a:pPr>
            <a:r>
              <a:rPr lang="en-US" b="1"/>
              <a:t>Unconditionally transfer control.</a:t>
            </a:r>
            <a:endParaRPr/>
          </a:p>
          <a:p>
            <a:pPr marL="342900" lvl="0" indent="-342900" algn="l" rtl="0">
              <a:spcBef>
                <a:spcPts val="544"/>
              </a:spcBef>
              <a:spcAft>
                <a:spcPts val="0"/>
              </a:spcAft>
              <a:buClr>
                <a:schemeClr val="accent1"/>
              </a:buClr>
              <a:buSzPct val="100000"/>
              <a:buChar char="•"/>
            </a:pPr>
            <a:r>
              <a:rPr lang="en-US">
                <a:latin typeface="Courier New"/>
                <a:ea typeface="Courier New"/>
                <a:cs typeface="Courier New"/>
                <a:sym typeface="Courier New"/>
              </a:rPr>
              <a:t>goto</a:t>
            </a:r>
            <a:r>
              <a:rPr lang="en-US"/>
              <a:t> may be used for transferring control from one place to another. </a:t>
            </a:r>
            <a:endParaRPr/>
          </a:p>
          <a:p>
            <a:pPr marL="342900" lvl="0" indent="-342900" algn="l" rtl="0">
              <a:spcBef>
                <a:spcPts val="544"/>
              </a:spcBef>
              <a:spcAft>
                <a:spcPts val="0"/>
              </a:spcAft>
              <a:buClr>
                <a:schemeClr val="accent1"/>
              </a:buClr>
              <a:buSzPct val="100000"/>
              <a:buChar char="•"/>
            </a:pPr>
            <a:r>
              <a:rPr lang="en-US"/>
              <a:t>The syntax is:</a:t>
            </a:r>
            <a:endParaRPr/>
          </a:p>
          <a:p>
            <a:pPr marL="0" lvl="0" indent="0" algn="l" rtl="0">
              <a:spcBef>
                <a:spcPts val="544"/>
              </a:spcBef>
              <a:spcAft>
                <a:spcPts val="0"/>
              </a:spcAft>
              <a:buClr>
                <a:schemeClr val="accent1"/>
              </a:buClr>
              <a:buSzPct val="100000"/>
              <a:buNone/>
            </a:pPr>
            <a:r>
              <a:rPr lang="en-US"/>
              <a:t>	</a:t>
            </a:r>
            <a:r>
              <a:rPr lang="en-US">
                <a:latin typeface="Courier New"/>
                <a:ea typeface="Courier New"/>
                <a:cs typeface="Courier New"/>
                <a:sym typeface="Courier New"/>
              </a:rPr>
              <a:t> goto </a:t>
            </a:r>
            <a:r>
              <a:rPr lang="en-US" i="1"/>
              <a:t>identifier</a:t>
            </a:r>
            <a:r>
              <a:rPr lang="en-US"/>
              <a:t>; </a:t>
            </a:r>
            <a:endParaRPr/>
          </a:p>
          <a:p>
            <a:pPr marL="0" lvl="0" indent="0" algn="l" rtl="0">
              <a:spcBef>
                <a:spcPts val="544"/>
              </a:spcBef>
              <a:spcAft>
                <a:spcPts val="0"/>
              </a:spcAft>
              <a:buClr>
                <a:schemeClr val="accent1"/>
              </a:buClr>
              <a:buSzPct val="100000"/>
              <a:buNone/>
            </a:pPr>
            <a:r>
              <a:rPr lang="en-US"/>
              <a:t>Control is unconditionally transferred to the location of a local label specified by </a:t>
            </a:r>
            <a:r>
              <a:rPr lang="en-US" i="1"/>
              <a:t>identifier</a:t>
            </a:r>
            <a:r>
              <a:rPr lang="en-US"/>
              <a:t>. For example,</a:t>
            </a:r>
            <a:endParaRPr/>
          </a:p>
          <a:p>
            <a:pPr marL="0" lvl="0" indent="0" algn="l" rtl="0">
              <a:spcBef>
                <a:spcPts val="544"/>
              </a:spcBef>
              <a:spcAft>
                <a:spcPts val="0"/>
              </a:spcAft>
              <a:buClr>
                <a:schemeClr val="accent1"/>
              </a:buClr>
              <a:buSzPct val="100000"/>
              <a:buNone/>
            </a:pPr>
            <a:r>
              <a:rPr lang="en-US"/>
              <a:t>	Again: </a:t>
            </a:r>
            <a:endParaRPr/>
          </a:p>
          <a:p>
            <a:pPr marL="0" lvl="0" indent="0" algn="l" rtl="0">
              <a:spcBef>
                <a:spcPts val="544"/>
              </a:spcBef>
              <a:spcAft>
                <a:spcPts val="0"/>
              </a:spcAft>
              <a:buClr>
                <a:schemeClr val="accent1"/>
              </a:buClr>
              <a:buSzPct val="100000"/>
              <a:buNone/>
            </a:pPr>
            <a:r>
              <a:rPr lang="en-US"/>
              <a:t>	... </a:t>
            </a:r>
            <a:endParaRPr/>
          </a:p>
          <a:p>
            <a:pPr marL="0" lvl="0" indent="0" algn="l" rtl="0">
              <a:spcBef>
                <a:spcPts val="544"/>
              </a:spcBef>
              <a:spcAft>
                <a:spcPts val="0"/>
              </a:spcAft>
              <a:buClr>
                <a:schemeClr val="accent1"/>
              </a:buClr>
              <a:buSzPct val="100000"/>
              <a:buNone/>
            </a:pPr>
            <a:r>
              <a:rPr lang="en-US"/>
              <a:t>	</a:t>
            </a:r>
            <a:r>
              <a:rPr lang="en-US">
                <a:latin typeface="Courier New"/>
                <a:ea typeface="Courier New"/>
                <a:cs typeface="Courier New"/>
                <a:sym typeface="Courier New"/>
              </a:rPr>
              <a:t>goto </a:t>
            </a:r>
            <a:r>
              <a:rPr lang="en-US"/>
              <a:t>Again;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004E6C"/>
              </a:buClr>
              <a:buSzPts val="4400"/>
              <a:buFont typeface="Courier New"/>
              <a:buNone/>
            </a:pPr>
            <a:r>
              <a:rPr lang="en-US">
                <a:solidFill>
                  <a:srgbClr val="004E6C"/>
                </a:solidFill>
                <a:latin typeface="Courier New"/>
                <a:ea typeface="Courier New"/>
                <a:cs typeface="Courier New"/>
                <a:sym typeface="Courier New"/>
              </a:rPr>
              <a:t>goto</a:t>
            </a:r>
            <a:r>
              <a:rPr lang="en-US">
                <a:solidFill>
                  <a:srgbClr val="004E6C"/>
                </a:solidFill>
                <a:latin typeface="Trebuchet MS"/>
                <a:ea typeface="Trebuchet MS"/>
                <a:cs typeface="Trebuchet MS"/>
                <a:sym typeface="Trebuchet MS"/>
              </a:rPr>
              <a:t> statement</a:t>
            </a:r>
            <a:endParaRPr/>
          </a:p>
        </p:txBody>
      </p:sp>
      <p:sp>
        <p:nvSpPr>
          <p:cNvPr id="125" name="Google Shape;125;p11"/>
          <p:cNvSpPr txBox="1"/>
          <p:nvPr/>
        </p:nvSpPr>
        <p:spPr>
          <a:xfrm>
            <a:off x="4800600" y="1828800"/>
            <a:ext cx="4191000" cy="2406813"/>
          </a:xfrm>
          <a:prstGeom prst="rect">
            <a:avLst/>
          </a:prstGeom>
          <a:gradFill>
            <a:gsLst>
              <a:gs pos="0">
                <a:srgbClr val="8EB5FF"/>
              </a:gs>
              <a:gs pos="35000">
                <a:srgbClr val="B1C9FF"/>
              </a:gs>
              <a:gs pos="100000">
                <a:srgbClr val="E0EBFF"/>
              </a:gs>
            </a:gsLst>
            <a:lin ang="16200000" scaled="0"/>
          </a:gradFill>
          <a:ln w="9525" cap="flat" cmpd="sng">
            <a:solidFill>
              <a:srgbClr val="096CC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ourier New"/>
                <a:ea typeface="Courier New"/>
                <a:cs typeface="Courier New"/>
                <a:sym typeface="Courier New"/>
              </a:rPr>
              <a:t> n=10;</a:t>
            </a:r>
            <a:endParaRPr/>
          </a:p>
          <a:p>
            <a:pPr marL="0" marR="0" lvl="0" indent="0" algn="l" rtl="0">
              <a:spcBef>
                <a:spcPts val="320"/>
              </a:spcBef>
              <a:spcAft>
                <a:spcPts val="0"/>
              </a:spcAft>
              <a:buNone/>
            </a:pPr>
            <a:endParaRPr sz="1600" b="1">
              <a:solidFill>
                <a:srgbClr val="FF0000"/>
              </a:solidFill>
              <a:latin typeface="Courier New"/>
              <a:ea typeface="Courier New"/>
              <a:cs typeface="Courier New"/>
              <a:sym typeface="Courier New"/>
            </a:endParaRPr>
          </a:p>
          <a:p>
            <a:pPr marL="0" marR="0" lvl="0" indent="0" algn="l" rtl="0">
              <a:spcBef>
                <a:spcPts val="320"/>
              </a:spcBef>
              <a:spcAft>
                <a:spcPts val="0"/>
              </a:spcAft>
              <a:buNone/>
            </a:pPr>
            <a:r>
              <a:rPr lang="en-US" sz="1600" b="1">
                <a:solidFill>
                  <a:srgbClr val="FF0000"/>
                </a:solidFill>
                <a:latin typeface="Courier New"/>
                <a:ea typeface="Courier New"/>
                <a:cs typeface="Courier New"/>
                <a:sym typeface="Courier New"/>
              </a:rPr>
              <a:t>A:</a:t>
            </a:r>
            <a:endParaRPr/>
          </a:p>
          <a:p>
            <a:pPr marL="0" marR="0" lvl="0" indent="0" algn="l" rtl="0">
              <a:spcBef>
                <a:spcPts val="320"/>
              </a:spcBef>
              <a:spcAft>
                <a:spcPts val="0"/>
              </a:spcAft>
              <a:buNone/>
            </a:pPr>
            <a:r>
              <a:rPr lang="en-US" sz="1600" b="1">
                <a:solidFill>
                  <a:schemeClr val="dk1"/>
                </a:solidFill>
                <a:latin typeface="Courier New"/>
                <a:ea typeface="Courier New"/>
                <a:cs typeface="Courier New"/>
                <a:sym typeface="Courier New"/>
              </a:rPr>
              <a:t>   printf(“%d “, n);</a:t>
            </a:r>
            <a:endParaRPr/>
          </a:p>
          <a:p>
            <a:pPr marL="0" marR="0" lvl="0" indent="0" algn="l" rtl="0">
              <a:spcBef>
                <a:spcPts val="320"/>
              </a:spcBef>
              <a:spcAft>
                <a:spcPts val="0"/>
              </a:spcAft>
              <a:buNone/>
            </a:pPr>
            <a:r>
              <a:rPr lang="en-US" sz="1600" b="1">
                <a:solidFill>
                  <a:schemeClr val="dk1"/>
                </a:solidFill>
                <a:latin typeface="Courier New"/>
                <a:ea typeface="Courier New"/>
                <a:cs typeface="Courier New"/>
                <a:sym typeface="Courier New"/>
              </a:rPr>
              <a:t>   n = n -1;</a:t>
            </a:r>
            <a:endParaRPr/>
          </a:p>
          <a:p>
            <a:pPr marL="0" marR="0" lvl="0" indent="0" algn="l" rtl="0">
              <a:spcBef>
                <a:spcPts val="320"/>
              </a:spcBef>
              <a:spcAft>
                <a:spcPts val="0"/>
              </a:spcAft>
              <a:buNone/>
            </a:pPr>
            <a:r>
              <a:rPr lang="en-US" sz="1600" b="1">
                <a:solidFill>
                  <a:schemeClr val="dk1"/>
                </a:solidFill>
                <a:latin typeface="Courier New"/>
                <a:ea typeface="Courier New"/>
                <a:cs typeface="Courier New"/>
                <a:sym typeface="Courier New"/>
              </a:rPr>
              <a:t> </a:t>
            </a:r>
            <a:endParaRPr/>
          </a:p>
          <a:p>
            <a:pPr marL="0" marR="0" lvl="0" indent="0" algn="l" rtl="0">
              <a:spcBef>
                <a:spcPts val="320"/>
              </a:spcBef>
              <a:spcAft>
                <a:spcPts val="0"/>
              </a:spcAft>
              <a:buNone/>
            </a:pPr>
            <a:r>
              <a:rPr lang="en-US" sz="1600" b="1">
                <a:solidFill>
                  <a:schemeClr val="dk1"/>
                </a:solidFill>
                <a:latin typeface="Courier New"/>
                <a:ea typeface="Courier New"/>
                <a:cs typeface="Courier New"/>
                <a:sym typeface="Courier New"/>
              </a:rPr>
              <a:t>   if (n&gt;0)</a:t>
            </a:r>
            <a:endParaRPr/>
          </a:p>
          <a:p>
            <a:pPr marL="0" marR="0" lvl="0" indent="0" algn="l" rtl="0">
              <a:spcBef>
                <a:spcPts val="320"/>
              </a:spcBef>
              <a:spcAft>
                <a:spcPts val="0"/>
              </a:spcAft>
              <a:buNone/>
            </a:pPr>
            <a:r>
              <a:rPr lang="en-US" sz="1600" b="1">
                <a:solidFill>
                  <a:schemeClr val="dk1"/>
                </a:solidFill>
                <a:latin typeface="Courier New"/>
                <a:ea typeface="Courier New"/>
                <a:cs typeface="Courier New"/>
                <a:sym typeface="Courier New"/>
              </a:rPr>
              <a:t>	 </a:t>
            </a:r>
            <a:r>
              <a:rPr lang="en-US" sz="1600" b="1">
                <a:solidFill>
                  <a:srgbClr val="FF0000"/>
                </a:solidFill>
                <a:latin typeface="Courier New"/>
                <a:ea typeface="Courier New"/>
                <a:cs typeface="Courier New"/>
                <a:sym typeface="Courier New"/>
              </a:rPr>
              <a:t>goto A;</a:t>
            </a:r>
            <a:endParaRPr/>
          </a:p>
        </p:txBody>
      </p:sp>
      <p:sp>
        <p:nvSpPr>
          <p:cNvPr id="126" name="Google Shape;126;p11"/>
          <p:cNvSpPr txBox="1"/>
          <p:nvPr/>
        </p:nvSpPr>
        <p:spPr>
          <a:xfrm>
            <a:off x="4953000" y="4648200"/>
            <a:ext cx="4038600" cy="113665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ourier New"/>
                <a:ea typeface="Courier New"/>
                <a:cs typeface="Courier New"/>
                <a:sym typeface="Courier New"/>
              </a:rPr>
              <a:t>Output:</a:t>
            </a:r>
            <a:endParaRPr/>
          </a:p>
          <a:p>
            <a:pPr marL="0" marR="0" lvl="0" indent="0" algn="l" rtl="0">
              <a:spcBef>
                <a:spcPts val="400"/>
              </a:spcBef>
              <a:spcAft>
                <a:spcPts val="0"/>
              </a:spcAft>
              <a:buNone/>
            </a:pPr>
            <a:endParaRPr sz="2000" b="1">
              <a:solidFill>
                <a:schemeClr val="dk1"/>
              </a:solidFill>
              <a:latin typeface="Courier New"/>
              <a:ea typeface="Courier New"/>
              <a:cs typeface="Courier New"/>
              <a:sym typeface="Courier New"/>
            </a:endParaRPr>
          </a:p>
          <a:p>
            <a:pPr marL="0" marR="0" lvl="0" indent="0" algn="l" rtl="0">
              <a:spcBef>
                <a:spcPts val="400"/>
              </a:spcBef>
              <a:spcAft>
                <a:spcPts val="0"/>
              </a:spcAft>
              <a:buNone/>
            </a:pPr>
            <a:r>
              <a:rPr lang="en-US" sz="2000" b="1">
                <a:solidFill>
                  <a:schemeClr val="dk1"/>
                </a:solidFill>
                <a:latin typeface="Courier New"/>
                <a:ea typeface="Courier New"/>
                <a:cs typeface="Courier New"/>
                <a:sym typeface="Courier New"/>
              </a:rPr>
              <a:t>10 9 8 7 6 5 4 3 2 1</a:t>
            </a:r>
            <a:endParaRPr/>
          </a:p>
        </p:txBody>
      </p:sp>
      <p:sp>
        <p:nvSpPr>
          <p:cNvPr id="127" name="Google Shape;127;p11"/>
          <p:cNvSpPr/>
          <p:nvPr/>
        </p:nvSpPr>
        <p:spPr>
          <a:xfrm>
            <a:off x="533400" y="2057400"/>
            <a:ext cx="3962400" cy="44196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128" name="Google Shape;128;p11"/>
          <p:cNvGraphicFramePr/>
          <p:nvPr/>
        </p:nvGraphicFramePr>
        <p:xfrm>
          <a:off x="990600" y="1752600"/>
          <a:ext cx="3375025" cy="4495800"/>
        </p:xfrm>
        <a:graphic>
          <a:graphicData uri="http://schemas.openxmlformats.org/presentationml/2006/ole">
            <mc:AlternateContent xmlns:mc="http://schemas.openxmlformats.org/markup-compatibility/2006">
              <mc:Choice xmlns:v="urn:schemas-microsoft-com:vml" Requires="v">
                <p:oleObj r:id="rId3" imgW="3375025" imgH="4495800" progId="">
                  <p:embed/>
                </p:oleObj>
              </mc:Choice>
              <mc:Fallback>
                <p:oleObj r:id="rId3" imgW="3375025" imgH="4495800" progId="">
                  <p:embed/>
                  <p:pic>
                    <p:nvPicPr>
                      <p:cNvPr id="128" name="Google Shape;128;p11"/>
                      <p:cNvPicPr preferRelativeResize="0"/>
                      <p:nvPr/>
                    </p:nvPicPr>
                    <p:blipFill rotWithShape="1">
                      <a:blip r:embed="rId4">
                        <a:alphaModFix/>
                      </a:blip>
                      <a:srcRect/>
                      <a:stretch/>
                    </p:blipFill>
                    <p:spPr>
                      <a:xfrm>
                        <a:off x="990600" y="1752600"/>
                        <a:ext cx="3375025" cy="4495800"/>
                      </a:xfrm>
                      <a:prstGeom prst="rect">
                        <a:avLst/>
                      </a:prstGeom>
                      <a:noFill/>
                      <a:ln>
                        <a:noFill/>
                      </a:ln>
                    </p:spPr>
                  </p:pic>
                </p:oleObj>
              </mc:Fallback>
            </mc:AlternateContent>
          </a:graphicData>
        </a:graphic>
      </p:graphicFrame>
      <p:sp>
        <p:nvSpPr>
          <p:cNvPr id="129" name="Google Shape;129;p11"/>
          <p:cNvSpPr/>
          <p:nvPr/>
        </p:nvSpPr>
        <p:spPr>
          <a:xfrm>
            <a:off x="4038600" y="4114800"/>
            <a:ext cx="2209800" cy="1066800"/>
          </a:xfrm>
          <a:custGeom>
            <a:avLst/>
            <a:gdLst/>
            <a:ahLst/>
            <a:cxnLst/>
            <a:rect l="l" t="t" r="r" b="b"/>
            <a:pathLst>
              <a:path w="1680" h="816" extrusionOk="0">
                <a:moveTo>
                  <a:pt x="0" y="816"/>
                </a:moveTo>
                <a:cubicBezTo>
                  <a:pt x="40" y="688"/>
                  <a:pt x="80" y="560"/>
                  <a:pt x="192" y="480"/>
                </a:cubicBezTo>
                <a:cubicBezTo>
                  <a:pt x="304" y="400"/>
                  <a:pt x="464" y="368"/>
                  <a:pt x="672" y="336"/>
                </a:cubicBezTo>
                <a:cubicBezTo>
                  <a:pt x="880" y="304"/>
                  <a:pt x="1272" y="344"/>
                  <a:pt x="1440" y="288"/>
                </a:cubicBezTo>
                <a:cubicBezTo>
                  <a:pt x="1608" y="232"/>
                  <a:pt x="1644" y="116"/>
                  <a:pt x="1680" y="0"/>
                </a:cubicBezTo>
              </a:path>
            </a:pathLst>
          </a:custGeom>
          <a:noFill/>
          <a:ln w="25400" cap="flat" cmpd="sng">
            <a:solidFill>
              <a:srgbClr val="FF000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1"/>
          <p:cNvSpPr/>
          <p:nvPr/>
        </p:nvSpPr>
        <p:spPr>
          <a:xfrm>
            <a:off x="965200" y="2082800"/>
            <a:ext cx="3835400" cy="1041400"/>
          </a:xfrm>
          <a:custGeom>
            <a:avLst/>
            <a:gdLst/>
            <a:ahLst/>
            <a:cxnLst/>
            <a:rect l="l" t="t" r="r" b="b"/>
            <a:pathLst>
              <a:path w="2416" h="656" extrusionOk="0">
                <a:moveTo>
                  <a:pt x="112" y="656"/>
                </a:moveTo>
                <a:cubicBezTo>
                  <a:pt x="56" y="444"/>
                  <a:pt x="0" y="232"/>
                  <a:pt x="208" y="128"/>
                </a:cubicBezTo>
                <a:cubicBezTo>
                  <a:pt x="416" y="24"/>
                  <a:pt x="992" y="0"/>
                  <a:pt x="1360" y="32"/>
                </a:cubicBezTo>
                <a:cubicBezTo>
                  <a:pt x="1728" y="64"/>
                  <a:pt x="2072" y="192"/>
                  <a:pt x="2416" y="320"/>
                </a:cubicBezTo>
              </a:path>
            </a:pathLst>
          </a:custGeom>
          <a:noFill/>
          <a:ln w="25400" cap="flat" cmpd="sng">
            <a:solidFill>
              <a:srgbClr val="FF000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2"/>
          <p:cNvSpPr txBox="1">
            <a:spLocks noGrp="1"/>
          </p:cNvSpPr>
          <p:nvPr>
            <p:ph type="title"/>
          </p:nvPr>
        </p:nvSpPr>
        <p:spPr>
          <a:xfrm>
            <a:off x="6400800" y="685800"/>
            <a:ext cx="2310594" cy="4495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Font typeface="Calibri"/>
              <a:buNone/>
            </a:pPr>
            <a:r>
              <a:rPr lang="en-US" sz="3200">
                <a:solidFill>
                  <a:schemeClr val="accent1"/>
                </a:solidFill>
                <a:latin typeface="Calibri"/>
                <a:ea typeface="Calibri"/>
                <a:cs typeface="Calibri"/>
                <a:sym typeface="Calibri"/>
              </a:rPr>
              <a:t>Program to show goto statement.</a:t>
            </a:r>
            <a:endParaRPr/>
          </a:p>
        </p:txBody>
      </p:sp>
      <p:sp>
        <p:nvSpPr>
          <p:cNvPr id="136" name="Google Shape;136;p12"/>
          <p:cNvSpPr txBox="1">
            <a:spLocks noGrp="1"/>
          </p:cNvSpPr>
          <p:nvPr>
            <p:ph type="body" idx="1"/>
          </p:nvPr>
        </p:nvSpPr>
        <p:spPr>
          <a:xfrm>
            <a:off x="0" y="685800"/>
            <a:ext cx="6400800" cy="4495800"/>
          </a:xfrm>
          <a:prstGeom prst="rect">
            <a:avLst/>
          </a:prstGeom>
          <a:gradFill>
            <a:gsLst>
              <a:gs pos="0">
                <a:srgbClr val="8EB5FF"/>
              </a:gs>
              <a:gs pos="35000">
                <a:srgbClr val="B1C9FF"/>
              </a:gs>
              <a:gs pos="100000">
                <a:srgbClr val="E0EBFF"/>
              </a:gs>
            </a:gsLst>
            <a:lin ang="16200000" scaled="0"/>
          </a:gradFill>
          <a:ln w="9525" cap="flat" cmpd="sng">
            <a:solidFill>
              <a:srgbClr val="096CC5"/>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rmAutofit fontScale="92500" lnSpcReduction="10000"/>
          </a:bodyPr>
          <a:lstStyle/>
          <a:p>
            <a:pPr marL="0" lvl="0" indent="0" algn="l" rtl="0">
              <a:spcBef>
                <a:spcPts val="0"/>
              </a:spcBef>
              <a:spcAft>
                <a:spcPts val="0"/>
              </a:spcAft>
              <a:buClr>
                <a:schemeClr val="dk1"/>
              </a:buClr>
              <a:buSzPct val="100000"/>
              <a:buNone/>
            </a:pPr>
            <a:r>
              <a:rPr lang="en-US" sz="1800" b="1">
                <a:solidFill>
                  <a:schemeClr val="dk1"/>
                </a:solidFill>
                <a:latin typeface="Courier New"/>
                <a:ea typeface="Courier New"/>
                <a:cs typeface="Courier New"/>
                <a:sym typeface="Courier New"/>
              </a:rPr>
              <a:t>#include&lt;stdio.h&gt;</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void main()</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int x;</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printf(“enter a number: ”); </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scanf(“%d”,&amp;x);</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if(x%2==0)</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goto even;</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else</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goto odd;</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even:</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printf(“ %d is even”, x);</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return;</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odd:</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   printf(“%d is odd”, x);</a:t>
            </a:r>
            <a:endParaRPr/>
          </a:p>
          <a:p>
            <a:pPr marL="0" lvl="0" indent="0" algn="l" rtl="0">
              <a:spcBef>
                <a:spcPts val="333"/>
              </a:spcBef>
              <a:spcAft>
                <a:spcPts val="0"/>
              </a:spcAft>
              <a:buClr>
                <a:schemeClr val="dk1"/>
              </a:buClr>
              <a:buSzPct val="100000"/>
              <a:buNone/>
            </a:pPr>
            <a:r>
              <a:rPr lang="en-US" sz="1800" b="1">
                <a:solidFill>
                  <a:schemeClr val="dk1"/>
                </a:solidFill>
                <a:latin typeface="Courier New"/>
                <a:ea typeface="Courier New"/>
                <a:cs typeface="Courier New"/>
                <a:sym typeface="Courier New"/>
              </a:rPr>
              <a:t>}</a:t>
            </a:r>
            <a:endParaRPr/>
          </a:p>
        </p:txBody>
      </p:sp>
      <p:sp>
        <p:nvSpPr>
          <p:cNvPr id="137" name="Google Shape;137;p12"/>
          <p:cNvSpPr txBox="1"/>
          <p:nvPr/>
        </p:nvSpPr>
        <p:spPr>
          <a:xfrm>
            <a:off x="0" y="5562600"/>
            <a:ext cx="6400800" cy="64633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ourier New"/>
                <a:ea typeface="Courier New"/>
                <a:cs typeface="Courier New"/>
                <a:sym typeface="Courier New"/>
              </a:rPr>
              <a:t>enter a number: 18</a:t>
            </a:r>
            <a:endParaRPr/>
          </a:p>
          <a:p>
            <a:pPr marL="0" marR="0" lvl="0" indent="0" algn="l" rtl="0">
              <a:spcBef>
                <a:spcPts val="0"/>
              </a:spcBef>
              <a:spcAft>
                <a:spcPts val="0"/>
              </a:spcAft>
              <a:buNone/>
            </a:pPr>
            <a:r>
              <a:rPr lang="en-US" sz="1800" b="1">
                <a:solidFill>
                  <a:schemeClr val="dk1"/>
                </a:solidFill>
                <a:latin typeface="Courier New"/>
                <a:ea typeface="Courier New"/>
                <a:cs typeface="Courier New"/>
                <a:sym typeface="Courier New"/>
              </a:rPr>
              <a:t>18 is even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3"/>
          <p:cNvSpPr txBox="1">
            <a:spLocks noGrp="1"/>
          </p:cNvSpPr>
          <p:nvPr>
            <p:ph type="title"/>
          </p:nvPr>
        </p:nvSpPr>
        <p:spPr>
          <a:xfrm>
            <a:off x="457200" y="3048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ourier New"/>
              <a:buNone/>
            </a:pPr>
            <a:r>
              <a:rPr lang="en-US">
                <a:latin typeface="Courier New"/>
                <a:ea typeface="Courier New"/>
                <a:cs typeface="Courier New"/>
                <a:sym typeface="Courier New"/>
              </a:rPr>
              <a:t>return</a:t>
            </a:r>
            <a:r>
              <a:rPr lang="en-US"/>
              <a:t> statement</a:t>
            </a:r>
            <a:endParaRPr/>
          </a:p>
        </p:txBody>
      </p:sp>
      <p:sp>
        <p:nvSpPr>
          <p:cNvPr id="143" name="Google Shape;143;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just" rtl="0">
              <a:spcBef>
                <a:spcPts val="0"/>
              </a:spcBef>
              <a:spcAft>
                <a:spcPts val="0"/>
              </a:spcAft>
              <a:buClr>
                <a:schemeClr val="accent1"/>
              </a:buClr>
              <a:buSzPct val="100000"/>
              <a:buChar char="•"/>
            </a:pPr>
            <a:r>
              <a:rPr lang="en-US" b="1"/>
              <a:t>Exits the function.</a:t>
            </a:r>
            <a:endParaRPr/>
          </a:p>
          <a:p>
            <a:pPr marL="342900" lvl="0" indent="-342900" algn="just" rtl="0">
              <a:spcBef>
                <a:spcPts val="592"/>
              </a:spcBef>
              <a:spcAft>
                <a:spcPts val="0"/>
              </a:spcAft>
              <a:buClr>
                <a:schemeClr val="accent1"/>
              </a:buClr>
              <a:buSzPct val="100000"/>
              <a:buChar char="•"/>
            </a:pPr>
            <a:r>
              <a:rPr lang="en-US"/>
              <a:t>return exits immediately from the currently executing function to the calling routine, optionally returning a value. The syntax is:</a:t>
            </a:r>
            <a:endParaRPr/>
          </a:p>
          <a:p>
            <a:pPr marL="342900" lvl="0" indent="-342900" algn="just" rtl="0">
              <a:spcBef>
                <a:spcPts val="592"/>
              </a:spcBef>
              <a:spcAft>
                <a:spcPts val="0"/>
              </a:spcAft>
              <a:buClr>
                <a:schemeClr val="accent1"/>
              </a:buClr>
              <a:buSzPct val="100000"/>
              <a:buChar char="•"/>
            </a:pPr>
            <a:r>
              <a:rPr lang="en-US"/>
              <a:t>return [</a:t>
            </a:r>
            <a:r>
              <a:rPr lang="en-US" i="1"/>
              <a:t>expression</a:t>
            </a:r>
            <a:r>
              <a:rPr lang="en-US"/>
              <a:t>]; </a:t>
            </a:r>
            <a:endParaRPr/>
          </a:p>
          <a:p>
            <a:pPr marL="342900" lvl="0" indent="-342900" algn="just" rtl="0">
              <a:spcBef>
                <a:spcPts val="592"/>
              </a:spcBef>
              <a:spcAft>
                <a:spcPts val="0"/>
              </a:spcAft>
              <a:buClr>
                <a:schemeClr val="accent1"/>
              </a:buClr>
              <a:buSzPct val="100000"/>
              <a:buChar char="•"/>
            </a:pPr>
            <a:r>
              <a:rPr lang="en-US"/>
              <a:t>For example,</a:t>
            </a:r>
            <a:endParaRPr/>
          </a:p>
          <a:p>
            <a:pPr marL="0" lvl="0" indent="0" algn="just" rtl="0">
              <a:spcBef>
                <a:spcPts val="592"/>
              </a:spcBef>
              <a:spcAft>
                <a:spcPts val="0"/>
              </a:spcAft>
              <a:buClr>
                <a:schemeClr val="accent1"/>
              </a:buClr>
              <a:buSzPct val="100000"/>
              <a:buNone/>
            </a:pPr>
            <a:r>
              <a:rPr lang="en-US"/>
              <a:t>    	int sqr (int x){</a:t>
            </a:r>
            <a:endParaRPr/>
          </a:p>
          <a:p>
            <a:pPr marL="0" lvl="0" indent="0" algn="just" rtl="0">
              <a:spcBef>
                <a:spcPts val="592"/>
              </a:spcBef>
              <a:spcAft>
                <a:spcPts val="0"/>
              </a:spcAft>
              <a:buClr>
                <a:schemeClr val="accent1"/>
              </a:buClr>
              <a:buSzPct val="100000"/>
              <a:buNone/>
            </a:pPr>
            <a:r>
              <a:rPr lang="en-US"/>
              <a:t>	      return (x*x);</a:t>
            </a:r>
            <a:endParaRPr/>
          </a:p>
          <a:p>
            <a:pPr marL="0" lvl="0" indent="0" algn="just" rtl="0">
              <a:spcBef>
                <a:spcPts val="592"/>
              </a:spcBef>
              <a:spcAft>
                <a:spcPts val="0"/>
              </a:spcAft>
              <a:buClr>
                <a:schemeClr val="accent1"/>
              </a:buClr>
              <a:buSzPct val="100000"/>
              <a:buNone/>
            </a:pPr>
            <a:r>
              <a:rPr lang="en-US"/>
              <a:t>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Question 1</a:t>
            </a:r>
            <a:endParaRPr/>
          </a:p>
        </p:txBody>
      </p:sp>
      <p:sp>
        <p:nvSpPr>
          <p:cNvPr id="149" name="Google Shape;149;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a:t>The continue statement cannot be used with</a:t>
            </a:r>
            <a:br>
              <a:rPr lang="en-US"/>
            </a:br>
            <a:r>
              <a:rPr lang="en-US"/>
              <a:t>A. for</a:t>
            </a:r>
            <a:br>
              <a:rPr lang="en-US"/>
            </a:br>
            <a:r>
              <a:rPr lang="en-US"/>
              <a:t>B. while</a:t>
            </a:r>
            <a:br>
              <a:rPr lang="en-US"/>
            </a:br>
            <a:r>
              <a:rPr lang="en-US"/>
              <a:t>C. do while</a:t>
            </a:r>
            <a:br>
              <a:rPr lang="en-US"/>
            </a:br>
            <a:r>
              <a:rPr lang="en-US"/>
              <a:t>D. switch</a:t>
            </a:r>
            <a:endParaRPr/>
          </a:p>
          <a:p>
            <a:pPr marL="342900" lvl="0" indent="-139700" algn="l" rtl="0">
              <a:spcBef>
                <a:spcPts val="640"/>
              </a:spcBef>
              <a:spcAft>
                <a:spcPts val="0"/>
              </a:spcAft>
              <a:buClr>
                <a:schemeClr val="accent1"/>
              </a:buClr>
              <a:buSzPts val="3200"/>
              <a:buNone/>
            </a:pP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Answer 1</a:t>
            </a:r>
            <a:endParaRPr/>
          </a:p>
        </p:txBody>
      </p:sp>
      <p:sp>
        <p:nvSpPr>
          <p:cNvPr id="155" name="Google Shape;155;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a:t>The continue statement cannot be used with</a:t>
            </a:r>
            <a:br>
              <a:rPr lang="en-US"/>
            </a:br>
            <a:r>
              <a:rPr lang="en-US"/>
              <a:t>A. for</a:t>
            </a:r>
            <a:br>
              <a:rPr lang="en-US"/>
            </a:br>
            <a:r>
              <a:rPr lang="en-US"/>
              <a:t>B. while</a:t>
            </a:r>
            <a:br>
              <a:rPr lang="en-US"/>
            </a:br>
            <a:r>
              <a:rPr lang="en-US"/>
              <a:t>C. do while</a:t>
            </a:r>
            <a:br>
              <a:rPr lang="en-US"/>
            </a:br>
            <a:r>
              <a:rPr lang="en-US" b="1">
                <a:solidFill>
                  <a:srgbClr val="FF0000"/>
                </a:solidFill>
              </a:rPr>
              <a:t>D. switch</a:t>
            </a:r>
            <a:endParaRPr/>
          </a:p>
          <a:p>
            <a:pPr marL="0" lvl="0" indent="0" algn="l" rtl="0">
              <a:spcBef>
                <a:spcPts val="640"/>
              </a:spcBef>
              <a:spcAft>
                <a:spcPts val="0"/>
              </a:spcAft>
              <a:buClr>
                <a:schemeClr val="accent1"/>
              </a:buClr>
              <a:buSzPts val="3200"/>
              <a:buNone/>
            </a:pP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Question 2</a:t>
            </a:r>
            <a:endParaRPr/>
          </a:p>
        </p:txBody>
      </p:sp>
      <p:sp>
        <p:nvSpPr>
          <p:cNvPr id="161" name="Google Shape;161;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a:t>Which keyword can be used for coming out of recursion?</a:t>
            </a:r>
            <a:br>
              <a:rPr lang="en-US"/>
            </a:br>
            <a:r>
              <a:rPr lang="en-US"/>
              <a:t>A. return</a:t>
            </a:r>
            <a:br>
              <a:rPr lang="en-US"/>
            </a:br>
            <a:r>
              <a:rPr lang="en-US"/>
              <a:t>B. break</a:t>
            </a:r>
            <a:br>
              <a:rPr lang="en-US"/>
            </a:br>
            <a:r>
              <a:rPr lang="en-US"/>
              <a:t>C. exit</a:t>
            </a:r>
            <a:br>
              <a:rPr lang="en-US"/>
            </a:br>
            <a:r>
              <a:rPr lang="en-US"/>
              <a:t>D. both A and B</a:t>
            </a:r>
            <a:endParaRPr/>
          </a:p>
          <a:p>
            <a:pPr marL="0" lvl="0" indent="0" algn="l" rtl="0">
              <a:spcBef>
                <a:spcPts val="640"/>
              </a:spcBef>
              <a:spcAft>
                <a:spcPts val="0"/>
              </a:spcAft>
              <a:buClr>
                <a:schemeClr val="accent1"/>
              </a:buClr>
              <a:buSzPts val="3200"/>
              <a:buNone/>
            </a:pP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Answer 2</a:t>
            </a:r>
            <a:endParaRPr/>
          </a:p>
        </p:txBody>
      </p:sp>
      <p:sp>
        <p:nvSpPr>
          <p:cNvPr id="167" name="Google Shape;167;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a:t>Which keyword can be used for coming out of recursion?</a:t>
            </a:r>
            <a:br>
              <a:rPr lang="en-US"/>
            </a:br>
            <a:r>
              <a:rPr lang="en-US" b="1">
                <a:solidFill>
                  <a:srgbClr val="FF0000"/>
                </a:solidFill>
              </a:rPr>
              <a:t>A. return</a:t>
            </a:r>
            <a:br>
              <a:rPr lang="en-US" b="1">
                <a:solidFill>
                  <a:srgbClr val="FF0000"/>
                </a:solidFill>
              </a:rPr>
            </a:br>
            <a:r>
              <a:rPr lang="en-US"/>
              <a:t>B. break</a:t>
            </a:r>
            <a:br>
              <a:rPr lang="en-US"/>
            </a:br>
            <a:r>
              <a:rPr lang="en-US"/>
              <a:t>C. exit</a:t>
            </a:r>
            <a:br>
              <a:rPr lang="en-US"/>
            </a:br>
            <a:r>
              <a:rPr lang="en-US"/>
              <a:t>D. both A and B</a:t>
            </a:r>
            <a:endParaRPr/>
          </a:p>
          <a:p>
            <a:pPr marL="0" lvl="0" indent="0" algn="l" rtl="0">
              <a:spcBef>
                <a:spcPts val="640"/>
              </a:spcBef>
              <a:spcAft>
                <a:spcPts val="0"/>
              </a:spcAft>
              <a:buClr>
                <a:schemeClr val="accent1"/>
              </a:buClr>
              <a:buSzPts val="32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Classification of Data Types</a:t>
            </a:r>
            <a:endParaRPr/>
          </a:p>
        </p:txBody>
      </p:sp>
      <p:sp>
        <p:nvSpPr>
          <p:cNvPr id="254" name="Google Shape;254;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3200"/>
              <a:buChar char="•"/>
            </a:pPr>
            <a:r>
              <a:rPr lang="en-US">
                <a:solidFill>
                  <a:schemeClr val="accent1"/>
                </a:solidFill>
              </a:rPr>
              <a:t>In C data type is broadly classified  as:</a:t>
            </a:r>
            <a:endParaRPr/>
          </a:p>
          <a:p>
            <a:pPr marL="742950" lvl="1" indent="-285750" algn="just" rtl="0">
              <a:spcBef>
                <a:spcPts val="560"/>
              </a:spcBef>
              <a:spcAft>
                <a:spcPts val="0"/>
              </a:spcAft>
              <a:buClr>
                <a:schemeClr val="accent1"/>
              </a:buClr>
              <a:buSzPts val="2800"/>
              <a:buChar char="–"/>
            </a:pPr>
            <a:r>
              <a:rPr lang="en-US">
                <a:solidFill>
                  <a:schemeClr val="accent1"/>
                </a:solidFill>
              </a:rPr>
              <a:t>Basic data types</a:t>
            </a:r>
            <a:endParaRPr/>
          </a:p>
          <a:p>
            <a:pPr marL="742950" lvl="1" indent="-285750" algn="just" rtl="0">
              <a:spcBef>
                <a:spcPts val="560"/>
              </a:spcBef>
              <a:spcAft>
                <a:spcPts val="0"/>
              </a:spcAft>
              <a:buClr>
                <a:schemeClr val="accent1"/>
              </a:buClr>
              <a:buSzPts val="2800"/>
              <a:buChar char="–"/>
            </a:pPr>
            <a:r>
              <a:rPr lang="en-US">
                <a:solidFill>
                  <a:schemeClr val="accent1"/>
                </a:solidFill>
              </a:rPr>
              <a:t>Derived data types</a:t>
            </a:r>
            <a:endParaRPr/>
          </a:p>
          <a:p>
            <a:pPr marL="742950" lvl="1" indent="-285750" algn="just" rtl="0">
              <a:spcBef>
                <a:spcPts val="560"/>
              </a:spcBef>
              <a:spcAft>
                <a:spcPts val="0"/>
              </a:spcAft>
              <a:buClr>
                <a:schemeClr val="accent1"/>
              </a:buClr>
              <a:buSzPts val="2800"/>
              <a:buChar char="–"/>
            </a:pPr>
            <a:r>
              <a:rPr lang="en-US">
                <a:solidFill>
                  <a:schemeClr val="accent1"/>
                </a:solidFill>
              </a:rPr>
              <a:t>User defined data types</a:t>
            </a:r>
            <a:endParaRPr/>
          </a:p>
          <a:p>
            <a:pPr marL="342900" lvl="0" indent="-139700" algn="l" rtl="0">
              <a:spcBef>
                <a:spcPts val="640"/>
              </a:spcBef>
              <a:spcAft>
                <a:spcPts val="0"/>
              </a:spcAft>
              <a:buClr>
                <a:schemeClr val="accent1"/>
              </a:buClr>
              <a:buSzPts val="3200"/>
              <a:buNone/>
            </a:pP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Question 3</a:t>
            </a:r>
            <a:endParaRPr/>
          </a:p>
        </p:txBody>
      </p:sp>
      <p:sp>
        <p:nvSpPr>
          <p:cNvPr id="173" name="Google Shape;173;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a:t>Switch statement accepts.</a:t>
            </a:r>
            <a:br>
              <a:rPr lang="en-US"/>
            </a:br>
            <a:endParaRPr/>
          </a:p>
          <a:p>
            <a:pPr marL="0" lvl="0" indent="0" algn="l" rtl="0">
              <a:spcBef>
                <a:spcPts val="640"/>
              </a:spcBef>
              <a:spcAft>
                <a:spcPts val="0"/>
              </a:spcAft>
              <a:buClr>
                <a:schemeClr val="accent1"/>
              </a:buClr>
              <a:buSzPts val="3200"/>
              <a:buNone/>
            </a:pPr>
            <a:r>
              <a:rPr lang="en-US"/>
              <a:t>A. int</a:t>
            </a:r>
            <a:br>
              <a:rPr lang="en-US"/>
            </a:br>
            <a:r>
              <a:rPr lang="en-US"/>
              <a:t>B. char</a:t>
            </a:r>
            <a:br>
              <a:rPr lang="en-US"/>
            </a:br>
            <a:r>
              <a:rPr lang="en-US"/>
              <a:t>C. long</a:t>
            </a:r>
            <a:br>
              <a:rPr lang="en-US"/>
            </a:br>
            <a:r>
              <a:rPr lang="en-US"/>
              <a:t>D. All of the above</a:t>
            </a:r>
            <a:endParaRPr/>
          </a:p>
          <a:p>
            <a:pPr marL="0" lvl="0" indent="0" algn="l" rtl="0">
              <a:spcBef>
                <a:spcPts val="640"/>
              </a:spcBef>
              <a:spcAft>
                <a:spcPts val="0"/>
              </a:spcAft>
              <a:buClr>
                <a:schemeClr val="accent1"/>
              </a:buClr>
              <a:buSzPts val="3200"/>
              <a:buNone/>
            </a:pP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Answer 3</a:t>
            </a:r>
            <a:endParaRPr/>
          </a:p>
        </p:txBody>
      </p:sp>
      <p:sp>
        <p:nvSpPr>
          <p:cNvPr id="179" name="Google Shape;179;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a:t>Switch statement accepts.</a:t>
            </a:r>
            <a:br>
              <a:rPr lang="en-US"/>
            </a:br>
            <a:endParaRPr/>
          </a:p>
          <a:p>
            <a:pPr marL="0" lvl="0" indent="0" algn="l" rtl="0">
              <a:spcBef>
                <a:spcPts val="640"/>
              </a:spcBef>
              <a:spcAft>
                <a:spcPts val="0"/>
              </a:spcAft>
              <a:buClr>
                <a:schemeClr val="accent1"/>
              </a:buClr>
              <a:buSzPts val="3200"/>
              <a:buNone/>
            </a:pPr>
            <a:r>
              <a:rPr lang="en-US"/>
              <a:t>A. int</a:t>
            </a:r>
            <a:br>
              <a:rPr lang="en-US"/>
            </a:br>
            <a:r>
              <a:rPr lang="en-US"/>
              <a:t>B. char</a:t>
            </a:r>
            <a:br>
              <a:rPr lang="en-US"/>
            </a:br>
            <a:r>
              <a:rPr lang="en-US"/>
              <a:t>C. long</a:t>
            </a:r>
            <a:br>
              <a:rPr lang="en-US"/>
            </a:br>
            <a:r>
              <a:rPr lang="en-US" b="1">
                <a:solidFill>
                  <a:srgbClr val="FF0000"/>
                </a:solidFill>
              </a:rPr>
              <a:t>D. All of the above</a:t>
            </a:r>
            <a:endParaRPr/>
          </a:p>
          <a:p>
            <a:pPr marL="0" lvl="0" indent="0" algn="l" rtl="0">
              <a:spcBef>
                <a:spcPts val="640"/>
              </a:spcBef>
              <a:spcAft>
                <a:spcPts val="0"/>
              </a:spcAft>
              <a:buClr>
                <a:schemeClr val="accent1"/>
              </a:buClr>
              <a:buSzPts val="3200"/>
              <a:buNone/>
            </a:pP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Question 4</a:t>
            </a:r>
            <a:endParaRPr/>
          </a:p>
        </p:txBody>
      </p:sp>
      <p:sp>
        <p:nvSpPr>
          <p:cNvPr id="185" name="Google Shape;185;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a:t>Which loop is guaranteed to execute at least one time.</a:t>
            </a:r>
            <a:endParaRPr/>
          </a:p>
          <a:p>
            <a:pPr marL="0" lvl="0" indent="0" algn="l" rtl="0">
              <a:spcBef>
                <a:spcPts val="640"/>
              </a:spcBef>
              <a:spcAft>
                <a:spcPts val="0"/>
              </a:spcAft>
              <a:buClr>
                <a:schemeClr val="accent1"/>
              </a:buClr>
              <a:buSzPts val="3200"/>
              <a:buNone/>
            </a:pPr>
            <a:r>
              <a:rPr lang="en-US"/>
              <a:t>A. for</a:t>
            </a:r>
            <a:br>
              <a:rPr lang="en-US"/>
            </a:br>
            <a:r>
              <a:rPr lang="en-US"/>
              <a:t>B. while</a:t>
            </a:r>
            <a:br>
              <a:rPr lang="en-US"/>
            </a:br>
            <a:r>
              <a:rPr lang="en-US"/>
              <a:t>C. do while</a:t>
            </a:r>
            <a:br>
              <a:rPr lang="en-US"/>
            </a:br>
            <a:r>
              <a:rPr lang="en-US"/>
              <a:t>D. None of the above</a:t>
            </a:r>
            <a:endParaRPr/>
          </a:p>
          <a:p>
            <a:pPr marL="0" lvl="0" indent="0" algn="l" rtl="0">
              <a:spcBef>
                <a:spcPts val="640"/>
              </a:spcBef>
              <a:spcAft>
                <a:spcPts val="0"/>
              </a:spcAft>
              <a:buClr>
                <a:schemeClr val="accent1"/>
              </a:buClr>
              <a:buSzPts val="3200"/>
              <a:buNone/>
            </a:pPr>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Answer 4</a:t>
            </a:r>
            <a:endParaRPr/>
          </a:p>
        </p:txBody>
      </p:sp>
      <p:sp>
        <p:nvSpPr>
          <p:cNvPr id="191" name="Google Shape;191;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a:t>Which loop is guaranteed to execute at least one time.</a:t>
            </a:r>
            <a:endParaRPr/>
          </a:p>
          <a:p>
            <a:pPr marL="0" lvl="0" indent="0" algn="l" rtl="0">
              <a:spcBef>
                <a:spcPts val="640"/>
              </a:spcBef>
              <a:spcAft>
                <a:spcPts val="0"/>
              </a:spcAft>
              <a:buClr>
                <a:schemeClr val="accent1"/>
              </a:buClr>
              <a:buSzPts val="3200"/>
              <a:buNone/>
            </a:pPr>
            <a:r>
              <a:rPr lang="en-US"/>
              <a:t>A. for</a:t>
            </a:r>
            <a:br>
              <a:rPr lang="en-US"/>
            </a:br>
            <a:r>
              <a:rPr lang="en-US"/>
              <a:t>B. while</a:t>
            </a:r>
            <a:br>
              <a:rPr lang="en-US"/>
            </a:br>
            <a:r>
              <a:rPr lang="en-US" b="1">
                <a:solidFill>
                  <a:srgbClr val="FF0000"/>
                </a:solidFill>
              </a:rPr>
              <a:t>C. do while</a:t>
            </a:r>
            <a:br>
              <a:rPr lang="en-US" b="1">
                <a:solidFill>
                  <a:srgbClr val="FF0000"/>
                </a:solidFill>
              </a:rPr>
            </a:br>
            <a:r>
              <a:rPr lang="en-US"/>
              <a:t>D. None of the above</a:t>
            </a:r>
            <a:endParaRPr/>
          </a:p>
          <a:p>
            <a:pPr marL="0" lvl="0" indent="0" algn="l" rtl="0">
              <a:spcBef>
                <a:spcPts val="640"/>
              </a:spcBef>
              <a:spcAft>
                <a:spcPts val="0"/>
              </a:spcAft>
              <a:buClr>
                <a:schemeClr val="accent1"/>
              </a:buClr>
              <a:buSzPts val="3200"/>
              <a:buNone/>
            </a:pPr>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Question 5</a:t>
            </a:r>
            <a:endParaRPr/>
          </a:p>
        </p:txBody>
      </p:sp>
      <p:sp>
        <p:nvSpPr>
          <p:cNvPr id="197" name="Google Shape;197;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a:t>A labeled statement consist of an identifier followed by</a:t>
            </a:r>
            <a:br>
              <a:rPr lang="en-US"/>
            </a:br>
            <a:r>
              <a:rPr lang="en-US"/>
              <a:t>A. ;</a:t>
            </a:r>
            <a:br>
              <a:rPr lang="en-US"/>
            </a:br>
            <a:r>
              <a:rPr lang="en-US"/>
              <a:t>B. :</a:t>
            </a:r>
            <a:br>
              <a:rPr lang="en-US"/>
            </a:br>
            <a:r>
              <a:rPr lang="en-US"/>
              <a:t>C. ,</a:t>
            </a:r>
            <a:br>
              <a:rPr lang="en-US"/>
            </a:br>
            <a:r>
              <a:rPr lang="en-US"/>
              <a:t>D. =</a:t>
            </a:r>
            <a:endParaRPr/>
          </a:p>
          <a:p>
            <a:pPr marL="0" lvl="0" indent="0" algn="l" rtl="0">
              <a:spcBef>
                <a:spcPts val="640"/>
              </a:spcBef>
              <a:spcAft>
                <a:spcPts val="0"/>
              </a:spcAft>
              <a:buClr>
                <a:schemeClr val="accent1"/>
              </a:buClr>
              <a:buSzPts val="3200"/>
              <a:buNone/>
            </a:pPr>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Question 5</a:t>
            </a:r>
            <a:endParaRPr/>
          </a:p>
        </p:txBody>
      </p:sp>
      <p:sp>
        <p:nvSpPr>
          <p:cNvPr id="203" name="Google Shape;203;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200"/>
              <a:buNone/>
            </a:pPr>
            <a:r>
              <a:rPr lang="en-US"/>
              <a:t>A labeled statement consist of an identifier followed by</a:t>
            </a:r>
            <a:br>
              <a:rPr lang="en-US"/>
            </a:br>
            <a:r>
              <a:rPr lang="en-US"/>
              <a:t>A. ;</a:t>
            </a:r>
            <a:br>
              <a:rPr lang="en-US"/>
            </a:br>
            <a:r>
              <a:rPr lang="en-US" b="1">
                <a:solidFill>
                  <a:srgbClr val="FF0000"/>
                </a:solidFill>
              </a:rPr>
              <a:t>B. :</a:t>
            </a:r>
            <a:br>
              <a:rPr lang="en-US" b="1">
                <a:solidFill>
                  <a:srgbClr val="FF0000"/>
                </a:solidFill>
              </a:rPr>
            </a:br>
            <a:r>
              <a:rPr lang="en-US"/>
              <a:t>C. ,</a:t>
            </a:r>
            <a:br>
              <a:rPr lang="en-US"/>
            </a:br>
            <a:r>
              <a:rPr lang="en-US"/>
              <a:t>D. =</a:t>
            </a:r>
            <a:endParaRPr/>
          </a:p>
          <a:p>
            <a:pPr marL="0" lvl="0" indent="0" algn="l" rtl="0">
              <a:spcBef>
                <a:spcPts val="640"/>
              </a:spcBef>
              <a:spcAft>
                <a:spcPts val="0"/>
              </a:spcAft>
              <a:buClr>
                <a:schemeClr val="accent1"/>
              </a:buClr>
              <a:buSzPts val="3200"/>
              <a:buNone/>
            </a:pPr>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Content Placeholder 4">
            <a:extLst>
              <a:ext uri="{FF2B5EF4-FFF2-40B4-BE49-F238E27FC236}">
                <a16:creationId xmlns:a16="http://schemas.microsoft.com/office/drawing/2014/main" id="{91D8CFF8-9D67-97CB-285C-393B692F3E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05000"/>
            <a:ext cx="6762750" cy="2447925"/>
          </a:xfr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2F06A80-9F64-3BEC-312A-53DBFB34B8B2}"/>
              </a:ext>
            </a:extLst>
          </p:cNvPr>
          <p:cNvSpPr>
            <a:spLocks noGrp="1"/>
          </p:cNvSpPr>
          <p:nvPr>
            <p:ph type="title"/>
          </p:nvPr>
        </p:nvSpPr>
        <p:spPr/>
        <p:txBody>
          <a:bodyPr/>
          <a:lstStyle/>
          <a:p>
            <a:pPr eaLnBrk="1" hangingPunct="1"/>
            <a:r>
              <a:rPr lang="en-US" altLang="en-US"/>
              <a:t>Type Conversion</a:t>
            </a:r>
          </a:p>
        </p:txBody>
      </p:sp>
      <p:sp>
        <p:nvSpPr>
          <p:cNvPr id="8195" name="Content Placeholder 2">
            <a:extLst>
              <a:ext uri="{FF2B5EF4-FFF2-40B4-BE49-F238E27FC236}">
                <a16:creationId xmlns:a16="http://schemas.microsoft.com/office/drawing/2014/main" id="{BEC02F02-5AE9-B48E-14A5-8CBFD5F9BA9A}"/>
              </a:ext>
            </a:extLst>
          </p:cNvPr>
          <p:cNvSpPr>
            <a:spLocks noGrp="1"/>
          </p:cNvSpPr>
          <p:nvPr>
            <p:ph idx="1"/>
          </p:nvPr>
        </p:nvSpPr>
        <p:spPr/>
        <p:txBody>
          <a:bodyPr/>
          <a:lstStyle/>
          <a:p>
            <a:pPr eaLnBrk="1" hangingPunct="1"/>
            <a:r>
              <a:rPr lang="en-US" altLang="en-US"/>
              <a:t>C evaluates arithmetic expressions only in which the data types of the operands are identical.</a:t>
            </a:r>
          </a:p>
          <a:p>
            <a:pPr eaLnBrk="1" hangingPunct="1"/>
            <a:r>
              <a:rPr lang="en-US" altLang="en-US"/>
              <a:t>To ensure that operands are of same type the compiler performs type conversion.</a:t>
            </a:r>
          </a:p>
          <a:p>
            <a:pPr eaLnBrk="1" hangingPunct="1"/>
            <a:r>
              <a:rPr lang="en-US" altLang="en-US"/>
              <a:t>Converting between types can be :</a:t>
            </a:r>
          </a:p>
          <a:p>
            <a:pPr lvl="1" eaLnBrk="1" hangingPunct="1"/>
            <a:r>
              <a:rPr lang="en-US" altLang="en-US"/>
              <a:t>Implicitly (automatically)</a:t>
            </a:r>
          </a:p>
          <a:p>
            <a:pPr lvl="1" eaLnBrk="1" hangingPunct="1"/>
            <a:r>
              <a:rPr lang="en-US" altLang="en-US"/>
              <a:t>Explicitly (forced)</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ED4D48DF-4780-5532-128C-C3BC5F48F12C}"/>
              </a:ext>
            </a:extLst>
          </p:cNvPr>
          <p:cNvSpPr>
            <a:spLocks noGrp="1"/>
          </p:cNvSpPr>
          <p:nvPr>
            <p:ph type="title"/>
          </p:nvPr>
        </p:nvSpPr>
        <p:spPr/>
        <p:txBody>
          <a:bodyPr/>
          <a:lstStyle/>
          <a:p>
            <a:pPr eaLnBrk="1" hangingPunct="1"/>
            <a:r>
              <a:rPr lang="en-US" altLang="en-US"/>
              <a:t>Implicit Conversion</a:t>
            </a:r>
          </a:p>
        </p:txBody>
      </p:sp>
      <p:sp>
        <p:nvSpPr>
          <p:cNvPr id="3" name="Content Placeholder 2">
            <a:extLst>
              <a:ext uri="{FF2B5EF4-FFF2-40B4-BE49-F238E27FC236}">
                <a16:creationId xmlns:a16="http://schemas.microsoft.com/office/drawing/2014/main" id="{D5D67423-ABCE-D5A4-D66B-A31A678C3FAC}"/>
              </a:ext>
            </a:extLst>
          </p:cNvPr>
          <p:cNvSpPr>
            <a:spLocks noGrp="1"/>
          </p:cNvSpPr>
          <p:nvPr>
            <p:ph idx="1"/>
          </p:nvPr>
        </p:nvSpPr>
        <p:spPr>
          <a:ln>
            <a:miter lim="800000"/>
            <a:headEnd/>
            <a:tailEnd/>
          </a:ln>
        </p:spPr>
        <p:txBody>
          <a:bodyPr rtlCol="0">
            <a:normAutofit fontScale="92500" lnSpcReduction="10000"/>
          </a:bodyPr>
          <a:lstStyle/>
          <a:p>
            <a:pPr eaLnBrk="1" fontAlgn="auto" hangingPunct="1">
              <a:spcAft>
                <a:spcPts val="0"/>
              </a:spcAft>
              <a:defRPr/>
            </a:pPr>
            <a:r>
              <a:rPr lang="en-US" sz="2700" dirty="0"/>
              <a:t>If two operands are of different data types the compiler performs an operation called </a:t>
            </a:r>
            <a:r>
              <a:rPr lang="en-US" sz="2700" b="1" dirty="0">
                <a:solidFill>
                  <a:schemeClr val="accent5">
                    <a:lumMod val="50000"/>
                  </a:schemeClr>
                </a:solidFill>
              </a:rPr>
              <a:t>implicit conversion</a:t>
            </a:r>
            <a:r>
              <a:rPr lang="en-US" sz="2700" dirty="0"/>
              <a:t> on selected operands.</a:t>
            </a:r>
          </a:p>
          <a:p>
            <a:pPr eaLnBrk="1" fontAlgn="auto" hangingPunct="1">
              <a:spcAft>
                <a:spcPts val="0"/>
              </a:spcAft>
              <a:defRPr/>
            </a:pPr>
            <a:r>
              <a:rPr lang="en-US" sz="2700" dirty="0"/>
              <a:t>Example: in an expression containing the data types int and float, int operand is converted to float.</a:t>
            </a:r>
          </a:p>
          <a:p>
            <a:pPr lvl="5">
              <a:buFont typeface="Arial" pitchFamily="34" charset="0"/>
              <a:buNone/>
              <a:defRPr/>
            </a:pPr>
            <a:r>
              <a:rPr lang="en-US" sz="2700" dirty="0">
                <a:latin typeface="Courier New" pitchFamily="49" charset="0"/>
                <a:cs typeface="Courier New" pitchFamily="49" charset="0"/>
              </a:rPr>
              <a:t>float average, total;</a:t>
            </a:r>
          </a:p>
          <a:p>
            <a:pPr lvl="5">
              <a:buFont typeface="Arial" pitchFamily="34" charset="0"/>
              <a:buNone/>
              <a:defRPr/>
            </a:pPr>
            <a:r>
              <a:rPr lang="en-US" sz="2700" dirty="0">
                <a:latin typeface="Courier New" pitchFamily="49" charset="0"/>
                <a:cs typeface="Courier New" pitchFamily="49" charset="0"/>
              </a:rPr>
              <a:t>int counter;</a:t>
            </a:r>
          </a:p>
          <a:p>
            <a:pPr lvl="5">
              <a:buFont typeface="Arial" pitchFamily="34" charset="0"/>
              <a:buNone/>
              <a:defRPr/>
            </a:pPr>
            <a:r>
              <a:rPr lang="en-US" sz="2700" dirty="0">
                <a:latin typeface="Courier New" pitchFamily="49" charset="0"/>
                <a:cs typeface="Courier New" pitchFamily="49" charset="0"/>
              </a:rPr>
              <a:t>average = total/counter;</a:t>
            </a:r>
          </a:p>
          <a:p>
            <a:pPr eaLnBrk="1" fontAlgn="auto" hangingPunct="1">
              <a:spcAft>
                <a:spcPts val="0"/>
              </a:spcAft>
              <a:defRPr/>
            </a:pPr>
            <a:r>
              <a:rPr lang="en-US" sz="2700" dirty="0">
                <a:cs typeface="Courier New" pitchFamily="49" charset="0"/>
              </a:rPr>
              <a:t>The copy of counter is made and converted to float, the calculation is performed and the result of floating-point division is assigned to average.</a:t>
            </a:r>
            <a:endParaRPr lang="en-US" sz="2700"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5CF5D7BC-7DC1-5502-CF5C-D8E84ED5FAB6}"/>
              </a:ext>
            </a:extLst>
          </p:cNvPr>
          <p:cNvSpPr>
            <a:spLocks noGrp="1"/>
          </p:cNvSpPr>
          <p:nvPr>
            <p:ph type="title"/>
          </p:nvPr>
        </p:nvSpPr>
        <p:spPr/>
        <p:txBody>
          <a:bodyPr/>
          <a:lstStyle/>
          <a:p>
            <a:pPr eaLnBrk="1" hangingPunct="1"/>
            <a:r>
              <a:rPr lang="en-US" altLang="en-US"/>
              <a:t>Explicit Conversion</a:t>
            </a:r>
          </a:p>
        </p:txBody>
      </p:sp>
      <p:sp>
        <p:nvSpPr>
          <p:cNvPr id="10243" name="Content Placeholder 2">
            <a:extLst>
              <a:ext uri="{FF2B5EF4-FFF2-40B4-BE49-F238E27FC236}">
                <a16:creationId xmlns:a16="http://schemas.microsoft.com/office/drawing/2014/main" id="{95412C58-184D-2C16-E804-280987A9FBC4}"/>
              </a:ext>
            </a:extLst>
          </p:cNvPr>
          <p:cNvSpPr>
            <a:spLocks noGrp="1"/>
          </p:cNvSpPr>
          <p:nvPr>
            <p:ph idx="1"/>
          </p:nvPr>
        </p:nvSpPr>
        <p:spPr/>
        <p:txBody>
          <a:bodyPr/>
          <a:lstStyle/>
          <a:p>
            <a:pPr eaLnBrk="1" hangingPunct="1">
              <a:spcBef>
                <a:spcPct val="0"/>
              </a:spcBef>
            </a:pPr>
            <a:r>
              <a:rPr lang="en-US" altLang="en-US" sz="2400"/>
              <a:t>Type is converted using unary type cast operator.</a:t>
            </a:r>
          </a:p>
          <a:p>
            <a:pPr eaLnBrk="1" hangingPunct="1">
              <a:spcBef>
                <a:spcPct val="0"/>
              </a:spcBef>
            </a:pPr>
            <a:r>
              <a:rPr lang="en-US" altLang="en-US" sz="2400"/>
              <a:t>Which temporary converts the operands.</a:t>
            </a:r>
          </a:p>
          <a:p>
            <a:pPr eaLnBrk="1" hangingPunct="1">
              <a:spcBef>
                <a:spcPct val="0"/>
              </a:spcBef>
            </a:pPr>
            <a:r>
              <a:rPr lang="en-US" altLang="en-US" sz="2400"/>
              <a:t>Example: in an expression containing the data types int and float, int operand is converted to float.</a:t>
            </a:r>
          </a:p>
          <a:p>
            <a:pPr lvl="3" eaLnBrk="1" hangingPunct="1">
              <a:spcBef>
                <a:spcPct val="0"/>
              </a:spcBef>
              <a:buFont typeface="Arial" panose="020B0604020202020204" pitchFamily="34" charset="0"/>
              <a:buNone/>
            </a:pPr>
            <a:r>
              <a:rPr lang="en-US" altLang="en-US" sz="2400">
                <a:solidFill>
                  <a:schemeClr val="tx1"/>
                </a:solidFill>
                <a:latin typeface="Courier New" panose="02070309020205020404" pitchFamily="49" charset="0"/>
                <a:cs typeface="Courier New" panose="02070309020205020404" pitchFamily="49" charset="0"/>
              </a:rPr>
              <a:t>float average, total;</a:t>
            </a:r>
          </a:p>
          <a:p>
            <a:pPr lvl="3" eaLnBrk="1" hangingPunct="1">
              <a:spcBef>
                <a:spcPct val="0"/>
              </a:spcBef>
              <a:buFont typeface="Arial" panose="020B0604020202020204" pitchFamily="34" charset="0"/>
              <a:buNone/>
            </a:pPr>
            <a:r>
              <a:rPr lang="en-US" altLang="en-US" sz="2400">
                <a:solidFill>
                  <a:schemeClr val="tx1"/>
                </a:solidFill>
                <a:latin typeface="Courier New" panose="02070309020205020404" pitchFamily="49" charset="0"/>
                <a:cs typeface="Courier New" panose="02070309020205020404" pitchFamily="49" charset="0"/>
              </a:rPr>
              <a:t>int counter;</a:t>
            </a:r>
          </a:p>
          <a:p>
            <a:pPr lvl="3" eaLnBrk="1" hangingPunct="1">
              <a:spcBef>
                <a:spcPct val="0"/>
              </a:spcBef>
              <a:buFont typeface="Arial" panose="020B0604020202020204" pitchFamily="34" charset="0"/>
              <a:buNone/>
            </a:pPr>
            <a:r>
              <a:rPr lang="en-US" altLang="en-US" sz="2400">
                <a:solidFill>
                  <a:schemeClr val="tx1"/>
                </a:solidFill>
                <a:latin typeface="Courier New" panose="02070309020205020404" pitchFamily="49" charset="0"/>
                <a:cs typeface="Courier New" panose="02070309020205020404" pitchFamily="49" charset="0"/>
              </a:rPr>
              <a:t>average = total/(float)counter;</a:t>
            </a:r>
          </a:p>
          <a:p>
            <a:pPr eaLnBrk="1" hangingPunct="1">
              <a:spcBef>
                <a:spcPct val="0"/>
              </a:spcBef>
            </a:pPr>
            <a:r>
              <a:rPr lang="en-US" altLang="en-US" sz="2400">
                <a:cs typeface="Courier New" panose="02070309020205020404" pitchFamily="49" charset="0"/>
              </a:rPr>
              <a:t>The temporary floating-point copy of counter is created. The value stored in counter is still integer.</a:t>
            </a:r>
          </a:p>
          <a:p>
            <a:pPr eaLnBrk="1" hangingPunct="1">
              <a:spcBef>
                <a:spcPct val="0"/>
              </a:spcBef>
            </a:pPr>
            <a:r>
              <a:rPr lang="en-US" altLang="en-US" sz="2400">
                <a:cs typeface="Courier New" panose="02070309020205020404" pitchFamily="49" charset="0"/>
              </a:rPr>
              <a:t>calculation is performed and the result of floating-point division is assigned to average.</a:t>
            </a:r>
            <a:endParaRPr lang="en-US" altLang="en-US"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pSp>
        <p:nvGrpSpPr>
          <p:cNvPr id="259" name="Google Shape;259;p24"/>
          <p:cNvGrpSpPr/>
          <p:nvPr/>
        </p:nvGrpSpPr>
        <p:grpSpPr>
          <a:xfrm>
            <a:off x="175876" y="458163"/>
            <a:ext cx="8792247" cy="6170272"/>
            <a:chOff x="175876" y="963"/>
            <a:chExt cx="8792247" cy="6170272"/>
          </a:xfrm>
        </p:grpSpPr>
        <p:sp>
          <p:nvSpPr>
            <p:cNvPr id="260" name="Google Shape;260;p24"/>
            <p:cNvSpPr/>
            <p:nvPr/>
          </p:nvSpPr>
          <p:spPr>
            <a:xfrm>
              <a:off x="3233261" y="3493758"/>
              <a:ext cx="2677477" cy="2677477"/>
            </a:xfrm>
            <a:prstGeom prst="ellipse">
              <a:avLst/>
            </a:prstGeom>
            <a:gradFill>
              <a:gsLst>
                <a:gs pos="0">
                  <a:srgbClr val="90B7FF"/>
                </a:gs>
                <a:gs pos="35000">
                  <a:srgbClr val="B1C9FF"/>
                </a:gs>
                <a:gs pos="100000">
                  <a:srgbClr val="E0EB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txBox="1"/>
            <p:nvPr/>
          </p:nvSpPr>
          <p:spPr>
            <a:xfrm>
              <a:off x="3625368" y="3885865"/>
              <a:ext cx="1893263" cy="1893263"/>
            </a:xfrm>
            <a:prstGeom prst="rect">
              <a:avLst/>
            </a:prstGeom>
            <a:no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None/>
              </a:pPr>
              <a:r>
                <a:rPr lang="en-US" sz="5400" b="1">
                  <a:solidFill>
                    <a:schemeClr val="dk1"/>
                  </a:solidFill>
                  <a:latin typeface="Calibri"/>
                  <a:ea typeface="Calibri"/>
                  <a:cs typeface="Calibri"/>
                  <a:sym typeface="Calibri"/>
                </a:rPr>
                <a:t>Data Type</a:t>
              </a:r>
              <a:endParaRPr sz="5400">
                <a:solidFill>
                  <a:schemeClr val="dk1"/>
                </a:solidFill>
                <a:latin typeface="Calibri"/>
                <a:ea typeface="Calibri"/>
                <a:cs typeface="Calibri"/>
                <a:sym typeface="Calibri"/>
              </a:endParaRPr>
            </a:p>
          </p:txBody>
        </p:sp>
        <p:sp>
          <p:nvSpPr>
            <p:cNvPr id="262" name="Google Shape;262;p24"/>
            <p:cNvSpPr/>
            <p:nvPr/>
          </p:nvSpPr>
          <p:spPr>
            <a:xfrm rot="-8700000">
              <a:off x="1236157" y="2934141"/>
              <a:ext cx="2339209" cy="763081"/>
            </a:xfrm>
            <a:prstGeom prst="leftArrow">
              <a:avLst>
                <a:gd name="adj1" fmla="val 60000"/>
                <a:gd name="adj2" fmla="val 50000"/>
              </a:avLst>
            </a:prstGeom>
            <a:gradFill>
              <a:gsLst>
                <a:gs pos="0">
                  <a:srgbClr val="C0D5FF"/>
                </a:gs>
                <a:gs pos="35000">
                  <a:srgbClr val="D1E1FF"/>
                </a:gs>
                <a:gs pos="100000">
                  <a:srgbClr val="EBF2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175876" y="1627382"/>
              <a:ext cx="2543603" cy="2034882"/>
            </a:xfrm>
            <a:prstGeom prst="roundRect">
              <a:avLst>
                <a:gd name="adj" fmla="val 10000"/>
              </a:avLst>
            </a:prstGeom>
            <a:gradFill>
              <a:gsLst>
                <a:gs pos="0">
                  <a:srgbClr val="90B7FF"/>
                </a:gs>
                <a:gs pos="35000">
                  <a:srgbClr val="B1C9FF"/>
                </a:gs>
                <a:gs pos="100000">
                  <a:srgbClr val="E0EB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txBox="1"/>
            <p:nvPr/>
          </p:nvSpPr>
          <p:spPr>
            <a:xfrm>
              <a:off x="235476" y="1686982"/>
              <a:ext cx="2424403" cy="1915682"/>
            </a:xfrm>
            <a:prstGeom prst="rect">
              <a:avLst/>
            </a:prstGeom>
            <a:noFill/>
            <a:ln>
              <a:noFill/>
            </a:ln>
          </p:spPr>
          <p:txBody>
            <a:bodyPr spcFirstLastPara="1" wrap="square" lIns="49525" tIns="49525" rIns="49525" bIns="49525" anchor="t" anchorCtr="0">
              <a:noAutofit/>
            </a:bodyPr>
            <a:lstStyle/>
            <a:p>
              <a:pPr marL="0" marR="0" lvl="0" indent="0" algn="l" rtl="0">
                <a:lnSpc>
                  <a:spcPct val="90000"/>
                </a:lnSpc>
                <a:spcBef>
                  <a:spcPts val="0"/>
                </a:spcBef>
                <a:spcAft>
                  <a:spcPts val="0"/>
                </a:spcAft>
                <a:buNone/>
              </a:pPr>
              <a:r>
                <a:rPr lang="en-US" sz="2600" b="1">
                  <a:solidFill>
                    <a:schemeClr val="dk1"/>
                  </a:solidFill>
                  <a:latin typeface="Calibri"/>
                  <a:ea typeface="Calibri"/>
                  <a:cs typeface="Calibri"/>
                  <a:sym typeface="Calibri"/>
                </a:rPr>
                <a:t>Basic Data Type</a:t>
              </a:r>
              <a:endParaRPr sz="2600">
                <a:solidFill>
                  <a:schemeClr val="dk1"/>
                </a:solidFill>
                <a:latin typeface="Calibri"/>
                <a:ea typeface="Calibri"/>
                <a:cs typeface="Calibri"/>
                <a:sym typeface="Calibri"/>
              </a:endParaRPr>
            </a:p>
            <a:p>
              <a:pPr marL="228600" marR="0" lvl="1" indent="-228600" algn="l" rtl="0">
                <a:lnSpc>
                  <a:spcPct val="90000"/>
                </a:lnSpc>
                <a:spcBef>
                  <a:spcPts val="91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Integer</a:t>
              </a:r>
              <a:endParaRPr sz="20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Character</a:t>
              </a:r>
              <a:endParaRPr sz="20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Float</a:t>
              </a:r>
              <a:endParaRPr sz="20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Double</a:t>
              </a:r>
              <a:endParaRPr sz="2000" b="0" i="0" u="none" strike="noStrike" cap="none">
                <a:solidFill>
                  <a:schemeClr val="dk1"/>
                </a:solidFill>
                <a:latin typeface="Calibri"/>
                <a:ea typeface="Calibri"/>
                <a:cs typeface="Calibri"/>
                <a:sym typeface="Calibri"/>
              </a:endParaRPr>
            </a:p>
          </p:txBody>
        </p:sp>
        <p:sp>
          <p:nvSpPr>
            <p:cNvPr id="265" name="Google Shape;265;p24"/>
            <p:cNvSpPr/>
            <p:nvPr/>
          </p:nvSpPr>
          <p:spPr>
            <a:xfrm rot="-5400000">
              <a:off x="3402395" y="1806469"/>
              <a:ext cx="2339209" cy="763081"/>
            </a:xfrm>
            <a:prstGeom prst="leftArrow">
              <a:avLst>
                <a:gd name="adj1" fmla="val 60000"/>
                <a:gd name="adj2" fmla="val 50000"/>
              </a:avLst>
            </a:prstGeom>
            <a:gradFill>
              <a:gsLst>
                <a:gs pos="0">
                  <a:srgbClr val="C0D5FF"/>
                </a:gs>
                <a:gs pos="35000">
                  <a:srgbClr val="D1E1FF"/>
                </a:gs>
                <a:gs pos="100000">
                  <a:srgbClr val="EBF2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3300198" y="963"/>
              <a:ext cx="2543603" cy="2034882"/>
            </a:xfrm>
            <a:prstGeom prst="roundRect">
              <a:avLst>
                <a:gd name="adj" fmla="val 10000"/>
              </a:avLst>
            </a:prstGeom>
            <a:gradFill>
              <a:gsLst>
                <a:gs pos="0">
                  <a:srgbClr val="90B7FF"/>
                </a:gs>
                <a:gs pos="35000">
                  <a:srgbClr val="B1C9FF"/>
                </a:gs>
                <a:gs pos="100000">
                  <a:srgbClr val="E0EB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txBox="1"/>
            <p:nvPr/>
          </p:nvSpPr>
          <p:spPr>
            <a:xfrm>
              <a:off x="3359798" y="60563"/>
              <a:ext cx="2424403" cy="1915682"/>
            </a:xfrm>
            <a:prstGeom prst="rect">
              <a:avLst/>
            </a:prstGeom>
            <a:noFill/>
            <a:ln>
              <a:noFill/>
            </a:ln>
          </p:spPr>
          <p:txBody>
            <a:bodyPr spcFirstLastPara="1" wrap="square" lIns="49525" tIns="49525" rIns="49525" bIns="49525" anchor="t" anchorCtr="0">
              <a:noAutofit/>
            </a:bodyPr>
            <a:lstStyle/>
            <a:p>
              <a:pPr marL="0" marR="0" lvl="0" indent="0" algn="l" rtl="0">
                <a:lnSpc>
                  <a:spcPct val="90000"/>
                </a:lnSpc>
                <a:spcBef>
                  <a:spcPts val="0"/>
                </a:spcBef>
                <a:spcAft>
                  <a:spcPts val="0"/>
                </a:spcAft>
                <a:buNone/>
              </a:pPr>
              <a:r>
                <a:rPr lang="en-US" sz="2600" b="1">
                  <a:solidFill>
                    <a:schemeClr val="dk1"/>
                  </a:solidFill>
                  <a:latin typeface="Calibri"/>
                  <a:ea typeface="Calibri"/>
                  <a:cs typeface="Calibri"/>
                  <a:sym typeface="Calibri"/>
                </a:rPr>
                <a:t>Derived Data Type</a:t>
              </a:r>
              <a:endParaRPr sz="2600">
                <a:solidFill>
                  <a:schemeClr val="dk1"/>
                </a:solidFill>
                <a:latin typeface="Calibri"/>
                <a:ea typeface="Calibri"/>
                <a:cs typeface="Calibri"/>
                <a:sym typeface="Calibri"/>
              </a:endParaRPr>
            </a:p>
            <a:p>
              <a:pPr marL="228600" marR="0" lvl="1" indent="-228600" algn="l" rtl="0">
                <a:lnSpc>
                  <a:spcPct val="90000"/>
                </a:lnSpc>
                <a:spcBef>
                  <a:spcPts val="91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Pointers</a:t>
              </a:r>
              <a:endParaRPr sz="20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Functions</a:t>
              </a:r>
              <a:endParaRPr sz="20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Array</a:t>
              </a:r>
              <a:endParaRPr sz="2000" b="0" i="0" u="none" strike="noStrike" cap="none">
                <a:solidFill>
                  <a:schemeClr val="dk1"/>
                </a:solidFill>
                <a:latin typeface="Calibri"/>
                <a:ea typeface="Calibri"/>
                <a:cs typeface="Calibri"/>
                <a:sym typeface="Calibri"/>
              </a:endParaRPr>
            </a:p>
          </p:txBody>
        </p:sp>
        <p:sp>
          <p:nvSpPr>
            <p:cNvPr id="268" name="Google Shape;268;p24"/>
            <p:cNvSpPr/>
            <p:nvPr/>
          </p:nvSpPr>
          <p:spPr>
            <a:xfrm rot="-2100000">
              <a:off x="5568632" y="2934141"/>
              <a:ext cx="2339209" cy="763081"/>
            </a:xfrm>
            <a:prstGeom prst="leftArrow">
              <a:avLst>
                <a:gd name="adj1" fmla="val 60000"/>
                <a:gd name="adj2" fmla="val 50000"/>
              </a:avLst>
            </a:prstGeom>
            <a:gradFill>
              <a:gsLst>
                <a:gs pos="0">
                  <a:srgbClr val="C0D5FF"/>
                </a:gs>
                <a:gs pos="35000">
                  <a:srgbClr val="D1E1FF"/>
                </a:gs>
                <a:gs pos="100000">
                  <a:srgbClr val="EBF2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6424520" y="1627382"/>
              <a:ext cx="2543603" cy="2034882"/>
            </a:xfrm>
            <a:prstGeom prst="roundRect">
              <a:avLst>
                <a:gd name="adj" fmla="val 10000"/>
              </a:avLst>
            </a:prstGeom>
            <a:gradFill>
              <a:gsLst>
                <a:gs pos="0">
                  <a:srgbClr val="90B7FF"/>
                </a:gs>
                <a:gs pos="35000">
                  <a:srgbClr val="B1C9FF"/>
                </a:gs>
                <a:gs pos="100000">
                  <a:srgbClr val="E0EB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txBox="1"/>
            <p:nvPr/>
          </p:nvSpPr>
          <p:spPr>
            <a:xfrm>
              <a:off x="6484120" y="1686982"/>
              <a:ext cx="2424403" cy="1915682"/>
            </a:xfrm>
            <a:prstGeom prst="rect">
              <a:avLst/>
            </a:prstGeom>
            <a:noFill/>
            <a:ln>
              <a:noFill/>
            </a:ln>
          </p:spPr>
          <p:txBody>
            <a:bodyPr spcFirstLastPara="1" wrap="square" lIns="49525" tIns="49525" rIns="49525" bIns="49525" anchor="t" anchorCtr="0">
              <a:noAutofit/>
            </a:bodyPr>
            <a:lstStyle/>
            <a:p>
              <a:pPr marL="0" marR="0" lvl="0" indent="0" algn="l" rtl="0">
                <a:lnSpc>
                  <a:spcPct val="90000"/>
                </a:lnSpc>
                <a:spcBef>
                  <a:spcPts val="0"/>
                </a:spcBef>
                <a:spcAft>
                  <a:spcPts val="0"/>
                </a:spcAft>
                <a:buNone/>
              </a:pPr>
              <a:r>
                <a:rPr lang="en-US" sz="2600" b="1">
                  <a:solidFill>
                    <a:schemeClr val="dk1"/>
                  </a:solidFill>
                  <a:latin typeface="Calibri"/>
                  <a:ea typeface="Calibri"/>
                  <a:cs typeface="Calibri"/>
                  <a:sym typeface="Calibri"/>
                </a:rPr>
                <a:t>User Defined Data Type</a:t>
              </a:r>
              <a:endParaRPr sz="2600">
                <a:solidFill>
                  <a:schemeClr val="dk1"/>
                </a:solidFill>
                <a:latin typeface="Calibri"/>
                <a:ea typeface="Calibri"/>
                <a:cs typeface="Calibri"/>
                <a:sym typeface="Calibri"/>
              </a:endParaRPr>
            </a:p>
            <a:p>
              <a:pPr marL="228600" marR="0" lvl="1" indent="-228600" algn="l" rtl="0">
                <a:lnSpc>
                  <a:spcPct val="90000"/>
                </a:lnSpc>
                <a:spcBef>
                  <a:spcPts val="91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Structure</a:t>
              </a:r>
              <a:endParaRPr sz="20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Union</a:t>
              </a:r>
              <a:endParaRPr sz="20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Enumeration	</a:t>
              </a:r>
              <a:endParaRPr sz="20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77198B1A-7CD6-43BB-9C02-26B90A9D60D2}"/>
              </a:ext>
            </a:extLst>
          </p:cNvPr>
          <p:cNvSpPr>
            <a:spLocks noGrp="1"/>
          </p:cNvSpPr>
          <p:nvPr>
            <p:ph type="title"/>
          </p:nvPr>
        </p:nvSpPr>
        <p:spPr/>
        <p:txBody>
          <a:bodyPr/>
          <a:lstStyle/>
          <a:p>
            <a:pPr eaLnBrk="1" hangingPunct="1"/>
            <a:endParaRPr lang="en-US" altLang="en-US"/>
          </a:p>
        </p:txBody>
      </p:sp>
      <p:sp>
        <p:nvSpPr>
          <p:cNvPr id="11267" name="Content Placeholder 2">
            <a:extLst>
              <a:ext uri="{FF2B5EF4-FFF2-40B4-BE49-F238E27FC236}">
                <a16:creationId xmlns:a16="http://schemas.microsoft.com/office/drawing/2014/main" id="{DA3B46DC-6627-E09A-58C7-8131E87200C2}"/>
              </a:ext>
            </a:extLst>
          </p:cNvPr>
          <p:cNvSpPr>
            <a:spLocks noGrp="1"/>
          </p:cNvSpPr>
          <p:nvPr>
            <p:ph idx="1"/>
          </p:nvPr>
        </p:nvSpPr>
        <p:spPr/>
        <p:txBody>
          <a:bodyPr/>
          <a:lstStyle/>
          <a:p>
            <a:pPr eaLnBrk="1" hangingPunct="1"/>
            <a:r>
              <a:rPr lang="en-US" altLang="en-US"/>
              <a:t>Cast operator is unary operator i.e. it takes only one operand.</a:t>
            </a:r>
          </a:p>
          <a:p>
            <a:pPr eaLnBrk="1" hangingPunct="1"/>
            <a:r>
              <a:rPr lang="en-US" altLang="en-US"/>
              <a:t>It is formed by placing parentheses around the type name with operand.</a:t>
            </a:r>
          </a:p>
        </p:txBody>
      </p:sp>
      <p:grpSp>
        <p:nvGrpSpPr>
          <p:cNvPr id="11268" name="Group 3">
            <a:extLst>
              <a:ext uri="{FF2B5EF4-FFF2-40B4-BE49-F238E27FC236}">
                <a16:creationId xmlns:a16="http://schemas.microsoft.com/office/drawing/2014/main" id="{A857493C-1E64-28A4-C73C-398A291EA9B5}"/>
              </a:ext>
            </a:extLst>
          </p:cNvPr>
          <p:cNvGrpSpPr>
            <a:grpSpLocks/>
          </p:cNvGrpSpPr>
          <p:nvPr/>
        </p:nvGrpSpPr>
        <p:grpSpPr bwMode="auto">
          <a:xfrm>
            <a:off x="609600" y="3886200"/>
            <a:ext cx="3048000" cy="1143000"/>
            <a:chOff x="914400" y="1921329"/>
            <a:chExt cx="5029200" cy="2041071"/>
          </a:xfrm>
        </p:grpSpPr>
        <p:sp>
          <p:nvSpPr>
            <p:cNvPr id="5" name="Vertical Scroll 4">
              <a:extLst>
                <a:ext uri="{FF2B5EF4-FFF2-40B4-BE49-F238E27FC236}">
                  <a16:creationId xmlns:a16="http://schemas.microsoft.com/office/drawing/2014/main" id="{9526FF15-75C9-3C8D-CF97-08DB20F8CF87}"/>
                </a:ext>
              </a:extLst>
            </p:cNvPr>
            <p:cNvSpPr/>
            <p:nvPr/>
          </p:nvSpPr>
          <p:spPr>
            <a:xfrm>
              <a:off x="914400" y="2057400"/>
              <a:ext cx="5029200" cy="1905000"/>
            </a:xfrm>
            <a:prstGeom prst="verticalScroll">
              <a:avLst>
                <a:gd name="adj" fmla="val 25000"/>
              </a:avLst>
            </a:prstGeom>
          </p:spPr>
          <p:style>
            <a:lnRef idx="2">
              <a:schemeClr val="dk1"/>
            </a:lnRef>
            <a:fillRef idx="1">
              <a:schemeClr val="lt1"/>
            </a:fillRef>
            <a:effectRef idx="0">
              <a:schemeClr val="dk1"/>
            </a:effectRef>
            <a:fontRef idx="minor">
              <a:schemeClr val="dk1"/>
            </a:fontRef>
          </p:style>
          <p:txBody>
            <a:bodyPr anchor="ctr"/>
            <a:lstStyle/>
            <a:p>
              <a:pPr eaLnBrk="1" fontAlgn="auto" hangingPunct="1">
                <a:spcBef>
                  <a:spcPts val="0"/>
                </a:spcBef>
                <a:spcAft>
                  <a:spcPts val="0"/>
                </a:spcAft>
                <a:defRPr/>
              </a:pPr>
              <a:r>
                <a:rPr lang="en-US" sz="2000" dirty="0">
                  <a:solidFill>
                    <a:srgbClr val="C00000"/>
                  </a:solidFill>
                </a:rPr>
                <a:t>(type) operand</a:t>
              </a:r>
              <a:r>
                <a:rPr lang="en-US" sz="2000" dirty="0"/>
                <a:t>;</a:t>
              </a:r>
            </a:p>
          </p:txBody>
        </p:sp>
        <p:sp>
          <p:nvSpPr>
            <p:cNvPr id="11270" name="TextBox 5">
              <a:extLst>
                <a:ext uri="{FF2B5EF4-FFF2-40B4-BE49-F238E27FC236}">
                  <a16:creationId xmlns:a16="http://schemas.microsoft.com/office/drawing/2014/main" id="{625726B6-1CB5-502A-9213-D21279DB2EAD}"/>
                </a:ext>
              </a:extLst>
            </p:cNvPr>
            <p:cNvSpPr txBox="1">
              <a:spLocks noChangeArrowheads="1"/>
            </p:cNvSpPr>
            <p:nvPr/>
          </p:nvSpPr>
          <p:spPr bwMode="auto">
            <a:xfrm>
              <a:off x="2819399" y="1921329"/>
              <a:ext cx="1447801" cy="65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ctr" eaLnBrk="1" hangingPunct="1">
                <a:spcBef>
                  <a:spcPct val="0"/>
                </a:spcBef>
                <a:buFontTx/>
                <a:buNone/>
              </a:pPr>
              <a:r>
                <a:rPr lang="en-US" altLang="en-US" sz="1800" b="1">
                  <a:solidFill>
                    <a:schemeClr val="tx1"/>
                  </a:solidFill>
                </a:rPr>
                <a:t>Syntax</a:t>
              </a:r>
            </a:p>
          </p:txBody>
        </p:sp>
      </p:gr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077F2326-BCD6-D7B3-5E06-BC4B318974E3}"/>
              </a:ext>
            </a:extLst>
          </p:cNvPr>
          <p:cNvSpPr>
            <a:spLocks noGrp="1"/>
          </p:cNvSpPr>
          <p:nvPr>
            <p:ph type="title"/>
          </p:nvPr>
        </p:nvSpPr>
        <p:spPr/>
        <p:txBody>
          <a:bodyPr/>
          <a:lstStyle/>
          <a:p>
            <a:pPr eaLnBrk="1" hangingPunct="1"/>
            <a:r>
              <a:rPr lang="en-US" altLang="en-US"/>
              <a:t>Type Modifiers</a:t>
            </a:r>
          </a:p>
        </p:txBody>
      </p:sp>
      <p:graphicFrame>
        <p:nvGraphicFramePr>
          <p:cNvPr id="4" name="Content Placeholder 3">
            <a:extLst>
              <a:ext uri="{FF2B5EF4-FFF2-40B4-BE49-F238E27FC236}">
                <a16:creationId xmlns:a16="http://schemas.microsoft.com/office/drawing/2014/main" id="{8973DDA4-097D-7A24-D732-B1F268F6C075}"/>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16F210F-CD69-7E53-2F9E-AAA757A59CC3}"/>
              </a:ext>
            </a:extLst>
          </p:cNvPr>
          <p:cNvSpPr>
            <a:spLocks noGrp="1"/>
          </p:cNvSpPr>
          <p:nvPr>
            <p:ph type="title"/>
          </p:nvPr>
        </p:nvSpPr>
        <p:spPr/>
        <p:txBody>
          <a:bodyPr/>
          <a:lstStyle/>
          <a:p>
            <a:endParaRPr lang="en-IN" altLang="en-US"/>
          </a:p>
        </p:txBody>
      </p:sp>
      <p:pic>
        <p:nvPicPr>
          <p:cNvPr id="13315" name="Picture 6">
            <a:extLst>
              <a:ext uri="{FF2B5EF4-FFF2-40B4-BE49-F238E27FC236}">
                <a16:creationId xmlns:a16="http://schemas.microsoft.com/office/drawing/2014/main" id="{EE672F50-F0BF-2A11-C73D-8709AAD18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8966"/>
          <a:stretch>
            <a:fillRect/>
          </a:stretch>
        </p:blipFill>
        <p:spPr bwMode="auto">
          <a:xfrm>
            <a:off x="203200" y="609600"/>
            <a:ext cx="8737600" cy="582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DE123963-DE7B-1DE3-414F-61610F3481D6}"/>
              </a:ext>
            </a:extLst>
          </p:cNvPr>
          <p:cNvSpPr>
            <a:spLocks noGrp="1" noChangeArrowheads="1"/>
          </p:cNvSpPr>
          <p:nvPr>
            <p:ph idx="1"/>
          </p:nvPr>
        </p:nvSpPr>
        <p:spPr>
          <a:xfrm>
            <a:off x="533400" y="1019175"/>
            <a:ext cx="7467600" cy="39703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indent="0">
              <a:spcBef>
                <a:spcPct val="0"/>
              </a:spcBef>
              <a:buFontTx/>
              <a:buNone/>
              <a:defRPr/>
            </a:pPr>
            <a:r>
              <a:rPr lang="en-US" altLang="en-US" sz="1400" dirty="0">
                <a:solidFill>
                  <a:schemeClr val="tx1"/>
                </a:solidFill>
                <a:latin typeface="Arial Unicode MS" panose="020B0604020202020204" pitchFamily="34" charset="-128"/>
                <a:cs typeface="Arial" panose="020B0604020202020204" pitchFamily="34" charset="0"/>
              </a:rPr>
              <a:t>#include&lt;</a:t>
            </a:r>
            <a:r>
              <a:rPr lang="en-US" altLang="en-US" sz="1400" dirty="0" err="1">
                <a:solidFill>
                  <a:schemeClr val="tx1"/>
                </a:solidFill>
                <a:latin typeface="Arial Unicode MS" panose="020B0604020202020204" pitchFamily="34" charset="-128"/>
                <a:cs typeface="Arial" panose="020B0604020202020204" pitchFamily="34" charset="0"/>
              </a:rPr>
              <a:t>stdio.h</a:t>
            </a:r>
            <a:r>
              <a:rPr lang="en-US" altLang="en-US" sz="1400" dirty="0">
                <a:solidFill>
                  <a:schemeClr val="tx1"/>
                </a:solidFill>
                <a:latin typeface="Arial Unicode MS" panose="020B0604020202020204" pitchFamily="34" charset="-128"/>
                <a:cs typeface="Arial" panose="020B0604020202020204" pitchFamily="34" charset="0"/>
              </a:rPr>
              <a:t>&gt;</a:t>
            </a:r>
          </a:p>
          <a:p>
            <a:pPr marL="0" indent="0">
              <a:spcBef>
                <a:spcPct val="0"/>
              </a:spcBef>
              <a:buFontTx/>
              <a:buNone/>
              <a:defRPr/>
            </a:pPr>
            <a:r>
              <a:rPr lang="en-US" altLang="en-US" sz="1400" dirty="0">
                <a:solidFill>
                  <a:schemeClr val="tx1"/>
                </a:solidFill>
                <a:latin typeface="Arial Unicode MS" panose="020B0604020202020204" pitchFamily="34" charset="-128"/>
                <a:cs typeface="Arial" panose="020B0604020202020204" pitchFamily="34" charset="0"/>
              </a:rPr>
              <a:t> </a:t>
            </a:r>
            <a:r>
              <a:rPr lang="en-US" altLang="en-US" sz="1400" dirty="0" err="1">
                <a:solidFill>
                  <a:schemeClr val="tx1"/>
                </a:solidFill>
                <a:latin typeface="Arial Unicode MS" panose="020B0604020202020204" pitchFamily="34" charset="-128"/>
                <a:cs typeface="Arial" panose="020B0604020202020204" pitchFamily="34" charset="0"/>
              </a:rPr>
              <a:t>int</a:t>
            </a:r>
            <a:r>
              <a:rPr lang="en-US" altLang="en-US" sz="1400" dirty="0">
                <a:solidFill>
                  <a:schemeClr val="tx1"/>
                </a:solidFill>
                <a:latin typeface="Arial Unicode MS" panose="020B0604020202020204" pitchFamily="34" charset="-128"/>
                <a:cs typeface="Arial" panose="020B0604020202020204" pitchFamily="34" charset="0"/>
              </a:rPr>
              <a:t> main()</a:t>
            </a:r>
          </a:p>
          <a:p>
            <a:pPr marL="0" indent="0">
              <a:spcBef>
                <a:spcPct val="0"/>
              </a:spcBef>
              <a:buFontTx/>
              <a:buNone/>
              <a:defRPr/>
            </a:pPr>
            <a:r>
              <a:rPr lang="en-US" altLang="en-US" sz="1400" dirty="0">
                <a:solidFill>
                  <a:schemeClr val="tx1"/>
                </a:solidFill>
                <a:latin typeface="Arial Unicode MS" panose="020B0604020202020204" pitchFamily="34" charset="-128"/>
                <a:cs typeface="Arial" panose="020B0604020202020204" pitchFamily="34" charset="0"/>
              </a:rPr>
              <a:t> { </a:t>
            </a:r>
            <a:r>
              <a:rPr lang="en-US" altLang="en-US" sz="1400" dirty="0" err="1">
                <a:solidFill>
                  <a:schemeClr val="tx1"/>
                </a:solidFill>
                <a:latin typeface="Arial Unicode MS" panose="020B0604020202020204" pitchFamily="34" charset="-128"/>
                <a:cs typeface="Arial" panose="020B0604020202020204" pitchFamily="34" charset="0"/>
              </a:rPr>
              <a:t>int</a:t>
            </a:r>
            <a:r>
              <a:rPr lang="en-US" altLang="en-US" sz="1400" dirty="0">
                <a:solidFill>
                  <a:schemeClr val="tx1"/>
                </a:solidFill>
                <a:latin typeface="Arial Unicode MS" panose="020B0604020202020204" pitchFamily="34" charset="-128"/>
                <a:cs typeface="Arial" panose="020B0604020202020204" pitchFamily="34" charset="0"/>
              </a:rPr>
              <a:t> x = 10;</a:t>
            </a:r>
          </a:p>
          <a:p>
            <a:pPr marL="0" indent="0">
              <a:spcBef>
                <a:spcPct val="0"/>
              </a:spcBef>
              <a:buFontTx/>
              <a:buNone/>
              <a:defRPr/>
            </a:pPr>
            <a:r>
              <a:rPr lang="en-US" altLang="en-US" sz="1400" dirty="0">
                <a:solidFill>
                  <a:schemeClr val="tx1"/>
                </a:solidFill>
                <a:latin typeface="Arial Unicode MS" panose="020B0604020202020204" pitchFamily="34" charset="-128"/>
                <a:cs typeface="Arial" panose="020B0604020202020204" pitchFamily="34" charset="0"/>
              </a:rPr>
              <a:t> char y = 'a';</a:t>
            </a:r>
          </a:p>
          <a:p>
            <a:pPr marL="0" indent="0">
              <a:spcBef>
                <a:spcPct val="0"/>
              </a:spcBef>
              <a:buFontTx/>
              <a:buNone/>
              <a:defRPr/>
            </a:pPr>
            <a:r>
              <a:rPr lang="en-US" altLang="en-US" sz="1400" dirty="0">
                <a:solidFill>
                  <a:schemeClr val="tx1"/>
                </a:solidFill>
                <a:latin typeface="Arial Unicode MS" panose="020B0604020202020204" pitchFamily="34" charset="-128"/>
                <a:cs typeface="Arial" panose="020B0604020202020204" pitchFamily="34" charset="0"/>
              </a:rPr>
              <a:t> x = x + y; </a:t>
            </a:r>
          </a:p>
          <a:p>
            <a:pPr marL="0" indent="0">
              <a:spcBef>
                <a:spcPct val="0"/>
              </a:spcBef>
              <a:buFontTx/>
              <a:buNone/>
              <a:defRPr/>
            </a:pPr>
            <a:r>
              <a:rPr lang="en-US" altLang="en-US" sz="1400" dirty="0">
                <a:solidFill>
                  <a:schemeClr val="tx1"/>
                </a:solidFill>
                <a:latin typeface="Arial Unicode MS" panose="020B0604020202020204" pitchFamily="34" charset="-128"/>
                <a:cs typeface="Arial" panose="020B0604020202020204" pitchFamily="34" charset="0"/>
              </a:rPr>
              <a:t>float z = x + 1.0; </a:t>
            </a:r>
          </a:p>
          <a:p>
            <a:pPr marL="0" indent="0">
              <a:spcBef>
                <a:spcPct val="0"/>
              </a:spcBef>
              <a:buFontTx/>
              <a:buNone/>
              <a:defRPr/>
            </a:pPr>
            <a:r>
              <a:rPr lang="en-US" altLang="en-US" sz="1400" dirty="0" err="1">
                <a:solidFill>
                  <a:schemeClr val="tx1"/>
                </a:solidFill>
                <a:latin typeface="Arial Unicode MS" panose="020B0604020202020204" pitchFamily="34" charset="-128"/>
                <a:cs typeface="Arial" panose="020B0604020202020204" pitchFamily="34" charset="0"/>
              </a:rPr>
              <a:t>printf</a:t>
            </a:r>
            <a:r>
              <a:rPr lang="en-US" altLang="en-US" sz="1400" dirty="0">
                <a:solidFill>
                  <a:schemeClr val="tx1"/>
                </a:solidFill>
                <a:latin typeface="Arial Unicode MS" panose="020B0604020202020204" pitchFamily="34" charset="-128"/>
                <a:cs typeface="Arial" panose="020B0604020202020204" pitchFamily="34" charset="0"/>
              </a:rPr>
              <a:t>("x = %d, z = %f", x, z); return 0;</a:t>
            </a:r>
          </a:p>
          <a:p>
            <a:pPr marL="0" indent="0">
              <a:spcBef>
                <a:spcPct val="0"/>
              </a:spcBef>
              <a:buFontTx/>
              <a:buNone/>
              <a:defRPr/>
            </a:pPr>
            <a:r>
              <a:rPr lang="en-US" altLang="en-US" sz="1400" dirty="0">
                <a:solidFill>
                  <a:schemeClr val="tx1"/>
                </a:solidFill>
                <a:latin typeface="Arial Unicode MS" panose="020B0604020202020204" pitchFamily="34" charset="-128"/>
                <a:cs typeface="Arial" panose="020B0604020202020204" pitchFamily="34" charset="0"/>
              </a:rPr>
              <a:t> } </a:t>
            </a:r>
          </a:p>
          <a:p>
            <a:pPr marL="0" indent="0">
              <a:spcBef>
                <a:spcPct val="0"/>
              </a:spcBef>
              <a:buFontTx/>
              <a:buNone/>
              <a:defRPr/>
            </a:pPr>
            <a:endParaRPr lang="en-US" altLang="en-US" sz="1400" dirty="0">
              <a:solidFill>
                <a:schemeClr val="tx1"/>
              </a:solidFill>
              <a:latin typeface="Arial" panose="020B0604020202020204" pitchFamily="34" charset="0"/>
              <a:cs typeface="Arial" panose="020B0604020202020204" pitchFamily="34" charset="0"/>
            </a:endParaRPr>
          </a:p>
          <a:p>
            <a:pPr marL="0" indent="0">
              <a:spcBef>
                <a:spcPct val="0"/>
              </a:spcBef>
              <a:buFont typeface="Arial" panose="020B0604020202020204" pitchFamily="34" charset="0"/>
              <a:buNone/>
              <a:defRPr/>
            </a:pPr>
            <a:r>
              <a:rPr lang="en-US" altLang="en-US" sz="1400" dirty="0">
                <a:solidFill>
                  <a:schemeClr val="tx1"/>
                </a:solidFill>
                <a:latin typeface="Arial" panose="020B0604020202020204" pitchFamily="34" charset="0"/>
                <a:cs typeface="Arial" panose="020B0604020202020204" pitchFamily="34" charset="0"/>
              </a:rPr>
              <a:t>A. x = 107, z = 108.00</a:t>
            </a:r>
            <a:br>
              <a:rPr lang="en-US" altLang="en-US" sz="1400" dirty="0">
                <a:solidFill>
                  <a:schemeClr val="tx1"/>
                </a:solidFill>
                <a:latin typeface="Arial" panose="020B0604020202020204" pitchFamily="34" charset="0"/>
                <a:cs typeface="Arial" panose="020B0604020202020204" pitchFamily="34" charset="0"/>
              </a:rPr>
            </a:br>
            <a:r>
              <a:rPr lang="en-US" altLang="en-US" sz="1400" dirty="0">
                <a:solidFill>
                  <a:schemeClr val="tx1"/>
                </a:solidFill>
                <a:latin typeface="Arial" panose="020B0604020202020204" pitchFamily="34" charset="0"/>
                <a:cs typeface="Arial" panose="020B0604020202020204" pitchFamily="34" charset="0"/>
              </a:rPr>
              <a:t>B. x = 107, z = 108.0000</a:t>
            </a:r>
            <a:br>
              <a:rPr lang="en-US" altLang="en-US" sz="1400" dirty="0">
                <a:solidFill>
                  <a:schemeClr val="tx1"/>
                </a:solidFill>
                <a:latin typeface="Arial" panose="020B0604020202020204" pitchFamily="34" charset="0"/>
                <a:cs typeface="Arial" panose="020B0604020202020204" pitchFamily="34" charset="0"/>
              </a:rPr>
            </a:br>
            <a:r>
              <a:rPr lang="en-US" altLang="en-US" sz="1400" dirty="0">
                <a:solidFill>
                  <a:schemeClr val="tx1"/>
                </a:solidFill>
                <a:latin typeface="Arial" panose="020B0604020202020204" pitchFamily="34" charset="0"/>
                <a:cs typeface="Arial" panose="020B0604020202020204" pitchFamily="34" charset="0"/>
              </a:rPr>
              <a:t>C. x = 107, z = 108.000000</a:t>
            </a:r>
            <a:br>
              <a:rPr lang="en-US" altLang="en-US" sz="1400" dirty="0">
                <a:solidFill>
                  <a:schemeClr val="tx1"/>
                </a:solidFill>
                <a:latin typeface="Arial" panose="020B0604020202020204" pitchFamily="34" charset="0"/>
                <a:cs typeface="Arial" panose="020B0604020202020204" pitchFamily="34" charset="0"/>
              </a:rPr>
            </a:br>
            <a:r>
              <a:rPr lang="en-US" altLang="en-US" sz="1400" dirty="0">
                <a:solidFill>
                  <a:schemeClr val="tx1"/>
                </a:solidFill>
                <a:latin typeface="Arial" panose="020B0604020202020204" pitchFamily="34" charset="0"/>
                <a:cs typeface="Arial" panose="020B0604020202020204" pitchFamily="34" charset="0"/>
              </a:rPr>
              <a:t>D. x = 108, z = 108.000000</a:t>
            </a:r>
          </a:p>
          <a:p>
            <a:pPr>
              <a:spcBef>
                <a:spcPct val="0"/>
              </a:spcBef>
              <a:buFontTx/>
              <a:buAutoNum type="alphaUcPeriod"/>
              <a:defRPr/>
            </a:pPr>
            <a:endParaRPr lang="en-US" altLang="en-US" sz="1400" dirty="0">
              <a:solidFill>
                <a:schemeClr val="tx1"/>
              </a:solidFill>
              <a:latin typeface="Arial" panose="020B0604020202020204" pitchFamily="34" charset="0"/>
              <a:cs typeface="Arial" panose="020B0604020202020204" pitchFamily="34" charset="0"/>
            </a:endParaRPr>
          </a:p>
          <a:p>
            <a:pPr>
              <a:spcBef>
                <a:spcPct val="0"/>
              </a:spcBef>
              <a:buFontTx/>
              <a:buAutoNum type="alphaUcPeriod"/>
              <a:defRPr/>
            </a:pPr>
            <a:endParaRPr lang="en-US" altLang="en-US" sz="1400" dirty="0">
              <a:solidFill>
                <a:schemeClr val="tx1"/>
              </a:solidFill>
              <a:latin typeface="Arial" panose="020B0604020202020204" pitchFamily="34" charset="0"/>
              <a:cs typeface="Arial" panose="020B0604020202020204" pitchFamily="34" charset="0"/>
            </a:endParaRPr>
          </a:p>
          <a:p>
            <a:pPr>
              <a:spcBef>
                <a:spcPct val="0"/>
              </a:spcBef>
              <a:buFontTx/>
              <a:buAutoNum type="alphaUcPeriod"/>
              <a:defRPr/>
            </a:pPr>
            <a:endParaRPr lang="en-US" altLang="en-US" sz="1400" dirty="0">
              <a:solidFill>
                <a:schemeClr val="tx1"/>
              </a:solidFill>
              <a:latin typeface="Arial" panose="020B0604020202020204" pitchFamily="34" charset="0"/>
              <a:cs typeface="Arial" panose="020B0604020202020204" pitchFamily="34" charset="0"/>
            </a:endParaRPr>
          </a:p>
          <a:p>
            <a:pPr>
              <a:spcBef>
                <a:spcPct val="0"/>
              </a:spcBef>
              <a:buFontTx/>
              <a:buAutoNum type="alphaUcPeriod"/>
              <a:defRPr/>
            </a:pPr>
            <a:endParaRPr lang="en-US" altLang="en-US" sz="1400" dirty="0">
              <a:solidFill>
                <a:schemeClr val="tx1"/>
              </a:solidFill>
              <a:latin typeface="Arial" panose="020B0604020202020204" pitchFamily="34" charset="0"/>
              <a:cs typeface="Arial" panose="020B0604020202020204" pitchFamily="34" charset="0"/>
            </a:endParaRPr>
          </a:p>
          <a:p>
            <a:pPr marL="0" indent="0">
              <a:spcBef>
                <a:spcPct val="0"/>
              </a:spcBef>
              <a:buFont typeface="Arial" panose="020B0604020202020204" pitchFamily="34" charset="0"/>
              <a:buNone/>
              <a:defRPr/>
            </a:pPr>
            <a:endParaRPr lang="en-US" altLang="en-US" sz="1400"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a:extLst>
              <a:ext uri="{FF2B5EF4-FFF2-40B4-BE49-F238E27FC236}">
                <a16:creationId xmlns:a16="http://schemas.microsoft.com/office/drawing/2014/main" id="{544C02BE-7D5D-D3FE-738D-61E87A97DECB}"/>
              </a:ext>
            </a:extLst>
          </p:cNvPr>
          <p:cNvSpPr>
            <a:spLocks noGrp="1" noChangeArrowheads="1"/>
          </p:cNvSpPr>
          <p:nvPr>
            <p:ph idx="1"/>
          </p:nvPr>
        </p:nvSpPr>
        <p:spPr>
          <a:xfrm>
            <a:off x="457200" y="996950"/>
            <a:ext cx="8458200" cy="32924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indent="0">
              <a:spcBef>
                <a:spcPct val="0"/>
              </a:spcBef>
              <a:buFontTx/>
              <a:buNone/>
            </a:pPr>
            <a:r>
              <a:rPr lang="en-US" altLang="en-US" sz="1600">
                <a:solidFill>
                  <a:schemeClr val="tx1"/>
                </a:solidFill>
                <a:latin typeface="Arial Unicode MS" panose="020B0604020202020204" pitchFamily="34" charset="-128"/>
                <a:cs typeface="Arial" panose="020B0604020202020204" pitchFamily="34" charset="0"/>
              </a:rPr>
              <a:t>#include&lt;stdio.h&gt;</a:t>
            </a:r>
          </a:p>
          <a:p>
            <a:pPr marL="0" indent="0">
              <a:spcBef>
                <a:spcPct val="0"/>
              </a:spcBef>
              <a:buFontTx/>
              <a:buNone/>
            </a:pPr>
            <a:r>
              <a:rPr lang="en-US" altLang="en-US" sz="1600">
                <a:solidFill>
                  <a:schemeClr val="tx1"/>
                </a:solidFill>
                <a:latin typeface="Arial Unicode MS" panose="020B0604020202020204" pitchFamily="34" charset="-128"/>
                <a:cs typeface="Arial" panose="020B0604020202020204" pitchFamily="34" charset="0"/>
              </a:rPr>
              <a:t> int main()</a:t>
            </a:r>
          </a:p>
          <a:p>
            <a:pPr marL="0" indent="0">
              <a:spcBef>
                <a:spcPct val="0"/>
              </a:spcBef>
              <a:buFontTx/>
              <a:buNone/>
            </a:pPr>
            <a:r>
              <a:rPr lang="en-US" altLang="en-US" sz="1600">
                <a:solidFill>
                  <a:schemeClr val="tx1"/>
                </a:solidFill>
                <a:latin typeface="Arial Unicode MS" panose="020B0604020202020204" pitchFamily="34" charset="-128"/>
                <a:cs typeface="Arial" panose="020B0604020202020204" pitchFamily="34" charset="0"/>
              </a:rPr>
              <a:t> {</a:t>
            </a:r>
          </a:p>
          <a:p>
            <a:pPr marL="0" indent="0">
              <a:spcBef>
                <a:spcPct val="0"/>
              </a:spcBef>
              <a:buFontTx/>
              <a:buNone/>
            </a:pPr>
            <a:r>
              <a:rPr lang="en-US" altLang="en-US" sz="1600">
                <a:solidFill>
                  <a:schemeClr val="tx1"/>
                </a:solidFill>
                <a:latin typeface="Arial Unicode MS" panose="020B0604020202020204" pitchFamily="34" charset="-128"/>
                <a:cs typeface="Arial" panose="020B0604020202020204" pitchFamily="34" charset="0"/>
              </a:rPr>
              <a:t> double x = 1.2;</a:t>
            </a:r>
          </a:p>
          <a:p>
            <a:pPr marL="0" indent="0">
              <a:spcBef>
                <a:spcPct val="0"/>
              </a:spcBef>
              <a:buFontTx/>
              <a:buNone/>
            </a:pPr>
            <a:r>
              <a:rPr lang="en-US" altLang="en-US" sz="1600">
                <a:solidFill>
                  <a:schemeClr val="tx1"/>
                </a:solidFill>
                <a:latin typeface="Arial Unicode MS" panose="020B0604020202020204" pitchFamily="34" charset="-128"/>
                <a:cs typeface="Arial" panose="020B0604020202020204" pitchFamily="34" charset="0"/>
              </a:rPr>
              <a:t> int sum = (int)x + 1; </a:t>
            </a:r>
          </a:p>
          <a:p>
            <a:pPr marL="0" indent="0">
              <a:spcBef>
                <a:spcPct val="0"/>
              </a:spcBef>
              <a:buFontTx/>
              <a:buNone/>
            </a:pPr>
            <a:r>
              <a:rPr lang="en-US" altLang="en-US" sz="1600">
                <a:solidFill>
                  <a:schemeClr val="tx1"/>
                </a:solidFill>
                <a:latin typeface="Arial Unicode MS" panose="020B0604020202020204" pitchFamily="34" charset="-128"/>
                <a:cs typeface="Arial" panose="020B0604020202020204" pitchFamily="34" charset="0"/>
              </a:rPr>
              <a:t>printf("sum = %d", sum); </a:t>
            </a:r>
          </a:p>
          <a:p>
            <a:pPr marL="0" indent="0">
              <a:spcBef>
                <a:spcPct val="0"/>
              </a:spcBef>
              <a:buFontTx/>
              <a:buNone/>
            </a:pPr>
            <a:r>
              <a:rPr lang="en-US" altLang="en-US" sz="1600">
                <a:solidFill>
                  <a:schemeClr val="tx1"/>
                </a:solidFill>
                <a:latin typeface="Arial Unicode MS" panose="020B0604020202020204" pitchFamily="34" charset="-128"/>
                <a:cs typeface="Arial" panose="020B0604020202020204" pitchFamily="34" charset="0"/>
              </a:rPr>
              <a:t>return 0;</a:t>
            </a:r>
          </a:p>
          <a:p>
            <a:pPr marL="0" indent="0">
              <a:spcBef>
                <a:spcPct val="0"/>
              </a:spcBef>
              <a:buFontTx/>
              <a:buNone/>
            </a:pPr>
            <a:r>
              <a:rPr lang="en-US" altLang="en-US" sz="1600">
                <a:solidFill>
                  <a:schemeClr val="tx1"/>
                </a:solidFill>
                <a:latin typeface="Arial Unicode MS" panose="020B0604020202020204" pitchFamily="34" charset="-128"/>
                <a:cs typeface="Arial" panose="020B0604020202020204" pitchFamily="34" charset="0"/>
              </a:rPr>
              <a:t> }</a:t>
            </a:r>
          </a:p>
          <a:p>
            <a:pPr marL="0" indent="0">
              <a:spcBef>
                <a:spcPct val="0"/>
              </a:spcBef>
              <a:buFontTx/>
              <a:buNone/>
            </a:pPr>
            <a:r>
              <a:rPr lang="en-US" altLang="en-US" sz="1600">
                <a:solidFill>
                  <a:schemeClr val="tx1"/>
                </a:solidFill>
                <a:latin typeface="Arial Unicode MS" panose="020B0604020202020204" pitchFamily="34" charset="-128"/>
                <a:cs typeface="Arial" panose="020B0604020202020204" pitchFamily="34" charset="0"/>
              </a:rPr>
              <a:t> </a:t>
            </a:r>
            <a:endParaRPr lang="en-US" altLang="en-US" sz="1600">
              <a:solidFill>
                <a:schemeClr val="tx1"/>
              </a:solidFill>
              <a:latin typeface="Arial" panose="020B0604020202020204" pitchFamily="34" charset="0"/>
              <a:cs typeface="Arial" panose="020B0604020202020204" pitchFamily="34" charset="0"/>
            </a:endParaRPr>
          </a:p>
          <a:p>
            <a:pPr marL="0" indent="0">
              <a:spcBef>
                <a:spcPct val="0"/>
              </a:spcBef>
              <a:buFontTx/>
              <a:buNone/>
            </a:pPr>
            <a:r>
              <a:rPr lang="en-US" altLang="en-US" sz="1600">
                <a:solidFill>
                  <a:schemeClr val="tx1"/>
                </a:solidFill>
                <a:latin typeface="Arial" panose="020B0604020202020204" pitchFamily="34" charset="0"/>
                <a:cs typeface="Arial" panose="020B0604020202020204" pitchFamily="34" charset="0"/>
              </a:rPr>
              <a:t>A. sum = 2</a:t>
            </a:r>
            <a:br>
              <a:rPr lang="en-US" altLang="en-US" sz="1600">
                <a:solidFill>
                  <a:schemeClr val="tx1"/>
                </a:solidFill>
                <a:latin typeface="Arial" panose="020B0604020202020204" pitchFamily="34" charset="0"/>
                <a:cs typeface="Arial" panose="020B0604020202020204" pitchFamily="34" charset="0"/>
              </a:rPr>
            </a:br>
            <a:r>
              <a:rPr lang="en-US" altLang="en-US" sz="1600">
                <a:solidFill>
                  <a:schemeClr val="tx1"/>
                </a:solidFill>
                <a:latin typeface="Arial" panose="020B0604020202020204" pitchFamily="34" charset="0"/>
                <a:cs typeface="Arial" panose="020B0604020202020204" pitchFamily="34" charset="0"/>
              </a:rPr>
              <a:t>B. sum = 1</a:t>
            </a:r>
            <a:br>
              <a:rPr lang="en-US" altLang="en-US" sz="1600">
                <a:solidFill>
                  <a:schemeClr val="tx1"/>
                </a:solidFill>
                <a:latin typeface="Arial" panose="020B0604020202020204" pitchFamily="34" charset="0"/>
                <a:cs typeface="Arial" panose="020B0604020202020204" pitchFamily="34" charset="0"/>
              </a:rPr>
            </a:br>
            <a:r>
              <a:rPr lang="en-US" altLang="en-US" sz="1600">
                <a:solidFill>
                  <a:schemeClr val="tx1"/>
                </a:solidFill>
                <a:latin typeface="Arial" panose="020B0604020202020204" pitchFamily="34" charset="0"/>
                <a:cs typeface="Arial" panose="020B0604020202020204" pitchFamily="34" charset="0"/>
              </a:rPr>
              <a:t>C. sum = 0</a:t>
            </a:r>
            <a:br>
              <a:rPr lang="en-US" altLang="en-US" sz="1600">
                <a:solidFill>
                  <a:schemeClr val="tx1"/>
                </a:solidFill>
                <a:latin typeface="Arial" panose="020B0604020202020204" pitchFamily="34" charset="0"/>
                <a:cs typeface="Arial" panose="020B0604020202020204" pitchFamily="34" charset="0"/>
              </a:rPr>
            </a:br>
            <a:r>
              <a:rPr lang="en-US" altLang="en-US" sz="1600">
                <a:solidFill>
                  <a:schemeClr val="tx1"/>
                </a:solidFill>
                <a:latin typeface="Arial" panose="020B0604020202020204" pitchFamily="34" charset="0"/>
                <a:cs typeface="Arial" panose="020B0604020202020204" pitchFamily="34" charset="0"/>
              </a:rPr>
              <a:t>D. sum = 3</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3DA37C77-0AFA-1268-D182-E69319185513}"/>
              </a:ext>
            </a:extLst>
          </p:cNvPr>
          <p:cNvSpPr>
            <a:spLocks noGrp="1"/>
          </p:cNvSpPr>
          <p:nvPr>
            <p:ph idx="1"/>
          </p:nvPr>
        </p:nvSpPr>
        <p:spPr>
          <a:xfrm>
            <a:off x="457200" y="1295400"/>
            <a:ext cx="8229600" cy="4525963"/>
          </a:xfrm>
        </p:spPr>
        <p:txBody>
          <a:bodyPr/>
          <a:lstStyle/>
          <a:p>
            <a:r>
              <a:rPr lang="en-US" altLang="en-US" sz="1800">
                <a:solidFill>
                  <a:schemeClr val="tx1"/>
                </a:solidFill>
                <a:latin typeface="Times New Roman" panose="02020603050405020304" pitchFamily="18" charset="0"/>
                <a:cs typeface="Times New Roman" panose="02020603050405020304" pitchFamily="18" charset="0"/>
              </a:rPr>
              <a:t>What will be the data type of the result of the following operation?</a:t>
            </a:r>
            <a:br>
              <a:rPr lang="en-US" altLang="en-US" sz="1800">
                <a:solidFill>
                  <a:schemeClr val="tx1"/>
                </a:solidFill>
                <a:latin typeface="Times New Roman" panose="02020603050405020304" pitchFamily="18" charset="0"/>
                <a:cs typeface="Times New Roman" panose="02020603050405020304" pitchFamily="18" charset="0"/>
              </a:rPr>
            </a:br>
            <a:br>
              <a:rPr lang="en-US" altLang="en-US" sz="1800">
                <a:solidFill>
                  <a:schemeClr val="tx1"/>
                </a:solidFill>
                <a:latin typeface="Times New Roman" panose="02020603050405020304" pitchFamily="18" charset="0"/>
                <a:cs typeface="Times New Roman" panose="02020603050405020304" pitchFamily="18" charset="0"/>
              </a:rPr>
            </a:br>
            <a:r>
              <a:rPr lang="en-US" altLang="en-US" sz="1800">
                <a:solidFill>
                  <a:schemeClr val="tx1"/>
                </a:solidFill>
                <a:latin typeface="Times New Roman" panose="02020603050405020304" pitchFamily="18" charset="0"/>
                <a:cs typeface="Times New Roman" panose="02020603050405020304" pitchFamily="18" charset="0"/>
              </a:rPr>
              <a:t>(float)a * (int)b / (long)c * (double)d</a:t>
            </a:r>
            <a:br>
              <a:rPr lang="en-US" altLang="en-US" sz="1800">
                <a:solidFill>
                  <a:schemeClr val="tx1"/>
                </a:solidFill>
                <a:latin typeface="Times New Roman" panose="02020603050405020304" pitchFamily="18" charset="0"/>
                <a:cs typeface="Times New Roman" panose="02020603050405020304" pitchFamily="18" charset="0"/>
              </a:rPr>
            </a:br>
            <a:br>
              <a:rPr lang="en-US" altLang="en-US" sz="1800">
                <a:solidFill>
                  <a:schemeClr val="tx1"/>
                </a:solidFill>
                <a:latin typeface="Times New Roman" panose="02020603050405020304" pitchFamily="18" charset="0"/>
                <a:cs typeface="Times New Roman" panose="02020603050405020304" pitchFamily="18" charset="0"/>
              </a:rPr>
            </a:br>
            <a:r>
              <a:rPr lang="en-US" altLang="en-US" sz="1800">
                <a:solidFill>
                  <a:schemeClr val="tx1"/>
                </a:solidFill>
                <a:latin typeface="Times New Roman" panose="02020603050405020304" pitchFamily="18" charset="0"/>
                <a:cs typeface="Times New Roman" panose="02020603050405020304" pitchFamily="18" charset="0"/>
              </a:rPr>
              <a:t>a) int</a:t>
            </a:r>
            <a:br>
              <a:rPr lang="en-US" altLang="en-US" sz="1800">
                <a:solidFill>
                  <a:schemeClr val="tx1"/>
                </a:solidFill>
                <a:latin typeface="Times New Roman" panose="02020603050405020304" pitchFamily="18" charset="0"/>
                <a:cs typeface="Times New Roman" panose="02020603050405020304" pitchFamily="18" charset="0"/>
              </a:rPr>
            </a:br>
            <a:r>
              <a:rPr lang="en-US" altLang="en-US" sz="1800">
                <a:solidFill>
                  <a:schemeClr val="tx1"/>
                </a:solidFill>
                <a:latin typeface="Times New Roman" panose="02020603050405020304" pitchFamily="18" charset="0"/>
                <a:cs typeface="Times New Roman" panose="02020603050405020304" pitchFamily="18" charset="0"/>
              </a:rPr>
              <a:t>b) long</a:t>
            </a:r>
            <a:br>
              <a:rPr lang="en-US" altLang="en-US" sz="1800">
                <a:solidFill>
                  <a:schemeClr val="tx1"/>
                </a:solidFill>
                <a:latin typeface="Times New Roman" panose="02020603050405020304" pitchFamily="18" charset="0"/>
                <a:cs typeface="Times New Roman" panose="02020603050405020304" pitchFamily="18" charset="0"/>
              </a:rPr>
            </a:br>
            <a:r>
              <a:rPr lang="en-US" altLang="en-US" sz="1800">
                <a:solidFill>
                  <a:schemeClr val="tx1"/>
                </a:solidFill>
                <a:latin typeface="Times New Roman" panose="02020603050405020304" pitchFamily="18" charset="0"/>
                <a:cs typeface="Times New Roman" panose="02020603050405020304" pitchFamily="18" charset="0"/>
              </a:rPr>
              <a:t>c) float</a:t>
            </a:r>
            <a:br>
              <a:rPr lang="en-US" altLang="en-US" sz="1800">
                <a:solidFill>
                  <a:schemeClr val="tx1"/>
                </a:solidFill>
                <a:latin typeface="Times New Roman" panose="02020603050405020304" pitchFamily="18" charset="0"/>
                <a:cs typeface="Times New Roman" panose="02020603050405020304" pitchFamily="18" charset="0"/>
              </a:rPr>
            </a:br>
            <a:r>
              <a:rPr lang="en-US" altLang="en-US" sz="1800">
                <a:solidFill>
                  <a:schemeClr val="tx1"/>
                </a:solidFill>
                <a:latin typeface="Times New Roman" panose="02020603050405020304" pitchFamily="18" charset="0"/>
                <a:cs typeface="Times New Roman" panose="02020603050405020304" pitchFamily="18" charset="0"/>
              </a:rPr>
              <a:t>d) double</a:t>
            </a:r>
            <a:endParaRPr lang="en-IN" altLang="en-US" sz="18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F62D-5041-488D-B5BB-C543297460A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5FB61A7-FE71-4F02-9978-C0F201C0C665}"/>
              </a:ext>
            </a:extLst>
          </p:cNvPr>
          <p:cNvPicPr>
            <a:picLocks noGrp="1" noChangeAspect="1"/>
          </p:cNvPicPr>
          <p:nvPr>
            <p:ph idx="1"/>
          </p:nvPr>
        </p:nvPicPr>
        <p:blipFill>
          <a:blip r:embed="rId2"/>
          <a:stretch>
            <a:fillRect/>
          </a:stretch>
        </p:blipFill>
        <p:spPr>
          <a:xfrm>
            <a:off x="1219200" y="1828800"/>
            <a:ext cx="7115175" cy="2952750"/>
          </a:xfrm>
        </p:spPr>
      </p:pic>
    </p:spTree>
    <p:extLst>
      <p:ext uri="{BB962C8B-B14F-4D97-AF65-F5344CB8AC3E}">
        <p14:creationId xmlns:p14="http://schemas.microsoft.com/office/powerpoint/2010/main" val="35883536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Content Placeholder 2"/>
          <p:cNvSpPr>
            <a:spLocks noGrp="1"/>
          </p:cNvSpPr>
          <p:nvPr>
            <p:ph idx="1"/>
          </p:nvPr>
        </p:nvSpPr>
        <p:spPr/>
        <p:txBody>
          <a:bodyPr/>
          <a:lstStyle/>
          <a:p>
            <a:pPr algn="just"/>
            <a:r>
              <a:rPr lang="en-US" dirty="0"/>
              <a:t>Presentation of output is very important.</a:t>
            </a:r>
          </a:p>
          <a:p>
            <a:pPr algn="just"/>
            <a:r>
              <a:rPr lang="en-US" dirty="0"/>
              <a:t>Formatted functions </a:t>
            </a:r>
            <a:r>
              <a:rPr lang="en-US" dirty="0" err="1"/>
              <a:t>scanf</a:t>
            </a:r>
            <a:r>
              <a:rPr lang="en-US" dirty="0"/>
              <a:t> and </a:t>
            </a:r>
            <a:r>
              <a:rPr lang="en-US" dirty="0" err="1"/>
              <a:t>printf</a:t>
            </a:r>
            <a:r>
              <a:rPr lang="en-US" dirty="0"/>
              <a:t> :</a:t>
            </a:r>
          </a:p>
          <a:p>
            <a:pPr lvl="1" algn="just"/>
            <a:r>
              <a:rPr lang="en-US" dirty="0"/>
              <a:t>these functions input data from standard input stream and </a:t>
            </a:r>
          </a:p>
          <a:p>
            <a:pPr lvl="1" algn="just"/>
            <a:r>
              <a:rPr lang="en-US" dirty="0"/>
              <a:t>output data to standard output stream.</a:t>
            </a:r>
          </a:p>
          <a:p>
            <a:pPr algn="just"/>
            <a:r>
              <a:rPr lang="en-US" dirty="0"/>
              <a:t>Include the header </a:t>
            </a:r>
            <a:r>
              <a:rPr lang="en-US" dirty="0">
                <a:solidFill>
                  <a:schemeClr val="tx1"/>
                </a:solidFill>
                <a:latin typeface="Courier New" pitchFamily="49" charset="0"/>
                <a:cs typeface="Courier New" pitchFamily="49" charset="0"/>
              </a:rPr>
              <a:t>#include&lt;stdio.h&gt;</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417638"/>
          </a:xfrm>
        </p:spPr>
        <p:txBody>
          <a:bodyPr>
            <a:normAutofit/>
          </a:bodyPr>
          <a:lstStyle/>
          <a:p>
            <a:r>
              <a:rPr lang="en-US" dirty="0"/>
              <a:t>Standard I/O Functions</a:t>
            </a:r>
          </a:p>
        </p:txBody>
      </p:sp>
      <p:sp>
        <p:nvSpPr>
          <p:cNvPr id="3" name="Content Placeholder 2"/>
          <p:cNvSpPr>
            <a:spLocks noGrp="1"/>
          </p:cNvSpPr>
          <p:nvPr>
            <p:ph idx="1"/>
          </p:nvPr>
        </p:nvSpPr>
        <p:spPr/>
        <p:txBody>
          <a:bodyPr/>
          <a:lstStyle/>
          <a:p>
            <a:pPr algn="just"/>
            <a:r>
              <a:rPr lang="en-US" dirty="0"/>
              <a:t>There are many library functions available for standard I/O.</a:t>
            </a:r>
          </a:p>
          <a:p>
            <a:pPr algn="just"/>
            <a:r>
              <a:rPr lang="en-US" dirty="0"/>
              <a:t>These functions are divided into two categories:</a:t>
            </a:r>
          </a:p>
          <a:p>
            <a:pPr marL="0" indent="0" algn="just">
              <a:buNone/>
            </a:pPr>
            <a:r>
              <a:rPr lang="en-US" dirty="0"/>
              <a:t>	–</a:t>
            </a:r>
            <a:r>
              <a:rPr lang="en-US" b="1" dirty="0"/>
              <a:t>Unformatted functions </a:t>
            </a:r>
            <a:endParaRPr lang="en-US" dirty="0"/>
          </a:p>
          <a:p>
            <a:pPr marL="0" indent="0" algn="just">
              <a:buNone/>
            </a:pPr>
            <a:r>
              <a:rPr lang="en-US" dirty="0"/>
              <a:t>	–</a:t>
            </a:r>
            <a:r>
              <a:rPr lang="en-US" b="1" dirty="0"/>
              <a:t>Formatted functions</a:t>
            </a:r>
            <a:endParaRPr lang="en-US" dirty="0"/>
          </a:p>
          <a:p>
            <a:endParaRPr lang="en-US" dirty="0"/>
          </a:p>
        </p:txBody>
      </p:sp>
    </p:spTree>
    <p:extLst>
      <p:ext uri="{BB962C8B-B14F-4D97-AF65-F5344CB8AC3E}">
        <p14:creationId xmlns:p14="http://schemas.microsoft.com/office/powerpoint/2010/main" val="403616038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Formatted Functions</a:t>
            </a:r>
          </a:p>
        </p:txBody>
      </p:sp>
      <p:sp>
        <p:nvSpPr>
          <p:cNvPr id="3" name="Content Placeholder 2"/>
          <p:cNvSpPr>
            <a:spLocks noGrp="1"/>
          </p:cNvSpPr>
          <p:nvPr>
            <p:ph idx="1"/>
          </p:nvPr>
        </p:nvSpPr>
        <p:spPr/>
        <p:txBody>
          <a:bodyPr>
            <a:normAutofit fontScale="92500" lnSpcReduction="20000"/>
          </a:bodyPr>
          <a:lstStyle/>
          <a:p>
            <a:r>
              <a:rPr lang="en-US" dirty="0"/>
              <a:t>With Formatted functions, input and output is formatted as per our requirement</a:t>
            </a:r>
          </a:p>
          <a:p>
            <a:pPr lvl="1" algn="just"/>
            <a:r>
              <a:rPr lang="en-US" dirty="0"/>
              <a:t>For example, if </a:t>
            </a:r>
            <a:r>
              <a:rPr lang="en-US" i="1" dirty="0"/>
              <a:t>different values are to be displayed</a:t>
            </a:r>
            <a:r>
              <a:rPr lang="en-US" dirty="0"/>
              <a:t>, how much field width i.e., how many columns on screen, is to be used, and how much space between two values is to be given. If a value to be displayed is of real type, then how  many decimal places to output</a:t>
            </a:r>
          </a:p>
          <a:p>
            <a:pPr algn="just"/>
            <a:r>
              <a:rPr lang="en-US" dirty="0"/>
              <a:t>Formatted functions are:</a:t>
            </a:r>
          </a:p>
          <a:p>
            <a:pPr lvl="1" algn="just"/>
            <a:r>
              <a:rPr lang="en-US" dirty="0" err="1"/>
              <a:t>printf</a:t>
            </a:r>
            <a:r>
              <a:rPr lang="en-US" dirty="0"/>
              <a:t>()</a:t>
            </a:r>
          </a:p>
          <a:p>
            <a:pPr lvl="1" algn="just"/>
            <a:r>
              <a:rPr lang="en-US" dirty="0" err="1"/>
              <a:t>scanf</a:t>
            </a:r>
            <a:r>
              <a:rPr lang="en-US" dirty="0"/>
              <a:t>() </a:t>
            </a:r>
          </a:p>
        </p:txBody>
      </p:sp>
    </p:spTree>
    <p:extLst>
      <p:ext uri="{BB962C8B-B14F-4D97-AF65-F5344CB8AC3E}">
        <p14:creationId xmlns:p14="http://schemas.microsoft.com/office/powerpoint/2010/main" val="2995513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457200" y="304800"/>
            <a:ext cx="8229600" cy="6858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US" sz="3959"/>
              <a:t>List of Data Types</a:t>
            </a:r>
            <a:br>
              <a:rPr lang="en-US" sz="3959"/>
            </a:br>
            <a:r>
              <a:rPr lang="en-US" sz="1620"/>
              <a:t>(Size of the data type depends upon the compiler also, following sizes may vary also, as per different compilers)</a:t>
            </a:r>
            <a:endParaRPr sz="1620"/>
          </a:p>
        </p:txBody>
      </p:sp>
      <p:graphicFrame>
        <p:nvGraphicFramePr>
          <p:cNvPr id="276" name="Google Shape;276;p25"/>
          <p:cNvGraphicFramePr/>
          <p:nvPr/>
        </p:nvGraphicFramePr>
        <p:xfrm>
          <a:off x="457200" y="1219200"/>
          <a:ext cx="8229600" cy="5303640"/>
        </p:xfrm>
        <a:graphic>
          <a:graphicData uri="http://schemas.openxmlformats.org/drawingml/2006/table">
            <a:tbl>
              <a:tblPr firstRow="1" bandRow="1">
                <a:noFill/>
                <a:tableStyleId>{2061A904-FC6C-46D9-AF61-62E033E2436D}</a:tableStyleId>
              </a:tblPr>
              <a:tblGrid>
                <a:gridCol w="25146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4572000">
                  <a:extLst>
                    <a:ext uri="{9D8B030D-6E8A-4147-A177-3AD203B41FA5}">
                      <a16:colId xmlns:a16="http://schemas.microsoft.com/office/drawing/2014/main" val="20002"/>
                    </a:ext>
                  </a:extLst>
                </a:gridCol>
              </a:tblGrid>
              <a:tr h="605100">
                <a:tc>
                  <a:txBody>
                    <a:bodyPr/>
                    <a:lstStyle/>
                    <a:p>
                      <a:pPr marL="0" marR="0" lvl="0" indent="0" algn="l" rtl="0">
                        <a:spcBef>
                          <a:spcPts val="0"/>
                        </a:spcBef>
                        <a:spcAft>
                          <a:spcPts val="0"/>
                        </a:spcAft>
                        <a:buNone/>
                      </a:pPr>
                      <a:r>
                        <a:rPr lang="en-US" sz="1800" b="1"/>
                        <a:t>Type</a:t>
                      </a:r>
                      <a:endParaRPr sz="1800" b="1"/>
                    </a:p>
                  </a:txBody>
                  <a:tcPr marL="91450" marR="91450" marT="45725" marB="45725"/>
                </a:tc>
                <a:tc>
                  <a:txBody>
                    <a:bodyPr/>
                    <a:lstStyle/>
                    <a:p>
                      <a:pPr marL="0" marR="0" lvl="0" indent="0" algn="l" rtl="0">
                        <a:spcBef>
                          <a:spcPts val="0"/>
                        </a:spcBef>
                        <a:spcAft>
                          <a:spcPts val="0"/>
                        </a:spcAft>
                        <a:buNone/>
                      </a:pPr>
                      <a:r>
                        <a:rPr lang="en-US" sz="1800" b="1"/>
                        <a:t>Size (bytes)</a:t>
                      </a:r>
                      <a:endParaRPr sz="1800" b="1"/>
                    </a:p>
                  </a:txBody>
                  <a:tcPr marL="91450" marR="91450" marT="45725" marB="45725"/>
                </a:tc>
                <a:tc>
                  <a:txBody>
                    <a:bodyPr/>
                    <a:lstStyle/>
                    <a:p>
                      <a:pPr marL="0" marR="0" lvl="0" indent="0" algn="ctr" rtl="0">
                        <a:spcBef>
                          <a:spcPts val="0"/>
                        </a:spcBef>
                        <a:spcAft>
                          <a:spcPts val="0"/>
                        </a:spcAft>
                        <a:buNone/>
                      </a:pPr>
                      <a:r>
                        <a:rPr lang="en-US" sz="1800" b="1"/>
                        <a:t>Minimal range</a:t>
                      </a:r>
                      <a:endParaRPr sz="1800" b="1"/>
                    </a:p>
                  </a:txBody>
                  <a:tcPr marL="91450" marR="91450" marT="45725" marB="45725"/>
                </a:tc>
                <a:extLst>
                  <a:ext uri="{0D108BD9-81ED-4DB2-BD59-A6C34878D82A}">
                    <a16:rowId xmlns:a16="http://schemas.microsoft.com/office/drawing/2014/main" val="10000"/>
                  </a:ext>
                </a:extLst>
              </a:tr>
              <a:tr h="328650">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char</a:t>
                      </a:r>
                      <a:endParaRPr sz="1600" b="1">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1</a:t>
                      </a:r>
                      <a:endParaRPr sz="1600" b="1">
                        <a:latin typeface="Courier New"/>
                        <a:ea typeface="Courier New"/>
                        <a:cs typeface="Courier New"/>
                        <a:sym typeface="Courier New"/>
                      </a:endParaRPr>
                    </a:p>
                  </a:txBody>
                  <a:tcPr marL="91450" marR="91450" marT="45725" marB="45725"/>
                </a:tc>
                <a:tc>
                  <a:txBody>
                    <a:bodyPr/>
                    <a:lstStyle/>
                    <a:p>
                      <a:pPr marL="0" marR="0" lvl="0" indent="0" algn="ctr" rtl="0">
                        <a:spcBef>
                          <a:spcPts val="0"/>
                        </a:spcBef>
                        <a:spcAft>
                          <a:spcPts val="0"/>
                        </a:spcAft>
                        <a:buNone/>
                      </a:pPr>
                      <a:r>
                        <a:rPr lang="en-US" sz="1600" b="1">
                          <a:latin typeface="Courier New"/>
                          <a:ea typeface="Courier New"/>
                          <a:cs typeface="Courier New"/>
                          <a:sym typeface="Courier New"/>
                        </a:rPr>
                        <a:t>-128 to 127</a:t>
                      </a:r>
                      <a:endParaRPr sz="1600" b="1">
                        <a:solidFill>
                          <a:schemeClr val="dk1"/>
                        </a:solidFill>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1"/>
                  </a:ext>
                </a:extLst>
              </a:tr>
              <a:tr h="328650">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unsigned char</a:t>
                      </a:r>
                      <a:endParaRPr sz="1600" b="1">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1</a:t>
                      </a:r>
                      <a:endParaRPr sz="1600" b="1">
                        <a:latin typeface="Courier New"/>
                        <a:ea typeface="Courier New"/>
                        <a:cs typeface="Courier New"/>
                        <a:sym typeface="Courier New"/>
                      </a:endParaRPr>
                    </a:p>
                  </a:txBody>
                  <a:tcPr marL="91450" marR="91450" marT="45725" marB="45725"/>
                </a:tc>
                <a:tc>
                  <a:txBody>
                    <a:bodyPr/>
                    <a:lstStyle/>
                    <a:p>
                      <a:pPr marL="0" marR="0" lvl="0" indent="0" algn="ctr" rtl="0">
                        <a:spcBef>
                          <a:spcPts val="0"/>
                        </a:spcBef>
                        <a:spcAft>
                          <a:spcPts val="0"/>
                        </a:spcAft>
                        <a:buNone/>
                      </a:pPr>
                      <a:r>
                        <a:rPr lang="en-US" sz="1600" b="1">
                          <a:latin typeface="Courier New"/>
                          <a:ea typeface="Courier New"/>
                          <a:cs typeface="Courier New"/>
                          <a:sym typeface="Courier New"/>
                        </a:rPr>
                        <a:t>0 to 255</a:t>
                      </a:r>
                      <a:endParaRPr sz="1600" b="1">
                        <a:solidFill>
                          <a:schemeClr val="dk1"/>
                        </a:solidFill>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2"/>
                  </a:ext>
                </a:extLst>
              </a:tr>
              <a:tr h="328650">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int</a:t>
                      </a:r>
                      <a:endParaRPr sz="1600" b="1">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2 or 4</a:t>
                      </a:r>
                      <a:endParaRPr sz="1600" b="1">
                        <a:latin typeface="Courier New"/>
                        <a:ea typeface="Courier New"/>
                        <a:cs typeface="Courier New"/>
                        <a:sym typeface="Courier New"/>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600"/>
                        <a:buFont typeface="Courier New"/>
                        <a:buNone/>
                      </a:pPr>
                      <a:r>
                        <a:rPr lang="en-US" sz="1600" b="1">
                          <a:latin typeface="Courier New"/>
                          <a:ea typeface="Courier New"/>
                          <a:cs typeface="Courier New"/>
                          <a:sym typeface="Courier New"/>
                        </a:rPr>
                        <a:t>-32768 to 32767</a:t>
                      </a:r>
                      <a:endParaRPr sz="1600" b="1">
                        <a:solidFill>
                          <a:schemeClr val="dk1"/>
                        </a:solidFill>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3"/>
                  </a:ext>
                </a:extLst>
              </a:tr>
              <a:tr h="328650">
                <a:tc>
                  <a:txBody>
                    <a:bodyPr/>
                    <a:lstStyle/>
                    <a:p>
                      <a:pPr marL="0" marR="0" lvl="0" indent="0" algn="l" rtl="0">
                        <a:spcBef>
                          <a:spcPts val="0"/>
                        </a:spcBef>
                        <a:spcAft>
                          <a:spcPts val="0"/>
                        </a:spcAft>
                        <a:buNone/>
                      </a:pPr>
                      <a:r>
                        <a:rPr lang="en-US" sz="1600" b="1">
                          <a:solidFill>
                            <a:srgbClr val="02485C"/>
                          </a:solidFill>
                          <a:latin typeface="Courier New"/>
                          <a:ea typeface="Courier New"/>
                          <a:cs typeface="Courier New"/>
                          <a:sym typeface="Courier New"/>
                        </a:rPr>
                        <a:t>unsigned</a:t>
                      </a:r>
                      <a:r>
                        <a:rPr lang="en-US" sz="1600" b="1">
                          <a:latin typeface="Courier New"/>
                          <a:ea typeface="Courier New"/>
                          <a:cs typeface="Courier New"/>
                          <a:sym typeface="Courier New"/>
                        </a:rPr>
                        <a:t> int</a:t>
                      </a:r>
                      <a:endParaRPr sz="1600" b="1">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2 or 4</a:t>
                      </a:r>
                      <a:endParaRPr sz="1600" b="1">
                        <a:latin typeface="Courier New"/>
                        <a:ea typeface="Courier New"/>
                        <a:cs typeface="Courier New"/>
                        <a:sym typeface="Courier New"/>
                      </a:endParaRPr>
                    </a:p>
                  </a:txBody>
                  <a:tcPr marL="91450" marR="91450" marT="45725" marB="45725"/>
                </a:tc>
                <a:tc>
                  <a:txBody>
                    <a:bodyPr/>
                    <a:lstStyle/>
                    <a:p>
                      <a:pPr marL="0" marR="0" lvl="0" indent="0" algn="ctr" rtl="0">
                        <a:spcBef>
                          <a:spcPts val="0"/>
                        </a:spcBef>
                        <a:spcAft>
                          <a:spcPts val="0"/>
                        </a:spcAft>
                        <a:buNone/>
                      </a:pPr>
                      <a:r>
                        <a:rPr lang="en-US" sz="1600" b="1">
                          <a:latin typeface="Courier New"/>
                          <a:ea typeface="Courier New"/>
                          <a:cs typeface="Courier New"/>
                          <a:sym typeface="Courier New"/>
                        </a:rPr>
                        <a:t>0 to 65535</a:t>
                      </a:r>
                      <a:endParaRPr sz="1600" b="1">
                        <a:solidFill>
                          <a:schemeClr val="dk1"/>
                        </a:solidFill>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4"/>
                  </a:ext>
                </a:extLst>
              </a:tr>
              <a:tr h="328650">
                <a:tc>
                  <a:txBody>
                    <a:bodyPr/>
                    <a:lstStyle/>
                    <a:p>
                      <a:pPr marL="0" marR="0" lvl="0" indent="0" algn="l" rtl="0">
                        <a:spcBef>
                          <a:spcPts val="0"/>
                        </a:spcBef>
                        <a:spcAft>
                          <a:spcPts val="0"/>
                        </a:spcAft>
                        <a:buNone/>
                      </a:pPr>
                      <a:r>
                        <a:rPr lang="en-US" sz="1600" b="1">
                          <a:solidFill>
                            <a:srgbClr val="02485C"/>
                          </a:solidFill>
                          <a:latin typeface="Courier New"/>
                          <a:ea typeface="Courier New"/>
                          <a:cs typeface="Courier New"/>
                          <a:sym typeface="Courier New"/>
                        </a:rPr>
                        <a:t>short</a:t>
                      </a:r>
                      <a:r>
                        <a:rPr lang="en-US" sz="1600" b="1">
                          <a:latin typeface="Courier New"/>
                          <a:ea typeface="Courier New"/>
                          <a:cs typeface="Courier New"/>
                          <a:sym typeface="Courier New"/>
                        </a:rPr>
                        <a:t> int</a:t>
                      </a:r>
                      <a:endParaRPr sz="1600" b="1">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2</a:t>
                      </a:r>
                      <a:endParaRPr sz="1600" b="1">
                        <a:latin typeface="Courier New"/>
                        <a:ea typeface="Courier New"/>
                        <a:cs typeface="Courier New"/>
                        <a:sym typeface="Courier New"/>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600"/>
                        <a:buFont typeface="Courier New"/>
                        <a:buNone/>
                      </a:pPr>
                      <a:r>
                        <a:rPr lang="en-US" sz="1600" b="1">
                          <a:latin typeface="Courier New"/>
                          <a:ea typeface="Courier New"/>
                          <a:cs typeface="Courier New"/>
                          <a:sym typeface="Courier New"/>
                        </a:rPr>
                        <a:t>-32768 to 32767</a:t>
                      </a:r>
                      <a:endParaRPr sz="1600" b="1">
                        <a:solidFill>
                          <a:schemeClr val="dk1"/>
                        </a:solidFill>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5"/>
                  </a:ext>
                </a:extLst>
              </a:tr>
              <a:tr h="328650">
                <a:tc>
                  <a:txBody>
                    <a:bodyPr/>
                    <a:lstStyle/>
                    <a:p>
                      <a:pPr marL="0" marR="0" lvl="0" indent="0" algn="l" rtl="0">
                        <a:spcBef>
                          <a:spcPts val="0"/>
                        </a:spcBef>
                        <a:spcAft>
                          <a:spcPts val="0"/>
                        </a:spcAft>
                        <a:buNone/>
                      </a:pPr>
                      <a:r>
                        <a:rPr lang="en-US" sz="1600" b="1">
                          <a:solidFill>
                            <a:srgbClr val="02485C"/>
                          </a:solidFill>
                          <a:latin typeface="Courier New"/>
                          <a:ea typeface="Courier New"/>
                          <a:cs typeface="Courier New"/>
                          <a:sym typeface="Courier New"/>
                        </a:rPr>
                        <a:t>unsigned short </a:t>
                      </a:r>
                      <a:r>
                        <a:rPr lang="en-US" sz="1600" b="1">
                          <a:latin typeface="Courier New"/>
                          <a:ea typeface="Courier New"/>
                          <a:cs typeface="Courier New"/>
                          <a:sym typeface="Courier New"/>
                        </a:rPr>
                        <a:t>int</a:t>
                      </a:r>
                      <a:endParaRPr sz="1600" b="1">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2</a:t>
                      </a:r>
                      <a:endParaRPr sz="1600" b="1">
                        <a:latin typeface="Courier New"/>
                        <a:ea typeface="Courier New"/>
                        <a:cs typeface="Courier New"/>
                        <a:sym typeface="Courier New"/>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600"/>
                        <a:buFont typeface="Courier New"/>
                        <a:buNone/>
                      </a:pPr>
                      <a:r>
                        <a:rPr lang="en-US" sz="1600" b="1">
                          <a:latin typeface="Courier New"/>
                          <a:ea typeface="Courier New"/>
                          <a:cs typeface="Courier New"/>
                          <a:sym typeface="Courier New"/>
                        </a:rPr>
                        <a:t>0 to 65535</a:t>
                      </a:r>
                      <a:endParaRPr sz="1600" b="1">
                        <a:solidFill>
                          <a:schemeClr val="dk1"/>
                        </a:solidFill>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6"/>
                  </a:ext>
                </a:extLst>
              </a:tr>
              <a:tr h="328650">
                <a:tc>
                  <a:txBody>
                    <a:bodyPr/>
                    <a:lstStyle/>
                    <a:p>
                      <a:pPr marL="0" marR="0" lvl="0" indent="0" algn="l" rtl="0">
                        <a:spcBef>
                          <a:spcPts val="0"/>
                        </a:spcBef>
                        <a:spcAft>
                          <a:spcPts val="0"/>
                        </a:spcAft>
                        <a:buNone/>
                      </a:pPr>
                      <a:r>
                        <a:rPr lang="en-US" sz="1600" b="1">
                          <a:solidFill>
                            <a:srgbClr val="02485C"/>
                          </a:solidFill>
                          <a:latin typeface="Courier New"/>
                          <a:ea typeface="Courier New"/>
                          <a:cs typeface="Courier New"/>
                          <a:sym typeface="Courier New"/>
                        </a:rPr>
                        <a:t>long</a:t>
                      </a:r>
                      <a:r>
                        <a:rPr lang="en-US" sz="1600" b="1">
                          <a:latin typeface="Courier New"/>
                          <a:ea typeface="Courier New"/>
                          <a:cs typeface="Courier New"/>
                          <a:sym typeface="Courier New"/>
                        </a:rPr>
                        <a:t> int</a:t>
                      </a:r>
                      <a:endParaRPr sz="1600" b="1">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4</a:t>
                      </a:r>
                      <a:endParaRPr sz="1600" b="1">
                        <a:latin typeface="Courier New"/>
                        <a:ea typeface="Courier New"/>
                        <a:cs typeface="Courier New"/>
                        <a:sym typeface="Courier New"/>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600"/>
                        <a:buFont typeface="Courier New"/>
                        <a:buNone/>
                      </a:pPr>
                      <a:r>
                        <a:rPr lang="en-US" sz="1600" b="1">
                          <a:latin typeface="Courier New"/>
                          <a:ea typeface="Courier New"/>
                          <a:cs typeface="Courier New"/>
                          <a:sym typeface="Courier New"/>
                        </a:rPr>
                        <a:t>-2147483648 to 2147483647</a:t>
                      </a:r>
                      <a:endParaRPr sz="1600" b="1">
                        <a:solidFill>
                          <a:schemeClr val="dk1"/>
                        </a:solidFill>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7"/>
                  </a:ext>
                </a:extLst>
              </a:tr>
              <a:tr h="328650">
                <a:tc>
                  <a:txBody>
                    <a:bodyPr/>
                    <a:lstStyle/>
                    <a:p>
                      <a:pPr marL="0" marR="0" lvl="0" indent="0" algn="l" rtl="0">
                        <a:spcBef>
                          <a:spcPts val="0"/>
                        </a:spcBef>
                        <a:spcAft>
                          <a:spcPts val="0"/>
                        </a:spcAft>
                        <a:buNone/>
                      </a:pPr>
                      <a:r>
                        <a:rPr lang="en-US" sz="1600" b="1">
                          <a:solidFill>
                            <a:srgbClr val="02485C"/>
                          </a:solidFill>
                          <a:latin typeface="Courier New"/>
                          <a:ea typeface="Courier New"/>
                          <a:cs typeface="Courier New"/>
                          <a:sym typeface="Courier New"/>
                        </a:rPr>
                        <a:t>unsigned long </a:t>
                      </a:r>
                      <a:r>
                        <a:rPr lang="en-US" sz="1600" b="1">
                          <a:latin typeface="Courier New"/>
                          <a:ea typeface="Courier New"/>
                          <a:cs typeface="Courier New"/>
                          <a:sym typeface="Courier New"/>
                        </a:rPr>
                        <a:t>int</a:t>
                      </a:r>
                      <a:endParaRPr sz="1600" b="1">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4</a:t>
                      </a:r>
                      <a:endParaRPr sz="1600" b="1">
                        <a:latin typeface="Courier New"/>
                        <a:ea typeface="Courier New"/>
                        <a:cs typeface="Courier New"/>
                        <a:sym typeface="Courier New"/>
                      </a:endParaRPr>
                    </a:p>
                  </a:txBody>
                  <a:tcPr marL="91450" marR="91450" marT="45725" marB="45725"/>
                </a:tc>
                <a:tc>
                  <a:txBody>
                    <a:bodyPr/>
                    <a:lstStyle/>
                    <a:p>
                      <a:pPr marL="0" marR="0" lvl="0" indent="0" algn="ctr" rtl="0">
                        <a:spcBef>
                          <a:spcPts val="0"/>
                        </a:spcBef>
                        <a:spcAft>
                          <a:spcPts val="0"/>
                        </a:spcAft>
                        <a:buNone/>
                      </a:pPr>
                      <a:r>
                        <a:rPr lang="en-US" sz="1600" b="1">
                          <a:latin typeface="Courier New"/>
                          <a:ea typeface="Courier New"/>
                          <a:cs typeface="Courier New"/>
                          <a:sym typeface="Courier New"/>
                        </a:rPr>
                        <a:t>0 to 4294967295</a:t>
                      </a:r>
                      <a:endParaRPr sz="1600" b="1">
                        <a:solidFill>
                          <a:schemeClr val="dk1"/>
                        </a:solidFill>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8"/>
                  </a:ext>
                </a:extLst>
              </a:tr>
              <a:tr h="547475">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float</a:t>
                      </a:r>
                      <a:endParaRPr sz="1600" b="1">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4</a:t>
                      </a:r>
                      <a:endParaRPr sz="1600" b="1">
                        <a:latin typeface="Courier New"/>
                        <a:ea typeface="Courier New"/>
                        <a:cs typeface="Courier New"/>
                        <a:sym typeface="Courier New"/>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600"/>
                        <a:buFont typeface="Courier New"/>
                        <a:buNone/>
                      </a:pPr>
                      <a:r>
                        <a:rPr lang="en-US" sz="1600" b="1">
                          <a:latin typeface="Courier New"/>
                          <a:ea typeface="Courier New"/>
                          <a:cs typeface="Courier New"/>
                          <a:sym typeface="Courier New"/>
                        </a:rPr>
                        <a:t>3.4e-38 to 3.4e+38 with 6 digits of precision</a:t>
                      </a:r>
                      <a:endParaRPr sz="1600" b="1">
                        <a:solidFill>
                          <a:schemeClr val="dk1"/>
                        </a:solidFill>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9"/>
                  </a:ext>
                </a:extLst>
              </a:tr>
              <a:tr h="547475">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double</a:t>
                      </a:r>
                      <a:endParaRPr sz="1600" b="1">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8</a:t>
                      </a:r>
                      <a:endParaRPr sz="1600" b="1">
                        <a:latin typeface="Courier New"/>
                        <a:ea typeface="Courier New"/>
                        <a:cs typeface="Courier New"/>
                        <a:sym typeface="Courier New"/>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600"/>
                        <a:buFont typeface="Courier New"/>
                        <a:buNone/>
                      </a:pPr>
                      <a:r>
                        <a:rPr lang="en-US" sz="1600" b="1">
                          <a:latin typeface="Courier New"/>
                          <a:ea typeface="Courier New"/>
                          <a:cs typeface="Courier New"/>
                          <a:sym typeface="Courier New"/>
                        </a:rPr>
                        <a:t>1.7e-308 to 1.7e+308 with 15 digits of precision</a:t>
                      </a:r>
                      <a:endParaRPr sz="1600" b="1">
                        <a:solidFill>
                          <a:schemeClr val="dk1"/>
                        </a:solidFill>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10"/>
                  </a:ext>
                </a:extLst>
              </a:tr>
              <a:tr h="547475">
                <a:tc>
                  <a:txBody>
                    <a:bodyPr/>
                    <a:lstStyle/>
                    <a:p>
                      <a:pPr marL="0" marR="0" lvl="0" indent="0" algn="l" rtl="0">
                        <a:spcBef>
                          <a:spcPts val="0"/>
                        </a:spcBef>
                        <a:spcAft>
                          <a:spcPts val="0"/>
                        </a:spcAft>
                        <a:buNone/>
                      </a:pPr>
                      <a:r>
                        <a:rPr lang="en-US" sz="1600" b="1">
                          <a:solidFill>
                            <a:srgbClr val="02485C"/>
                          </a:solidFill>
                          <a:latin typeface="Courier New"/>
                          <a:ea typeface="Courier New"/>
                          <a:cs typeface="Courier New"/>
                          <a:sym typeface="Courier New"/>
                        </a:rPr>
                        <a:t>long</a:t>
                      </a:r>
                      <a:r>
                        <a:rPr lang="en-US" sz="1600" b="1">
                          <a:latin typeface="Courier New"/>
                          <a:ea typeface="Courier New"/>
                          <a:cs typeface="Courier New"/>
                          <a:sym typeface="Courier New"/>
                        </a:rPr>
                        <a:t> double</a:t>
                      </a:r>
                      <a:endParaRPr sz="1600" b="1">
                        <a:latin typeface="Courier New"/>
                        <a:ea typeface="Courier New"/>
                        <a:cs typeface="Courier New"/>
                        <a:sym typeface="Courier New"/>
                      </a:endParaRPr>
                    </a:p>
                  </a:txBody>
                  <a:tcPr marL="91450" marR="91450" marT="45725" marB="45725"/>
                </a:tc>
                <a:tc>
                  <a:txBody>
                    <a:bodyPr/>
                    <a:lstStyle/>
                    <a:p>
                      <a:pPr marL="0" marR="0" lvl="0" indent="0" algn="l" rtl="0">
                        <a:spcBef>
                          <a:spcPts val="0"/>
                        </a:spcBef>
                        <a:spcAft>
                          <a:spcPts val="0"/>
                        </a:spcAft>
                        <a:buNone/>
                      </a:pPr>
                      <a:r>
                        <a:rPr lang="en-US" sz="1600" b="1">
                          <a:latin typeface="Courier New"/>
                          <a:ea typeface="Courier New"/>
                          <a:cs typeface="Courier New"/>
                          <a:sym typeface="Courier New"/>
                        </a:rPr>
                        <a:t>10 or 12 or 16</a:t>
                      </a:r>
                      <a:endParaRPr sz="1600" b="1">
                        <a:latin typeface="Courier New"/>
                        <a:ea typeface="Courier New"/>
                        <a:cs typeface="Courier New"/>
                        <a:sym typeface="Courier New"/>
                      </a:endParaRPr>
                    </a:p>
                  </a:txBody>
                  <a:tcPr marL="91450" marR="91450" marT="45725" marB="45725"/>
                </a:tc>
                <a:tc>
                  <a:txBody>
                    <a:bodyPr/>
                    <a:lstStyle/>
                    <a:p>
                      <a:pPr marL="0" marR="0" lvl="0" indent="0" algn="ctr" rtl="0">
                        <a:spcBef>
                          <a:spcPts val="0"/>
                        </a:spcBef>
                        <a:spcAft>
                          <a:spcPts val="0"/>
                        </a:spcAft>
                        <a:buNone/>
                      </a:pPr>
                      <a:r>
                        <a:rPr lang="en-US" sz="1600" b="1">
                          <a:latin typeface="Courier New"/>
                          <a:ea typeface="Courier New"/>
                          <a:cs typeface="Courier New"/>
                          <a:sym typeface="Courier New"/>
                        </a:rPr>
                        <a:t>3.4e-4932 to 1.1e+4932 with 20 digits of precision</a:t>
                      </a:r>
                      <a:endParaRPr sz="1600" b="1">
                        <a:solidFill>
                          <a:schemeClr val="dk1"/>
                        </a:solidFill>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11"/>
                  </a:ext>
                </a:extLst>
              </a:tr>
            </a:tbl>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fontScale="90000"/>
          </a:bodyPr>
          <a:lstStyle/>
          <a:p>
            <a:r>
              <a:rPr lang="en-US" dirty="0"/>
              <a:t>Formatted output with </a:t>
            </a:r>
            <a:r>
              <a:rPr lang="en-US" dirty="0" err="1"/>
              <a:t>printf</a:t>
            </a:r>
            <a:r>
              <a:rPr lang="en-US" dirty="0"/>
              <a:t> function</a:t>
            </a:r>
          </a:p>
        </p:txBody>
      </p:sp>
      <p:sp>
        <p:nvSpPr>
          <p:cNvPr id="3" name="Content Placeholder 2"/>
          <p:cNvSpPr>
            <a:spLocks noGrp="1"/>
          </p:cNvSpPr>
          <p:nvPr>
            <p:ph idx="1"/>
          </p:nvPr>
        </p:nvSpPr>
        <p:spPr/>
        <p:txBody>
          <a:bodyPr>
            <a:normAutofit fontScale="92500" lnSpcReduction="10000"/>
          </a:bodyPr>
          <a:lstStyle/>
          <a:p>
            <a:pPr marL="514350" indent="-514350" algn="just"/>
            <a:r>
              <a:rPr lang="en-US" sz="2400" b="1" dirty="0"/>
              <a:t>The </a:t>
            </a:r>
            <a:r>
              <a:rPr lang="en-US" sz="2400" b="1" dirty="0" err="1"/>
              <a:t>printf</a:t>
            </a:r>
            <a:r>
              <a:rPr lang="en-US" sz="2400" b="1" dirty="0"/>
              <a:t>() function: (Formatted output)</a:t>
            </a:r>
          </a:p>
          <a:p>
            <a:pPr marL="400050" lvl="1" indent="0" algn="just">
              <a:buNone/>
            </a:pPr>
            <a:r>
              <a:rPr lang="en-US" sz="2400" dirty="0" err="1"/>
              <a:t>printf</a:t>
            </a:r>
            <a:r>
              <a:rPr lang="en-US" sz="2400" dirty="0"/>
              <a:t>() is an output function that takes text and  values from within the program and sends it out onto the screen.</a:t>
            </a:r>
          </a:p>
          <a:p>
            <a:pPr marL="0" indent="0" algn="just">
              <a:buNone/>
            </a:pPr>
            <a:r>
              <a:rPr lang="en-US" sz="2400" dirty="0"/>
              <a:t>	In general terms, the </a:t>
            </a:r>
            <a:r>
              <a:rPr lang="en-US" sz="2400" dirty="0" err="1"/>
              <a:t>printf</a:t>
            </a:r>
            <a:r>
              <a:rPr lang="en-US" sz="2400" dirty="0"/>
              <a:t> function is written as:</a:t>
            </a:r>
          </a:p>
          <a:p>
            <a:pPr algn="just"/>
            <a:endParaRPr lang="en-US" sz="2400" dirty="0"/>
          </a:p>
          <a:p>
            <a:pPr algn="just"/>
            <a:endParaRPr lang="en-US" sz="2400" dirty="0"/>
          </a:p>
          <a:p>
            <a:pPr algn="just"/>
            <a:r>
              <a:rPr lang="en-US" sz="2400" dirty="0"/>
              <a:t>The format-control-string can contain: </a:t>
            </a:r>
          </a:p>
          <a:p>
            <a:pPr lvl="1" algn="just"/>
            <a:r>
              <a:rPr lang="en-US" sz="2400" dirty="0">
                <a:solidFill>
                  <a:srgbClr val="FF0000"/>
                </a:solidFill>
              </a:rPr>
              <a:t>Characters</a:t>
            </a:r>
            <a:r>
              <a:rPr lang="en-US" sz="2400" dirty="0"/>
              <a:t> that are simply printed as they are </a:t>
            </a:r>
          </a:p>
          <a:p>
            <a:pPr lvl="1" algn="just"/>
            <a:r>
              <a:rPr lang="en-US" sz="2400" dirty="0">
                <a:solidFill>
                  <a:srgbClr val="FF0000"/>
                </a:solidFill>
              </a:rPr>
              <a:t>Conversion specifications </a:t>
            </a:r>
            <a:r>
              <a:rPr lang="en-US" sz="2400" dirty="0"/>
              <a:t>that begin with a % sign </a:t>
            </a:r>
          </a:p>
          <a:p>
            <a:pPr lvl="1" algn="just"/>
            <a:r>
              <a:rPr lang="en-US" sz="2400" dirty="0">
                <a:solidFill>
                  <a:srgbClr val="FF0000"/>
                </a:solidFill>
              </a:rPr>
              <a:t>Escape sequences </a:t>
            </a:r>
            <a:r>
              <a:rPr lang="en-US" sz="2400" dirty="0"/>
              <a:t>that begin with a \ sign </a:t>
            </a:r>
          </a:p>
          <a:p>
            <a:pPr algn="just">
              <a:buFont typeface="Wingdings" pitchFamily="2" charset="2"/>
              <a:buChar char="ü"/>
            </a:pPr>
            <a:r>
              <a:rPr lang="en-US" sz="2400" dirty="0"/>
              <a:t>The arguments can be written as constants, single variable or array names, or more complex expressions. </a:t>
            </a:r>
          </a:p>
          <a:p>
            <a:pPr marL="400050" lvl="1" indent="0" algn="just">
              <a:buNone/>
            </a:pPr>
            <a:endParaRPr lang="en-US" sz="2400" dirty="0"/>
          </a:p>
        </p:txBody>
      </p:sp>
      <p:grpSp>
        <p:nvGrpSpPr>
          <p:cNvPr id="9" name="Group 8"/>
          <p:cNvGrpSpPr/>
          <p:nvPr/>
        </p:nvGrpSpPr>
        <p:grpSpPr>
          <a:xfrm>
            <a:off x="914400" y="2920541"/>
            <a:ext cx="6454125" cy="737059"/>
            <a:chOff x="914400" y="2920541"/>
            <a:chExt cx="6454125" cy="737059"/>
          </a:xfrm>
        </p:grpSpPr>
        <p:grpSp>
          <p:nvGrpSpPr>
            <p:cNvPr id="4" name="Group 3"/>
            <p:cNvGrpSpPr/>
            <p:nvPr/>
          </p:nvGrpSpPr>
          <p:grpSpPr>
            <a:xfrm>
              <a:off x="914400" y="2920541"/>
              <a:ext cx="6400800" cy="737059"/>
              <a:chOff x="914400" y="1547338"/>
              <a:chExt cx="4876800" cy="5310662"/>
            </a:xfrm>
          </p:grpSpPr>
          <p:sp>
            <p:nvSpPr>
              <p:cNvPr id="5" name="Vertical Scroll 4"/>
              <p:cNvSpPr/>
              <p:nvPr/>
            </p:nvSpPr>
            <p:spPr>
              <a:xfrm>
                <a:off x="914400" y="2286002"/>
                <a:ext cx="4876800" cy="4571998"/>
              </a:xfrm>
              <a:prstGeom prst="verticalScroll">
                <a:avLst>
                  <a:gd name="adj" fmla="val 25000"/>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dirty="0"/>
              </a:p>
            </p:txBody>
          </p:sp>
          <p:sp>
            <p:nvSpPr>
              <p:cNvPr id="6" name="TextBox 5"/>
              <p:cNvSpPr txBox="1"/>
              <p:nvPr/>
            </p:nvSpPr>
            <p:spPr>
              <a:xfrm>
                <a:off x="2743200" y="1547338"/>
                <a:ext cx="1676400" cy="369332"/>
              </a:xfrm>
              <a:prstGeom prst="rect">
                <a:avLst/>
              </a:prstGeom>
              <a:noFill/>
            </p:spPr>
            <p:txBody>
              <a:bodyPr wrap="square" rtlCol="0">
                <a:spAutoFit/>
              </a:bodyPr>
              <a:lstStyle/>
              <a:p>
                <a:pPr algn="ctr"/>
                <a:r>
                  <a:rPr lang="en-US" b="1" dirty="0"/>
                  <a:t>Syntax</a:t>
                </a:r>
              </a:p>
            </p:txBody>
          </p:sp>
        </p:grpSp>
        <p:sp>
          <p:nvSpPr>
            <p:cNvPr id="8" name="Rectangle 7"/>
            <p:cNvSpPr/>
            <p:nvPr/>
          </p:nvSpPr>
          <p:spPr>
            <a:xfrm>
              <a:off x="1066800" y="3200400"/>
              <a:ext cx="6301725" cy="323165"/>
            </a:xfrm>
            <a:prstGeom prst="rect">
              <a:avLst/>
            </a:prstGeom>
          </p:spPr>
          <p:txBody>
            <a:bodyPr wrap="none">
              <a:spAutoFit/>
            </a:bodyPr>
            <a:lstStyle/>
            <a:p>
              <a:r>
                <a:rPr lang="en-US" sz="1500" dirty="0" err="1">
                  <a:solidFill>
                    <a:srgbClr val="C00000"/>
                  </a:solidFill>
                  <a:latin typeface="Courier New" pitchFamily="49" charset="0"/>
                  <a:cs typeface="Courier New" pitchFamily="49" charset="0"/>
                </a:rPr>
                <a:t>printf</a:t>
              </a:r>
              <a:r>
                <a:rPr lang="en-US" sz="1500" dirty="0">
                  <a:solidFill>
                    <a:srgbClr val="C00000"/>
                  </a:solidFill>
                  <a:latin typeface="Courier New" pitchFamily="49" charset="0"/>
                  <a:cs typeface="Courier New" pitchFamily="49" charset="0"/>
                </a:rPr>
                <a:t>(“format-control-string”, arg1,arg2,……….,</a:t>
              </a:r>
              <a:r>
                <a:rPr lang="en-US" sz="1500" dirty="0" err="1">
                  <a:solidFill>
                    <a:srgbClr val="C00000"/>
                  </a:solidFill>
                  <a:latin typeface="Courier New" pitchFamily="49" charset="0"/>
                  <a:cs typeface="Courier New" pitchFamily="49" charset="0"/>
                </a:rPr>
                <a:t>argN</a:t>
              </a:r>
              <a:r>
                <a:rPr lang="en-US" sz="1500" dirty="0">
                  <a:solidFill>
                    <a:srgbClr val="C00000"/>
                  </a:solidFill>
                  <a:latin typeface="Courier New" pitchFamily="49" charset="0"/>
                  <a:cs typeface="Courier New" pitchFamily="49" charset="0"/>
                </a:rPr>
                <a:t>);</a:t>
              </a:r>
            </a:p>
          </p:txBody>
        </p:sp>
      </p:grpSp>
    </p:spTree>
    <p:extLst>
      <p:ext uri="{BB962C8B-B14F-4D97-AF65-F5344CB8AC3E}">
        <p14:creationId xmlns:p14="http://schemas.microsoft.com/office/powerpoint/2010/main" val="23362704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Example</a:t>
            </a:r>
          </a:p>
        </p:txBody>
      </p:sp>
      <p:sp>
        <p:nvSpPr>
          <p:cNvPr id="3" name="Content Placeholder 2"/>
          <p:cNvSpPr>
            <a:spLocks noGrp="1"/>
          </p:cNvSpPr>
          <p:nvPr>
            <p:ph idx="1"/>
          </p:nvPr>
        </p:nvSpPr>
        <p:spPr/>
        <p:txBody>
          <a:bodyPr>
            <a:normAutofit/>
          </a:bodyPr>
          <a:lstStyle/>
          <a:p>
            <a:pPr>
              <a:buNone/>
            </a:pPr>
            <a:r>
              <a:rPr lang="en-US" sz="2800" dirty="0" err="1">
                <a:solidFill>
                  <a:srgbClr val="C00000"/>
                </a:solidFill>
                <a:latin typeface="Courier New" pitchFamily="49" charset="0"/>
                <a:cs typeface="Courier New" pitchFamily="49" charset="0"/>
              </a:rPr>
              <a:t>printf</a:t>
            </a:r>
            <a:r>
              <a:rPr lang="en-US" sz="2800" dirty="0">
                <a:solidFill>
                  <a:srgbClr val="C00000"/>
                </a:solidFill>
                <a:latin typeface="Courier New" pitchFamily="49" charset="0"/>
                <a:cs typeface="Courier New" pitchFamily="49" charset="0"/>
              </a:rPr>
              <a:t>(“Area of circle is %f units \n”, area);</a:t>
            </a:r>
          </a:p>
          <a:p>
            <a:pPr marL="0" indent="0">
              <a:buNone/>
            </a:pPr>
            <a:r>
              <a:rPr lang="en-US" sz="2800" dirty="0"/>
              <a:t>In this :- </a:t>
            </a:r>
          </a:p>
          <a:p>
            <a:pPr marL="0" indent="0">
              <a:buNone/>
            </a:pPr>
            <a:r>
              <a:rPr lang="en-US" sz="2800" dirty="0">
                <a:solidFill>
                  <a:srgbClr val="C00000"/>
                </a:solidFill>
                <a:latin typeface="Courier New" pitchFamily="49" charset="0"/>
                <a:cs typeface="Courier New" pitchFamily="49" charset="0"/>
              </a:rPr>
              <a:t>“Area of circle is %f units \n”-	</a:t>
            </a:r>
            <a:r>
              <a:rPr lang="en-US" sz="2800" dirty="0"/>
              <a:t>is a control string.</a:t>
            </a:r>
          </a:p>
          <a:p>
            <a:pPr marL="0" indent="0">
              <a:buNone/>
            </a:pPr>
            <a:r>
              <a:rPr lang="en-US" sz="2800" dirty="0">
                <a:solidFill>
                  <a:srgbClr val="C00000"/>
                </a:solidFill>
                <a:latin typeface="Courier New" pitchFamily="49" charset="0"/>
                <a:cs typeface="Courier New" pitchFamily="49" charset="0"/>
              </a:rPr>
              <a:t>area	-	</a:t>
            </a:r>
            <a:r>
              <a:rPr lang="en-US" sz="2800" dirty="0"/>
              <a:t>is a variable whose value will be printed.</a:t>
            </a:r>
          </a:p>
          <a:p>
            <a:pPr marL="0" indent="0">
              <a:buNone/>
            </a:pPr>
            <a:r>
              <a:rPr lang="en-US" sz="2800" dirty="0">
                <a:solidFill>
                  <a:srgbClr val="C00000"/>
                </a:solidFill>
                <a:latin typeface="Courier New" pitchFamily="49" charset="0"/>
                <a:cs typeface="Courier New" pitchFamily="49" charset="0"/>
              </a:rPr>
              <a:t>%f-	</a:t>
            </a:r>
            <a:r>
              <a:rPr lang="en-US" sz="2800" dirty="0"/>
              <a:t>is the conversion specifier indicating the type of corresponding value to be printed.</a:t>
            </a:r>
          </a:p>
        </p:txBody>
      </p:sp>
    </p:spTree>
    <p:extLst>
      <p:ext uri="{BB962C8B-B14F-4D97-AF65-F5344CB8AC3E}">
        <p14:creationId xmlns:p14="http://schemas.microsoft.com/office/powerpoint/2010/main" val="15378111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Formatted Functions</a:t>
            </a:r>
          </a:p>
        </p:txBody>
      </p:sp>
      <p:sp>
        <p:nvSpPr>
          <p:cNvPr id="3" name="Content Placeholder 2"/>
          <p:cNvSpPr>
            <a:spLocks noGrp="1"/>
          </p:cNvSpPr>
          <p:nvPr>
            <p:ph idx="1"/>
          </p:nvPr>
        </p:nvSpPr>
        <p:spPr>
          <a:xfrm>
            <a:off x="457200" y="1600200"/>
            <a:ext cx="8229600" cy="4800600"/>
          </a:xfrm>
        </p:spPr>
        <p:txBody>
          <a:bodyPr>
            <a:normAutofit lnSpcReduction="10000"/>
          </a:bodyPr>
          <a:lstStyle/>
          <a:p>
            <a:pPr marL="0" indent="0">
              <a:buNone/>
            </a:pPr>
            <a:r>
              <a:rPr lang="en-US" sz="2400" b="1" dirty="0"/>
              <a:t>The </a:t>
            </a:r>
            <a:r>
              <a:rPr lang="en-US" sz="2400" b="1" dirty="0" err="1"/>
              <a:t>scanf</a:t>
            </a:r>
            <a:r>
              <a:rPr lang="en-US" sz="2400" b="1" dirty="0"/>
              <a:t>() function: (Formatted input)</a:t>
            </a:r>
          </a:p>
          <a:p>
            <a:pPr marL="0" indent="0">
              <a:buNone/>
            </a:pPr>
            <a:r>
              <a:rPr lang="en-US" sz="2400" b="1" dirty="0" err="1"/>
              <a:t>scanf</a:t>
            </a:r>
            <a:r>
              <a:rPr lang="en-US" sz="2400" b="1" dirty="0"/>
              <a:t>() is a function that reads data from the keyboard. It interprets character input to the computer and stores the interpretation in specified variable(s).</a:t>
            </a:r>
          </a:p>
          <a:p>
            <a:pPr marL="0" indent="0">
              <a:buNone/>
            </a:pPr>
            <a:r>
              <a:rPr lang="en-US" sz="2400" b="1" dirty="0"/>
              <a:t>	</a:t>
            </a:r>
            <a:r>
              <a:rPr lang="en-US" sz="2400" dirty="0"/>
              <a:t>In general terms, the </a:t>
            </a:r>
            <a:r>
              <a:rPr lang="en-US" sz="2400" dirty="0" err="1"/>
              <a:t>scanf</a:t>
            </a:r>
            <a:r>
              <a:rPr lang="en-US" sz="2400" dirty="0"/>
              <a:t> function is written as:</a:t>
            </a:r>
          </a:p>
          <a:p>
            <a:pPr marL="0" indent="0">
              <a:buNone/>
            </a:pPr>
            <a:endParaRPr lang="en-US" sz="2400" b="1" i="1" dirty="0"/>
          </a:p>
          <a:p>
            <a:pPr algn="just"/>
            <a:endParaRPr lang="en-US" sz="2400" dirty="0"/>
          </a:p>
          <a:p>
            <a:pPr algn="just"/>
            <a:r>
              <a:rPr lang="en-US" sz="2400" dirty="0"/>
              <a:t>The format-control-string can contain: </a:t>
            </a:r>
          </a:p>
          <a:p>
            <a:pPr lvl="1" algn="just"/>
            <a:r>
              <a:rPr lang="en-US" sz="2400" dirty="0"/>
              <a:t>Describes the format of the input.</a:t>
            </a:r>
          </a:p>
          <a:p>
            <a:pPr lvl="1" algn="just"/>
            <a:r>
              <a:rPr lang="en-US" sz="2400" dirty="0"/>
              <a:t>Conversion specifications that begin with a % sign.</a:t>
            </a:r>
          </a:p>
          <a:p>
            <a:pPr algn="just"/>
            <a:r>
              <a:rPr lang="en-US" sz="2400" dirty="0"/>
              <a:t>The arguments are the pointers to variables in which the input will be stored.</a:t>
            </a:r>
            <a:endParaRPr lang="en-US" sz="2400" b="1" dirty="0"/>
          </a:p>
        </p:txBody>
      </p:sp>
      <p:grpSp>
        <p:nvGrpSpPr>
          <p:cNvPr id="4" name="Group 3"/>
          <p:cNvGrpSpPr/>
          <p:nvPr/>
        </p:nvGrpSpPr>
        <p:grpSpPr>
          <a:xfrm>
            <a:off x="914400" y="3505200"/>
            <a:ext cx="6934200" cy="737059"/>
            <a:chOff x="914400" y="2920541"/>
            <a:chExt cx="6934200" cy="737059"/>
          </a:xfrm>
        </p:grpSpPr>
        <p:grpSp>
          <p:nvGrpSpPr>
            <p:cNvPr id="5" name="Group 3"/>
            <p:cNvGrpSpPr/>
            <p:nvPr/>
          </p:nvGrpSpPr>
          <p:grpSpPr>
            <a:xfrm>
              <a:off x="914400" y="2920541"/>
              <a:ext cx="6934200" cy="737059"/>
              <a:chOff x="914400" y="1547338"/>
              <a:chExt cx="5283200" cy="5310662"/>
            </a:xfrm>
          </p:grpSpPr>
          <p:sp>
            <p:nvSpPr>
              <p:cNvPr id="7" name="Vertical Scroll 6"/>
              <p:cNvSpPr/>
              <p:nvPr/>
            </p:nvSpPr>
            <p:spPr>
              <a:xfrm>
                <a:off x="914400" y="2286001"/>
                <a:ext cx="5283200" cy="4571999"/>
              </a:xfrm>
              <a:prstGeom prst="verticalScroll">
                <a:avLst>
                  <a:gd name="adj" fmla="val 25000"/>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dirty="0"/>
              </a:p>
            </p:txBody>
          </p:sp>
          <p:sp>
            <p:nvSpPr>
              <p:cNvPr id="8" name="TextBox 7"/>
              <p:cNvSpPr txBox="1"/>
              <p:nvPr/>
            </p:nvSpPr>
            <p:spPr>
              <a:xfrm>
                <a:off x="2743200" y="1547338"/>
                <a:ext cx="1676400" cy="369332"/>
              </a:xfrm>
              <a:prstGeom prst="rect">
                <a:avLst/>
              </a:prstGeom>
              <a:noFill/>
            </p:spPr>
            <p:txBody>
              <a:bodyPr wrap="square" rtlCol="0">
                <a:spAutoFit/>
              </a:bodyPr>
              <a:lstStyle/>
              <a:p>
                <a:pPr algn="ctr"/>
                <a:r>
                  <a:rPr lang="en-US" b="1" dirty="0"/>
                  <a:t>Syntax</a:t>
                </a:r>
              </a:p>
            </p:txBody>
          </p:sp>
        </p:grpSp>
        <p:sp>
          <p:nvSpPr>
            <p:cNvPr id="6" name="Rectangle 5"/>
            <p:cNvSpPr/>
            <p:nvPr/>
          </p:nvSpPr>
          <p:spPr>
            <a:xfrm>
              <a:off x="1066800" y="3200400"/>
              <a:ext cx="6726521" cy="338554"/>
            </a:xfrm>
            <a:prstGeom prst="rect">
              <a:avLst/>
            </a:prstGeom>
          </p:spPr>
          <p:txBody>
            <a:bodyPr wrap="none">
              <a:spAutoFit/>
            </a:bodyPr>
            <a:lstStyle/>
            <a:p>
              <a:r>
                <a:rPr lang="en-US" sz="1600" dirty="0" err="1">
                  <a:solidFill>
                    <a:srgbClr val="C00000"/>
                  </a:solidFill>
                  <a:latin typeface="Courier New" pitchFamily="49" charset="0"/>
                  <a:cs typeface="Courier New" pitchFamily="49" charset="0"/>
                </a:rPr>
                <a:t>scanf</a:t>
              </a:r>
              <a:r>
                <a:rPr lang="en-US" sz="1600" dirty="0">
                  <a:solidFill>
                    <a:srgbClr val="C00000"/>
                  </a:solidFill>
                  <a:latin typeface="Courier New" pitchFamily="49" charset="0"/>
                  <a:cs typeface="Courier New" pitchFamily="49" charset="0"/>
                </a:rPr>
                <a:t> (format-control-string, arg1, arg2,………., </a:t>
              </a:r>
              <a:r>
                <a:rPr lang="en-US" sz="1600" dirty="0" err="1">
                  <a:solidFill>
                    <a:srgbClr val="C00000"/>
                  </a:solidFill>
                  <a:latin typeface="Courier New" pitchFamily="49" charset="0"/>
                  <a:cs typeface="Courier New" pitchFamily="49" charset="0"/>
                </a:rPr>
                <a:t>argN</a:t>
              </a:r>
              <a:r>
                <a:rPr lang="en-US" sz="1600" dirty="0">
                  <a:solidFill>
                    <a:srgbClr val="C00000"/>
                  </a:solidFill>
                  <a:latin typeface="Courier New" pitchFamily="49" charset="0"/>
                  <a:cs typeface="Courier New" pitchFamily="49" charset="0"/>
                </a:rPr>
                <a:t>);</a:t>
              </a:r>
            </a:p>
          </p:txBody>
        </p:sp>
      </p:grpSp>
    </p:spTree>
    <p:extLst>
      <p:ext uri="{BB962C8B-B14F-4D97-AF65-F5344CB8AC3E}">
        <p14:creationId xmlns:p14="http://schemas.microsoft.com/office/powerpoint/2010/main" val="22856410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Example:</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7"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scanf</a:t>
            </a:r>
            <a:r>
              <a:rPr kumimoji="0" lang="en-US" sz="2800" b="0"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(“%s %d %f”, name, &amp;age, &amp;salary);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chemeClr val="accent1"/>
                </a:solidFill>
                <a:effectLst/>
                <a:uLnTx/>
                <a:uFillTx/>
                <a:latin typeface="+mn-lt"/>
                <a:ea typeface="+mn-ea"/>
                <a:cs typeface="+mn-cs"/>
              </a:rPr>
              <a:t>In this :- </a:t>
            </a:r>
          </a:p>
          <a:p>
            <a:pPr lvl="0">
              <a:spcBef>
                <a:spcPct val="20000"/>
              </a:spcBef>
            </a:pPr>
            <a:r>
              <a:rPr lang="en-US" sz="2800" dirty="0">
                <a:solidFill>
                  <a:srgbClr val="C00000"/>
                </a:solidFill>
                <a:latin typeface="Courier New" pitchFamily="49" charset="0"/>
                <a:cs typeface="Courier New" pitchFamily="49" charset="0"/>
              </a:rPr>
              <a:t>“%s %d %f”-</a:t>
            </a:r>
            <a:r>
              <a:rPr kumimoji="0" lang="en-US" sz="2800" b="0"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	</a:t>
            </a:r>
            <a:r>
              <a:rPr kumimoji="0" lang="en-US" sz="2800" b="0" i="0" u="none" strike="noStrike" kern="1200" cap="none" spc="0" normalizeH="0" baseline="0" noProof="0" dirty="0">
                <a:ln>
                  <a:noFill/>
                </a:ln>
                <a:solidFill>
                  <a:schemeClr val="accent1"/>
                </a:solidFill>
                <a:effectLst/>
                <a:uLnTx/>
                <a:uFillTx/>
                <a:latin typeface="+mn-lt"/>
                <a:ea typeface="+mn-ea"/>
                <a:cs typeface="+mn-cs"/>
              </a:rPr>
              <a:t>is a control string.</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name – </a:t>
            </a:r>
            <a:r>
              <a:rPr kumimoji="0" lang="en-US" sz="2800" b="0" i="0" u="none" strike="noStrike" kern="1200" cap="none" spc="0" normalizeH="0" baseline="0" noProof="0" dirty="0">
                <a:ln>
                  <a:noFill/>
                </a:ln>
                <a:solidFill>
                  <a:schemeClr val="accent1"/>
                </a:solidFill>
                <a:effectLst/>
                <a:uLnTx/>
                <a:uFillTx/>
                <a:ea typeface="+mn-ea"/>
                <a:cs typeface="Courier New" pitchFamily="49" charset="0"/>
              </a:rPr>
              <a:t>is a string argument and it’s a array name and implicit</a:t>
            </a:r>
            <a:r>
              <a:rPr kumimoji="0" lang="en-US" sz="2800" b="0" i="0" u="none" strike="noStrike" kern="1200" cap="none" spc="0" normalizeH="0" noProof="0" dirty="0">
                <a:ln>
                  <a:noFill/>
                </a:ln>
                <a:solidFill>
                  <a:schemeClr val="accent1"/>
                </a:solidFill>
                <a:effectLst/>
                <a:uLnTx/>
                <a:uFillTx/>
                <a:ea typeface="+mn-ea"/>
                <a:cs typeface="Courier New" pitchFamily="49" charset="0"/>
              </a:rPr>
              <a:t> memory address reference</a:t>
            </a:r>
            <a:r>
              <a:rPr kumimoji="0" lang="en-US" sz="2800" b="0" i="0" u="none" strike="noStrike" kern="1200" cap="none" spc="0" normalizeH="0" baseline="0" noProof="0" dirty="0">
                <a:ln>
                  <a:noFill/>
                </a:ln>
                <a:solidFill>
                  <a:schemeClr val="accent1"/>
                </a:solidFill>
                <a:effectLst/>
                <a:uLnTx/>
                <a:uFillTx/>
                <a:ea typeface="+mn-ea"/>
                <a:cs typeface="Courier New" pitchFamily="49" charset="0"/>
              </a:rPr>
              <a:t>.</a:t>
            </a:r>
            <a:r>
              <a:rPr kumimoji="0" lang="en-US" sz="2800" b="0"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age	- </a:t>
            </a:r>
            <a:r>
              <a:rPr kumimoji="0" lang="en-US" sz="2800" b="0" i="0" u="none" strike="noStrike" kern="1200" cap="none" spc="0" normalizeH="0" baseline="0" noProof="0" dirty="0">
                <a:ln>
                  <a:noFill/>
                </a:ln>
                <a:solidFill>
                  <a:schemeClr val="accent1"/>
                </a:solidFill>
                <a:effectLst/>
                <a:uLnTx/>
                <a:uFillTx/>
                <a:latin typeface="+mn-lt"/>
                <a:ea typeface="+mn-ea"/>
                <a:cs typeface="+mn-cs"/>
              </a:rPr>
              <a:t>is a decimal integer variable preceded</a:t>
            </a:r>
            <a:r>
              <a:rPr kumimoji="0" lang="en-US" sz="2800" b="0" i="0" u="none" strike="noStrike" kern="1200" cap="none" spc="0" normalizeH="0" noProof="0" dirty="0">
                <a:ln>
                  <a:noFill/>
                </a:ln>
                <a:solidFill>
                  <a:schemeClr val="accent1"/>
                </a:solidFill>
                <a:effectLst/>
                <a:uLnTx/>
                <a:uFillTx/>
                <a:latin typeface="+mn-lt"/>
                <a:ea typeface="+mn-ea"/>
                <a:cs typeface="+mn-cs"/>
              </a:rPr>
              <a:t> by &amp;.</a:t>
            </a:r>
            <a:endParaRPr kumimoji="0" lang="en-US" sz="2800" b="0" i="0" u="none" strike="noStrike" kern="1200" cap="none" spc="0" normalizeH="0" baseline="0" noProof="0" dirty="0">
              <a:ln>
                <a:noFill/>
              </a:ln>
              <a:solidFill>
                <a:schemeClr val="accent1"/>
              </a:solidFill>
              <a:effectLst/>
              <a:uLnTx/>
              <a:uFillTx/>
              <a:latin typeface="+mn-lt"/>
              <a:ea typeface="+mn-ea"/>
              <a:cs typeface="+mn-cs"/>
            </a:endParaRPr>
          </a:p>
          <a:p>
            <a:pPr lvl="0">
              <a:spcBef>
                <a:spcPct val="20000"/>
              </a:spcBef>
            </a:pPr>
            <a:r>
              <a:rPr lang="en-US" sz="2800" dirty="0">
                <a:solidFill>
                  <a:srgbClr val="C00000"/>
                </a:solidFill>
                <a:latin typeface="Courier New" pitchFamily="49" charset="0"/>
                <a:cs typeface="Courier New" pitchFamily="49" charset="0"/>
              </a:rPr>
              <a:t>salary </a:t>
            </a:r>
            <a:r>
              <a:rPr kumimoji="0" lang="en-US" sz="2800" b="0" i="0" u="none" strike="noStrike" kern="1200" cap="none" spc="0" normalizeH="0" baseline="0" noProof="0" dirty="0">
                <a:ln>
                  <a:noFill/>
                </a:ln>
                <a:solidFill>
                  <a:srgbClr val="C00000"/>
                </a:solidFill>
                <a:effectLst/>
                <a:uLnTx/>
                <a:uFillTx/>
                <a:latin typeface="Courier New" pitchFamily="49" charset="0"/>
                <a:cs typeface="Courier New" pitchFamily="49" charset="0"/>
              </a:rPr>
              <a:t>-</a:t>
            </a:r>
            <a:r>
              <a:rPr lang="en-US" sz="2800" dirty="0">
                <a:solidFill>
                  <a:srgbClr val="C00000"/>
                </a:solidFill>
                <a:latin typeface="Courier New" pitchFamily="49" charset="0"/>
                <a:cs typeface="Courier New" pitchFamily="49" charset="0"/>
              </a:rPr>
              <a:t> </a:t>
            </a:r>
            <a:r>
              <a:rPr kumimoji="0" lang="en-US" sz="2800" b="0" i="0" u="none" strike="noStrike" kern="1200" cap="none" spc="0" normalizeH="0" baseline="0" noProof="0" dirty="0">
                <a:ln>
                  <a:noFill/>
                </a:ln>
                <a:solidFill>
                  <a:schemeClr val="accent1"/>
                </a:solidFill>
                <a:effectLst/>
                <a:uLnTx/>
                <a:uFillTx/>
                <a:latin typeface="+mn-lt"/>
                <a:ea typeface="+mn-ea"/>
                <a:cs typeface="+mn-cs"/>
              </a:rPr>
              <a:t>is floating</a:t>
            </a:r>
            <a:r>
              <a:rPr kumimoji="0" lang="en-US" sz="2800" b="0" i="0" u="none" strike="noStrike" kern="1200" cap="none" spc="0" normalizeH="0" noProof="0" dirty="0">
                <a:ln>
                  <a:noFill/>
                </a:ln>
                <a:solidFill>
                  <a:schemeClr val="accent1"/>
                </a:solidFill>
                <a:effectLst/>
                <a:uLnTx/>
                <a:uFillTx/>
                <a:latin typeface="+mn-lt"/>
                <a:ea typeface="+mn-ea"/>
                <a:cs typeface="+mn-cs"/>
              </a:rPr>
              <a:t>-point value </a:t>
            </a:r>
            <a:r>
              <a:rPr lang="en-US" sz="2800" dirty="0">
                <a:solidFill>
                  <a:schemeClr val="accent1"/>
                </a:solidFill>
              </a:rPr>
              <a:t>preceded by &amp;.</a:t>
            </a:r>
            <a:endParaRPr kumimoji="0" lang="en-US" sz="2800" b="0" i="0" u="none" strike="noStrike" kern="1200" cap="none" spc="0" normalizeH="0" baseline="0" noProof="0" dirty="0">
              <a:ln>
                <a:noFill/>
              </a:ln>
              <a:solidFill>
                <a:schemeClr val="accent1"/>
              </a:solidFill>
              <a:effectLst/>
              <a:uLnTx/>
              <a:uFillTx/>
              <a:latin typeface="+mn-lt"/>
              <a:ea typeface="+mn-ea"/>
              <a:cs typeface="+mn-cs"/>
            </a:endParaRPr>
          </a:p>
        </p:txBody>
      </p:sp>
    </p:spTree>
    <p:extLst>
      <p:ext uri="{BB962C8B-B14F-4D97-AF65-F5344CB8AC3E}">
        <p14:creationId xmlns:p14="http://schemas.microsoft.com/office/powerpoint/2010/main" val="20941579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Reading data</a:t>
            </a:r>
          </a:p>
        </p:txBody>
      </p:sp>
      <p:graphicFrame>
        <p:nvGraphicFramePr>
          <p:cNvPr id="14" name="Content Placeholder 13"/>
          <p:cNvGraphicFramePr>
            <a:graphicFrameLocks noGrp="1"/>
          </p:cNvGraphicFramePr>
          <p:nvPr>
            <p:ph idx="1"/>
          </p:nvPr>
        </p:nvGraphicFramePr>
        <p:xfrm>
          <a:off x="457200" y="1600201"/>
          <a:ext cx="7772400" cy="36576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274320">
                <a:tc>
                  <a:txBody>
                    <a:bodyPr/>
                    <a:lstStyle/>
                    <a:p>
                      <a:pPr algn="l"/>
                      <a:r>
                        <a:rPr lang="en-US" sz="2000" b="1" dirty="0"/>
                        <a:t>Conversion Specifier</a:t>
                      </a:r>
                    </a:p>
                  </a:txBody>
                  <a:tcPr/>
                </a:tc>
                <a:tc>
                  <a:txBody>
                    <a:bodyPr/>
                    <a:lstStyle/>
                    <a:p>
                      <a:pPr algn="ctr"/>
                      <a:r>
                        <a:rPr lang="en-US" sz="2000" b="1" dirty="0"/>
                        <a:t>Description</a:t>
                      </a:r>
                    </a:p>
                  </a:txBody>
                  <a:tcPr/>
                </a:tc>
                <a:extLst>
                  <a:ext uri="{0D108BD9-81ED-4DB2-BD59-A6C34878D82A}">
                    <a16:rowId xmlns:a16="http://schemas.microsoft.com/office/drawing/2014/main" val="10000"/>
                  </a:ext>
                </a:extLst>
              </a:tr>
              <a:tr h="274320">
                <a:tc>
                  <a:txBody>
                    <a:bodyPr/>
                    <a:lstStyle/>
                    <a:p>
                      <a:r>
                        <a:rPr lang="en-US" dirty="0"/>
                        <a:t>d</a:t>
                      </a:r>
                    </a:p>
                  </a:txBody>
                  <a:tcPr/>
                </a:tc>
                <a:tc>
                  <a:txBody>
                    <a:bodyPr/>
                    <a:lstStyle/>
                    <a:p>
                      <a:r>
                        <a:rPr lang="en-US" dirty="0"/>
                        <a:t>Read signed decimal integer</a:t>
                      </a:r>
                    </a:p>
                  </a:txBody>
                  <a:tcPr/>
                </a:tc>
                <a:extLst>
                  <a:ext uri="{0D108BD9-81ED-4DB2-BD59-A6C34878D82A}">
                    <a16:rowId xmlns:a16="http://schemas.microsoft.com/office/drawing/2014/main" val="10001"/>
                  </a:ext>
                </a:extLst>
              </a:tr>
              <a:tr h="274320">
                <a:tc>
                  <a:txBody>
                    <a:bodyPr/>
                    <a:lstStyle/>
                    <a:p>
                      <a:r>
                        <a:rPr lang="en-US" dirty="0"/>
                        <a:t>i</a:t>
                      </a:r>
                    </a:p>
                  </a:txBody>
                  <a:tcPr/>
                </a:tc>
                <a:tc>
                  <a:txBody>
                    <a:bodyPr/>
                    <a:lstStyle/>
                    <a:p>
                      <a:r>
                        <a:rPr lang="en-US" dirty="0"/>
                        <a:t>Read</a:t>
                      </a:r>
                      <a:r>
                        <a:rPr lang="en-US" baseline="0" dirty="0"/>
                        <a:t> </a:t>
                      </a:r>
                      <a:r>
                        <a:rPr lang="en-US" dirty="0"/>
                        <a:t>a signed decimal integer</a:t>
                      </a:r>
                    </a:p>
                  </a:txBody>
                  <a:tcPr/>
                </a:tc>
                <a:extLst>
                  <a:ext uri="{0D108BD9-81ED-4DB2-BD59-A6C34878D82A}">
                    <a16:rowId xmlns:a16="http://schemas.microsoft.com/office/drawing/2014/main" val="10002"/>
                  </a:ext>
                </a:extLst>
              </a:tr>
              <a:tr h="274320">
                <a:tc>
                  <a:txBody>
                    <a:bodyPr/>
                    <a:lstStyle/>
                    <a:p>
                      <a:r>
                        <a:rPr lang="en-US" dirty="0"/>
                        <a:t>u</a:t>
                      </a:r>
                    </a:p>
                  </a:txBody>
                  <a:tcPr/>
                </a:tc>
                <a:tc>
                  <a:txBody>
                    <a:bodyPr/>
                    <a:lstStyle/>
                    <a:p>
                      <a:r>
                        <a:rPr lang="en-US" dirty="0"/>
                        <a:t>Read</a:t>
                      </a:r>
                      <a:r>
                        <a:rPr lang="en-US" baseline="0" dirty="0"/>
                        <a:t> </a:t>
                      </a:r>
                      <a:r>
                        <a:rPr lang="en-US" dirty="0"/>
                        <a:t>an unsigned decimal integer</a:t>
                      </a:r>
                    </a:p>
                  </a:txBody>
                  <a:tcPr/>
                </a:tc>
                <a:extLst>
                  <a:ext uri="{0D108BD9-81ED-4DB2-BD59-A6C34878D82A}">
                    <a16:rowId xmlns:a16="http://schemas.microsoft.com/office/drawing/2014/main" val="10003"/>
                  </a:ext>
                </a:extLst>
              </a:tr>
              <a:tr h="274320">
                <a:tc>
                  <a:txBody>
                    <a:bodyPr/>
                    <a:lstStyle/>
                    <a:p>
                      <a:r>
                        <a:rPr lang="en-US" dirty="0"/>
                        <a:t>h</a:t>
                      </a:r>
                      <a:r>
                        <a:rPr lang="en-US" baseline="0" dirty="0"/>
                        <a:t> or l</a:t>
                      </a:r>
                      <a:endParaRPr lang="en-US" dirty="0"/>
                    </a:p>
                  </a:txBody>
                  <a:tcPr/>
                </a:tc>
                <a:tc>
                  <a:txBody>
                    <a:bodyPr/>
                    <a:lstStyle/>
                    <a:p>
                      <a:r>
                        <a:rPr lang="en-US" dirty="0"/>
                        <a:t>Used before</a:t>
                      </a:r>
                      <a:r>
                        <a:rPr lang="en-US" baseline="0" dirty="0"/>
                        <a:t> any integer conversion specifier to indicate that a short or long integer is to be input, respectively</a:t>
                      </a:r>
                      <a:endParaRPr lang="en-US" dirty="0"/>
                    </a:p>
                  </a:txBody>
                  <a:tcPr/>
                </a:tc>
                <a:extLst>
                  <a:ext uri="{0D108BD9-81ED-4DB2-BD59-A6C34878D82A}">
                    <a16:rowId xmlns:a16="http://schemas.microsoft.com/office/drawing/2014/main" val="10004"/>
                  </a:ext>
                </a:extLst>
              </a:tr>
              <a:tr h="274320">
                <a:tc>
                  <a:txBody>
                    <a:bodyPr/>
                    <a:lstStyle/>
                    <a:p>
                      <a:r>
                        <a:rPr lang="en-US" dirty="0"/>
                        <a:t>e, E, f, g, G</a:t>
                      </a:r>
                    </a:p>
                  </a:txBody>
                  <a:tcPr/>
                </a:tc>
                <a:tc>
                  <a:txBody>
                    <a:bodyPr/>
                    <a:lstStyle/>
                    <a:p>
                      <a:r>
                        <a:rPr lang="en-US" dirty="0"/>
                        <a:t>Read a floating-point</a:t>
                      </a:r>
                      <a:r>
                        <a:rPr lang="en-US" baseline="0" dirty="0"/>
                        <a:t> value</a:t>
                      </a:r>
                      <a:endParaRPr lang="en-US" dirty="0"/>
                    </a:p>
                  </a:txBody>
                  <a:tcPr/>
                </a:tc>
                <a:extLst>
                  <a:ext uri="{0D108BD9-81ED-4DB2-BD59-A6C34878D82A}">
                    <a16:rowId xmlns:a16="http://schemas.microsoft.com/office/drawing/2014/main" val="10005"/>
                  </a:ext>
                </a:extLst>
              </a:tr>
              <a:tr h="274320">
                <a:tc>
                  <a:txBody>
                    <a:bodyPr/>
                    <a:lstStyle/>
                    <a:p>
                      <a:r>
                        <a:rPr lang="en-US" dirty="0"/>
                        <a:t>c</a:t>
                      </a:r>
                    </a:p>
                  </a:txBody>
                  <a:tcPr/>
                </a:tc>
                <a:tc>
                  <a:txBody>
                    <a:bodyPr/>
                    <a:lstStyle/>
                    <a:p>
                      <a:r>
                        <a:rPr lang="en-US" dirty="0"/>
                        <a:t>Read a character</a:t>
                      </a:r>
                    </a:p>
                  </a:txBody>
                  <a:tcPr/>
                </a:tc>
                <a:extLst>
                  <a:ext uri="{0D108BD9-81ED-4DB2-BD59-A6C34878D82A}">
                    <a16:rowId xmlns:a16="http://schemas.microsoft.com/office/drawing/2014/main" val="10006"/>
                  </a:ext>
                </a:extLst>
              </a:tr>
              <a:tr h="274320">
                <a:tc>
                  <a:txBody>
                    <a:bodyPr/>
                    <a:lstStyle/>
                    <a:p>
                      <a:r>
                        <a:rPr lang="en-US" dirty="0"/>
                        <a:t>s</a:t>
                      </a:r>
                    </a:p>
                  </a:txBody>
                  <a:tcPr/>
                </a:tc>
                <a:tc>
                  <a:txBody>
                    <a:bodyPr/>
                    <a:lstStyle/>
                    <a:p>
                      <a:r>
                        <a:rPr lang="en-US" dirty="0"/>
                        <a:t>Read a string</a:t>
                      </a:r>
                    </a:p>
                  </a:txBody>
                  <a:tcPr/>
                </a:tc>
                <a:extLst>
                  <a:ext uri="{0D108BD9-81ED-4DB2-BD59-A6C34878D82A}">
                    <a16:rowId xmlns:a16="http://schemas.microsoft.com/office/drawing/2014/main" val="10007"/>
                  </a:ext>
                </a:extLst>
              </a:tr>
              <a:tr h="274320">
                <a:tc>
                  <a:txBody>
                    <a:bodyPr/>
                    <a:lstStyle/>
                    <a:p>
                      <a:r>
                        <a:rPr lang="en-US" dirty="0"/>
                        <a:t>p</a:t>
                      </a:r>
                    </a:p>
                  </a:txBody>
                  <a:tcPr/>
                </a:tc>
                <a:tc>
                  <a:txBody>
                    <a:bodyPr/>
                    <a:lstStyle/>
                    <a:p>
                      <a:r>
                        <a:rPr lang="en-US" dirty="0"/>
                        <a:t>Read an address</a:t>
                      </a:r>
                    </a:p>
                  </a:txBody>
                  <a:tcPr/>
                </a:tc>
                <a:extLst>
                  <a:ext uri="{0D108BD9-81ED-4DB2-BD59-A6C34878D82A}">
                    <a16:rowId xmlns:a16="http://schemas.microsoft.com/office/drawing/2014/main" val="10008"/>
                  </a:ext>
                </a:extLst>
              </a:tr>
              <a:tr h="274320">
                <a:tc>
                  <a:txBody>
                    <a:bodyPr/>
                    <a:lstStyle/>
                    <a:p>
                      <a:r>
                        <a:rPr lang="en-US" dirty="0"/>
                        <a:t>%</a:t>
                      </a:r>
                    </a:p>
                  </a:txBody>
                  <a:tcPr/>
                </a:tc>
                <a:tc>
                  <a:txBody>
                    <a:bodyPr/>
                    <a:lstStyle/>
                    <a:p>
                      <a:r>
                        <a:rPr lang="en-US" dirty="0"/>
                        <a:t>Skip the percent sign(%) in the input</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4843904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3962400"/>
          </a:xfrm>
        </p:spPr>
        <p:style>
          <a:lnRef idx="1">
            <a:schemeClr val="accent1"/>
          </a:lnRef>
          <a:fillRef idx="2">
            <a:schemeClr val="accent1"/>
          </a:fillRef>
          <a:effectRef idx="1">
            <a:schemeClr val="accent1"/>
          </a:effectRef>
          <a:fontRef idx="minor">
            <a:schemeClr val="dk1"/>
          </a:fontRef>
        </p:style>
        <p:txBody>
          <a:bodyPr>
            <a:normAutofit fontScale="47500" lnSpcReduction="20000"/>
          </a:bodyPr>
          <a:lstStyle/>
          <a:p>
            <a:pPr>
              <a:buNone/>
            </a:pPr>
            <a:r>
              <a:rPr lang="en-US" b="1" dirty="0">
                <a:solidFill>
                  <a:schemeClr val="tx1"/>
                </a:solidFill>
                <a:latin typeface="Courier New" pitchFamily="49" charset="0"/>
                <a:cs typeface="Courier New" pitchFamily="49" charset="0"/>
              </a:rPr>
              <a:t>#include &lt;</a:t>
            </a:r>
            <a:r>
              <a:rPr lang="en-US" b="1" dirty="0" err="1">
                <a:solidFill>
                  <a:schemeClr val="tx1"/>
                </a:solidFill>
                <a:latin typeface="Courier New" pitchFamily="49" charset="0"/>
                <a:cs typeface="Courier New" pitchFamily="49" charset="0"/>
              </a:rPr>
              <a:t>stdio.h</a:t>
            </a:r>
            <a:r>
              <a:rPr lang="en-US" b="1" dirty="0">
                <a:solidFill>
                  <a:schemeClr val="tx1"/>
                </a:solidFill>
                <a:latin typeface="Courier New" pitchFamily="49" charset="0"/>
                <a:cs typeface="Courier New" pitchFamily="49" charset="0"/>
              </a:rPr>
              <a:t>&gt;</a:t>
            </a:r>
          </a:p>
          <a:p>
            <a:pPr>
              <a:buNone/>
            </a:pPr>
            <a:r>
              <a:rPr lang="en-US" b="1" dirty="0" err="1">
                <a:solidFill>
                  <a:schemeClr val="tx1"/>
                </a:solidFill>
                <a:latin typeface="Courier New" pitchFamily="49" charset="0"/>
                <a:cs typeface="Courier New" pitchFamily="49" charset="0"/>
              </a:rPr>
              <a:t>int</a:t>
            </a:r>
            <a:r>
              <a:rPr lang="en-US" b="1" dirty="0">
                <a:solidFill>
                  <a:schemeClr val="tx1"/>
                </a:solidFill>
                <a:latin typeface="Courier New" pitchFamily="49" charset="0"/>
                <a:cs typeface="Courier New" pitchFamily="49" charset="0"/>
              </a:rPr>
              <a:t> main( void )</a:t>
            </a:r>
          </a:p>
          <a:p>
            <a:pPr>
              <a:buNone/>
            </a:pPr>
            <a:r>
              <a:rPr lang="en-US" b="1" dirty="0">
                <a:solidFill>
                  <a:schemeClr val="tx1"/>
                </a:solidFill>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int</a:t>
            </a:r>
            <a:r>
              <a:rPr lang="en-US" b="1" dirty="0">
                <a:solidFill>
                  <a:schemeClr val="tx1"/>
                </a:solidFill>
                <a:latin typeface="Courier New" pitchFamily="49" charset="0"/>
                <a:cs typeface="Courier New" pitchFamily="49" charset="0"/>
              </a:rPr>
              <a:t> a, c;</a:t>
            </a:r>
          </a:p>
          <a:p>
            <a:pPr>
              <a:buNone/>
            </a:pPr>
            <a:r>
              <a:rPr lang="en-US" b="1" dirty="0">
                <a:solidFill>
                  <a:schemeClr val="tx1"/>
                </a:solidFill>
                <a:latin typeface="Courier New" pitchFamily="49" charset="0"/>
                <a:cs typeface="Courier New" pitchFamily="49" charset="0"/>
              </a:rPr>
              <a:t>	float f;</a:t>
            </a:r>
          </a:p>
          <a:p>
            <a:pPr>
              <a:buNone/>
            </a:pPr>
            <a:r>
              <a:rPr lang="en-US" b="1" dirty="0">
                <a:solidFill>
                  <a:schemeClr val="tx1"/>
                </a:solidFill>
                <a:latin typeface="Courier New" pitchFamily="49" charset="0"/>
                <a:cs typeface="Courier New" pitchFamily="49" charset="0"/>
              </a:rPr>
              <a:t>	char day[10]; </a:t>
            </a:r>
          </a:p>
          <a:p>
            <a:pPr>
              <a:buNone/>
            </a:pPr>
            <a:r>
              <a:rPr lang="en-US" b="1" dirty="0">
                <a:solidFill>
                  <a:schemeClr val="tx1"/>
                </a:solidFill>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printf</a:t>
            </a:r>
            <a:r>
              <a:rPr lang="en-US" b="1" dirty="0">
                <a:solidFill>
                  <a:schemeClr val="tx1"/>
                </a:solidFill>
                <a:latin typeface="Courier New" pitchFamily="49" charset="0"/>
                <a:cs typeface="Courier New" pitchFamily="49" charset="0"/>
              </a:rPr>
              <a:t>( "Enter integers: " );</a:t>
            </a:r>
          </a:p>
          <a:p>
            <a:pPr>
              <a:buNone/>
            </a:pPr>
            <a:r>
              <a:rPr lang="en-US" b="1" dirty="0">
                <a:solidFill>
                  <a:schemeClr val="tx1"/>
                </a:solidFill>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scanf</a:t>
            </a:r>
            <a:r>
              <a:rPr lang="en-US" b="1" dirty="0">
                <a:solidFill>
                  <a:schemeClr val="tx1"/>
                </a:solidFill>
                <a:latin typeface="Courier New" pitchFamily="49" charset="0"/>
                <a:cs typeface="Courier New" pitchFamily="49" charset="0"/>
              </a:rPr>
              <a:t>( "%d %u", &amp;a, &amp;c);</a:t>
            </a:r>
          </a:p>
          <a:p>
            <a:pPr>
              <a:buNone/>
            </a:pPr>
            <a:endParaRPr lang="en-US" b="1" dirty="0">
              <a:solidFill>
                <a:schemeClr val="tx1"/>
              </a:solidFill>
              <a:latin typeface="Courier New" pitchFamily="49" charset="0"/>
              <a:cs typeface="Courier New" pitchFamily="49" charset="0"/>
            </a:endParaRPr>
          </a:p>
          <a:p>
            <a:pPr>
              <a:buNone/>
            </a:pPr>
            <a:r>
              <a:rPr lang="en-US" b="1" dirty="0">
                <a:solidFill>
                  <a:schemeClr val="tx1"/>
                </a:solidFill>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printf</a:t>
            </a:r>
            <a:r>
              <a:rPr lang="en-US" b="1" dirty="0">
                <a:solidFill>
                  <a:schemeClr val="tx1"/>
                </a:solidFill>
                <a:latin typeface="Courier New" pitchFamily="49" charset="0"/>
                <a:cs typeface="Courier New" pitchFamily="49" charset="0"/>
              </a:rPr>
              <a:t>( "Enter floating-point numbers:" );</a:t>
            </a:r>
          </a:p>
          <a:p>
            <a:pPr>
              <a:buNone/>
            </a:pPr>
            <a:r>
              <a:rPr lang="en-US" b="1" dirty="0">
                <a:solidFill>
                  <a:schemeClr val="tx1"/>
                </a:solidFill>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scanf</a:t>
            </a:r>
            <a:r>
              <a:rPr lang="en-US" b="1" dirty="0">
                <a:solidFill>
                  <a:schemeClr val="tx1"/>
                </a:solidFill>
                <a:latin typeface="Courier New" pitchFamily="49" charset="0"/>
                <a:cs typeface="Courier New" pitchFamily="49" charset="0"/>
              </a:rPr>
              <a:t>( "%f", &amp;f);</a:t>
            </a:r>
          </a:p>
          <a:p>
            <a:pPr>
              <a:buNone/>
            </a:pPr>
            <a:endParaRPr lang="en-US" b="1" dirty="0">
              <a:solidFill>
                <a:schemeClr val="tx1"/>
              </a:solidFill>
              <a:latin typeface="Courier New" pitchFamily="49" charset="0"/>
              <a:cs typeface="Courier New" pitchFamily="49" charset="0"/>
            </a:endParaRPr>
          </a:p>
          <a:p>
            <a:pPr>
              <a:buNone/>
            </a:pPr>
            <a:r>
              <a:rPr lang="en-US" b="1" dirty="0">
                <a:solidFill>
                  <a:schemeClr val="tx1"/>
                </a:solidFill>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printf</a:t>
            </a:r>
            <a:r>
              <a:rPr lang="en-US" b="1" dirty="0">
                <a:solidFill>
                  <a:schemeClr val="tx1"/>
                </a:solidFill>
                <a:latin typeface="Courier New" pitchFamily="49" charset="0"/>
                <a:cs typeface="Courier New" pitchFamily="49" charset="0"/>
              </a:rPr>
              <a:t>( "%s", "Enter a string: " );</a:t>
            </a:r>
          </a:p>
          <a:p>
            <a:pPr>
              <a:buNone/>
            </a:pPr>
            <a:r>
              <a:rPr lang="en-US" b="1" dirty="0">
                <a:solidFill>
                  <a:schemeClr val="tx1"/>
                </a:solidFill>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scanf</a:t>
            </a:r>
            <a:r>
              <a:rPr lang="en-US" b="1" dirty="0">
                <a:solidFill>
                  <a:schemeClr val="tx1"/>
                </a:solidFill>
                <a:latin typeface="Courier New" pitchFamily="49" charset="0"/>
                <a:cs typeface="Courier New" pitchFamily="49" charset="0"/>
              </a:rPr>
              <a:t>( "%8s", day );</a:t>
            </a:r>
          </a:p>
          <a:p>
            <a:pPr>
              <a:buNone/>
            </a:pPr>
            <a:r>
              <a:rPr lang="en-US" b="1" dirty="0">
                <a:solidFill>
                  <a:schemeClr val="tx1"/>
                </a:solidFill>
                <a:latin typeface="Courier New" pitchFamily="49" charset="0"/>
                <a:cs typeface="Courier New" pitchFamily="49" charset="0"/>
              </a:rPr>
              <a:t>}</a:t>
            </a:r>
          </a:p>
        </p:txBody>
      </p:sp>
      <p:sp>
        <p:nvSpPr>
          <p:cNvPr id="5" name="TextBox 4"/>
          <p:cNvSpPr txBox="1"/>
          <p:nvPr/>
        </p:nvSpPr>
        <p:spPr>
          <a:xfrm>
            <a:off x="457200" y="4573250"/>
            <a:ext cx="8229600" cy="14003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700" b="1" dirty="0">
                <a:solidFill>
                  <a:schemeClr val="tx1"/>
                </a:solidFill>
                <a:latin typeface="Courier New" pitchFamily="49" charset="0"/>
                <a:cs typeface="Courier New" pitchFamily="49" charset="0"/>
              </a:rPr>
              <a:t>Enter integers: -89 23</a:t>
            </a:r>
          </a:p>
          <a:p>
            <a:r>
              <a:rPr lang="en-US" sz="1700" b="1" dirty="0">
                <a:solidFill>
                  <a:schemeClr val="tx1"/>
                </a:solidFill>
                <a:latin typeface="Courier New" pitchFamily="49" charset="0"/>
                <a:cs typeface="Courier New" pitchFamily="49" charset="0"/>
              </a:rPr>
              <a:t>Enter floating-point numbers:</a:t>
            </a:r>
          </a:p>
          <a:p>
            <a:r>
              <a:rPr lang="en-US" sz="1700" b="1" dirty="0">
                <a:latin typeface="Courier New" pitchFamily="49" charset="0"/>
                <a:cs typeface="Courier New" pitchFamily="49" charset="0"/>
              </a:rPr>
              <a:t>1.34256</a:t>
            </a:r>
          </a:p>
          <a:p>
            <a:r>
              <a:rPr lang="en-US" sz="1700" b="1" dirty="0">
                <a:latin typeface="Courier New" pitchFamily="49" charset="0"/>
                <a:cs typeface="Courier New" pitchFamily="49" charset="0"/>
              </a:rPr>
              <a:t>Enter a string:</a:t>
            </a:r>
          </a:p>
          <a:p>
            <a:r>
              <a:rPr lang="en-US" sz="1700" b="1" dirty="0" err="1">
                <a:latin typeface="Courier New" pitchFamily="49" charset="0"/>
                <a:cs typeface="Courier New" pitchFamily="49" charset="0"/>
              </a:rPr>
              <a:t>monday</a:t>
            </a:r>
            <a:endParaRPr lang="en-US" sz="1700" b="1"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4" name="Rectangle 1"/>
          <p:cNvSpPr>
            <a:spLocks noGrp="1" noChangeArrowheads="1"/>
          </p:cNvSpPr>
          <p:nvPr>
            <p:ph idx="1"/>
          </p:nvPr>
        </p:nvSpPr>
        <p:spPr bwMode="auto">
          <a:xfrm>
            <a:off x="609600" y="1262542"/>
            <a:ext cx="3496150" cy="458327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int</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main()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int</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a=6543;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printf</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("*%5d,*%-5d*",</a:t>
            </a: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a,a</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return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lvl="0" indent="0" eaLnBrk="0" fontAlgn="base" hangingPunct="0">
              <a:spcBef>
                <a:spcPct val="0"/>
              </a:spcBef>
              <a:spcAft>
                <a:spcPct val="0"/>
              </a:spcAft>
              <a:buNone/>
            </a:pPr>
            <a:r>
              <a:rPr lang="en-US" sz="2400" dirty="0">
                <a:solidFill>
                  <a:srgbClr val="333333"/>
                </a:solidFill>
                <a:latin typeface="Times New Roman" panose="02020603050405020304" pitchFamily="18" charset="0"/>
                <a:cs typeface="Times New Roman" panose="02020603050405020304" pitchFamily="18" charset="0"/>
              </a:rPr>
              <a:t>A) *56543,*56543*</a:t>
            </a:r>
            <a:endParaRPr lang="en-US" sz="24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spcBef>
                <a:spcPct val="0"/>
              </a:spcBef>
              <a:spcAft>
                <a:spcPct val="0"/>
              </a:spcAft>
              <a:buNone/>
            </a:pPr>
            <a:r>
              <a:rPr lang="en-US" sz="2400" dirty="0">
                <a:solidFill>
                  <a:srgbClr val="333333"/>
                </a:solidFill>
                <a:latin typeface="Times New Roman" panose="02020603050405020304" pitchFamily="18" charset="0"/>
                <a:cs typeface="Times New Roman" panose="02020603050405020304" pitchFamily="18" charset="0"/>
              </a:rPr>
              <a:t>B) * 6543,*6543 *</a:t>
            </a:r>
            <a:endParaRPr lang="en-US" sz="24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spcBef>
                <a:spcPct val="0"/>
              </a:spcBef>
              <a:spcAft>
                <a:spcPct val="0"/>
              </a:spcAft>
              <a:buNone/>
            </a:pPr>
            <a:r>
              <a:rPr lang="en-US" sz="2400" dirty="0">
                <a:solidFill>
                  <a:srgbClr val="333333"/>
                </a:solidFill>
                <a:latin typeface="Times New Roman" panose="02020603050405020304" pitchFamily="18" charset="0"/>
                <a:cs typeface="Times New Roman" panose="02020603050405020304" pitchFamily="18" charset="0"/>
              </a:rPr>
              <a:t>C) *6543 ,* 6543*</a:t>
            </a:r>
            <a:endParaRPr lang="en-US" sz="24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spcBef>
                <a:spcPct val="0"/>
              </a:spcBef>
              <a:spcAft>
                <a:spcPct val="0"/>
              </a:spcAft>
              <a:buNone/>
            </a:pPr>
            <a:r>
              <a:rPr lang="en-US" sz="2400" dirty="0">
                <a:solidFill>
                  <a:srgbClr val="333333"/>
                </a:solidFill>
                <a:latin typeface="Times New Roman" panose="02020603050405020304" pitchFamily="18" charset="0"/>
                <a:cs typeface="Times New Roman" panose="02020603050405020304" pitchFamily="18" charset="0"/>
              </a:rPr>
              <a:t>D) *6543,*6543*</a:t>
            </a:r>
            <a:endParaRPr lang="en-US" sz="2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p:cNvSpPr>
            <a:spLocks noChangeArrowheads="1"/>
          </p:cNvSpPr>
          <p:nvPr/>
        </p:nvSpPr>
        <p:spPr bwMode="auto">
          <a:xfrm>
            <a:off x="0" y="-183369"/>
            <a:ext cx="65" cy="36673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61243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4" name="Rectangle 1"/>
          <p:cNvSpPr>
            <a:spLocks noGrp="1" noChangeArrowheads="1"/>
          </p:cNvSpPr>
          <p:nvPr>
            <p:ph idx="1"/>
          </p:nvPr>
        </p:nvSpPr>
        <p:spPr bwMode="auto">
          <a:xfrm>
            <a:off x="762000" y="1600200"/>
            <a:ext cx="3352800" cy="378305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int</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main()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int</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a=123;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printf</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("*%06d*",a);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return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 *123*</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B) *6123*</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C) *000123*</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 *006123*</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94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4" name="Rectangle 1"/>
          <p:cNvSpPr>
            <a:spLocks noGrp="1" noChangeArrowheads="1"/>
          </p:cNvSpPr>
          <p:nvPr>
            <p:ph idx="1"/>
          </p:nvPr>
        </p:nvSpPr>
        <p:spPr bwMode="auto">
          <a:xfrm>
            <a:off x="533400" y="1248894"/>
            <a:ext cx="4800600" cy="415239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int</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main()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float a=654.123456f;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printf</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("%3.3f,%3.2f",a,a);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return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 654,654</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B) 654.123456,654.123456</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C) 654.123,654.12</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 654.000,654.00</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80591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Unformatted functions</a:t>
            </a:r>
          </a:p>
        </p:txBody>
      </p:sp>
      <p:sp>
        <p:nvSpPr>
          <p:cNvPr id="3" name="Content Placeholder 2"/>
          <p:cNvSpPr>
            <a:spLocks noGrp="1"/>
          </p:cNvSpPr>
          <p:nvPr>
            <p:ph idx="1"/>
          </p:nvPr>
        </p:nvSpPr>
        <p:spPr>
          <a:xfrm>
            <a:off x="457200" y="1570037"/>
            <a:ext cx="8229600" cy="3992563"/>
          </a:xfrm>
        </p:spPr>
        <p:txBody>
          <a:bodyPr>
            <a:normAutofit/>
          </a:bodyPr>
          <a:lstStyle/>
          <a:p>
            <a:pPr algn="just"/>
            <a:r>
              <a:rPr lang="en-US" sz="2400" dirty="0"/>
              <a:t>The unformatted functions work only with character data type.</a:t>
            </a:r>
          </a:p>
          <a:p>
            <a:pPr algn="just"/>
            <a:r>
              <a:rPr lang="en-US" sz="2400" dirty="0"/>
              <a:t>They do not require format conversion symbol for formatting of data types because they work only with character data type</a:t>
            </a:r>
          </a:p>
          <a:p>
            <a:pPr algn="just"/>
            <a:r>
              <a:rPr lang="en-US" sz="2400" dirty="0"/>
              <a:t>Unformatted functions are:</a:t>
            </a:r>
          </a:p>
          <a:p>
            <a:pPr lvl="1"/>
            <a:r>
              <a:rPr lang="en-US" sz="2400" dirty="0" err="1"/>
              <a:t>getchar</a:t>
            </a:r>
            <a:r>
              <a:rPr lang="en-US" sz="2400" dirty="0"/>
              <a:t>() and </a:t>
            </a:r>
            <a:r>
              <a:rPr lang="en-US" sz="2400" dirty="0" err="1"/>
              <a:t>putchar</a:t>
            </a:r>
            <a:r>
              <a:rPr lang="en-US" sz="2400" dirty="0"/>
              <a:t>()</a:t>
            </a:r>
          </a:p>
          <a:p>
            <a:pPr lvl="1"/>
            <a:r>
              <a:rPr lang="en-US" sz="2400" dirty="0" err="1"/>
              <a:t>getch</a:t>
            </a:r>
            <a:r>
              <a:rPr lang="en-US" sz="2400" dirty="0"/>
              <a:t>() and </a:t>
            </a:r>
            <a:r>
              <a:rPr lang="en-US" sz="2400" dirty="0" err="1"/>
              <a:t>putch</a:t>
            </a:r>
            <a:r>
              <a:rPr lang="en-US" sz="2400" dirty="0"/>
              <a:t>()</a:t>
            </a:r>
          </a:p>
          <a:p>
            <a:pPr lvl="1"/>
            <a:r>
              <a:rPr lang="en-US" sz="2400" dirty="0"/>
              <a:t>gets() and puts()</a:t>
            </a:r>
          </a:p>
        </p:txBody>
      </p:sp>
    </p:spTree>
    <p:extLst>
      <p:ext uri="{BB962C8B-B14F-4D97-AF65-F5344CB8AC3E}">
        <p14:creationId xmlns:p14="http://schemas.microsoft.com/office/powerpoint/2010/main" val="3583506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Integer </a:t>
            </a:r>
            <a:endParaRPr/>
          </a:p>
        </p:txBody>
      </p:sp>
      <p:sp>
        <p:nvSpPr>
          <p:cNvPr id="282" name="Google Shape;282;p26"/>
          <p:cNvSpPr txBox="1">
            <a:spLocks noGrp="1"/>
          </p:cNvSpPr>
          <p:nvPr>
            <p:ph type="body" idx="1"/>
          </p:nvPr>
        </p:nvSpPr>
        <p:spPr>
          <a:xfrm>
            <a:off x="457200" y="1600200"/>
            <a:ext cx="8229600" cy="4724399"/>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3200"/>
              <a:buChar char="•"/>
            </a:pPr>
            <a:r>
              <a:rPr lang="en-US">
                <a:solidFill>
                  <a:schemeClr val="accent1"/>
                </a:solidFill>
              </a:rPr>
              <a:t>It is used to store positive and negative counting numbers, as well as zero. </a:t>
            </a:r>
            <a:endParaRPr/>
          </a:p>
          <a:p>
            <a:pPr marL="342900" lvl="0" indent="-342900" algn="just" rtl="0">
              <a:spcBef>
                <a:spcPts val="640"/>
              </a:spcBef>
              <a:spcAft>
                <a:spcPts val="0"/>
              </a:spcAft>
              <a:buClr>
                <a:schemeClr val="accent1"/>
              </a:buClr>
              <a:buSzPts val="3200"/>
              <a:buNone/>
            </a:pPr>
            <a:r>
              <a:rPr lang="en-US">
                <a:solidFill>
                  <a:schemeClr val="accent1"/>
                </a:solidFill>
              </a:rPr>
              <a:t>				</a:t>
            </a:r>
            <a:r>
              <a:rPr lang="en-US">
                <a:solidFill>
                  <a:srgbClr val="00B050"/>
                </a:solidFill>
              </a:rPr>
              <a:t>{...,-2,-1,0,1,2,...}</a:t>
            </a:r>
            <a:endParaRPr/>
          </a:p>
          <a:p>
            <a:pPr marL="342900" lvl="0" indent="-342900" algn="just" rtl="0">
              <a:spcBef>
                <a:spcPts val="640"/>
              </a:spcBef>
              <a:spcAft>
                <a:spcPts val="0"/>
              </a:spcAft>
              <a:buClr>
                <a:schemeClr val="accent1"/>
              </a:buClr>
              <a:buSzPts val="3200"/>
              <a:buChar char="•"/>
            </a:pPr>
            <a:r>
              <a:rPr lang="en-US">
                <a:solidFill>
                  <a:schemeClr val="accent1"/>
                </a:solidFill>
              </a:rPr>
              <a:t>The numbers written in green box of My-Car problem are the integers.</a:t>
            </a:r>
            <a:endParaRPr>
              <a:solidFill>
                <a:schemeClr val="accent1"/>
              </a:solidFill>
            </a:endParaRPr>
          </a:p>
        </p:txBody>
      </p:sp>
      <p:sp>
        <p:nvSpPr>
          <p:cNvPr id="283" name="Google Shape;283;p26"/>
          <p:cNvSpPr/>
          <p:nvPr/>
        </p:nvSpPr>
        <p:spPr>
          <a:xfrm>
            <a:off x="1371600" y="5474365"/>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15</a:t>
            </a:r>
            <a:endParaRPr sz="1800">
              <a:solidFill>
                <a:schemeClr val="lt1"/>
              </a:solidFill>
              <a:latin typeface="Calibri"/>
              <a:ea typeface="Calibri"/>
              <a:cs typeface="Calibri"/>
              <a:sym typeface="Calibri"/>
            </a:endParaRPr>
          </a:p>
        </p:txBody>
      </p:sp>
      <p:sp>
        <p:nvSpPr>
          <p:cNvPr id="284" name="Google Shape;284;p26"/>
          <p:cNvSpPr/>
          <p:nvPr/>
        </p:nvSpPr>
        <p:spPr>
          <a:xfrm>
            <a:off x="2590800" y="5486400"/>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84</a:t>
            </a:r>
            <a:endParaRPr sz="1800">
              <a:solidFill>
                <a:schemeClr val="lt1"/>
              </a:solidFill>
              <a:latin typeface="Calibri"/>
              <a:ea typeface="Calibri"/>
              <a:cs typeface="Calibri"/>
              <a:sym typeface="Calibri"/>
            </a:endParaRPr>
          </a:p>
        </p:txBody>
      </p:sp>
      <p:sp>
        <p:nvSpPr>
          <p:cNvPr id="285" name="Google Shape;285;p26"/>
          <p:cNvSpPr/>
          <p:nvPr/>
        </p:nvSpPr>
        <p:spPr>
          <a:xfrm>
            <a:off x="3810000" y="5486400"/>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34</a:t>
            </a:r>
            <a:endParaRPr sz="1800">
              <a:solidFill>
                <a:schemeClr val="lt1"/>
              </a:solidFill>
              <a:latin typeface="Calibri"/>
              <a:ea typeface="Calibri"/>
              <a:cs typeface="Calibri"/>
              <a:sym typeface="Calibri"/>
            </a:endParaRPr>
          </a:p>
        </p:txBody>
      </p:sp>
      <p:sp>
        <p:nvSpPr>
          <p:cNvPr id="286" name="Google Shape;286;p26"/>
          <p:cNvSpPr/>
          <p:nvPr/>
        </p:nvSpPr>
        <p:spPr>
          <a:xfrm>
            <a:off x="5105400" y="5486400"/>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97</a:t>
            </a:r>
            <a:endParaRPr sz="1800">
              <a:solidFill>
                <a:schemeClr val="lt1"/>
              </a:solidFill>
              <a:latin typeface="Calibri"/>
              <a:ea typeface="Calibri"/>
              <a:cs typeface="Calibri"/>
              <a:sym typeface="Calibri"/>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Unformatted Functions</a:t>
            </a:r>
          </a:p>
        </p:txBody>
      </p:sp>
      <p:sp>
        <p:nvSpPr>
          <p:cNvPr id="3" name="Content Placeholder 2"/>
          <p:cNvSpPr>
            <a:spLocks noGrp="1"/>
          </p:cNvSpPr>
          <p:nvPr>
            <p:ph idx="1"/>
          </p:nvPr>
        </p:nvSpPr>
        <p:spPr>
          <a:xfrm>
            <a:off x="457200" y="1600200"/>
            <a:ext cx="8229600" cy="4297363"/>
          </a:xfrm>
        </p:spPr>
        <p:txBody>
          <a:bodyPr/>
          <a:lstStyle/>
          <a:p>
            <a:r>
              <a:rPr lang="en-US" dirty="0"/>
              <a:t>C has three types of I/O functions:</a:t>
            </a:r>
          </a:p>
          <a:p>
            <a:pPr marL="971550" lvl="1" indent="-571500">
              <a:buFont typeface="+mj-lt"/>
              <a:buAutoNum type="romanLcPeriod"/>
            </a:pPr>
            <a:r>
              <a:rPr lang="en-US" dirty="0"/>
              <a:t>Character I/O</a:t>
            </a:r>
          </a:p>
          <a:p>
            <a:pPr marL="971550" lvl="1" indent="-571500">
              <a:buFont typeface="+mj-lt"/>
              <a:buAutoNum type="romanLcPeriod"/>
            </a:pPr>
            <a:r>
              <a:rPr lang="en-US" dirty="0"/>
              <a:t>String I/O</a:t>
            </a:r>
          </a:p>
          <a:p>
            <a:pPr marL="971550" lvl="1" indent="-571500">
              <a:buFont typeface="+mj-lt"/>
              <a:buAutoNum type="romanLcPeriod"/>
            </a:pPr>
            <a:r>
              <a:rPr lang="en-US" dirty="0"/>
              <a:t>File I/O</a:t>
            </a:r>
          </a:p>
        </p:txBody>
      </p:sp>
    </p:spTree>
    <p:extLst>
      <p:ext uri="{BB962C8B-B14F-4D97-AF65-F5344CB8AC3E}">
        <p14:creationId xmlns:p14="http://schemas.microsoft.com/office/powerpoint/2010/main" val="343599371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err="1"/>
              <a:t>getchar</a:t>
            </a:r>
            <a:r>
              <a:rPr lang="en-US" dirty="0"/>
              <a:t>()</a:t>
            </a:r>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dirty="0"/>
              <a:t>This function reads a character-type data from standard input. </a:t>
            </a:r>
          </a:p>
          <a:p>
            <a:r>
              <a:rPr lang="en-US" dirty="0"/>
              <a:t>It reads one character at a time till the user presses the enter key.</a:t>
            </a:r>
          </a:p>
          <a:p>
            <a:pPr marL="0" indent="0">
              <a:buNone/>
            </a:pPr>
            <a:endParaRPr lang="en-US" dirty="0"/>
          </a:p>
          <a:p>
            <a:pPr marL="0" indent="0">
              <a:buNone/>
            </a:pPr>
            <a:endParaRPr lang="en-US" dirty="0"/>
          </a:p>
          <a:p>
            <a:pPr marL="0" indent="0">
              <a:buNone/>
            </a:pPr>
            <a:r>
              <a:rPr lang="en-US" dirty="0"/>
              <a:t>    Example:</a:t>
            </a:r>
          </a:p>
          <a:p>
            <a:pPr marL="0" indent="0">
              <a:buNone/>
            </a:pPr>
            <a:r>
              <a:rPr lang="en-US" dirty="0"/>
              <a:t>    	char c;</a:t>
            </a:r>
          </a:p>
          <a:p>
            <a:pPr marL="0" indent="0">
              <a:buNone/>
            </a:pPr>
            <a:r>
              <a:rPr lang="en-US" dirty="0"/>
              <a:t>    	c = </a:t>
            </a:r>
            <a:r>
              <a:rPr lang="en-US" dirty="0" err="1"/>
              <a:t>getchar</a:t>
            </a:r>
            <a:r>
              <a:rPr lang="en-US" dirty="0"/>
              <a:t>();</a:t>
            </a:r>
          </a:p>
          <a:p>
            <a:pPr marL="0" indent="0">
              <a:buNone/>
            </a:pPr>
            <a:endParaRPr lang="en-US" dirty="0"/>
          </a:p>
        </p:txBody>
      </p:sp>
      <p:grpSp>
        <p:nvGrpSpPr>
          <p:cNvPr id="4" name="Group 3"/>
          <p:cNvGrpSpPr/>
          <p:nvPr/>
        </p:nvGrpSpPr>
        <p:grpSpPr>
          <a:xfrm>
            <a:off x="914400" y="3507205"/>
            <a:ext cx="4191000" cy="1163082"/>
            <a:chOff x="914400" y="2974576"/>
            <a:chExt cx="6400800" cy="803582"/>
          </a:xfrm>
        </p:grpSpPr>
        <p:grpSp>
          <p:nvGrpSpPr>
            <p:cNvPr id="5" name="Group 3"/>
            <p:cNvGrpSpPr/>
            <p:nvPr/>
          </p:nvGrpSpPr>
          <p:grpSpPr>
            <a:xfrm>
              <a:off x="914400" y="2974576"/>
              <a:ext cx="6400800" cy="683026"/>
              <a:chOff x="914400" y="1936672"/>
              <a:chExt cx="4876800" cy="4921343"/>
            </a:xfrm>
          </p:grpSpPr>
          <p:sp>
            <p:nvSpPr>
              <p:cNvPr id="7" name="Vertical Scroll 6"/>
              <p:cNvSpPr/>
              <p:nvPr/>
            </p:nvSpPr>
            <p:spPr>
              <a:xfrm>
                <a:off x="914400" y="2286017"/>
                <a:ext cx="4876800" cy="4571998"/>
              </a:xfrm>
              <a:prstGeom prst="verticalScroll">
                <a:avLst>
                  <a:gd name="adj" fmla="val 25000"/>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dirty="0"/>
              </a:p>
            </p:txBody>
          </p:sp>
          <p:sp>
            <p:nvSpPr>
              <p:cNvPr id="8" name="TextBox 7"/>
              <p:cNvSpPr txBox="1"/>
              <p:nvPr/>
            </p:nvSpPr>
            <p:spPr>
              <a:xfrm>
                <a:off x="2743200" y="1936672"/>
                <a:ext cx="1676400" cy="1991799"/>
              </a:xfrm>
              <a:prstGeom prst="rect">
                <a:avLst/>
              </a:prstGeom>
              <a:noFill/>
            </p:spPr>
            <p:txBody>
              <a:bodyPr wrap="square" rtlCol="0">
                <a:spAutoFit/>
              </a:bodyPr>
              <a:lstStyle/>
              <a:p>
                <a:pPr algn="ctr"/>
                <a:r>
                  <a:rPr lang="en-US" sz="2000" b="1" dirty="0"/>
                  <a:t>Syntax</a:t>
                </a:r>
              </a:p>
            </p:txBody>
          </p:sp>
        </p:grpSp>
        <p:sp>
          <p:nvSpPr>
            <p:cNvPr id="6" name="Rectangle 5"/>
            <p:cNvSpPr/>
            <p:nvPr/>
          </p:nvSpPr>
          <p:spPr>
            <a:xfrm>
              <a:off x="1475234" y="3289074"/>
              <a:ext cx="5320982" cy="489084"/>
            </a:xfrm>
            <a:prstGeom prst="rect">
              <a:avLst/>
            </a:prstGeom>
          </p:spPr>
          <p:txBody>
            <a:bodyPr wrap="square">
              <a:spAutoFit/>
            </a:bodyPr>
            <a:lstStyle/>
            <a:p>
              <a:r>
                <a:rPr lang="en-US" sz="2000" dirty="0">
                  <a:solidFill>
                    <a:srgbClr val="C00000"/>
                  </a:solidFill>
                </a:rPr>
                <a:t>Variable-name = </a:t>
              </a:r>
              <a:r>
                <a:rPr lang="en-US" sz="2000" dirty="0" err="1">
                  <a:solidFill>
                    <a:srgbClr val="C00000"/>
                  </a:solidFill>
                  <a:latin typeface="Courier New" pitchFamily="49" charset="0"/>
                  <a:cs typeface="Courier New" pitchFamily="49" charset="0"/>
                </a:rPr>
                <a:t>getchar</a:t>
              </a:r>
              <a:r>
                <a:rPr lang="en-US" sz="2000" dirty="0">
                  <a:solidFill>
                    <a:srgbClr val="C00000"/>
                  </a:solidFill>
                  <a:latin typeface="Courier New" pitchFamily="49" charset="0"/>
                  <a:cs typeface="Courier New" pitchFamily="49" charset="0"/>
                </a:rPr>
                <a:t>()</a:t>
              </a:r>
              <a:r>
                <a:rPr lang="en-US" sz="2000" dirty="0">
                  <a:solidFill>
                    <a:srgbClr val="C00000"/>
                  </a:solidFill>
                </a:rPr>
                <a:t>;</a:t>
              </a:r>
              <a:endParaRPr lang="en-US" sz="2000" dirty="0">
                <a:solidFill>
                  <a:srgbClr val="C00000"/>
                </a:solidFill>
                <a:latin typeface="Courier New" pitchFamily="49" charset="0"/>
                <a:cs typeface="Courier New" pitchFamily="49" charset="0"/>
              </a:endParaRPr>
            </a:p>
          </p:txBody>
        </p:sp>
      </p:grpSp>
    </p:spTree>
    <p:extLst>
      <p:ext uri="{BB962C8B-B14F-4D97-AF65-F5344CB8AC3E}">
        <p14:creationId xmlns:p14="http://schemas.microsoft.com/office/powerpoint/2010/main" val="4047797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3505200"/>
          </a:xfrm>
        </p:spPr>
        <p:style>
          <a:lnRef idx="1">
            <a:schemeClr val="accent1"/>
          </a:lnRef>
          <a:fillRef idx="2">
            <a:schemeClr val="accent1"/>
          </a:fillRef>
          <a:effectRef idx="1">
            <a:schemeClr val="accent1"/>
          </a:effectRef>
          <a:fontRef idx="minor">
            <a:schemeClr val="dk1"/>
          </a:fontRef>
        </p:style>
        <p:txBody>
          <a:bodyPr>
            <a:normAutofit/>
          </a:bodyPr>
          <a:lstStyle/>
          <a:p>
            <a:pPr marL="0" indent="0">
              <a:buNone/>
            </a:pPr>
            <a:r>
              <a:rPr lang="en-US" sz="1800" b="1" dirty="0">
                <a:solidFill>
                  <a:schemeClr val="tx1"/>
                </a:solidFill>
                <a:latin typeface="Courier New" pitchFamily="49" charset="0"/>
                <a:cs typeface="Courier New" pitchFamily="49" charset="0"/>
              </a:rPr>
              <a:t>#include&lt;</a:t>
            </a:r>
            <a:r>
              <a:rPr lang="en-US" sz="1800" b="1" dirty="0" err="1">
                <a:solidFill>
                  <a:schemeClr val="tx1"/>
                </a:solidFill>
                <a:latin typeface="Courier New" pitchFamily="49" charset="0"/>
                <a:cs typeface="Courier New" pitchFamily="49" charset="0"/>
              </a:rPr>
              <a:t>stdio.h</a:t>
            </a:r>
            <a:r>
              <a:rPr lang="en-US" sz="1800" b="1" dirty="0">
                <a:solidFill>
                  <a:schemeClr val="tx1"/>
                </a:solidFill>
                <a:latin typeface="Courier New" pitchFamily="49" charset="0"/>
                <a:cs typeface="Courier New" pitchFamily="49" charset="0"/>
              </a:rPr>
              <a:t>&gt;</a:t>
            </a:r>
          </a:p>
          <a:p>
            <a:pPr marL="0" indent="0">
              <a:buNone/>
            </a:pPr>
            <a:r>
              <a:rPr lang="en-US" sz="1800" b="1" dirty="0">
                <a:solidFill>
                  <a:schemeClr val="tx1"/>
                </a:solidFill>
                <a:latin typeface="Courier New" pitchFamily="49" charset="0"/>
                <a:cs typeface="Courier New" pitchFamily="49" charset="0"/>
              </a:rPr>
              <a:t> void main()</a:t>
            </a:r>
          </a:p>
          <a:p>
            <a:pPr marL="0" indent="0">
              <a:buNone/>
            </a:pPr>
            <a:r>
              <a:rPr lang="en-US" sz="1800" b="1" dirty="0">
                <a:solidFill>
                  <a:schemeClr val="tx1"/>
                </a:solidFill>
                <a:latin typeface="Courier New" pitchFamily="49" charset="0"/>
                <a:cs typeface="Courier New" pitchFamily="49" charset="0"/>
              </a:rPr>
              <a:t>{</a:t>
            </a:r>
          </a:p>
          <a:p>
            <a:pPr marL="0" indent="0">
              <a:buNone/>
            </a:pPr>
            <a:r>
              <a:rPr lang="en-US" sz="1800" b="1" dirty="0">
                <a:solidFill>
                  <a:schemeClr val="tx1"/>
                </a:solidFill>
                <a:latin typeface="Courier New" pitchFamily="49" charset="0"/>
                <a:cs typeface="Courier New" pitchFamily="49" charset="0"/>
              </a:rPr>
              <a:t> char c;	</a:t>
            </a:r>
          </a:p>
          <a:p>
            <a:pPr marL="0" indent="0">
              <a:buNone/>
            </a:pPr>
            <a:r>
              <a:rPr lang="en-US" sz="1800" b="1" dirty="0">
                <a:solidFill>
                  <a:schemeClr val="tx1"/>
                </a:solidFill>
                <a:latin typeface="Courier New" pitchFamily="49" charset="0"/>
                <a:cs typeface="Courier New" pitchFamily="49" charset="0"/>
              </a:rPr>
              <a:t> </a:t>
            </a:r>
            <a:r>
              <a:rPr lang="en-US" sz="1800" b="1" dirty="0" err="1">
                <a:solidFill>
                  <a:schemeClr val="tx1"/>
                </a:solidFill>
                <a:latin typeface="Courier New" pitchFamily="49" charset="0"/>
                <a:cs typeface="Courier New" pitchFamily="49" charset="0"/>
              </a:rPr>
              <a:t>printf</a:t>
            </a:r>
            <a:r>
              <a:rPr lang="en-US" sz="1800" b="1" dirty="0">
                <a:solidFill>
                  <a:schemeClr val="tx1"/>
                </a:solidFill>
                <a:latin typeface="Courier New" pitchFamily="49" charset="0"/>
                <a:cs typeface="Courier New" pitchFamily="49" charset="0"/>
              </a:rPr>
              <a:t>(“enter a character”);</a:t>
            </a:r>
          </a:p>
          <a:p>
            <a:pPr marL="0" indent="0">
              <a:buNone/>
            </a:pPr>
            <a:r>
              <a:rPr lang="en-US" sz="1800" b="1" dirty="0">
                <a:solidFill>
                  <a:schemeClr val="tx1"/>
                </a:solidFill>
                <a:latin typeface="Courier New" pitchFamily="49" charset="0"/>
                <a:cs typeface="Courier New" pitchFamily="49" charset="0"/>
              </a:rPr>
              <a:t> c=</a:t>
            </a:r>
            <a:r>
              <a:rPr lang="en-US" sz="1800" b="1" dirty="0" err="1">
                <a:solidFill>
                  <a:schemeClr val="tx1"/>
                </a:solidFill>
                <a:latin typeface="Courier New" pitchFamily="49" charset="0"/>
                <a:cs typeface="Courier New" pitchFamily="49" charset="0"/>
              </a:rPr>
              <a:t>getchar</a:t>
            </a:r>
            <a:r>
              <a:rPr lang="en-US" sz="1800" b="1" dirty="0">
                <a:solidFill>
                  <a:schemeClr val="tx1"/>
                </a:solidFill>
                <a:latin typeface="Courier New" pitchFamily="49" charset="0"/>
                <a:cs typeface="Courier New" pitchFamily="49" charset="0"/>
              </a:rPr>
              <a:t>();</a:t>
            </a:r>
          </a:p>
          <a:p>
            <a:pPr marL="0" indent="0">
              <a:buNone/>
            </a:pPr>
            <a:r>
              <a:rPr lang="en-US" sz="1800" b="1" dirty="0">
                <a:solidFill>
                  <a:schemeClr val="tx1"/>
                </a:solidFill>
                <a:latin typeface="Courier New" pitchFamily="49" charset="0"/>
                <a:cs typeface="Courier New" pitchFamily="49" charset="0"/>
              </a:rPr>
              <a:t> printf(“c = %c ”,c);</a:t>
            </a:r>
          </a:p>
          <a:p>
            <a:pPr marL="0" indent="0">
              <a:buNone/>
            </a:pPr>
            <a:r>
              <a:rPr lang="en-US" sz="1800" b="1" dirty="0">
                <a:solidFill>
                  <a:schemeClr val="tx1"/>
                </a:solidFill>
                <a:latin typeface="Courier New" pitchFamily="49" charset="0"/>
                <a:cs typeface="Courier New" pitchFamily="49" charset="0"/>
              </a:rPr>
              <a:t> }</a:t>
            </a:r>
          </a:p>
        </p:txBody>
      </p:sp>
      <p:sp>
        <p:nvSpPr>
          <p:cNvPr id="4" name="TextBox 3"/>
          <p:cNvSpPr txBox="1"/>
          <p:nvPr/>
        </p:nvSpPr>
        <p:spPr>
          <a:xfrm>
            <a:off x="533400" y="5020270"/>
            <a:ext cx="82296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Courier New" pitchFamily="49" charset="0"/>
                <a:cs typeface="Courier New" pitchFamily="49" charset="0"/>
              </a:rPr>
              <a:t>Enter a character   k</a:t>
            </a:r>
          </a:p>
          <a:p>
            <a:r>
              <a:rPr lang="en-US" b="1" dirty="0">
                <a:latin typeface="Courier New" pitchFamily="49" charset="0"/>
                <a:cs typeface="Courier New" pitchFamily="49" charset="0"/>
              </a:rPr>
              <a:t>c = k</a:t>
            </a:r>
          </a:p>
        </p:txBody>
      </p:sp>
    </p:spTree>
    <p:extLst>
      <p:ext uri="{BB962C8B-B14F-4D97-AF65-F5344CB8AC3E}">
        <p14:creationId xmlns:p14="http://schemas.microsoft.com/office/powerpoint/2010/main" val="315800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err="1"/>
              <a:t>putchar</a:t>
            </a:r>
            <a:r>
              <a:rPr lang="en-US" dirty="0"/>
              <a:t>()</a:t>
            </a:r>
          </a:p>
        </p:txBody>
      </p:sp>
      <p:sp>
        <p:nvSpPr>
          <p:cNvPr id="3" name="Content Placeholder 2"/>
          <p:cNvSpPr>
            <a:spLocks noGrp="1"/>
          </p:cNvSpPr>
          <p:nvPr>
            <p:ph idx="1"/>
          </p:nvPr>
        </p:nvSpPr>
        <p:spPr>
          <a:xfrm>
            <a:off x="457200" y="1722437"/>
            <a:ext cx="8229600" cy="4525963"/>
          </a:xfrm>
        </p:spPr>
        <p:txBody>
          <a:bodyPr/>
          <a:lstStyle/>
          <a:p>
            <a:r>
              <a:rPr lang="en-US" dirty="0"/>
              <a:t>This function prints one character on the screen at a time which is read by standard input.</a:t>
            </a:r>
          </a:p>
          <a:p>
            <a:pPr marL="0" indent="0">
              <a:buNone/>
            </a:pPr>
            <a:endParaRPr lang="en-US" dirty="0"/>
          </a:p>
          <a:p>
            <a:pPr marL="0" indent="0">
              <a:buNone/>
            </a:pPr>
            <a:endParaRPr lang="en-US" dirty="0"/>
          </a:p>
          <a:p>
            <a:pPr marL="0" indent="0">
              <a:buNone/>
            </a:pPr>
            <a:r>
              <a:rPr lang="en-US" dirty="0"/>
              <a:t>Example: char c= ‘c’;</a:t>
            </a:r>
          </a:p>
          <a:p>
            <a:pPr marL="0" indent="0">
              <a:buNone/>
            </a:pPr>
            <a:r>
              <a:rPr lang="en-US" dirty="0"/>
              <a:t>	        </a:t>
            </a:r>
            <a:r>
              <a:rPr lang="en-US" dirty="0" err="1"/>
              <a:t>putchar</a:t>
            </a:r>
            <a:r>
              <a:rPr lang="en-US" dirty="0"/>
              <a:t> (c);</a:t>
            </a:r>
          </a:p>
          <a:p>
            <a:pPr marL="0" indent="0">
              <a:buNone/>
            </a:pPr>
            <a:endParaRPr lang="en-US" dirty="0"/>
          </a:p>
        </p:txBody>
      </p:sp>
      <p:grpSp>
        <p:nvGrpSpPr>
          <p:cNvPr id="4" name="Group 3"/>
          <p:cNvGrpSpPr/>
          <p:nvPr/>
        </p:nvGrpSpPr>
        <p:grpSpPr>
          <a:xfrm>
            <a:off x="914400" y="3278605"/>
            <a:ext cx="3657600" cy="1163082"/>
            <a:chOff x="914400" y="2974576"/>
            <a:chExt cx="6400800" cy="803582"/>
          </a:xfrm>
        </p:grpSpPr>
        <p:grpSp>
          <p:nvGrpSpPr>
            <p:cNvPr id="5" name="Group 3"/>
            <p:cNvGrpSpPr/>
            <p:nvPr/>
          </p:nvGrpSpPr>
          <p:grpSpPr>
            <a:xfrm>
              <a:off x="914400" y="2974576"/>
              <a:ext cx="6400800" cy="683026"/>
              <a:chOff x="914400" y="1936672"/>
              <a:chExt cx="4876800" cy="4921343"/>
            </a:xfrm>
          </p:grpSpPr>
          <p:sp>
            <p:nvSpPr>
              <p:cNvPr id="7" name="Vertical Scroll 6"/>
              <p:cNvSpPr/>
              <p:nvPr/>
            </p:nvSpPr>
            <p:spPr>
              <a:xfrm>
                <a:off x="914400" y="2286017"/>
                <a:ext cx="4876800" cy="4571998"/>
              </a:xfrm>
              <a:prstGeom prst="verticalScroll">
                <a:avLst>
                  <a:gd name="adj" fmla="val 25000"/>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dirty="0">
                  <a:solidFill>
                    <a:srgbClr val="C00000"/>
                  </a:solidFill>
                </a:endParaRPr>
              </a:p>
            </p:txBody>
          </p:sp>
          <p:sp>
            <p:nvSpPr>
              <p:cNvPr id="8" name="TextBox 7"/>
              <p:cNvSpPr txBox="1"/>
              <p:nvPr/>
            </p:nvSpPr>
            <p:spPr>
              <a:xfrm>
                <a:off x="2743200" y="1936672"/>
                <a:ext cx="1676400" cy="369332"/>
              </a:xfrm>
              <a:prstGeom prst="rect">
                <a:avLst/>
              </a:prstGeom>
              <a:noFill/>
            </p:spPr>
            <p:txBody>
              <a:bodyPr wrap="square" rtlCol="0">
                <a:spAutoFit/>
              </a:bodyPr>
              <a:lstStyle/>
              <a:p>
                <a:pPr algn="ctr"/>
                <a:r>
                  <a:rPr lang="en-US" b="1" dirty="0"/>
                  <a:t>Syntax</a:t>
                </a:r>
              </a:p>
            </p:txBody>
          </p:sp>
        </p:grpSp>
        <p:sp>
          <p:nvSpPr>
            <p:cNvPr id="6" name="Rectangle 5"/>
            <p:cNvSpPr/>
            <p:nvPr/>
          </p:nvSpPr>
          <p:spPr>
            <a:xfrm>
              <a:off x="1475234" y="3289074"/>
              <a:ext cx="5320982" cy="489084"/>
            </a:xfrm>
            <a:prstGeom prst="rect">
              <a:avLst/>
            </a:prstGeom>
          </p:spPr>
          <p:txBody>
            <a:bodyPr wrap="square">
              <a:spAutoFit/>
            </a:bodyPr>
            <a:lstStyle/>
            <a:p>
              <a:r>
                <a:rPr lang="en-US" sz="2000" dirty="0" err="1">
                  <a:solidFill>
                    <a:srgbClr val="C00000"/>
                  </a:solidFill>
                  <a:latin typeface="Courier New" pitchFamily="49" charset="0"/>
                  <a:cs typeface="Courier New" pitchFamily="49" charset="0"/>
                </a:rPr>
                <a:t>putchar</a:t>
              </a:r>
              <a:r>
                <a:rPr lang="en-US" sz="2000" dirty="0">
                  <a:solidFill>
                    <a:srgbClr val="C00000"/>
                  </a:solidFill>
                </a:rPr>
                <a:t>( variable name);</a:t>
              </a:r>
            </a:p>
          </p:txBody>
        </p:sp>
      </p:grpSp>
    </p:spTree>
    <p:extLst>
      <p:ext uri="{BB962C8B-B14F-4D97-AF65-F5344CB8AC3E}">
        <p14:creationId xmlns:p14="http://schemas.microsoft.com/office/powerpoint/2010/main" val="420097198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3505200"/>
          </a:xfrm>
        </p:spPr>
        <p:style>
          <a:lnRef idx="1">
            <a:schemeClr val="accent1"/>
          </a:lnRef>
          <a:fillRef idx="2">
            <a:schemeClr val="accent1"/>
          </a:fillRef>
          <a:effectRef idx="1">
            <a:schemeClr val="accent1"/>
          </a:effectRef>
          <a:fontRef idx="minor">
            <a:schemeClr val="dk1"/>
          </a:fontRef>
        </p:style>
        <p:txBody>
          <a:bodyPr>
            <a:normAutofit/>
          </a:bodyPr>
          <a:lstStyle/>
          <a:p>
            <a:pPr marL="0" indent="0">
              <a:buNone/>
            </a:pPr>
            <a:r>
              <a:rPr lang="en-US" sz="1800" b="1" dirty="0">
                <a:solidFill>
                  <a:schemeClr val="tx1"/>
                </a:solidFill>
                <a:latin typeface="Courier New" pitchFamily="49" charset="0"/>
                <a:cs typeface="Courier New" pitchFamily="49" charset="0"/>
              </a:rPr>
              <a:t>#include&lt;</a:t>
            </a:r>
            <a:r>
              <a:rPr lang="en-US" sz="1800" b="1" dirty="0" err="1">
                <a:solidFill>
                  <a:schemeClr val="tx1"/>
                </a:solidFill>
                <a:latin typeface="Courier New" pitchFamily="49" charset="0"/>
                <a:cs typeface="Courier New" pitchFamily="49" charset="0"/>
              </a:rPr>
              <a:t>stdio.h</a:t>
            </a:r>
            <a:r>
              <a:rPr lang="en-US" sz="1800" b="1" dirty="0">
                <a:solidFill>
                  <a:schemeClr val="tx1"/>
                </a:solidFill>
                <a:latin typeface="Courier New" pitchFamily="49" charset="0"/>
                <a:cs typeface="Courier New" pitchFamily="49" charset="0"/>
              </a:rPr>
              <a:t>&gt;</a:t>
            </a:r>
          </a:p>
          <a:p>
            <a:pPr marL="0" indent="0">
              <a:buNone/>
            </a:pPr>
            <a:r>
              <a:rPr lang="en-US" sz="1800" b="1" dirty="0">
                <a:solidFill>
                  <a:schemeClr val="tx1"/>
                </a:solidFill>
                <a:latin typeface="Courier New" pitchFamily="49" charset="0"/>
                <a:cs typeface="Courier New" pitchFamily="49" charset="0"/>
              </a:rPr>
              <a:t> void main()</a:t>
            </a:r>
          </a:p>
          <a:p>
            <a:pPr marL="0" indent="0">
              <a:buNone/>
            </a:pPr>
            <a:r>
              <a:rPr lang="en-US" sz="1800" b="1" dirty="0">
                <a:solidFill>
                  <a:schemeClr val="tx1"/>
                </a:solidFill>
                <a:latin typeface="Courier New" pitchFamily="49" charset="0"/>
                <a:cs typeface="Courier New" pitchFamily="49" charset="0"/>
              </a:rPr>
              <a:t>{</a:t>
            </a:r>
          </a:p>
          <a:p>
            <a:pPr marL="0" indent="0">
              <a:buNone/>
            </a:pPr>
            <a:r>
              <a:rPr lang="en-US" sz="1800" b="1" dirty="0">
                <a:solidFill>
                  <a:schemeClr val="tx1"/>
                </a:solidFill>
                <a:latin typeface="Courier New" pitchFamily="49" charset="0"/>
                <a:cs typeface="Courier New" pitchFamily="49" charset="0"/>
              </a:rPr>
              <a:t>char </a:t>
            </a:r>
            <a:r>
              <a:rPr lang="en-US" sz="1800" b="1" dirty="0" err="1">
                <a:solidFill>
                  <a:schemeClr val="tx1"/>
                </a:solidFill>
                <a:latin typeface="Courier New" pitchFamily="49" charset="0"/>
                <a:cs typeface="Courier New" pitchFamily="49" charset="0"/>
              </a:rPr>
              <a:t>ch</a:t>
            </a:r>
            <a:r>
              <a:rPr lang="en-US" sz="1800" b="1" dirty="0">
                <a:solidFill>
                  <a:schemeClr val="tx1"/>
                </a:solidFill>
                <a:latin typeface="Courier New" pitchFamily="49" charset="0"/>
                <a:cs typeface="Courier New" pitchFamily="49" charset="0"/>
              </a:rPr>
              <a:t>;</a:t>
            </a:r>
          </a:p>
          <a:p>
            <a:pPr marL="0" indent="0">
              <a:buNone/>
            </a:pPr>
            <a:r>
              <a:rPr lang="en-US" sz="1800" b="1" dirty="0" err="1">
                <a:solidFill>
                  <a:schemeClr val="tx1"/>
                </a:solidFill>
                <a:latin typeface="Courier New" pitchFamily="49" charset="0"/>
                <a:cs typeface="Courier New" pitchFamily="49" charset="0"/>
              </a:rPr>
              <a:t>printf</a:t>
            </a:r>
            <a:r>
              <a:rPr lang="en-US" sz="1800" b="1" dirty="0">
                <a:solidFill>
                  <a:schemeClr val="tx1"/>
                </a:solidFill>
                <a:latin typeface="Courier New" pitchFamily="49" charset="0"/>
                <a:cs typeface="Courier New" pitchFamily="49" charset="0"/>
              </a:rPr>
              <a:t>(“enter a character: ”);</a:t>
            </a:r>
          </a:p>
          <a:p>
            <a:pPr marL="0" indent="0">
              <a:buNone/>
            </a:pPr>
            <a:r>
              <a:rPr lang="en-US" sz="1800" b="1" dirty="0" err="1">
                <a:solidFill>
                  <a:schemeClr val="tx1"/>
                </a:solidFill>
                <a:latin typeface="Courier New" pitchFamily="49" charset="0"/>
                <a:cs typeface="Courier New" pitchFamily="49" charset="0"/>
              </a:rPr>
              <a:t>scanf</a:t>
            </a:r>
            <a:r>
              <a:rPr lang="en-US" sz="1800" b="1" dirty="0">
                <a:solidFill>
                  <a:schemeClr val="tx1"/>
                </a:solidFill>
                <a:latin typeface="Courier New" pitchFamily="49" charset="0"/>
                <a:cs typeface="Courier New" pitchFamily="49" charset="0"/>
              </a:rPr>
              <a:t>(“%c”, </a:t>
            </a:r>
            <a:r>
              <a:rPr lang="en-US" sz="1800" b="1" dirty="0" err="1">
                <a:solidFill>
                  <a:schemeClr val="tx1"/>
                </a:solidFill>
                <a:latin typeface="Courier New" pitchFamily="49" charset="0"/>
                <a:cs typeface="Courier New" pitchFamily="49" charset="0"/>
              </a:rPr>
              <a:t>ch</a:t>
            </a:r>
            <a:r>
              <a:rPr lang="en-US" sz="1800" b="1" dirty="0">
                <a:solidFill>
                  <a:schemeClr val="tx1"/>
                </a:solidFill>
                <a:latin typeface="Courier New" pitchFamily="49" charset="0"/>
                <a:cs typeface="Courier New" pitchFamily="49" charset="0"/>
              </a:rPr>
              <a:t>);</a:t>
            </a:r>
          </a:p>
          <a:p>
            <a:pPr marL="0" indent="0">
              <a:buNone/>
            </a:pPr>
            <a:r>
              <a:rPr lang="en-US" sz="1800" b="1" dirty="0" err="1">
                <a:solidFill>
                  <a:schemeClr val="tx1"/>
                </a:solidFill>
                <a:latin typeface="Courier New" pitchFamily="49" charset="0"/>
                <a:cs typeface="Courier New" pitchFamily="49" charset="0"/>
              </a:rPr>
              <a:t>putchar</a:t>
            </a:r>
            <a:r>
              <a:rPr lang="en-US" sz="1800" b="1" dirty="0">
                <a:solidFill>
                  <a:schemeClr val="tx1"/>
                </a:solidFill>
                <a:latin typeface="Courier New" pitchFamily="49" charset="0"/>
                <a:cs typeface="Courier New" pitchFamily="49" charset="0"/>
              </a:rPr>
              <a:t>(</a:t>
            </a:r>
            <a:r>
              <a:rPr lang="en-US" sz="1800" b="1" dirty="0" err="1">
                <a:solidFill>
                  <a:schemeClr val="tx1"/>
                </a:solidFill>
                <a:latin typeface="Courier New" pitchFamily="49" charset="0"/>
                <a:cs typeface="Courier New" pitchFamily="49" charset="0"/>
              </a:rPr>
              <a:t>ch</a:t>
            </a:r>
            <a:r>
              <a:rPr lang="en-US" sz="1800" b="1" dirty="0">
                <a:solidFill>
                  <a:schemeClr val="tx1"/>
                </a:solidFill>
                <a:latin typeface="Courier New" pitchFamily="49" charset="0"/>
                <a:cs typeface="Courier New" pitchFamily="49" charset="0"/>
              </a:rPr>
              <a:t>);</a:t>
            </a:r>
          </a:p>
          <a:p>
            <a:pPr marL="0" indent="0">
              <a:buNone/>
            </a:pPr>
            <a:r>
              <a:rPr lang="en-US" sz="1800" b="1" dirty="0">
                <a:solidFill>
                  <a:schemeClr val="tx1"/>
                </a:solidFill>
                <a:latin typeface="Courier New" pitchFamily="49" charset="0"/>
                <a:cs typeface="Courier New" pitchFamily="49" charset="0"/>
              </a:rPr>
              <a:t>}</a:t>
            </a:r>
          </a:p>
        </p:txBody>
      </p:sp>
      <p:sp>
        <p:nvSpPr>
          <p:cNvPr id="4" name="TextBox 3"/>
          <p:cNvSpPr txBox="1"/>
          <p:nvPr/>
        </p:nvSpPr>
        <p:spPr>
          <a:xfrm>
            <a:off x="533400" y="5020270"/>
            <a:ext cx="82296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chemeClr val="tx1"/>
                </a:solidFill>
                <a:latin typeface="Courier New" pitchFamily="49" charset="0"/>
                <a:cs typeface="Courier New" pitchFamily="49" charset="0"/>
              </a:rPr>
              <a:t>enter a character: r</a:t>
            </a:r>
          </a:p>
          <a:p>
            <a:r>
              <a:rPr lang="en-US" b="1" dirty="0">
                <a:solidFill>
                  <a:schemeClr val="tx1"/>
                </a:solidFill>
                <a:latin typeface="Courier New" pitchFamily="49" charset="0"/>
                <a:cs typeface="Courier New" pitchFamily="49" charset="0"/>
              </a:rPr>
              <a:t>r</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24401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4" name="Rectangle 1"/>
          <p:cNvSpPr>
            <a:spLocks noGrp="1" noChangeArrowheads="1"/>
          </p:cNvSpPr>
          <p:nvPr>
            <p:ph idx="1"/>
          </p:nvPr>
        </p:nvSpPr>
        <p:spPr bwMode="auto">
          <a:xfrm>
            <a:off x="685800" y="1720335"/>
            <a:ext cx="3657600" cy="452172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int</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main()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char </a:t>
            </a: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ch</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ch</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getchar</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putchar</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r>
              <a:rPr kumimoji="0" lang="en-US" sz="2400" i="0" u="none" strike="noStrike" cap="none" normalizeH="0" baseline="0" dirty="0" err="1">
                <a:ln>
                  <a:noFill/>
                </a:ln>
                <a:solidFill>
                  <a:srgbClr val="333333"/>
                </a:solidFill>
                <a:effectLst/>
                <a:latin typeface="Times New Roman" panose="02020603050405020304" pitchFamily="18" charset="0"/>
                <a:cs typeface="Times New Roman" panose="02020603050405020304" pitchFamily="18" charset="0"/>
              </a:rPr>
              <a:t>ch</a:t>
            </a: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return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}//input= 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 A</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B) B</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C) S</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D) Compiler error</a:t>
            </a:r>
            <a:endParaRPr kumimoji="0" 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036670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err="1"/>
              <a:t>getch</a:t>
            </a:r>
            <a:r>
              <a:rPr lang="en-US" dirty="0"/>
              <a:t>() &amp; </a:t>
            </a:r>
            <a:r>
              <a:rPr lang="en-US" dirty="0" err="1"/>
              <a:t>getche</a:t>
            </a:r>
            <a:r>
              <a:rPr lang="en-US" dirty="0"/>
              <a:t>()</a:t>
            </a:r>
          </a:p>
        </p:txBody>
      </p:sp>
      <p:sp>
        <p:nvSpPr>
          <p:cNvPr id="3" name="Content Placeholder 2"/>
          <p:cNvSpPr>
            <a:spLocks noGrp="1"/>
          </p:cNvSpPr>
          <p:nvPr>
            <p:ph idx="1"/>
          </p:nvPr>
        </p:nvSpPr>
        <p:spPr>
          <a:xfrm>
            <a:off x="457200" y="1600201"/>
            <a:ext cx="8229600" cy="4267199"/>
          </a:xfrm>
        </p:spPr>
        <p:txBody>
          <a:bodyPr>
            <a:normAutofit/>
          </a:bodyPr>
          <a:lstStyle/>
          <a:p>
            <a:pPr algn="just"/>
            <a:r>
              <a:rPr lang="en-US" sz="2800" dirty="0"/>
              <a:t>These functions read any alphanumeric character from the standard input device</a:t>
            </a:r>
          </a:p>
          <a:p>
            <a:pPr algn="just"/>
            <a:r>
              <a:rPr lang="en-US" sz="2800" dirty="0"/>
              <a:t>The character entered is not displayed by the </a:t>
            </a:r>
            <a:r>
              <a:rPr lang="en-US" sz="2800" dirty="0" err="1"/>
              <a:t>getch</a:t>
            </a:r>
            <a:r>
              <a:rPr lang="en-US" sz="2800" dirty="0"/>
              <a:t>() function until enter is pressed</a:t>
            </a:r>
          </a:p>
          <a:p>
            <a:pPr algn="just"/>
            <a:r>
              <a:rPr lang="en-US" sz="2800" dirty="0"/>
              <a:t>The </a:t>
            </a:r>
            <a:r>
              <a:rPr lang="en-US" sz="2800" b="1" dirty="0" err="1"/>
              <a:t>getche</a:t>
            </a:r>
            <a:r>
              <a:rPr lang="en-US" sz="2800" b="1" dirty="0"/>
              <a:t>()</a:t>
            </a:r>
            <a:r>
              <a:rPr lang="en-US" sz="2800" dirty="0"/>
              <a:t> accepts and displays the character. </a:t>
            </a:r>
          </a:p>
          <a:p>
            <a:pPr algn="just"/>
            <a:r>
              <a:rPr lang="en-US" sz="2800" dirty="0"/>
              <a:t>The </a:t>
            </a:r>
            <a:r>
              <a:rPr lang="en-US" sz="2800" b="1" dirty="0" err="1"/>
              <a:t>getch</a:t>
            </a:r>
            <a:r>
              <a:rPr lang="en-US" sz="2800" b="1" dirty="0"/>
              <a:t>() </a:t>
            </a:r>
            <a:r>
              <a:rPr lang="en-US" sz="2800" dirty="0"/>
              <a:t>accepts but  does not display the character.</a:t>
            </a:r>
          </a:p>
        </p:txBody>
      </p:sp>
      <p:grpSp>
        <p:nvGrpSpPr>
          <p:cNvPr id="4" name="Group 3"/>
          <p:cNvGrpSpPr/>
          <p:nvPr/>
        </p:nvGrpSpPr>
        <p:grpSpPr>
          <a:xfrm>
            <a:off x="914400" y="4953000"/>
            <a:ext cx="3352800" cy="1295402"/>
            <a:chOff x="914400" y="2974577"/>
            <a:chExt cx="6400800" cy="683027"/>
          </a:xfrm>
        </p:grpSpPr>
        <p:grpSp>
          <p:nvGrpSpPr>
            <p:cNvPr id="5" name="Group 3"/>
            <p:cNvGrpSpPr/>
            <p:nvPr/>
          </p:nvGrpSpPr>
          <p:grpSpPr>
            <a:xfrm>
              <a:off x="914400" y="2974577"/>
              <a:ext cx="6400800" cy="683027"/>
              <a:chOff x="914400" y="1936671"/>
              <a:chExt cx="4876800" cy="4921344"/>
            </a:xfrm>
          </p:grpSpPr>
          <p:sp>
            <p:nvSpPr>
              <p:cNvPr id="7" name="Vertical Scroll 6"/>
              <p:cNvSpPr/>
              <p:nvPr/>
            </p:nvSpPr>
            <p:spPr>
              <a:xfrm>
                <a:off x="914400" y="2286017"/>
                <a:ext cx="4876800" cy="4571998"/>
              </a:xfrm>
              <a:prstGeom prst="verticalScroll">
                <a:avLst>
                  <a:gd name="adj" fmla="val 25000"/>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dirty="0">
                  <a:solidFill>
                    <a:srgbClr val="C00000"/>
                  </a:solidFill>
                </a:endParaRPr>
              </a:p>
            </p:txBody>
          </p:sp>
          <p:sp>
            <p:nvSpPr>
              <p:cNvPr id="8" name="TextBox 7"/>
              <p:cNvSpPr txBox="1"/>
              <p:nvPr/>
            </p:nvSpPr>
            <p:spPr>
              <a:xfrm>
                <a:off x="2743200" y="1936671"/>
                <a:ext cx="1676400" cy="1520052"/>
              </a:xfrm>
              <a:prstGeom prst="rect">
                <a:avLst/>
              </a:prstGeom>
              <a:noFill/>
            </p:spPr>
            <p:txBody>
              <a:bodyPr wrap="square" rtlCol="0">
                <a:spAutoFit/>
              </a:bodyPr>
              <a:lstStyle/>
              <a:p>
                <a:pPr algn="ctr"/>
                <a:r>
                  <a:rPr lang="en-US" sz="2000" b="1" dirty="0"/>
                  <a:t>Syntax</a:t>
                </a:r>
              </a:p>
            </p:txBody>
          </p:sp>
        </p:grpSp>
        <p:sp>
          <p:nvSpPr>
            <p:cNvPr id="6" name="Rectangle 5"/>
            <p:cNvSpPr/>
            <p:nvPr/>
          </p:nvSpPr>
          <p:spPr>
            <a:xfrm>
              <a:off x="1475234" y="3289074"/>
              <a:ext cx="5320982" cy="210966"/>
            </a:xfrm>
            <a:prstGeom prst="rect">
              <a:avLst/>
            </a:prstGeom>
          </p:spPr>
          <p:txBody>
            <a:bodyPr wrap="square">
              <a:spAutoFit/>
            </a:bodyPr>
            <a:lstStyle/>
            <a:p>
              <a:r>
                <a:rPr lang="en-US" sz="2000" dirty="0" err="1">
                  <a:solidFill>
                    <a:srgbClr val="C00000"/>
                  </a:solidFill>
                  <a:latin typeface="Courier New" pitchFamily="49" charset="0"/>
                  <a:cs typeface="Courier New" pitchFamily="49" charset="0"/>
                </a:rPr>
                <a:t>getche</a:t>
              </a:r>
              <a:r>
                <a:rPr lang="en-US" sz="2000" dirty="0">
                  <a:solidFill>
                    <a:srgbClr val="C00000"/>
                  </a:solidFill>
                  <a:latin typeface="Courier New" pitchFamily="49" charset="0"/>
                  <a:cs typeface="Courier New" pitchFamily="49" charset="0"/>
                </a:rPr>
                <a:t>();</a:t>
              </a:r>
            </a:p>
          </p:txBody>
        </p:sp>
      </p:grpSp>
    </p:spTree>
    <p:extLst>
      <p:ext uri="{BB962C8B-B14F-4D97-AF65-F5344CB8AC3E}">
        <p14:creationId xmlns:p14="http://schemas.microsoft.com/office/powerpoint/2010/main" val="6324610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3505200"/>
          </a:xfrm>
        </p:spPr>
        <p:style>
          <a:lnRef idx="1">
            <a:schemeClr val="accent1"/>
          </a:lnRef>
          <a:fillRef idx="2">
            <a:schemeClr val="accent1"/>
          </a:fillRef>
          <a:effectRef idx="1">
            <a:schemeClr val="accent1"/>
          </a:effectRef>
          <a:fontRef idx="minor">
            <a:schemeClr val="dk1"/>
          </a:fontRef>
        </p:style>
        <p:txBody>
          <a:bodyPr>
            <a:noAutofit/>
          </a:bodyPr>
          <a:lstStyle/>
          <a:p>
            <a:pPr marL="0" indent="0">
              <a:buNone/>
            </a:pPr>
            <a:r>
              <a:rPr lang="en-US" sz="2800" b="1" dirty="0">
                <a:solidFill>
                  <a:schemeClr val="tx1"/>
                </a:solidFill>
                <a:latin typeface="Courier New" pitchFamily="49" charset="0"/>
                <a:cs typeface="Courier New" pitchFamily="49" charset="0"/>
              </a:rPr>
              <a:t>#include&lt;</a:t>
            </a:r>
            <a:r>
              <a:rPr lang="en-US" sz="2800" b="1" dirty="0" err="1">
                <a:solidFill>
                  <a:schemeClr val="tx1"/>
                </a:solidFill>
                <a:latin typeface="Courier New" pitchFamily="49" charset="0"/>
                <a:cs typeface="Courier New" pitchFamily="49" charset="0"/>
              </a:rPr>
              <a:t>stdio.h</a:t>
            </a:r>
            <a:r>
              <a:rPr lang="en-US" sz="2800" b="1" dirty="0">
                <a:solidFill>
                  <a:schemeClr val="tx1"/>
                </a:solidFill>
                <a:latin typeface="Courier New" pitchFamily="49" charset="0"/>
                <a:cs typeface="Courier New" pitchFamily="49" charset="0"/>
              </a:rPr>
              <a:t>&gt;</a:t>
            </a:r>
          </a:p>
          <a:p>
            <a:pPr marL="0" indent="0">
              <a:buNone/>
            </a:pPr>
            <a:r>
              <a:rPr lang="en-US" sz="2800" b="1" dirty="0">
                <a:solidFill>
                  <a:schemeClr val="tx1"/>
                </a:solidFill>
                <a:latin typeface="Courier New" pitchFamily="49" charset="0"/>
                <a:cs typeface="Courier New" pitchFamily="49" charset="0"/>
              </a:rPr>
              <a:t> void main()</a:t>
            </a:r>
          </a:p>
          <a:p>
            <a:pPr marL="0" indent="0">
              <a:buNone/>
            </a:pPr>
            <a:r>
              <a:rPr lang="en-US" sz="2800" b="1" dirty="0">
                <a:solidFill>
                  <a:schemeClr val="tx1"/>
                </a:solidFill>
                <a:latin typeface="Courier New" pitchFamily="49" charset="0"/>
                <a:cs typeface="Courier New" pitchFamily="49" charset="0"/>
              </a:rPr>
              <a:t>{</a:t>
            </a:r>
          </a:p>
          <a:p>
            <a:pPr marL="0" indent="0">
              <a:buNone/>
            </a:pPr>
            <a:r>
              <a:rPr lang="en-US" sz="2800" b="1" dirty="0">
                <a:solidFill>
                  <a:schemeClr val="tx1"/>
                </a:solidFill>
                <a:latin typeface="Courier New" pitchFamily="49" charset="0"/>
                <a:cs typeface="Courier New" pitchFamily="49" charset="0"/>
              </a:rPr>
              <a:t>    </a:t>
            </a:r>
            <a:r>
              <a:rPr lang="en-US" sz="2800" b="1" dirty="0" err="1">
                <a:solidFill>
                  <a:schemeClr val="tx1"/>
                </a:solidFill>
                <a:latin typeface="Courier New" pitchFamily="49" charset="0"/>
                <a:cs typeface="Courier New" pitchFamily="49" charset="0"/>
              </a:rPr>
              <a:t>printf</a:t>
            </a:r>
            <a:r>
              <a:rPr lang="en-US" sz="2800" b="1" dirty="0">
                <a:solidFill>
                  <a:schemeClr val="tx1"/>
                </a:solidFill>
                <a:latin typeface="Courier New" pitchFamily="49" charset="0"/>
                <a:cs typeface="Courier New" pitchFamily="49" charset="0"/>
              </a:rPr>
              <a:t>(“Enter two alphabets:”);</a:t>
            </a:r>
          </a:p>
          <a:p>
            <a:pPr marL="0" indent="0">
              <a:buNone/>
            </a:pPr>
            <a:r>
              <a:rPr lang="en-US" sz="2800" b="1" dirty="0">
                <a:solidFill>
                  <a:schemeClr val="tx1"/>
                </a:solidFill>
                <a:latin typeface="Courier New" pitchFamily="49" charset="0"/>
                <a:cs typeface="Courier New" pitchFamily="49" charset="0"/>
              </a:rPr>
              <a:t>    </a:t>
            </a:r>
            <a:r>
              <a:rPr lang="en-US" sz="2800" b="1" dirty="0" err="1">
                <a:solidFill>
                  <a:schemeClr val="tx1"/>
                </a:solidFill>
                <a:latin typeface="Courier New" pitchFamily="49" charset="0"/>
                <a:cs typeface="Courier New" pitchFamily="49" charset="0"/>
              </a:rPr>
              <a:t>getche</a:t>
            </a:r>
            <a:r>
              <a:rPr lang="en-US" sz="2800" b="1" dirty="0">
                <a:solidFill>
                  <a:schemeClr val="tx1"/>
                </a:solidFill>
                <a:latin typeface="Courier New" pitchFamily="49" charset="0"/>
                <a:cs typeface="Courier New" pitchFamily="49" charset="0"/>
              </a:rPr>
              <a:t>();</a:t>
            </a:r>
          </a:p>
          <a:p>
            <a:pPr marL="0" indent="0">
              <a:buNone/>
            </a:pPr>
            <a:r>
              <a:rPr lang="en-US" sz="2800" b="1" dirty="0">
                <a:solidFill>
                  <a:schemeClr val="tx1"/>
                </a:solidFill>
                <a:latin typeface="Courier New" pitchFamily="49" charset="0"/>
                <a:cs typeface="Courier New" pitchFamily="49" charset="0"/>
              </a:rPr>
              <a:t>    </a:t>
            </a:r>
            <a:r>
              <a:rPr lang="en-US" sz="2800" b="1" dirty="0" err="1">
                <a:solidFill>
                  <a:schemeClr val="tx1"/>
                </a:solidFill>
                <a:latin typeface="Courier New" pitchFamily="49" charset="0"/>
                <a:cs typeface="Courier New" pitchFamily="49" charset="0"/>
              </a:rPr>
              <a:t>getch</a:t>
            </a:r>
            <a:r>
              <a:rPr lang="en-US" sz="2800" b="1" dirty="0">
                <a:solidFill>
                  <a:schemeClr val="tx1"/>
                </a:solidFill>
                <a:latin typeface="Courier New" pitchFamily="49" charset="0"/>
                <a:cs typeface="Courier New" pitchFamily="49" charset="0"/>
              </a:rPr>
              <a:t>();</a:t>
            </a:r>
          </a:p>
          <a:p>
            <a:pPr marL="0" indent="0">
              <a:buNone/>
            </a:pPr>
            <a:r>
              <a:rPr lang="en-US" sz="2800" b="1" dirty="0">
                <a:solidFill>
                  <a:schemeClr val="tx1"/>
                </a:solidFill>
                <a:latin typeface="Courier New" pitchFamily="49" charset="0"/>
                <a:cs typeface="Courier New" pitchFamily="49" charset="0"/>
              </a:rPr>
              <a:t>}</a:t>
            </a:r>
          </a:p>
        </p:txBody>
      </p:sp>
      <p:sp>
        <p:nvSpPr>
          <p:cNvPr id="4" name="TextBox 3"/>
          <p:cNvSpPr txBox="1"/>
          <p:nvPr/>
        </p:nvSpPr>
        <p:spPr>
          <a:xfrm>
            <a:off x="457200" y="4992469"/>
            <a:ext cx="82296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Courier New" pitchFamily="49" charset="0"/>
                <a:cs typeface="Courier New" pitchFamily="49" charset="0"/>
              </a:rPr>
              <a:t>Enter two alphabets a</a:t>
            </a:r>
          </a:p>
        </p:txBody>
      </p:sp>
    </p:spTree>
    <p:extLst>
      <p:ext uri="{BB962C8B-B14F-4D97-AF65-F5344CB8AC3E}">
        <p14:creationId xmlns:p14="http://schemas.microsoft.com/office/powerpoint/2010/main" val="210772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err="1"/>
              <a:t>putch</a:t>
            </a:r>
            <a:r>
              <a:rPr lang="en-US" dirty="0"/>
              <a:t>()</a:t>
            </a:r>
          </a:p>
        </p:txBody>
      </p:sp>
      <p:sp>
        <p:nvSpPr>
          <p:cNvPr id="3" name="Content Placeholder 2"/>
          <p:cNvSpPr>
            <a:spLocks noGrp="1"/>
          </p:cNvSpPr>
          <p:nvPr>
            <p:ph idx="1"/>
          </p:nvPr>
        </p:nvSpPr>
        <p:spPr>
          <a:xfrm>
            <a:off x="457200" y="1295400"/>
            <a:ext cx="8229600" cy="5334000"/>
          </a:xfrm>
        </p:spPr>
        <p:txBody>
          <a:bodyPr>
            <a:normAutofit/>
          </a:bodyPr>
          <a:lstStyle/>
          <a:p>
            <a:pPr marL="0" indent="0">
              <a:buNone/>
            </a:pPr>
            <a:r>
              <a:rPr lang="en-US" dirty="0"/>
              <a:t>This function prints any alphanumeric character taken by the standard input device</a:t>
            </a:r>
          </a:p>
          <a:p>
            <a:pPr marL="0" indent="0">
              <a:buNone/>
            </a:pPr>
            <a:r>
              <a:rPr lang="en-US" dirty="0"/>
              <a:t>Example:</a:t>
            </a:r>
          </a:p>
          <a:p>
            <a:pPr marL="0" indent="0">
              <a:buNone/>
            </a:pPr>
            <a:r>
              <a:rPr lang="en-US" dirty="0"/>
              <a:t>	</a:t>
            </a:r>
          </a:p>
        </p:txBody>
      </p:sp>
      <p:sp>
        <p:nvSpPr>
          <p:cNvPr id="4" name="Content Placeholder 2"/>
          <p:cNvSpPr txBox="1">
            <a:spLocks/>
          </p:cNvSpPr>
          <p:nvPr/>
        </p:nvSpPr>
        <p:spPr>
          <a:xfrm>
            <a:off x="457200" y="2362200"/>
            <a:ext cx="8229600" cy="31242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77500" lnSpcReduction="20000"/>
          </a:bodyPr>
          <a:lstStyle/>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Courier New" pitchFamily="49" charset="0"/>
                <a:cs typeface="Courier New" pitchFamily="49" charset="0"/>
              </a:rPr>
              <a:t>#include&lt;</a:t>
            </a:r>
            <a:r>
              <a:rPr kumimoji="0" lang="en-US" sz="3200" b="1" i="0" u="none" strike="noStrike" kern="1200" cap="none" spc="0" normalizeH="0" baseline="0" noProof="0" dirty="0" err="1">
                <a:ln>
                  <a:noFill/>
                </a:ln>
                <a:solidFill>
                  <a:schemeClr val="tx1"/>
                </a:solidFill>
                <a:effectLst/>
                <a:uLnTx/>
                <a:uFillTx/>
                <a:latin typeface="Courier New" pitchFamily="49" charset="0"/>
                <a:cs typeface="Courier New" pitchFamily="49" charset="0"/>
              </a:rPr>
              <a:t>stdio.h</a:t>
            </a:r>
            <a:r>
              <a:rPr kumimoji="0" lang="en-US" sz="3200" b="1" i="0" u="none" strike="noStrike" kern="1200" cap="none" spc="0" normalizeH="0" baseline="0" noProof="0" dirty="0">
                <a:ln>
                  <a:noFill/>
                </a:ln>
                <a:solidFill>
                  <a:schemeClr val="tx1"/>
                </a:solidFill>
                <a:effectLst/>
                <a:uLnTx/>
                <a:uFillTx/>
                <a:latin typeface="Courier New" pitchFamily="49" charset="0"/>
                <a:cs typeface="Courier New" pitchFamily="49" charset="0"/>
              </a:rPr>
              <a:t>&gt;</a:t>
            </a:r>
          </a:p>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Courier New" pitchFamily="49" charset="0"/>
                <a:cs typeface="Courier New" pitchFamily="49" charset="0"/>
              </a:rPr>
              <a:t> void main()</a:t>
            </a:r>
          </a:p>
          <a:p>
            <a:pPr marL="0" marR="0" lvl="0" indent="0" algn="l" defTabSz="914400" rtl="0" eaLnBrk="1" fontAlgn="auto" latinLnBrk="0" hangingPunct="1">
              <a:lnSpc>
                <a:spcPct val="12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Courier New" pitchFamily="49" charset="0"/>
                <a:cs typeface="Courier New" pitchFamily="49" charset="0"/>
              </a:rPr>
              <a:t>{</a:t>
            </a:r>
          </a:p>
          <a:p>
            <a:r>
              <a:rPr lang="en-US" sz="2800" b="1" dirty="0">
                <a:latin typeface="Courier New" pitchFamily="49" charset="0"/>
                <a:cs typeface="Courier New" pitchFamily="49" charset="0"/>
              </a:rPr>
              <a:t>	char </a:t>
            </a:r>
            <a:r>
              <a:rPr lang="en-US" sz="2800" b="1" dirty="0" err="1">
                <a:latin typeface="Courier New" pitchFamily="49" charset="0"/>
                <a:cs typeface="Courier New" pitchFamily="49" charset="0"/>
              </a:rPr>
              <a:t>ch</a:t>
            </a:r>
            <a:r>
              <a:rPr lang="en-US" sz="2800" b="1" dirty="0">
                <a:latin typeface="Courier New" pitchFamily="49" charset="0"/>
                <a:cs typeface="Courier New" pitchFamily="49" charset="0"/>
              </a:rPr>
              <a:t>;</a:t>
            </a:r>
          </a:p>
          <a:p>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printf</a:t>
            </a:r>
            <a:r>
              <a:rPr lang="en-US" sz="2800" b="1" dirty="0">
                <a:latin typeface="Courier New" pitchFamily="49" charset="0"/>
                <a:cs typeface="Courier New" pitchFamily="49" charset="0"/>
              </a:rPr>
              <a:t>(“Press any key to continue”);</a:t>
            </a:r>
          </a:p>
          <a:p>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ch</a:t>
            </a:r>
            <a:r>
              <a:rPr lang="en-US" sz="2800" b="1" dirty="0">
                <a:latin typeface="Courier New" pitchFamily="49" charset="0"/>
                <a:cs typeface="Courier New" pitchFamily="49" charset="0"/>
              </a:rPr>
              <a:t> = </a:t>
            </a:r>
            <a:r>
              <a:rPr lang="en-US" sz="2800" b="1" dirty="0" err="1">
                <a:latin typeface="Courier New" pitchFamily="49" charset="0"/>
                <a:cs typeface="Courier New" pitchFamily="49" charset="0"/>
              </a:rPr>
              <a:t>getch</a:t>
            </a:r>
            <a:r>
              <a:rPr lang="en-US" sz="2800" b="1" dirty="0">
                <a:latin typeface="Courier New" pitchFamily="49" charset="0"/>
                <a:cs typeface="Courier New" pitchFamily="49" charset="0"/>
              </a:rPr>
              <a:t>();</a:t>
            </a:r>
          </a:p>
          <a:p>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printf</a:t>
            </a:r>
            <a:r>
              <a:rPr lang="en-US" sz="2800" b="1" dirty="0">
                <a:latin typeface="Courier New" pitchFamily="49" charset="0"/>
                <a:cs typeface="Courier New" pitchFamily="49" charset="0"/>
              </a:rPr>
              <a:t>(“ you pressed:”);</a:t>
            </a:r>
          </a:p>
          <a:p>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putch</a:t>
            </a:r>
            <a:r>
              <a:rPr lang="en-US" sz="2800" b="1" dirty="0">
                <a:latin typeface="Courier New" pitchFamily="49" charset="0"/>
                <a:cs typeface="Courier New" pitchFamily="49" charset="0"/>
              </a:rPr>
              <a:t>(</a:t>
            </a:r>
            <a:r>
              <a:rPr lang="en-US" sz="2800" b="1" dirty="0" err="1">
                <a:latin typeface="Courier New" pitchFamily="49" charset="0"/>
                <a:cs typeface="Courier New" pitchFamily="49" charset="0"/>
              </a:rPr>
              <a:t>ch</a:t>
            </a:r>
            <a:r>
              <a:rPr lang="en-US" sz="2800" b="1" dirty="0">
                <a:latin typeface="Courier New" pitchFamily="49" charset="0"/>
                <a:cs typeface="Courier New" pitchFamily="49" charset="0"/>
              </a:rPr>
              <a:t>);</a:t>
            </a:r>
          </a:p>
          <a:p>
            <a:r>
              <a:rPr lang="en-US" sz="2800" b="1" dirty="0">
                <a:latin typeface="Courier New" pitchFamily="49" charset="0"/>
                <a:cs typeface="Courier New" pitchFamily="49" charset="0"/>
              </a:rPr>
              <a:t>}</a:t>
            </a:r>
          </a:p>
        </p:txBody>
      </p:sp>
      <p:sp>
        <p:nvSpPr>
          <p:cNvPr id="5" name="TextBox 4"/>
          <p:cNvSpPr txBox="1"/>
          <p:nvPr/>
        </p:nvSpPr>
        <p:spPr>
          <a:xfrm>
            <a:off x="457200" y="5638800"/>
            <a:ext cx="82296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Courier New" pitchFamily="49" charset="0"/>
                <a:cs typeface="Courier New" pitchFamily="49" charset="0"/>
              </a:rPr>
              <a:t>Press any key to continue</a:t>
            </a:r>
          </a:p>
          <a:p>
            <a:r>
              <a:rPr lang="en-US" b="1" dirty="0">
                <a:latin typeface="Courier New" pitchFamily="49" charset="0"/>
                <a:cs typeface="Courier New" pitchFamily="49" charset="0"/>
              </a:rPr>
              <a:t>You pressed : e</a:t>
            </a:r>
          </a:p>
        </p:txBody>
      </p:sp>
    </p:spTree>
    <p:extLst>
      <p:ext uri="{BB962C8B-B14F-4D97-AF65-F5344CB8AC3E}">
        <p14:creationId xmlns:p14="http://schemas.microsoft.com/office/powerpoint/2010/main" val="229654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gets()</a:t>
            </a:r>
          </a:p>
        </p:txBody>
      </p:sp>
      <p:sp>
        <p:nvSpPr>
          <p:cNvPr id="3" name="Content Placeholder 2"/>
          <p:cNvSpPr>
            <a:spLocks noGrp="1"/>
          </p:cNvSpPr>
          <p:nvPr>
            <p:ph idx="1"/>
          </p:nvPr>
        </p:nvSpPr>
        <p:spPr>
          <a:xfrm>
            <a:off x="457200" y="1371600"/>
            <a:ext cx="8229600" cy="4754563"/>
          </a:xfrm>
        </p:spPr>
        <p:txBody>
          <a:bodyPr/>
          <a:lstStyle/>
          <a:p>
            <a:pPr marL="0" indent="0">
              <a:buNone/>
            </a:pPr>
            <a:r>
              <a:rPr lang="en-US" b="1" dirty="0"/>
              <a:t>String I/O</a:t>
            </a:r>
            <a:endParaRPr lang="en-US" dirty="0"/>
          </a:p>
          <a:p>
            <a:pPr algn="just"/>
            <a:r>
              <a:rPr lang="en-US" dirty="0"/>
              <a:t>This function is used for accepting any string until enter key </a:t>
            </a:r>
            <a:r>
              <a:rPr lang="en-US"/>
              <a:t>is pressed (</a:t>
            </a:r>
            <a:r>
              <a:rPr lang="en-US" dirty="0"/>
              <a:t>string will be </a:t>
            </a:r>
            <a:r>
              <a:rPr lang="en-US"/>
              <a:t>covered later</a:t>
            </a:r>
            <a:r>
              <a:rPr lang="en-US" dirty="0"/>
              <a:t>)</a:t>
            </a:r>
          </a:p>
          <a:p>
            <a:pPr marL="0" indent="0">
              <a:buNone/>
            </a:pPr>
            <a:endParaRPr lang="en-US" dirty="0"/>
          </a:p>
          <a:p>
            <a:pPr marL="0" indent="0">
              <a:buNone/>
            </a:pPr>
            <a:endParaRPr lang="en-US" dirty="0"/>
          </a:p>
        </p:txBody>
      </p:sp>
      <p:grpSp>
        <p:nvGrpSpPr>
          <p:cNvPr id="4" name="Group 3"/>
          <p:cNvGrpSpPr/>
          <p:nvPr/>
        </p:nvGrpSpPr>
        <p:grpSpPr>
          <a:xfrm>
            <a:off x="914400" y="3549354"/>
            <a:ext cx="5562600" cy="1479847"/>
            <a:chOff x="914400" y="3011167"/>
            <a:chExt cx="6400800" cy="646437"/>
          </a:xfrm>
        </p:grpSpPr>
        <p:grpSp>
          <p:nvGrpSpPr>
            <p:cNvPr id="5" name="Group 3"/>
            <p:cNvGrpSpPr/>
            <p:nvPr/>
          </p:nvGrpSpPr>
          <p:grpSpPr>
            <a:xfrm>
              <a:off x="914400" y="3011167"/>
              <a:ext cx="6400800" cy="646437"/>
              <a:chOff x="914400" y="2200309"/>
              <a:chExt cx="4876800" cy="4657706"/>
            </a:xfrm>
          </p:grpSpPr>
          <p:sp>
            <p:nvSpPr>
              <p:cNvPr id="7" name="Vertical Scroll 6"/>
              <p:cNvSpPr/>
              <p:nvPr/>
            </p:nvSpPr>
            <p:spPr>
              <a:xfrm>
                <a:off x="914400" y="2286017"/>
                <a:ext cx="4876800" cy="4571998"/>
              </a:xfrm>
              <a:prstGeom prst="verticalScroll">
                <a:avLst>
                  <a:gd name="adj" fmla="val 25000"/>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dirty="0">
                  <a:solidFill>
                    <a:srgbClr val="C00000"/>
                  </a:solidFill>
                </a:endParaRPr>
              </a:p>
            </p:txBody>
          </p:sp>
          <p:sp>
            <p:nvSpPr>
              <p:cNvPr id="8" name="TextBox 7"/>
              <p:cNvSpPr txBox="1"/>
              <p:nvPr/>
            </p:nvSpPr>
            <p:spPr>
              <a:xfrm>
                <a:off x="2743200" y="2200309"/>
                <a:ext cx="1676400" cy="1259316"/>
              </a:xfrm>
              <a:prstGeom prst="rect">
                <a:avLst/>
              </a:prstGeom>
              <a:noFill/>
            </p:spPr>
            <p:txBody>
              <a:bodyPr wrap="square" rtlCol="0">
                <a:spAutoFit/>
              </a:bodyPr>
              <a:lstStyle/>
              <a:p>
                <a:pPr algn="ctr"/>
                <a:r>
                  <a:rPr lang="en-US" sz="2000" b="1" dirty="0"/>
                  <a:t>Syntax</a:t>
                </a:r>
              </a:p>
            </p:txBody>
          </p:sp>
        </p:grpSp>
        <p:sp>
          <p:nvSpPr>
            <p:cNvPr id="6" name="Rectangle 5"/>
            <p:cNvSpPr/>
            <p:nvPr/>
          </p:nvSpPr>
          <p:spPr>
            <a:xfrm>
              <a:off x="1352811" y="3209785"/>
              <a:ext cx="5561670" cy="309224"/>
            </a:xfrm>
            <a:prstGeom prst="rect">
              <a:avLst/>
            </a:prstGeom>
          </p:spPr>
          <p:txBody>
            <a:bodyPr wrap="square">
              <a:spAutoFit/>
            </a:bodyPr>
            <a:lstStyle/>
            <a:p>
              <a:r>
                <a:rPr lang="en-US" sz="2000" dirty="0">
                  <a:solidFill>
                    <a:srgbClr val="C00000"/>
                  </a:solidFill>
                  <a:latin typeface="Courier New" pitchFamily="49" charset="0"/>
                  <a:cs typeface="Courier New" pitchFamily="49" charset="0"/>
                </a:rPr>
                <a:t>char </a:t>
              </a:r>
              <a:r>
                <a:rPr lang="en-US" sz="2000" dirty="0" err="1">
                  <a:solidFill>
                    <a:srgbClr val="C00000"/>
                  </a:solidFill>
                  <a:latin typeface="Courier New" pitchFamily="49" charset="0"/>
                  <a:cs typeface="Courier New" pitchFamily="49" charset="0"/>
                </a:rPr>
                <a:t>str</a:t>
              </a:r>
              <a:r>
                <a:rPr lang="en-US" sz="2000" dirty="0">
                  <a:solidFill>
                    <a:srgbClr val="C00000"/>
                  </a:solidFill>
                  <a:latin typeface="Courier New" pitchFamily="49" charset="0"/>
                  <a:cs typeface="Courier New" pitchFamily="49" charset="0"/>
                </a:rPr>
                <a:t>[</a:t>
              </a:r>
              <a:r>
                <a:rPr lang="en-US" sz="2000" dirty="0">
                  <a:solidFill>
                    <a:srgbClr val="C00000"/>
                  </a:solidFill>
                  <a:cs typeface="Courier New" pitchFamily="49" charset="0"/>
                </a:rPr>
                <a:t>length of string in number</a:t>
              </a:r>
              <a:r>
                <a:rPr lang="en-US" sz="2000" dirty="0">
                  <a:solidFill>
                    <a:srgbClr val="C00000"/>
                  </a:solidFill>
                  <a:latin typeface="Courier New" pitchFamily="49" charset="0"/>
                  <a:cs typeface="Courier New" pitchFamily="49" charset="0"/>
                </a:rPr>
                <a:t>];</a:t>
              </a:r>
            </a:p>
            <a:p>
              <a:r>
                <a:rPr lang="en-US" sz="2000" dirty="0">
                  <a:solidFill>
                    <a:srgbClr val="C00000"/>
                  </a:solidFill>
                  <a:latin typeface="Courier New" pitchFamily="49" charset="0"/>
                  <a:cs typeface="Courier New" pitchFamily="49" charset="0"/>
                </a:rPr>
                <a:t>gets(</a:t>
              </a:r>
              <a:r>
                <a:rPr lang="en-US" sz="2000" dirty="0" err="1">
                  <a:solidFill>
                    <a:srgbClr val="C00000"/>
                  </a:solidFill>
                  <a:latin typeface="Courier New" pitchFamily="49" charset="0"/>
                  <a:cs typeface="Courier New" pitchFamily="49" charset="0"/>
                </a:rPr>
                <a:t>str</a:t>
              </a:r>
              <a:r>
                <a:rPr lang="en-US" sz="2000" dirty="0">
                  <a:solidFill>
                    <a:srgbClr val="C00000"/>
                  </a:solidFill>
                  <a:latin typeface="Courier New" pitchFamily="49" charset="0"/>
                  <a:cs typeface="Courier New" pitchFamily="49" charset="0"/>
                </a:rPr>
                <a:t>);</a:t>
              </a:r>
            </a:p>
          </p:txBody>
        </p:sp>
      </p:grpSp>
    </p:spTree>
    <p:extLst>
      <p:ext uri="{BB962C8B-B14F-4D97-AF65-F5344CB8AC3E}">
        <p14:creationId xmlns:p14="http://schemas.microsoft.com/office/powerpoint/2010/main" val="131731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292" name="Google Shape;292;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3200"/>
              <a:buChar char="•"/>
            </a:pPr>
            <a:r>
              <a:rPr lang="en-US">
                <a:solidFill>
                  <a:schemeClr val="accent1"/>
                </a:solidFill>
              </a:rPr>
              <a:t>The </a:t>
            </a:r>
            <a:r>
              <a:rPr lang="en-US" b="1">
                <a:solidFill>
                  <a:schemeClr val="accent1"/>
                </a:solidFill>
              </a:rPr>
              <a:t>type modifiers</a:t>
            </a:r>
            <a:r>
              <a:rPr lang="en-US">
                <a:solidFill>
                  <a:schemeClr val="accent1"/>
                </a:solidFill>
              </a:rPr>
              <a:t> for the integer data type are: </a:t>
            </a:r>
            <a:r>
              <a:rPr lang="en-US">
                <a:solidFill>
                  <a:srgbClr val="0B5394"/>
                </a:solidFill>
              </a:rPr>
              <a:t>signed, unsigned, short, long </a:t>
            </a:r>
            <a:r>
              <a:rPr lang="en-US">
                <a:solidFill>
                  <a:schemeClr val="accent1"/>
                </a:solidFill>
              </a:rPr>
              <a:t>.</a:t>
            </a:r>
            <a:endParaRPr/>
          </a:p>
          <a:p>
            <a:pPr marL="342900" lvl="0" indent="-342900" algn="just" rtl="0">
              <a:spcBef>
                <a:spcPts val="640"/>
              </a:spcBef>
              <a:spcAft>
                <a:spcPts val="0"/>
              </a:spcAft>
              <a:buClr>
                <a:srgbClr val="0B5394"/>
              </a:buClr>
              <a:buSzPts val="3200"/>
              <a:buChar char="•"/>
            </a:pPr>
            <a:r>
              <a:rPr lang="en-US">
                <a:solidFill>
                  <a:srgbClr val="0B5394"/>
                </a:solidFill>
              </a:rPr>
              <a:t>Signed</a:t>
            </a:r>
            <a:r>
              <a:rPr lang="en-US">
                <a:solidFill>
                  <a:schemeClr val="accent1"/>
                </a:solidFill>
              </a:rPr>
              <a:t> types represent positive and negative numbers. </a:t>
            </a:r>
            <a:endParaRPr/>
          </a:p>
          <a:p>
            <a:pPr marL="342900" lvl="0" indent="-342900" algn="just" rtl="0">
              <a:spcBef>
                <a:spcPts val="640"/>
              </a:spcBef>
              <a:spcAft>
                <a:spcPts val="0"/>
              </a:spcAft>
              <a:buClr>
                <a:srgbClr val="0B5394"/>
              </a:buClr>
              <a:buSzPts val="3200"/>
              <a:buChar char="•"/>
            </a:pPr>
            <a:r>
              <a:rPr lang="en-US">
                <a:solidFill>
                  <a:srgbClr val="0B5394"/>
                </a:solidFill>
              </a:rPr>
              <a:t>Unsigned</a:t>
            </a:r>
            <a:r>
              <a:rPr lang="en-US">
                <a:solidFill>
                  <a:schemeClr val="accent1"/>
                </a:solidFill>
              </a:rPr>
              <a:t> represent zero and positive numbers only. </a:t>
            </a:r>
            <a:endParaRPr/>
          </a:p>
          <a:p>
            <a:pPr marL="342900" lvl="0" indent="-342900" algn="just" rtl="0">
              <a:spcBef>
                <a:spcPts val="640"/>
              </a:spcBef>
              <a:spcAft>
                <a:spcPts val="0"/>
              </a:spcAft>
              <a:buClr>
                <a:srgbClr val="0B5394"/>
              </a:buClr>
              <a:buSzPts val="3200"/>
              <a:buChar char="•"/>
            </a:pPr>
            <a:r>
              <a:rPr lang="en-US">
                <a:solidFill>
                  <a:srgbClr val="0B5394"/>
                </a:solidFill>
              </a:rPr>
              <a:t>Long</a:t>
            </a:r>
            <a:r>
              <a:rPr lang="en-US">
                <a:solidFill>
                  <a:schemeClr val="accent1"/>
                </a:solidFill>
              </a:rPr>
              <a:t> and </a:t>
            </a:r>
            <a:r>
              <a:rPr lang="en-US">
                <a:solidFill>
                  <a:srgbClr val="0B5394"/>
                </a:solidFill>
              </a:rPr>
              <a:t>short</a:t>
            </a:r>
            <a:r>
              <a:rPr lang="en-US">
                <a:solidFill>
                  <a:schemeClr val="accent1"/>
                </a:solidFill>
              </a:rPr>
              <a:t> represent the range of integer number</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3505200"/>
          </a:xfrm>
        </p:spPr>
        <p:style>
          <a:lnRef idx="1">
            <a:schemeClr val="accent1"/>
          </a:lnRef>
          <a:fillRef idx="2">
            <a:schemeClr val="accent1"/>
          </a:fillRef>
          <a:effectRef idx="1">
            <a:schemeClr val="accent1"/>
          </a:effectRef>
          <a:fontRef idx="minor">
            <a:schemeClr val="dk1"/>
          </a:fontRef>
        </p:style>
        <p:txBody>
          <a:bodyPr>
            <a:normAutofit fontScale="85000" lnSpcReduction="20000"/>
          </a:bodyPr>
          <a:lstStyle/>
          <a:p>
            <a:pPr marL="0" indent="0" algn="just">
              <a:lnSpc>
                <a:spcPct val="120000"/>
              </a:lnSpc>
              <a:buNone/>
            </a:pPr>
            <a:r>
              <a:rPr lang="en-US" b="1" dirty="0">
                <a:solidFill>
                  <a:schemeClr val="tx1"/>
                </a:solidFill>
                <a:latin typeface="Courier New" pitchFamily="49" charset="0"/>
                <a:cs typeface="Courier New" pitchFamily="49" charset="0"/>
              </a:rPr>
              <a:t>#include&lt;</a:t>
            </a:r>
            <a:r>
              <a:rPr lang="en-US" b="1" dirty="0" err="1">
                <a:solidFill>
                  <a:schemeClr val="tx1"/>
                </a:solidFill>
                <a:latin typeface="Courier New" pitchFamily="49" charset="0"/>
                <a:cs typeface="Courier New" pitchFamily="49" charset="0"/>
              </a:rPr>
              <a:t>stdio.h</a:t>
            </a:r>
            <a:r>
              <a:rPr lang="en-US" b="1" dirty="0">
                <a:solidFill>
                  <a:schemeClr val="tx1"/>
                </a:solidFill>
                <a:latin typeface="Courier New" pitchFamily="49" charset="0"/>
                <a:cs typeface="Courier New" pitchFamily="49" charset="0"/>
              </a:rPr>
              <a:t>&gt;</a:t>
            </a:r>
          </a:p>
          <a:p>
            <a:pPr marL="0" indent="0" algn="just">
              <a:buNone/>
            </a:pPr>
            <a:r>
              <a:rPr lang="en-US" b="1" dirty="0">
                <a:solidFill>
                  <a:schemeClr val="tx1"/>
                </a:solidFill>
                <a:latin typeface="Courier New" pitchFamily="49" charset="0"/>
                <a:cs typeface="Courier New" pitchFamily="49" charset="0"/>
              </a:rPr>
              <a:t> void main()</a:t>
            </a:r>
          </a:p>
          <a:p>
            <a:pPr marL="0" indent="0" algn="just">
              <a:buNone/>
            </a:pPr>
            <a:r>
              <a:rPr lang="en-US" b="1" dirty="0">
                <a:solidFill>
                  <a:schemeClr val="tx1"/>
                </a:solidFill>
                <a:latin typeface="Courier New" pitchFamily="49" charset="0"/>
                <a:cs typeface="Courier New" pitchFamily="49" charset="0"/>
              </a:rPr>
              <a:t>	{</a:t>
            </a:r>
          </a:p>
          <a:p>
            <a:pPr marL="0" indent="0" algn="just">
              <a:buNone/>
            </a:pPr>
            <a:r>
              <a:rPr lang="en-US" b="1" dirty="0">
                <a:solidFill>
                  <a:schemeClr val="tx1"/>
                </a:solidFill>
                <a:latin typeface="Courier New" pitchFamily="49" charset="0"/>
                <a:cs typeface="Courier New" pitchFamily="49" charset="0"/>
              </a:rPr>
              <a:t>	char </a:t>
            </a:r>
            <a:r>
              <a:rPr lang="en-US" b="1" dirty="0" err="1">
                <a:solidFill>
                  <a:schemeClr val="tx1"/>
                </a:solidFill>
                <a:latin typeface="Courier New" pitchFamily="49" charset="0"/>
                <a:cs typeface="Courier New" pitchFamily="49" charset="0"/>
              </a:rPr>
              <a:t>ch</a:t>
            </a:r>
            <a:r>
              <a:rPr lang="en-US" b="1" dirty="0">
                <a:solidFill>
                  <a:schemeClr val="tx1"/>
                </a:solidFill>
                <a:latin typeface="Courier New" pitchFamily="49" charset="0"/>
                <a:cs typeface="Courier New" pitchFamily="49" charset="0"/>
              </a:rPr>
              <a:t>[30];</a:t>
            </a:r>
          </a:p>
          <a:p>
            <a:pPr marL="0" indent="0" algn="just">
              <a:buNone/>
            </a:pPr>
            <a:r>
              <a:rPr lang="en-US" b="1" dirty="0">
                <a:solidFill>
                  <a:schemeClr val="tx1"/>
                </a:solidFill>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printf</a:t>
            </a:r>
            <a:r>
              <a:rPr lang="en-US" b="1" dirty="0">
                <a:solidFill>
                  <a:schemeClr val="tx1"/>
                </a:solidFill>
                <a:latin typeface="Courier New" pitchFamily="49" charset="0"/>
                <a:cs typeface="Courier New" pitchFamily="49" charset="0"/>
              </a:rPr>
              <a:t>(“Enter the string:”);</a:t>
            </a:r>
          </a:p>
          <a:p>
            <a:pPr marL="0" indent="0" algn="just">
              <a:buNone/>
            </a:pPr>
            <a:r>
              <a:rPr lang="en-US" b="1" dirty="0">
                <a:solidFill>
                  <a:schemeClr val="tx1"/>
                </a:solidFill>
                <a:latin typeface="Courier New" pitchFamily="49" charset="0"/>
                <a:cs typeface="Courier New" pitchFamily="49" charset="0"/>
              </a:rPr>
              <a:t>	gets(</a:t>
            </a:r>
            <a:r>
              <a:rPr lang="en-US" b="1" dirty="0" err="1">
                <a:solidFill>
                  <a:schemeClr val="tx1"/>
                </a:solidFill>
                <a:latin typeface="Courier New" pitchFamily="49" charset="0"/>
                <a:cs typeface="Courier New" pitchFamily="49" charset="0"/>
              </a:rPr>
              <a:t>ch</a:t>
            </a:r>
            <a:r>
              <a:rPr lang="en-US" b="1" dirty="0">
                <a:solidFill>
                  <a:schemeClr val="tx1"/>
                </a:solidFill>
                <a:latin typeface="Courier New" pitchFamily="49" charset="0"/>
                <a:cs typeface="Courier New" pitchFamily="49" charset="0"/>
              </a:rPr>
              <a:t>);</a:t>
            </a:r>
          </a:p>
          <a:p>
            <a:pPr marL="0" indent="0" algn="just">
              <a:buNone/>
            </a:pPr>
            <a:r>
              <a:rPr lang="en-US" b="1" dirty="0">
                <a:solidFill>
                  <a:schemeClr val="tx1"/>
                </a:solidFill>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printf</a:t>
            </a:r>
            <a:r>
              <a:rPr lang="en-US" b="1" dirty="0">
                <a:solidFill>
                  <a:schemeClr val="tx1"/>
                </a:solidFill>
                <a:latin typeface="Courier New" pitchFamily="49" charset="0"/>
                <a:cs typeface="Courier New" pitchFamily="49" charset="0"/>
              </a:rPr>
              <a:t>(“Entered string: %s”, </a:t>
            </a:r>
            <a:r>
              <a:rPr lang="en-US" b="1" dirty="0" err="1">
                <a:solidFill>
                  <a:schemeClr val="tx1"/>
                </a:solidFill>
                <a:latin typeface="Courier New" pitchFamily="49" charset="0"/>
                <a:cs typeface="Courier New" pitchFamily="49" charset="0"/>
              </a:rPr>
              <a:t>ch</a:t>
            </a:r>
            <a:r>
              <a:rPr lang="en-US" b="1" dirty="0">
                <a:solidFill>
                  <a:schemeClr val="tx1"/>
                </a:solidFill>
                <a:latin typeface="Courier New" pitchFamily="49" charset="0"/>
                <a:cs typeface="Courier New" pitchFamily="49" charset="0"/>
              </a:rPr>
              <a:t>);</a:t>
            </a:r>
          </a:p>
          <a:p>
            <a:pPr marL="0" indent="0" algn="just">
              <a:buNone/>
            </a:pPr>
            <a:r>
              <a:rPr lang="en-US" b="1" dirty="0">
                <a:solidFill>
                  <a:schemeClr val="tx1"/>
                </a:solidFill>
                <a:latin typeface="Courier New" pitchFamily="49" charset="0"/>
                <a:cs typeface="Courier New" pitchFamily="49" charset="0"/>
              </a:rPr>
              <a:t>	}</a:t>
            </a:r>
          </a:p>
        </p:txBody>
      </p:sp>
      <p:sp>
        <p:nvSpPr>
          <p:cNvPr id="4" name="TextBox 3"/>
          <p:cNvSpPr txBox="1"/>
          <p:nvPr/>
        </p:nvSpPr>
        <p:spPr>
          <a:xfrm>
            <a:off x="457200" y="5029200"/>
            <a:ext cx="8229600"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endParaRPr lang="en-US" b="1" dirty="0">
              <a:solidFill>
                <a:schemeClr val="tx1"/>
              </a:solidFill>
              <a:latin typeface="Courier New" pitchFamily="49" charset="0"/>
              <a:cs typeface="Courier New" pitchFamily="49" charset="0"/>
            </a:endParaRPr>
          </a:p>
          <a:p>
            <a:pPr algn="just"/>
            <a:r>
              <a:rPr lang="en-US" b="1" dirty="0">
                <a:solidFill>
                  <a:schemeClr val="tx1"/>
                </a:solidFill>
                <a:latin typeface="Courier New" pitchFamily="49" charset="0"/>
                <a:cs typeface="Courier New" pitchFamily="49" charset="0"/>
              </a:rPr>
              <a:t>Enter the string: Use of data!</a:t>
            </a:r>
          </a:p>
          <a:p>
            <a:pPr algn="just"/>
            <a:r>
              <a:rPr lang="en-US" b="1" dirty="0">
                <a:solidFill>
                  <a:schemeClr val="tx1"/>
                </a:solidFill>
                <a:latin typeface="Courier New" pitchFamily="49" charset="0"/>
                <a:cs typeface="Courier New" pitchFamily="49" charset="0"/>
              </a:rPr>
              <a:t>Entered string: Use of data!</a:t>
            </a:r>
          </a:p>
        </p:txBody>
      </p:sp>
    </p:spTree>
    <p:extLst>
      <p:ext uri="{BB962C8B-B14F-4D97-AF65-F5344CB8AC3E}">
        <p14:creationId xmlns:p14="http://schemas.microsoft.com/office/powerpoint/2010/main" val="28048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puts()</a:t>
            </a:r>
          </a:p>
        </p:txBody>
      </p:sp>
      <p:sp>
        <p:nvSpPr>
          <p:cNvPr id="3" name="Content Placeholder 2"/>
          <p:cNvSpPr>
            <a:spLocks noGrp="1"/>
          </p:cNvSpPr>
          <p:nvPr>
            <p:ph idx="1"/>
          </p:nvPr>
        </p:nvSpPr>
        <p:spPr/>
        <p:txBody>
          <a:bodyPr/>
          <a:lstStyle/>
          <a:p>
            <a:r>
              <a:rPr lang="en-US" dirty="0"/>
              <a:t>This function prints the string or character array. It is opposite to gets()</a:t>
            </a:r>
          </a:p>
          <a:p>
            <a:pPr marL="0" indent="0">
              <a:buNone/>
            </a:pPr>
            <a:r>
              <a:rPr lang="en-US" dirty="0"/>
              <a:t>	</a:t>
            </a:r>
          </a:p>
          <a:p>
            <a:pPr marL="0" indent="0">
              <a:buNone/>
            </a:pPr>
            <a:endParaRPr lang="en-US" dirty="0"/>
          </a:p>
          <a:p>
            <a:pPr marL="0" indent="0">
              <a:buNone/>
            </a:pPr>
            <a:endParaRPr lang="en-US" dirty="0"/>
          </a:p>
        </p:txBody>
      </p:sp>
      <p:grpSp>
        <p:nvGrpSpPr>
          <p:cNvPr id="4" name="Group 3"/>
          <p:cNvGrpSpPr/>
          <p:nvPr/>
        </p:nvGrpSpPr>
        <p:grpSpPr>
          <a:xfrm>
            <a:off x="914400" y="3079732"/>
            <a:ext cx="5562600" cy="1721124"/>
            <a:chOff x="914400" y="3023062"/>
            <a:chExt cx="6400800" cy="634542"/>
          </a:xfrm>
        </p:grpSpPr>
        <p:grpSp>
          <p:nvGrpSpPr>
            <p:cNvPr id="5" name="Group 3"/>
            <p:cNvGrpSpPr/>
            <p:nvPr/>
          </p:nvGrpSpPr>
          <p:grpSpPr>
            <a:xfrm>
              <a:off x="914400" y="3023062"/>
              <a:ext cx="6400800" cy="634542"/>
              <a:chOff x="914400" y="2286017"/>
              <a:chExt cx="4876800" cy="4571998"/>
            </a:xfrm>
          </p:grpSpPr>
          <p:sp>
            <p:nvSpPr>
              <p:cNvPr id="7" name="Vertical Scroll 6"/>
              <p:cNvSpPr/>
              <p:nvPr/>
            </p:nvSpPr>
            <p:spPr>
              <a:xfrm>
                <a:off x="914400" y="2286017"/>
                <a:ext cx="4876800" cy="4571998"/>
              </a:xfrm>
              <a:prstGeom prst="verticalScroll">
                <a:avLst>
                  <a:gd name="adj" fmla="val 25000"/>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dirty="0">
                  <a:solidFill>
                    <a:srgbClr val="C00000"/>
                  </a:solidFill>
                </a:endParaRPr>
              </a:p>
            </p:txBody>
          </p:sp>
          <p:sp>
            <p:nvSpPr>
              <p:cNvPr id="8" name="TextBox 7"/>
              <p:cNvSpPr txBox="1"/>
              <p:nvPr/>
            </p:nvSpPr>
            <p:spPr>
              <a:xfrm>
                <a:off x="2743200" y="2404142"/>
                <a:ext cx="1676400" cy="1062853"/>
              </a:xfrm>
              <a:prstGeom prst="rect">
                <a:avLst/>
              </a:prstGeom>
              <a:noFill/>
            </p:spPr>
            <p:txBody>
              <a:bodyPr wrap="square" rtlCol="0">
                <a:spAutoFit/>
              </a:bodyPr>
              <a:lstStyle/>
              <a:p>
                <a:pPr algn="ctr"/>
                <a:r>
                  <a:rPr lang="en-US" sz="2000" b="1" dirty="0"/>
                  <a:t>Syntax</a:t>
                </a:r>
              </a:p>
            </p:txBody>
          </p:sp>
        </p:grpSp>
        <p:sp>
          <p:nvSpPr>
            <p:cNvPr id="6" name="Rectangle 5"/>
            <p:cNvSpPr/>
            <p:nvPr/>
          </p:nvSpPr>
          <p:spPr>
            <a:xfrm>
              <a:off x="1490484" y="3209786"/>
              <a:ext cx="5561670" cy="374453"/>
            </a:xfrm>
            <a:prstGeom prst="rect">
              <a:avLst/>
            </a:prstGeom>
          </p:spPr>
          <p:txBody>
            <a:bodyPr wrap="square">
              <a:spAutoFit/>
            </a:bodyPr>
            <a:lstStyle/>
            <a:p>
              <a:r>
                <a:rPr lang="en-US" sz="2000" dirty="0">
                  <a:solidFill>
                    <a:srgbClr val="C00000"/>
                  </a:solidFill>
                  <a:latin typeface="Courier New" pitchFamily="49" charset="0"/>
                  <a:cs typeface="Courier New" pitchFamily="49" charset="0"/>
                </a:rPr>
                <a:t>char </a:t>
              </a:r>
              <a:r>
                <a:rPr lang="en-US" sz="2000" dirty="0" err="1">
                  <a:solidFill>
                    <a:srgbClr val="C00000"/>
                  </a:solidFill>
                  <a:latin typeface="Courier New" pitchFamily="49" charset="0"/>
                  <a:cs typeface="Courier New" pitchFamily="49" charset="0"/>
                </a:rPr>
                <a:t>str</a:t>
              </a:r>
              <a:r>
                <a:rPr lang="en-US" sz="2000" dirty="0">
                  <a:solidFill>
                    <a:srgbClr val="C00000"/>
                  </a:solidFill>
                  <a:latin typeface="Courier New" pitchFamily="49" charset="0"/>
                  <a:cs typeface="Courier New" pitchFamily="49" charset="0"/>
                </a:rPr>
                <a:t>[</a:t>
              </a:r>
              <a:r>
                <a:rPr lang="en-US" sz="2000" dirty="0">
                  <a:solidFill>
                    <a:srgbClr val="C00000"/>
                  </a:solidFill>
                  <a:cs typeface="Courier New" pitchFamily="49" charset="0"/>
                </a:rPr>
                <a:t>length of string in number</a:t>
              </a:r>
              <a:r>
                <a:rPr lang="en-US" sz="2000" dirty="0">
                  <a:solidFill>
                    <a:srgbClr val="C00000"/>
                  </a:solidFill>
                  <a:latin typeface="Courier New" pitchFamily="49" charset="0"/>
                  <a:cs typeface="Courier New" pitchFamily="49" charset="0"/>
                </a:rPr>
                <a:t>];</a:t>
              </a:r>
            </a:p>
            <a:p>
              <a:r>
                <a:rPr lang="en-US" sz="2000" dirty="0">
                  <a:solidFill>
                    <a:srgbClr val="C00000"/>
                  </a:solidFill>
                  <a:latin typeface="Courier New" pitchFamily="49" charset="0"/>
                  <a:cs typeface="Courier New" pitchFamily="49" charset="0"/>
                </a:rPr>
                <a:t>gets(</a:t>
              </a:r>
              <a:r>
                <a:rPr lang="en-US" sz="2000" dirty="0" err="1">
                  <a:solidFill>
                    <a:srgbClr val="C00000"/>
                  </a:solidFill>
                  <a:latin typeface="Courier New" pitchFamily="49" charset="0"/>
                  <a:cs typeface="Courier New" pitchFamily="49" charset="0"/>
                </a:rPr>
                <a:t>str</a:t>
              </a:r>
              <a:r>
                <a:rPr lang="en-US" sz="2000" dirty="0">
                  <a:solidFill>
                    <a:srgbClr val="C00000"/>
                  </a:solidFill>
                  <a:latin typeface="Courier New" pitchFamily="49" charset="0"/>
                  <a:cs typeface="Courier New" pitchFamily="49" charset="0"/>
                </a:rPr>
                <a:t>);</a:t>
              </a:r>
            </a:p>
            <a:p>
              <a:r>
                <a:rPr lang="en-US" sz="2000" dirty="0">
                  <a:solidFill>
                    <a:srgbClr val="C00000"/>
                  </a:solidFill>
                  <a:latin typeface="Courier New" pitchFamily="49" charset="0"/>
                  <a:cs typeface="Courier New" pitchFamily="49" charset="0"/>
                </a:rPr>
                <a:t>puts(</a:t>
              </a:r>
              <a:r>
                <a:rPr lang="en-US" sz="2000" dirty="0" err="1">
                  <a:solidFill>
                    <a:srgbClr val="C00000"/>
                  </a:solidFill>
                  <a:latin typeface="Courier New" pitchFamily="49" charset="0"/>
                  <a:cs typeface="Courier New" pitchFamily="49" charset="0"/>
                </a:rPr>
                <a:t>str</a:t>
              </a:r>
              <a:r>
                <a:rPr lang="en-US" sz="2000" dirty="0">
                  <a:solidFill>
                    <a:srgbClr val="C00000"/>
                  </a:solidFill>
                  <a:latin typeface="Courier New" pitchFamily="49" charset="0"/>
                  <a:cs typeface="Courier New" pitchFamily="49" charset="0"/>
                </a:rPr>
                <a:t>);</a:t>
              </a:r>
            </a:p>
          </p:txBody>
        </p:sp>
      </p:grpSp>
    </p:spTree>
    <p:extLst>
      <p:ext uri="{BB962C8B-B14F-4D97-AF65-F5344CB8AC3E}">
        <p14:creationId xmlns:p14="http://schemas.microsoft.com/office/powerpoint/2010/main" val="3828593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3505200"/>
          </a:xfrm>
        </p:spPr>
        <p:style>
          <a:lnRef idx="1">
            <a:schemeClr val="accent1"/>
          </a:lnRef>
          <a:fillRef idx="2">
            <a:schemeClr val="accent1"/>
          </a:fillRef>
          <a:effectRef idx="1">
            <a:schemeClr val="accent1"/>
          </a:effectRef>
          <a:fontRef idx="minor">
            <a:schemeClr val="dk1"/>
          </a:fontRef>
        </p:style>
        <p:txBody>
          <a:bodyPr>
            <a:normAutofit/>
          </a:bodyPr>
          <a:lstStyle/>
          <a:p>
            <a:pPr marL="0" indent="0">
              <a:lnSpc>
                <a:spcPct val="120000"/>
              </a:lnSpc>
              <a:buNone/>
            </a:pPr>
            <a:r>
              <a:rPr lang="en-US" sz="1800" b="1" dirty="0">
                <a:solidFill>
                  <a:schemeClr val="tx1"/>
                </a:solidFill>
                <a:latin typeface="Courier New" pitchFamily="49" charset="0"/>
                <a:cs typeface="Courier New" pitchFamily="49" charset="0"/>
              </a:rPr>
              <a:t>#include&lt;</a:t>
            </a:r>
            <a:r>
              <a:rPr lang="en-US" sz="1800" b="1" dirty="0" err="1">
                <a:solidFill>
                  <a:schemeClr val="tx1"/>
                </a:solidFill>
                <a:latin typeface="Courier New" pitchFamily="49" charset="0"/>
                <a:cs typeface="Courier New" pitchFamily="49" charset="0"/>
              </a:rPr>
              <a:t>stdio.h</a:t>
            </a:r>
            <a:r>
              <a:rPr lang="en-US" sz="1800" b="1" dirty="0">
                <a:solidFill>
                  <a:schemeClr val="tx1"/>
                </a:solidFill>
                <a:latin typeface="Courier New" pitchFamily="49" charset="0"/>
                <a:cs typeface="Courier New" pitchFamily="49" charset="0"/>
              </a:rPr>
              <a:t>&gt;</a:t>
            </a:r>
          </a:p>
          <a:p>
            <a:pPr marL="0" indent="0">
              <a:buNone/>
            </a:pPr>
            <a:r>
              <a:rPr lang="en-US" sz="1800" b="1" dirty="0">
                <a:solidFill>
                  <a:schemeClr val="tx1"/>
                </a:solidFill>
                <a:latin typeface="Courier New" pitchFamily="49" charset="0"/>
                <a:cs typeface="Courier New" pitchFamily="49" charset="0"/>
              </a:rPr>
              <a:t> void main()</a:t>
            </a:r>
          </a:p>
          <a:p>
            <a:pPr marL="0" indent="0">
              <a:buNone/>
            </a:pPr>
            <a:r>
              <a:rPr lang="en-US" sz="1800" b="1" dirty="0">
                <a:solidFill>
                  <a:schemeClr val="tx1"/>
                </a:solidFill>
                <a:latin typeface="Courier New" pitchFamily="49" charset="0"/>
                <a:cs typeface="Courier New" pitchFamily="49" charset="0"/>
              </a:rPr>
              <a:t>	{</a:t>
            </a:r>
          </a:p>
          <a:p>
            <a:pPr marL="0" indent="0">
              <a:buNone/>
            </a:pPr>
            <a:r>
              <a:rPr lang="en-US" sz="1800" b="1" dirty="0">
                <a:solidFill>
                  <a:schemeClr val="tx1"/>
                </a:solidFill>
                <a:latin typeface="Courier New" pitchFamily="49" charset="0"/>
                <a:cs typeface="Courier New" pitchFamily="49" charset="0"/>
              </a:rPr>
              <a:t>	char </a:t>
            </a:r>
            <a:r>
              <a:rPr lang="en-US" sz="1800" b="1" dirty="0" err="1">
                <a:solidFill>
                  <a:schemeClr val="tx1"/>
                </a:solidFill>
                <a:latin typeface="Courier New" pitchFamily="49" charset="0"/>
                <a:cs typeface="Courier New" pitchFamily="49" charset="0"/>
              </a:rPr>
              <a:t>ch</a:t>
            </a:r>
            <a:r>
              <a:rPr lang="en-US" sz="1800" b="1" dirty="0">
                <a:solidFill>
                  <a:schemeClr val="tx1"/>
                </a:solidFill>
                <a:latin typeface="Courier New" pitchFamily="49" charset="0"/>
                <a:cs typeface="Courier New" pitchFamily="49" charset="0"/>
              </a:rPr>
              <a:t>[30];</a:t>
            </a:r>
          </a:p>
          <a:p>
            <a:pPr marL="0" indent="0">
              <a:buNone/>
            </a:pPr>
            <a:r>
              <a:rPr lang="en-US" sz="1800" b="1" dirty="0">
                <a:solidFill>
                  <a:schemeClr val="tx1"/>
                </a:solidFill>
                <a:latin typeface="Courier New" pitchFamily="49" charset="0"/>
                <a:cs typeface="Courier New" pitchFamily="49" charset="0"/>
              </a:rPr>
              <a:t>	</a:t>
            </a:r>
            <a:r>
              <a:rPr lang="en-US" sz="1800" b="1" dirty="0" err="1">
                <a:solidFill>
                  <a:schemeClr val="tx1"/>
                </a:solidFill>
                <a:latin typeface="Courier New" pitchFamily="49" charset="0"/>
                <a:cs typeface="Courier New" pitchFamily="49" charset="0"/>
              </a:rPr>
              <a:t>printf</a:t>
            </a:r>
            <a:r>
              <a:rPr lang="en-US" sz="1800" b="1" dirty="0">
                <a:solidFill>
                  <a:schemeClr val="tx1"/>
                </a:solidFill>
                <a:latin typeface="Courier New" pitchFamily="49" charset="0"/>
                <a:cs typeface="Courier New" pitchFamily="49" charset="0"/>
              </a:rPr>
              <a:t>(“Enter the string:”);</a:t>
            </a:r>
          </a:p>
          <a:p>
            <a:pPr marL="0" indent="0">
              <a:buNone/>
            </a:pPr>
            <a:r>
              <a:rPr lang="en-US" sz="1800" b="1" dirty="0">
                <a:solidFill>
                  <a:schemeClr val="tx1"/>
                </a:solidFill>
                <a:latin typeface="Courier New" pitchFamily="49" charset="0"/>
                <a:cs typeface="Courier New" pitchFamily="49" charset="0"/>
              </a:rPr>
              <a:t>	gets(</a:t>
            </a:r>
            <a:r>
              <a:rPr lang="en-US" sz="1800" b="1" dirty="0" err="1">
                <a:solidFill>
                  <a:schemeClr val="tx1"/>
                </a:solidFill>
                <a:latin typeface="Courier New" pitchFamily="49" charset="0"/>
                <a:cs typeface="Courier New" pitchFamily="49" charset="0"/>
              </a:rPr>
              <a:t>ch</a:t>
            </a:r>
            <a:r>
              <a:rPr lang="en-US" sz="1800" b="1" dirty="0">
                <a:solidFill>
                  <a:schemeClr val="tx1"/>
                </a:solidFill>
                <a:latin typeface="Courier New" pitchFamily="49" charset="0"/>
                <a:cs typeface="Courier New" pitchFamily="49" charset="0"/>
              </a:rPr>
              <a:t>);</a:t>
            </a:r>
          </a:p>
          <a:p>
            <a:pPr marL="0" indent="0">
              <a:buNone/>
            </a:pPr>
            <a:r>
              <a:rPr lang="en-US" sz="1800" b="1" dirty="0">
                <a:solidFill>
                  <a:schemeClr val="tx1"/>
                </a:solidFill>
                <a:latin typeface="Courier New" pitchFamily="49" charset="0"/>
                <a:cs typeface="Courier New" pitchFamily="49" charset="0"/>
              </a:rPr>
              <a:t>	puts(“Entered string:”);</a:t>
            </a:r>
          </a:p>
          <a:p>
            <a:pPr marL="0" indent="0">
              <a:buNone/>
            </a:pPr>
            <a:r>
              <a:rPr lang="en-US" sz="1800" b="1" dirty="0">
                <a:solidFill>
                  <a:schemeClr val="tx1"/>
                </a:solidFill>
                <a:latin typeface="Courier New" pitchFamily="49" charset="0"/>
                <a:cs typeface="Courier New" pitchFamily="49" charset="0"/>
              </a:rPr>
              <a:t>	puts(</a:t>
            </a:r>
            <a:r>
              <a:rPr lang="en-US" sz="1800" b="1" dirty="0" err="1">
                <a:solidFill>
                  <a:schemeClr val="tx1"/>
                </a:solidFill>
                <a:latin typeface="Courier New" pitchFamily="49" charset="0"/>
                <a:cs typeface="Courier New" pitchFamily="49" charset="0"/>
              </a:rPr>
              <a:t>ch</a:t>
            </a:r>
            <a:r>
              <a:rPr lang="en-US" sz="1800" b="1" dirty="0">
                <a:solidFill>
                  <a:schemeClr val="tx1"/>
                </a:solidFill>
                <a:latin typeface="Courier New" pitchFamily="49" charset="0"/>
                <a:cs typeface="Courier New" pitchFamily="49" charset="0"/>
              </a:rPr>
              <a:t>);</a:t>
            </a:r>
          </a:p>
          <a:p>
            <a:pPr marL="0" indent="0">
              <a:buNone/>
            </a:pPr>
            <a:r>
              <a:rPr lang="en-US" sz="1800" b="1" dirty="0">
                <a:solidFill>
                  <a:schemeClr val="tx1"/>
                </a:solidFill>
                <a:latin typeface="Courier New" pitchFamily="49" charset="0"/>
                <a:cs typeface="Courier New" pitchFamily="49" charset="0"/>
              </a:rPr>
              <a:t>	}</a:t>
            </a:r>
          </a:p>
        </p:txBody>
      </p:sp>
      <p:sp>
        <p:nvSpPr>
          <p:cNvPr id="4" name="TextBox 3"/>
          <p:cNvSpPr txBox="1"/>
          <p:nvPr/>
        </p:nvSpPr>
        <p:spPr>
          <a:xfrm>
            <a:off x="457200" y="5029200"/>
            <a:ext cx="822960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b="1" dirty="0">
              <a:solidFill>
                <a:schemeClr val="tx1"/>
              </a:solidFill>
              <a:latin typeface="Courier New" pitchFamily="49" charset="0"/>
              <a:cs typeface="Courier New" pitchFamily="49" charset="0"/>
            </a:endParaRPr>
          </a:p>
          <a:p>
            <a:r>
              <a:rPr lang="en-US" b="1" dirty="0">
                <a:latin typeface="Courier New" pitchFamily="49" charset="0"/>
                <a:cs typeface="Courier New" pitchFamily="49" charset="0"/>
              </a:rPr>
              <a:t>Enter the string: puts is in use</a:t>
            </a:r>
          </a:p>
          <a:p>
            <a:r>
              <a:rPr lang="en-US" b="1" dirty="0">
                <a:latin typeface="Courier New" pitchFamily="49" charset="0"/>
                <a:cs typeface="Courier New" pitchFamily="49" charset="0"/>
              </a:rPr>
              <a:t>Entered string: puts is in use</a:t>
            </a:r>
          </a:p>
        </p:txBody>
      </p:sp>
    </p:spTree>
    <p:extLst>
      <p:ext uri="{BB962C8B-B14F-4D97-AF65-F5344CB8AC3E}">
        <p14:creationId xmlns:p14="http://schemas.microsoft.com/office/powerpoint/2010/main" val="93231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AD60632-FAA5-7F43-ECF6-65D727432BE0}"/>
              </a:ext>
            </a:extLst>
          </p:cNvPr>
          <p:cNvSpPr>
            <a:spLocks noGrp="1"/>
          </p:cNvSpPr>
          <p:nvPr>
            <p:ph type="title"/>
          </p:nvPr>
        </p:nvSpPr>
        <p:spPr/>
        <p:txBody>
          <a:bodyPr/>
          <a:lstStyle/>
          <a:p>
            <a:pPr eaLnBrk="1" hangingPunct="1"/>
            <a:r>
              <a:rPr lang="en-US" altLang="en-US"/>
              <a:t>CSE101-lec#8</a:t>
            </a:r>
          </a:p>
        </p:txBody>
      </p:sp>
      <p:sp>
        <p:nvSpPr>
          <p:cNvPr id="9219" name="Subtitle 2">
            <a:extLst>
              <a:ext uri="{FF2B5EF4-FFF2-40B4-BE49-F238E27FC236}">
                <a16:creationId xmlns:a16="http://schemas.microsoft.com/office/drawing/2014/main" id="{4C13C1E9-5091-BF73-0B44-6C8421042B12}"/>
              </a:ext>
            </a:extLst>
          </p:cNvPr>
          <p:cNvSpPr>
            <a:spLocks noGrp="1"/>
          </p:cNvSpPr>
          <p:nvPr>
            <p:ph idx="1"/>
          </p:nvPr>
        </p:nvSpPr>
        <p:spPr/>
        <p:txBody>
          <a:bodyPr/>
          <a:lstStyle/>
          <a:p>
            <a:pPr eaLnBrk="1" hangingPunct="1">
              <a:defRPr/>
            </a:pPr>
            <a:r>
              <a:rPr lang="en-US" altLang="en-US" dirty="0"/>
              <a:t>Designing Structured Programs</a:t>
            </a:r>
          </a:p>
          <a:p>
            <a:pPr marL="0" indent="0" eaLnBrk="1" hangingPunct="1">
              <a:buFont typeface="Arial" panose="020B0604020202020204" pitchFamily="34" charset="0"/>
              <a:buNone/>
              <a:defRPr/>
            </a:pPr>
            <a:endParaRPr lang="en-US" altLang="en-US"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D5FB6ED1-5954-B613-775B-59DB2650552A}"/>
              </a:ext>
            </a:extLst>
          </p:cNvPr>
          <p:cNvSpPr>
            <a:spLocks noGrp="1"/>
          </p:cNvSpPr>
          <p:nvPr>
            <p:ph type="title"/>
          </p:nvPr>
        </p:nvSpPr>
        <p:spPr/>
        <p:txBody>
          <a:bodyPr/>
          <a:lstStyle/>
          <a:p>
            <a:pPr eaLnBrk="1" hangingPunct="1"/>
            <a:r>
              <a:rPr lang="en-US" altLang="en-US"/>
              <a:t>Outline</a:t>
            </a:r>
          </a:p>
        </p:txBody>
      </p:sp>
      <p:sp>
        <p:nvSpPr>
          <p:cNvPr id="9219" name="Content Placeholder 2">
            <a:extLst>
              <a:ext uri="{FF2B5EF4-FFF2-40B4-BE49-F238E27FC236}">
                <a16:creationId xmlns:a16="http://schemas.microsoft.com/office/drawing/2014/main" id="{4638774C-9CA1-CFD8-A329-F51750AAA401}"/>
              </a:ext>
            </a:extLst>
          </p:cNvPr>
          <p:cNvSpPr>
            <a:spLocks noGrp="1"/>
          </p:cNvSpPr>
          <p:nvPr>
            <p:ph idx="1"/>
          </p:nvPr>
        </p:nvSpPr>
        <p:spPr/>
        <p:txBody>
          <a:bodyPr/>
          <a:lstStyle/>
          <a:p>
            <a:pPr eaLnBrk="1" hangingPunct="1">
              <a:defRPr/>
            </a:pPr>
            <a:r>
              <a:rPr lang="en-US" altLang="en-US" dirty="0"/>
              <a:t>Designing structured programs in C:</a:t>
            </a:r>
          </a:p>
          <a:p>
            <a:pPr lvl="1" eaLnBrk="1" hangingPunct="1">
              <a:defRPr/>
            </a:pPr>
            <a:r>
              <a:rPr lang="en-US" altLang="en-US" dirty="0"/>
              <a:t>Counter-controlled repetition</a:t>
            </a:r>
          </a:p>
          <a:p>
            <a:pPr lvl="1" eaLnBrk="1" hangingPunct="1">
              <a:defRPr/>
            </a:pPr>
            <a:r>
              <a:rPr lang="en-US" altLang="en-US" dirty="0"/>
              <a:t>Sentinel-controlled repetition</a:t>
            </a:r>
          </a:p>
          <a:p>
            <a:pPr lvl="1" eaLnBrk="1" hangingPunct="1">
              <a:defRPr/>
            </a:pPr>
            <a:r>
              <a:rPr lang="en-US" altLang="en-US" dirty="0"/>
              <a:t>Top down design and stepwise refinement</a:t>
            </a:r>
          </a:p>
          <a:p>
            <a:pPr marL="0" indent="0" eaLnBrk="1" hangingPunct="1">
              <a:buFont typeface="Arial" panose="020B0604020202020204" pitchFamily="34" charset="0"/>
              <a:buNone/>
              <a:defRPr/>
            </a:pPr>
            <a:r>
              <a:rPr lang="en-US" altLang="en-US" dirty="0"/>
              <a:t>Avoid :</a:t>
            </a:r>
            <a:r>
              <a:rPr lang="en-US" altLang="en-US" dirty="0" err="1"/>
              <a:t>goto</a:t>
            </a:r>
            <a:endParaRPr lang="en-US" altLang="en-US"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4E58D221-DEF6-C9B7-A159-E579BA5E34D5}"/>
              </a:ext>
            </a:extLst>
          </p:cNvPr>
          <p:cNvSpPr>
            <a:spLocks noGrp="1"/>
          </p:cNvSpPr>
          <p:nvPr>
            <p:ph type="title"/>
          </p:nvPr>
        </p:nvSpPr>
        <p:spPr/>
        <p:txBody>
          <a:bodyPr/>
          <a:lstStyle/>
          <a:p>
            <a:pPr eaLnBrk="1" hangingPunct="1"/>
            <a:r>
              <a:rPr lang="en-US" altLang="en-US"/>
              <a:t>Example</a:t>
            </a:r>
          </a:p>
        </p:txBody>
      </p:sp>
      <p:sp>
        <p:nvSpPr>
          <p:cNvPr id="10243" name="Content Placeholder 2">
            <a:extLst>
              <a:ext uri="{FF2B5EF4-FFF2-40B4-BE49-F238E27FC236}">
                <a16:creationId xmlns:a16="http://schemas.microsoft.com/office/drawing/2014/main" id="{DE25032A-FC7A-A206-E755-14305E238606}"/>
              </a:ext>
            </a:extLst>
          </p:cNvPr>
          <p:cNvSpPr>
            <a:spLocks noGrp="1"/>
          </p:cNvSpPr>
          <p:nvPr>
            <p:ph idx="1"/>
          </p:nvPr>
        </p:nvSpPr>
        <p:spPr/>
        <p:txBody>
          <a:bodyPr/>
          <a:lstStyle/>
          <a:p>
            <a:pPr eaLnBrk="1" hangingPunct="1"/>
            <a:endParaRPr lang="en-US" altLang="en-US"/>
          </a:p>
        </p:txBody>
      </p:sp>
      <p:grpSp>
        <p:nvGrpSpPr>
          <p:cNvPr id="2" name="Group 3">
            <a:extLst>
              <a:ext uri="{FF2B5EF4-FFF2-40B4-BE49-F238E27FC236}">
                <a16:creationId xmlns:a16="http://schemas.microsoft.com/office/drawing/2014/main" id="{9F6A47BE-4883-A64E-54BA-D3813ED25965}"/>
              </a:ext>
            </a:extLst>
          </p:cNvPr>
          <p:cNvGrpSpPr>
            <a:grpSpLocks/>
          </p:cNvGrpSpPr>
          <p:nvPr/>
        </p:nvGrpSpPr>
        <p:grpSpPr bwMode="auto">
          <a:xfrm>
            <a:off x="685800" y="2220913"/>
            <a:ext cx="6896100" cy="3494087"/>
            <a:chOff x="2210369" y="1447800"/>
            <a:chExt cx="6896100" cy="3494627"/>
          </a:xfrm>
        </p:grpSpPr>
        <p:pic>
          <p:nvPicPr>
            <p:cNvPr id="10249" name="Picture 92" descr="http://www.illustration.com.au/images/web/How-to-do-Push-ups.jpg">
              <a:extLst>
                <a:ext uri="{FF2B5EF4-FFF2-40B4-BE49-F238E27FC236}">
                  <a16:creationId xmlns:a16="http://schemas.microsoft.com/office/drawing/2014/main" id="{8342D1CC-8CF6-F169-432A-EF0E9EEC7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969" y="1447800"/>
              <a:ext cx="4000500" cy="325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0" name="TextBox 5">
              <a:extLst>
                <a:ext uri="{FF2B5EF4-FFF2-40B4-BE49-F238E27FC236}">
                  <a16:creationId xmlns:a16="http://schemas.microsoft.com/office/drawing/2014/main" id="{BF3F8878-30B5-366D-08F5-D6C878B48338}"/>
                </a:ext>
              </a:extLst>
            </p:cNvPr>
            <p:cNvSpPr txBox="1">
              <a:spLocks noChangeArrowheads="1"/>
            </p:cNvSpPr>
            <p:nvPr/>
          </p:nvSpPr>
          <p:spPr bwMode="auto">
            <a:xfrm>
              <a:off x="2210369" y="4296096"/>
              <a:ext cx="2895600" cy="6463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a:solidFill>
                    <a:schemeClr val="tx1"/>
                  </a:solidFill>
                </a:rPr>
                <a:t>Do TEN push ups imposes a count condition</a:t>
              </a:r>
              <a:endParaRPr lang="en-IN" altLang="en-US" sz="1800">
                <a:solidFill>
                  <a:schemeClr val="tx1"/>
                </a:solidFill>
              </a:endParaRPr>
            </a:p>
          </p:txBody>
        </p:sp>
        <p:sp>
          <p:nvSpPr>
            <p:cNvPr id="7" name="Oval 6">
              <a:extLst>
                <a:ext uri="{FF2B5EF4-FFF2-40B4-BE49-F238E27FC236}">
                  <a16:creationId xmlns:a16="http://schemas.microsoft.com/office/drawing/2014/main" id="{A6CA643E-60D2-B9C6-4616-C89BAA29DB94}"/>
                </a:ext>
              </a:extLst>
            </p:cNvPr>
            <p:cNvSpPr/>
            <p:nvPr/>
          </p:nvSpPr>
          <p:spPr>
            <a:xfrm>
              <a:off x="2591369" y="1600224"/>
              <a:ext cx="2819400" cy="9907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Counter Controlled</a:t>
              </a:r>
              <a:endParaRPr lang="en-IN" dirty="0"/>
            </a:p>
          </p:txBody>
        </p:sp>
      </p:grpSp>
      <p:grpSp>
        <p:nvGrpSpPr>
          <p:cNvPr id="3" name="Group 7">
            <a:extLst>
              <a:ext uri="{FF2B5EF4-FFF2-40B4-BE49-F238E27FC236}">
                <a16:creationId xmlns:a16="http://schemas.microsoft.com/office/drawing/2014/main" id="{5567502C-E76F-D739-DDCA-A699E00A482F}"/>
              </a:ext>
            </a:extLst>
          </p:cNvPr>
          <p:cNvGrpSpPr>
            <a:grpSpLocks/>
          </p:cNvGrpSpPr>
          <p:nvPr/>
        </p:nvGrpSpPr>
        <p:grpSpPr bwMode="auto">
          <a:xfrm>
            <a:off x="3189288" y="2276475"/>
            <a:ext cx="5878512" cy="3744913"/>
            <a:chOff x="2213428" y="2276871"/>
            <a:chExt cx="5878557" cy="3744232"/>
          </a:xfrm>
        </p:grpSpPr>
        <p:pic>
          <p:nvPicPr>
            <p:cNvPr id="10246" name="Picture 2" descr="http://www.illustrationsof.com/royalty-free-bicycle-clipart-illustration-228025.jpg">
              <a:extLst>
                <a:ext uri="{FF2B5EF4-FFF2-40B4-BE49-F238E27FC236}">
                  <a16:creationId xmlns:a16="http://schemas.microsoft.com/office/drawing/2014/main" id="{5CF8B3AF-C07D-171A-0B30-B40B867E0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428" y="3086099"/>
              <a:ext cx="2358572" cy="247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4" descr="http://bestclipartblog.com/clipart-pics/school-clip-art-11.gif">
              <a:extLst>
                <a:ext uri="{FF2B5EF4-FFF2-40B4-BE49-F238E27FC236}">
                  <a16:creationId xmlns:a16="http://schemas.microsoft.com/office/drawing/2014/main" id="{85C47337-8CE1-9F8D-D6C6-D9B06BFBC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08596"/>
              <a:ext cx="3012506" cy="301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463581B3-EDBC-5C6F-D350-5CCE0F72E240}"/>
                </a:ext>
              </a:extLst>
            </p:cNvPr>
            <p:cNvSpPr/>
            <p:nvPr/>
          </p:nvSpPr>
          <p:spPr>
            <a:xfrm>
              <a:off x="5120162" y="2276871"/>
              <a:ext cx="2971823" cy="87772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bg2">
                      <a:lumMod val="10000"/>
                    </a:schemeClr>
                  </a:solidFill>
                </a:rPr>
                <a:t>Sentinel Controlled</a:t>
              </a:r>
              <a:endParaRPr lang="en-IN" dirty="0">
                <a:solidFill>
                  <a:schemeClr val="bg2">
                    <a:lumMod val="1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73A45F7C-EB53-51D6-DB0B-774AA37D65D4}"/>
              </a:ext>
            </a:extLst>
          </p:cNvPr>
          <p:cNvSpPr>
            <a:spLocks noGrp="1"/>
          </p:cNvSpPr>
          <p:nvPr>
            <p:ph type="title"/>
          </p:nvPr>
        </p:nvSpPr>
        <p:spPr/>
        <p:txBody>
          <a:bodyPr/>
          <a:lstStyle/>
          <a:p>
            <a:pPr eaLnBrk="1" hangingPunct="1"/>
            <a:r>
              <a:rPr lang="en-US" altLang="en-US"/>
              <a:t>Repetitions </a:t>
            </a:r>
          </a:p>
        </p:txBody>
      </p:sp>
      <p:sp>
        <p:nvSpPr>
          <p:cNvPr id="11267" name="Content Placeholder 2">
            <a:extLst>
              <a:ext uri="{FF2B5EF4-FFF2-40B4-BE49-F238E27FC236}">
                <a16:creationId xmlns:a16="http://schemas.microsoft.com/office/drawing/2014/main" id="{2038EBDE-9FD6-7508-7E98-CBAA057A9145}"/>
              </a:ext>
            </a:extLst>
          </p:cNvPr>
          <p:cNvSpPr>
            <a:spLocks noGrp="1"/>
          </p:cNvSpPr>
          <p:nvPr>
            <p:ph idx="1"/>
          </p:nvPr>
        </p:nvSpPr>
        <p:spPr>
          <a:xfrm>
            <a:off x="457200" y="1600200"/>
            <a:ext cx="4114800" cy="4525963"/>
          </a:xfrm>
        </p:spPr>
        <p:txBody>
          <a:bodyPr/>
          <a:lstStyle/>
          <a:p>
            <a:pPr algn="just" eaLnBrk="1" hangingPunct="1"/>
            <a:r>
              <a:rPr lang="en-US" altLang="en-US" sz="2800"/>
              <a:t>The while loop repeats untill the condition is true.</a:t>
            </a:r>
          </a:p>
          <a:p>
            <a:pPr algn="just" eaLnBrk="1" hangingPunct="1"/>
            <a:r>
              <a:rPr lang="en-US" altLang="en-US" sz="2800"/>
              <a:t>The condition to stop the repeated loop depends  upon the output required.</a:t>
            </a:r>
          </a:p>
        </p:txBody>
      </p:sp>
      <p:sp>
        <p:nvSpPr>
          <p:cNvPr id="5" name="Rectangle 3">
            <a:extLst>
              <a:ext uri="{FF2B5EF4-FFF2-40B4-BE49-F238E27FC236}">
                <a16:creationId xmlns:a16="http://schemas.microsoft.com/office/drawing/2014/main" id="{5035052E-6080-F9F9-9FC5-757C7CD2BB11}"/>
              </a:ext>
            </a:extLst>
          </p:cNvPr>
          <p:cNvSpPr>
            <a:spLocks noChangeArrowheads="1"/>
          </p:cNvSpPr>
          <p:nvPr/>
        </p:nvSpPr>
        <p:spPr bwMode="auto">
          <a:xfrm>
            <a:off x="4800600" y="1600200"/>
            <a:ext cx="3962400" cy="44958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eaLnBrk="1" fontAlgn="auto" hangingPunct="1">
              <a:spcBef>
                <a:spcPts val="0"/>
              </a:spcBef>
              <a:spcAft>
                <a:spcPts val="0"/>
              </a:spcAft>
              <a:defRPr/>
            </a:pPr>
            <a:endParaRPr lang="en-IN"/>
          </a:p>
        </p:txBody>
      </p:sp>
      <p:graphicFrame>
        <p:nvGraphicFramePr>
          <p:cNvPr id="11269" name="Object 4">
            <a:extLst>
              <a:ext uri="{FF2B5EF4-FFF2-40B4-BE49-F238E27FC236}">
                <a16:creationId xmlns:a16="http://schemas.microsoft.com/office/drawing/2014/main" id="{1E9866F8-285A-05EA-89A1-BDBA1778E6AB}"/>
              </a:ext>
            </a:extLst>
          </p:cNvPr>
          <p:cNvGraphicFramePr>
            <a:graphicFrameLocks noChangeAspect="1"/>
          </p:cNvGraphicFramePr>
          <p:nvPr/>
        </p:nvGraphicFramePr>
        <p:xfrm>
          <a:off x="5029200" y="1600200"/>
          <a:ext cx="3638550" cy="4495800"/>
        </p:xfrm>
        <a:graphic>
          <a:graphicData uri="http://schemas.openxmlformats.org/presentationml/2006/ole">
            <mc:AlternateContent xmlns:mc="http://schemas.openxmlformats.org/markup-compatibility/2006">
              <mc:Choice xmlns:v="urn:schemas-microsoft-com:vml" Requires="v">
                <p:oleObj name="Visio" r:id="rId2" imgW="1779191" imgH="2204673" progId="">
                  <p:embed/>
                </p:oleObj>
              </mc:Choice>
              <mc:Fallback>
                <p:oleObj name="Visio" r:id="rId2" imgW="1779191" imgH="2204673" progId="">
                  <p:embed/>
                  <p:pic>
                    <p:nvPicPr>
                      <p:cNvPr id="11269" name="Object 4">
                        <a:extLst>
                          <a:ext uri="{FF2B5EF4-FFF2-40B4-BE49-F238E27FC236}">
                            <a16:creationId xmlns:a16="http://schemas.microsoft.com/office/drawing/2014/main" id="{1E9866F8-285A-05EA-89A1-BDBA1778E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600200"/>
                        <a:ext cx="363855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a:extLst>
              <a:ext uri="{FF2B5EF4-FFF2-40B4-BE49-F238E27FC236}">
                <a16:creationId xmlns:a16="http://schemas.microsoft.com/office/drawing/2014/main" id="{ADC52B9A-9615-2115-FC25-C7BCABDE25B7}"/>
              </a:ext>
            </a:extLst>
          </p:cNvPr>
          <p:cNvSpPr>
            <a:spLocks noGrp="1" noChangeArrowheads="1"/>
          </p:cNvSpPr>
          <p:nvPr>
            <p:ph type="title"/>
          </p:nvPr>
        </p:nvSpPr>
        <p:spPr>
          <a:xfrm>
            <a:off x="457200" y="381000"/>
            <a:ext cx="8229600" cy="1143000"/>
          </a:xfrm>
        </p:spPr>
        <p:txBody>
          <a:bodyPr rtlCol="0">
            <a:normAutofit fontScale="90000"/>
          </a:bodyPr>
          <a:lstStyle/>
          <a:p>
            <a:pPr eaLnBrk="1" fontAlgn="auto" hangingPunct="1">
              <a:spcAft>
                <a:spcPts val="0"/>
              </a:spcAft>
              <a:defRPr/>
            </a:pPr>
            <a:r>
              <a:rPr lang="en-US" noProof="1"/>
              <a:t>Formulating Algorithms</a:t>
            </a:r>
            <a:br>
              <a:rPr lang="en-US" dirty="0"/>
            </a:br>
            <a:r>
              <a:rPr lang="en-US" noProof="1"/>
              <a:t>(Counter-Controlled Repetition)</a:t>
            </a:r>
            <a:endParaRPr lang="en-US" dirty="0"/>
          </a:p>
        </p:txBody>
      </p:sp>
      <p:sp>
        <p:nvSpPr>
          <p:cNvPr id="18437" name="Rectangle 5">
            <a:extLst>
              <a:ext uri="{FF2B5EF4-FFF2-40B4-BE49-F238E27FC236}">
                <a16:creationId xmlns:a16="http://schemas.microsoft.com/office/drawing/2014/main" id="{A33BB0FD-CBFC-F250-1004-A328B67F2951}"/>
              </a:ext>
            </a:extLst>
          </p:cNvPr>
          <p:cNvSpPr>
            <a:spLocks noGrp="1" noChangeArrowheads="1"/>
          </p:cNvSpPr>
          <p:nvPr>
            <p:ph idx="1"/>
          </p:nvPr>
        </p:nvSpPr>
        <p:spPr>
          <a:xfrm>
            <a:off x="457200" y="1646238"/>
            <a:ext cx="8229600" cy="4525962"/>
          </a:xfrm>
        </p:spPr>
        <p:txBody>
          <a:bodyPr rtlCol="0">
            <a:normAutofit fontScale="92500"/>
          </a:bodyPr>
          <a:lstStyle/>
          <a:p>
            <a:pPr eaLnBrk="1" fontAlgn="auto" hangingPunct="1">
              <a:lnSpc>
                <a:spcPct val="90000"/>
              </a:lnSpc>
              <a:spcAft>
                <a:spcPts val="0"/>
              </a:spcAft>
              <a:defRPr/>
            </a:pPr>
            <a:r>
              <a:rPr lang="en-US" dirty="0"/>
              <a:t>Counter-controlled repetition</a:t>
            </a:r>
          </a:p>
          <a:p>
            <a:pPr lvl="1" eaLnBrk="1" fontAlgn="auto" hangingPunct="1">
              <a:lnSpc>
                <a:spcPct val="90000"/>
              </a:lnSpc>
              <a:spcAft>
                <a:spcPts val="0"/>
              </a:spcAft>
              <a:defRPr/>
            </a:pPr>
            <a:r>
              <a:rPr lang="en-US" dirty="0"/>
              <a:t>Loop repeated until counter reaches a certain value.</a:t>
            </a:r>
          </a:p>
          <a:p>
            <a:pPr lvl="1" eaLnBrk="1" fontAlgn="auto" hangingPunct="1">
              <a:lnSpc>
                <a:spcPct val="90000"/>
              </a:lnSpc>
              <a:spcAft>
                <a:spcPts val="0"/>
              </a:spcAft>
              <a:defRPr/>
            </a:pPr>
            <a:r>
              <a:rPr lang="en-US" dirty="0"/>
              <a:t>Counter is a variable used to specify the number of times a set of statements should execute.</a:t>
            </a:r>
          </a:p>
          <a:p>
            <a:pPr lvl="1" eaLnBrk="1" fontAlgn="auto" hangingPunct="1">
              <a:lnSpc>
                <a:spcPct val="90000"/>
              </a:lnSpc>
              <a:spcAft>
                <a:spcPts val="0"/>
              </a:spcAft>
              <a:defRPr/>
            </a:pPr>
            <a:r>
              <a:rPr lang="en-US" dirty="0"/>
              <a:t>Definite repetition: number of repetitions is known </a:t>
            </a:r>
          </a:p>
          <a:p>
            <a:pPr eaLnBrk="1" fontAlgn="auto" hangingPunct="1">
              <a:lnSpc>
                <a:spcPct val="90000"/>
              </a:lnSpc>
              <a:spcAft>
                <a:spcPts val="0"/>
              </a:spcAft>
              <a:defRPr/>
            </a:pPr>
            <a:r>
              <a:rPr lang="en-US" dirty="0">
                <a:solidFill>
                  <a:schemeClr val="accent5">
                    <a:lumMod val="50000"/>
                  </a:schemeClr>
                </a:solidFill>
              </a:rPr>
              <a:t>Example (class-averaging problem)</a:t>
            </a:r>
          </a:p>
          <a:p>
            <a:pPr eaLnBrk="1" fontAlgn="auto" hangingPunct="1">
              <a:lnSpc>
                <a:spcPct val="90000"/>
              </a:lnSpc>
              <a:spcAft>
                <a:spcPts val="0"/>
              </a:spcAft>
              <a:buFont typeface="Arial" panose="020B0604020202020204" pitchFamily="34" charset="0"/>
              <a:buNone/>
              <a:defRPr/>
            </a:pPr>
            <a:r>
              <a:rPr lang="en-US" dirty="0">
                <a:solidFill>
                  <a:schemeClr val="accent5">
                    <a:lumMod val="50000"/>
                  </a:schemeClr>
                </a:solidFill>
              </a:rPr>
              <a:t>	A class of ten students took a quiz. The marks (integers in the range 0 to 100) for this quiz are available to you. Determine the class average on the quiz</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C0F81F7F-1CD8-4714-120A-40FD2D98DF25}"/>
              </a:ext>
            </a:extLst>
          </p:cNvPr>
          <p:cNvSpPr>
            <a:spLocks noGrp="1"/>
          </p:cNvSpPr>
          <p:nvPr>
            <p:ph type="title"/>
          </p:nvPr>
        </p:nvSpPr>
        <p:spPr/>
        <p:txBody>
          <a:bodyPr/>
          <a:lstStyle/>
          <a:p>
            <a:pPr eaLnBrk="1" hangingPunct="1"/>
            <a:r>
              <a:rPr lang="en-US" altLang="en-US"/>
              <a:t>Class-averaging Problem</a:t>
            </a:r>
          </a:p>
        </p:txBody>
      </p:sp>
      <p:sp>
        <p:nvSpPr>
          <p:cNvPr id="3" name="Content Placeholder 2">
            <a:extLst>
              <a:ext uri="{FF2B5EF4-FFF2-40B4-BE49-F238E27FC236}">
                <a16:creationId xmlns:a16="http://schemas.microsoft.com/office/drawing/2014/main" id="{665CC500-27F8-03AC-94A0-DDB4308A2A06}"/>
              </a:ext>
            </a:extLst>
          </p:cNvPr>
          <p:cNvSpPr>
            <a:spLocks noGrp="1"/>
          </p:cNvSpPr>
          <p:nvPr>
            <p:ph idx="1"/>
          </p:nvPr>
        </p:nvSpPr>
        <p:spPr/>
        <p:txBody>
          <a:bodyPr rtlCol="0">
            <a:normAutofit lnSpcReduction="10000"/>
          </a:bodyPr>
          <a:lstStyle/>
          <a:p>
            <a:pPr eaLnBrk="1" fontAlgn="auto" hangingPunct="1">
              <a:lnSpc>
                <a:spcPct val="90000"/>
              </a:lnSpc>
              <a:spcAft>
                <a:spcPts val="0"/>
              </a:spcAft>
              <a:defRPr/>
            </a:pPr>
            <a:r>
              <a:rPr lang="en-US" dirty="0"/>
              <a:t>Pseudocode:  </a:t>
            </a:r>
          </a:p>
          <a:p>
            <a:pPr marL="971550" lvl="1" indent="-457200" eaLnBrk="1" fontAlgn="auto" hangingPunct="1">
              <a:lnSpc>
                <a:spcPct val="90000"/>
              </a:lnSpc>
              <a:spcAft>
                <a:spcPts val="0"/>
              </a:spcAft>
              <a:buFont typeface="+mj-lt"/>
              <a:buAutoNum type="arabicPeriod"/>
              <a:defRPr/>
            </a:pPr>
            <a:r>
              <a:rPr lang="en-US" dirty="0"/>
              <a:t>Set </a:t>
            </a:r>
            <a:r>
              <a:rPr lang="en-US" dirty="0">
                <a:latin typeface="Courier New" pitchFamily="49" charset="0"/>
                <a:cs typeface="Courier New" pitchFamily="49" charset="0"/>
              </a:rPr>
              <a:t>total</a:t>
            </a:r>
            <a:r>
              <a:rPr lang="en-US" dirty="0"/>
              <a:t> to zero</a:t>
            </a:r>
          </a:p>
          <a:p>
            <a:pPr marL="971550" lvl="1" indent="-457200" eaLnBrk="1" fontAlgn="auto" hangingPunct="1">
              <a:lnSpc>
                <a:spcPct val="90000"/>
              </a:lnSpc>
              <a:spcAft>
                <a:spcPts val="0"/>
              </a:spcAft>
              <a:buFont typeface="+mj-lt"/>
              <a:buAutoNum type="arabicPeriod"/>
              <a:defRPr/>
            </a:pPr>
            <a:r>
              <a:rPr lang="en-US" dirty="0"/>
              <a:t>Set </a:t>
            </a:r>
            <a:r>
              <a:rPr lang="en-US" dirty="0">
                <a:cs typeface="Courier New" pitchFamily="49" charset="0"/>
              </a:rPr>
              <a:t>grade</a:t>
            </a:r>
            <a:r>
              <a:rPr lang="en-US" dirty="0"/>
              <a:t> </a:t>
            </a:r>
            <a:r>
              <a:rPr lang="en-US" dirty="0">
                <a:latin typeface="Courier New" pitchFamily="49" charset="0"/>
                <a:cs typeface="Courier New" pitchFamily="49" charset="0"/>
              </a:rPr>
              <a:t>counter</a:t>
            </a:r>
            <a:r>
              <a:rPr lang="en-US" dirty="0"/>
              <a:t> to one</a:t>
            </a:r>
          </a:p>
          <a:p>
            <a:pPr marL="971550" lvl="1" indent="-457200" eaLnBrk="1" fontAlgn="auto" hangingPunct="1">
              <a:lnSpc>
                <a:spcPct val="90000"/>
              </a:lnSpc>
              <a:spcAft>
                <a:spcPts val="0"/>
              </a:spcAft>
              <a:buFont typeface="+mj-lt"/>
              <a:buAutoNum type="arabicPeriod"/>
              <a:defRPr/>
            </a:pPr>
            <a:r>
              <a:rPr lang="en-US" dirty="0">
                <a:latin typeface="Courier New" pitchFamily="49" charset="0"/>
                <a:cs typeface="Courier New" pitchFamily="49" charset="0"/>
              </a:rPr>
              <a:t>while</a:t>
            </a:r>
            <a:r>
              <a:rPr lang="en-US" dirty="0"/>
              <a:t> </a:t>
            </a:r>
            <a:r>
              <a:rPr lang="en-US" dirty="0">
                <a:cs typeface="Courier New" pitchFamily="49" charset="0"/>
              </a:rPr>
              <a:t>grade</a:t>
            </a:r>
            <a:r>
              <a:rPr lang="en-US" dirty="0"/>
              <a:t> </a:t>
            </a:r>
            <a:r>
              <a:rPr lang="en-US" dirty="0">
                <a:latin typeface="Courier New" pitchFamily="49" charset="0"/>
                <a:cs typeface="Courier New" pitchFamily="49" charset="0"/>
              </a:rPr>
              <a:t>counter</a:t>
            </a:r>
            <a:r>
              <a:rPr lang="en-US" dirty="0"/>
              <a:t> is less than or equal to ten</a:t>
            </a:r>
          </a:p>
          <a:p>
            <a:pPr marL="1371600" lvl="2" indent="-457200" eaLnBrk="1" fontAlgn="auto" hangingPunct="1">
              <a:lnSpc>
                <a:spcPct val="90000"/>
              </a:lnSpc>
              <a:spcAft>
                <a:spcPts val="0"/>
              </a:spcAft>
              <a:buFont typeface="+mj-lt"/>
              <a:buAutoNum type="alphaLcPeriod"/>
              <a:defRPr/>
            </a:pPr>
            <a:r>
              <a:rPr lang="en-US" dirty="0"/>
              <a:t>Input the next </a:t>
            </a:r>
            <a:r>
              <a:rPr lang="en-US" dirty="0">
                <a:latin typeface="Courier New" pitchFamily="49" charset="0"/>
                <a:cs typeface="Courier New" pitchFamily="49" charset="0"/>
              </a:rPr>
              <a:t>grade</a:t>
            </a:r>
          </a:p>
          <a:p>
            <a:pPr marL="1371600" lvl="2" indent="-457200" eaLnBrk="1" fontAlgn="auto" hangingPunct="1">
              <a:lnSpc>
                <a:spcPct val="90000"/>
              </a:lnSpc>
              <a:spcAft>
                <a:spcPts val="0"/>
              </a:spcAft>
              <a:buFont typeface="+mj-lt"/>
              <a:buAutoNum type="alphaLcPeriod"/>
              <a:defRPr/>
            </a:pPr>
            <a:r>
              <a:rPr lang="en-US" dirty="0"/>
              <a:t>Add the </a:t>
            </a:r>
            <a:r>
              <a:rPr lang="en-US" dirty="0">
                <a:latin typeface="Courier New" pitchFamily="49" charset="0"/>
                <a:cs typeface="Courier New" pitchFamily="49" charset="0"/>
              </a:rPr>
              <a:t>grade</a:t>
            </a:r>
            <a:r>
              <a:rPr lang="en-US" dirty="0"/>
              <a:t> into the </a:t>
            </a:r>
            <a:r>
              <a:rPr lang="en-US" dirty="0">
                <a:latin typeface="Courier New" pitchFamily="49" charset="0"/>
                <a:cs typeface="Courier New" pitchFamily="49" charset="0"/>
              </a:rPr>
              <a:t>total</a:t>
            </a:r>
          </a:p>
          <a:p>
            <a:pPr marL="1371600" lvl="2" indent="-457200" eaLnBrk="1" fontAlgn="auto" hangingPunct="1">
              <a:lnSpc>
                <a:spcPct val="90000"/>
              </a:lnSpc>
              <a:spcAft>
                <a:spcPts val="0"/>
              </a:spcAft>
              <a:buFont typeface="+mj-lt"/>
              <a:buAutoNum type="alphaLcPeriod"/>
              <a:defRPr/>
            </a:pPr>
            <a:r>
              <a:rPr lang="en-US" dirty="0"/>
              <a:t>Add one to the </a:t>
            </a:r>
            <a:r>
              <a:rPr lang="en-US" dirty="0">
                <a:latin typeface="Courier New" pitchFamily="49" charset="0"/>
                <a:cs typeface="Courier New" pitchFamily="49" charset="0"/>
              </a:rPr>
              <a:t>grade</a:t>
            </a:r>
            <a:r>
              <a:rPr lang="en-US" dirty="0"/>
              <a:t> counter</a:t>
            </a:r>
          </a:p>
          <a:p>
            <a:pPr marL="971550" lvl="1" indent="-457200" eaLnBrk="1" fontAlgn="auto" hangingPunct="1">
              <a:lnSpc>
                <a:spcPct val="90000"/>
              </a:lnSpc>
              <a:spcAft>
                <a:spcPts val="0"/>
              </a:spcAft>
              <a:buFont typeface="+mj-lt"/>
              <a:buAutoNum type="arabicPeriod"/>
              <a:defRPr/>
            </a:pPr>
            <a:r>
              <a:rPr lang="en-US" dirty="0"/>
              <a:t>Set the </a:t>
            </a:r>
            <a:r>
              <a:rPr lang="en-US" dirty="0">
                <a:latin typeface="Courier New" pitchFamily="49" charset="0"/>
                <a:cs typeface="Courier New" pitchFamily="49" charset="0"/>
              </a:rPr>
              <a:t>class</a:t>
            </a:r>
            <a:r>
              <a:rPr lang="en-US" dirty="0"/>
              <a:t> average to the total divided by ten</a:t>
            </a:r>
          </a:p>
          <a:p>
            <a:pPr marL="971550" lvl="1" indent="-457200" eaLnBrk="1" fontAlgn="auto" hangingPunct="1">
              <a:lnSpc>
                <a:spcPct val="90000"/>
              </a:lnSpc>
              <a:spcAft>
                <a:spcPts val="0"/>
              </a:spcAft>
              <a:buFont typeface="+mj-lt"/>
              <a:buAutoNum type="arabicPeriod"/>
              <a:defRPr/>
            </a:pPr>
            <a:r>
              <a:rPr lang="en-US" dirty="0"/>
              <a:t>Print the </a:t>
            </a:r>
            <a:r>
              <a:rPr lang="en-US" dirty="0">
                <a:latin typeface="Courier New" pitchFamily="49" charset="0"/>
                <a:cs typeface="Courier New" pitchFamily="49" charset="0"/>
              </a:rPr>
              <a:t>class</a:t>
            </a:r>
            <a:r>
              <a:rPr lang="en-US" dirty="0"/>
              <a:t> average </a:t>
            </a:r>
          </a:p>
          <a:p>
            <a:pPr eaLnBrk="1" fontAlgn="auto" hangingPunct="1">
              <a:spcAft>
                <a:spcPts val="0"/>
              </a:spcAft>
              <a:defRPr/>
            </a:pPr>
            <a:endParaRPr lang="en-US"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08E546-B958-DC10-11EF-13CBBFCC383A}"/>
              </a:ext>
            </a:extLst>
          </p:cNvPr>
          <p:cNvSpPr>
            <a:spLocks noGrp="1"/>
          </p:cNvSpPr>
          <p:nvPr>
            <p:ph idx="1"/>
          </p:nvPr>
        </p:nvSpPr>
        <p:spPr>
          <a:xfrm>
            <a:off x="457200" y="808037"/>
            <a:ext cx="8229600" cy="5668963"/>
          </a:xfrm>
          <a:ln>
            <a:miter lim="800000"/>
            <a:headEnd/>
            <a:tailEnd/>
          </a:ln>
        </p:spPr>
        <p:style>
          <a:lnRef idx="1">
            <a:schemeClr val="accent1"/>
          </a:lnRef>
          <a:fillRef idx="2">
            <a:schemeClr val="accent1"/>
          </a:fillRef>
          <a:effectRef idx="1">
            <a:schemeClr val="accent1"/>
          </a:effectRef>
          <a:fontRef idx="minor">
            <a:schemeClr val="dk1"/>
          </a:fontRef>
        </p:style>
        <p:txBody>
          <a:bodyPr rtlCol="0">
            <a:normAutofit/>
          </a:bodyPr>
          <a:lstStyle/>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#include &lt;stdio.h&gt;</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int main()</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int counter; 		//number of grade to be entered next</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int grade, total, average;</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total = 0; 		// initialize total</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counter = 1;		// initialize loop counter</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a:t>
            </a:r>
            <a:r>
              <a:rPr lang="en-US" sz="1800" b="1" dirty="0">
                <a:solidFill>
                  <a:schemeClr val="tx1"/>
                </a:solidFill>
                <a:effectLst>
                  <a:glow rad="228600">
                    <a:srgbClr val="FFFF66"/>
                  </a:glow>
                </a:effectLst>
                <a:latin typeface="Courier New" pitchFamily="49" charset="0"/>
                <a:cs typeface="Courier New" pitchFamily="49" charset="0"/>
              </a:rPr>
              <a:t>while ( counter &lt;= 10 ) {</a:t>
            </a:r>
            <a:r>
              <a:rPr lang="en-US" sz="1800" b="1" dirty="0">
                <a:solidFill>
                  <a:schemeClr val="tx1"/>
                </a:solidFill>
                <a:latin typeface="Courier New" pitchFamily="49" charset="0"/>
                <a:cs typeface="Courier New" pitchFamily="49" charset="0"/>
              </a:rPr>
              <a:t>	 // loop 10 times</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 "%s", "Enter grade: "); </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scanf( "%d", &amp;grade ); </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total = total + grade; </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counter = counter + 1; 	// increment counter</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 // end while</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average = total / 10;</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printf( "Class average is %d\n", average );</a:t>
            </a:r>
          </a:p>
          <a:p>
            <a:pPr algn="just" eaLnBrk="1" fontAlgn="auto" hangingPunct="1">
              <a:lnSpc>
                <a:spcPct val="110000"/>
              </a:lnSpc>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8"/>
          <p:cNvSpPr txBox="1">
            <a:spLocks noGrp="1"/>
          </p:cNvSpPr>
          <p:nvPr>
            <p:ph type="body" idx="1"/>
          </p:nvPr>
        </p:nvSpPr>
        <p:spPr>
          <a:xfrm>
            <a:off x="4800600" y="990600"/>
            <a:ext cx="4191000" cy="5105400"/>
          </a:xfrm>
          <a:prstGeom prst="rect">
            <a:avLst/>
          </a:prstGeom>
          <a:solidFill>
            <a:schemeClr val="lt1"/>
          </a:solid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None/>
            </a:pPr>
            <a:r>
              <a:rPr lang="en-US" b="1" u="sng">
                <a:solidFill>
                  <a:schemeClr val="dk1"/>
                </a:solidFill>
                <a:latin typeface="Calibri"/>
                <a:ea typeface="Calibri"/>
                <a:cs typeface="Calibri"/>
                <a:sym typeface="Calibri"/>
              </a:rPr>
              <a:t>Long Integer</a:t>
            </a:r>
            <a:endParaRPr/>
          </a:p>
          <a:p>
            <a:pPr marL="342900" lvl="0" indent="-342900" algn="just" rtl="0">
              <a:spcBef>
                <a:spcPts val="560"/>
              </a:spcBef>
              <a:spcAft>
                <a:spcPts val="0"/>
              </a:spcAft>
              <a:buClr>
                <a:schemeClr val="accent1"/>
              </a:buClr>
              <a:buSzPts val="2800"/>
              <a:buChar char="•"/>
            </a:pPr>
            <a:r>
              <a:rPr lang="en-US">
                <a:solidFill>
                  <a:schemeClr val="accent1"/>
                </a:solidFill>
                <a:latin typeface="Calibri"/>
                <a:ea typeface="Calibri"/>
                <a:cs typeface="Calibri"/>
                <a:sym typeface="Calibri"/>
              </a:rPr>
              <a:t>Occupies 4 bytes in memory.</a:t>
            </a:r>
            <a:endParaRPr/>
          </a:p>
          <a:p>
            <a:pPr marL="342900" lvl="0" indent="-342900" algn="just" rtl="0">
              <a:spcBef>
                <a:spcPts val="560"/>
              </a:spcBef>
              <a:spcAft>
                <a:spcPts val="0"/>
              </a:spcAft>
              <a:buClr>
                <a:srgbClr val="01303D"/>
              </a:buClr>
              <a:buSzPts val="2800"/>
              <a:buChar char="•"/>
            </a:pPr>
            <a:r>
              <a:rPr lang="en-US">
                <a:solidFill>
                  <a:srgbClr val="01303D"/>
                </a:solidFill>
                <a:latin typeface="Calibri"/>
                <a:ea typeface="Calibri"/>
                <a:cs typeface="Calibri"/>
                <a:sym typeface="Calibri"/>
              </a:rPr>
              <a:t>Format specifier is %ld.</a:t>
            </a:r>
            <a:endParaRPr/>
          </a:p>
          <a:p>
            <a:pPr marL="342900" lvl="0" indent="-165100" algn="just" rtl="0">
              <a:spcBef>
                <a:spcPts val="0"/>
              </a:spcBef>
              <a:spcAft>
                <a:spcPts val="0"/>
              </a:spcAft>
              <a:buClr>
                <a:schemeClr val="accent1"/>
              </a:buClr>
              <a:buSzPts val="2800"/>
              <a:buNone/>
            </a:pPr>
            <a:endParaRPr>
              <a:solidFill>
                <a:schemeClr val="accent1"/>
              </a:solidFill>
            </a:endParaRPr>
          </a:p>
          <a:p>
            <a:pPr marL="342900" lvl="0" indent="-342900" algn="just" rtl="0">
              <a:spcBef>
                <a:spcPts val="0"/>
              </a:spcBef>
              <a:spcAft>
                <a:spcPts val="0"/>
              </a:spcAft>
              <a:buClr>
                <a:schemeClr val="accent1"/>
              </a:buClr>
              <a:buSzPts val="2800"/>
              <a:buChar char="•"/>
            </a:pPr>
            <a:r>
              <a:rPr lang="en-US">
                <a:solidFill>
                  <a:schemeClr val="accent1"/>
                </a:solidFill>
                <a:latin typeface="Calibri"/>
                <a:ea typeface="Calibri"/>
                <a:cs typeface="Calibri"/>
                <a:sym typeface="Calibri"/>
              </a:rPr>
              <a:t>Range is -2147483648 to 2147483647</a:t>
            </a:r>
            <a:endParaRPr/>
          </a:p>
          <a:p>
            <a:pPr marL="342900" lvl="0" indent="-342900" algn="just" rtl="0">
              <a:spcBef>
                <a:spcPts val="560"/>
              </a:spcBef>
              <a:spcAft>
                <a:spcPts val="0"/>
              </a:spcAft>
              <a:buClr>
                <a:srgbClr val="00B050"/>
              </a:buClr>
              <a:buSzPts val="2800"/>
              <a:buNone/>
            </a:pPr>
            <a:r>
              <a:rPr lang="en-US" b="1">
                <a:solidFill>
                  <a:srgbClr val="00B050"/>
                </a:solidFill>
                <a:latin typeface="Calibri"/>
                <a:ea typeface="Calibri"/>
                <a:cs typeface="Calibri"/>
                <a:sym typeface="Calibri"/>
              </a:rPr>
              <a:t>		</a:t>
            </a:r>
            <a:endParaRPr/>
          </a:p>
          <a:p>
            <a:pPr marL="342900" lvl="0" indent="-342900" algn="just" rtl="0">
              <a:spcBef>
                <a:spcPts val="560"/>
              </a:spcBef>
              <a:spcAft>
                <a:spcPts val="0"/>
              </a:spcAft>
              <a:buClr>
                <a:srgbClr val="00B050"/>
              </a:buClr>
              <a:buSzPts val="2800"/>
              <a:buNone/>
            </a:pPr>
            <a:r>
              <a:rPr lang="en-US" b="1">
                <a:solidFill>
                  <a:srgbClr val="00B050"/>
                </a:solidFill>
                <a:latin typeface="Calibri"/>
                <a:ea typeface="Calibri"/>
                <a:cs typeface="Calibri"/>
                <a:sym typeface="Calibri"/>
              </a:rPr>
              <a:t>	long radius=123456;</a:t>
            </a:r>
            <a:endParaRPr/>
          </a:p>
          <a:p>
            <a:pPr marL="342900" lvl="0" indent="-342900" algn="just" rtl="0">
              <a:spcBef>
                <a:spcPts val="560"/>
              </a:spcBef>
              <a:spcAft>
                <a:spcPts val="0"/>
              </a:spcAft>
              <a:buClr>
                <a:srgbClr val="00B050"/>
              </a:buClr>
              <a:buSzPts val="2800"/>
              <a:buNone/>
            </a:pPr>
            <a:r>
              <a:rPr lang="en-US" b="1">
                <a:solidFill>
                  <a:srgbClr val="00B050"/>
                </a:solidFill>
                <a:latin typeface="Calibri"/>
                <a:ea typeface="Calibri"/>
                <a:cs typeface="Calibri"/>
                <a:sym typeface="Calibri"/>
              </a:rPr>
              <a:t>	long int value</a:t>
            </a:r>
            <a:r>
              <a:rPr lang="en-US" b="1">
                <a:solidFill>
                  <a:schemeClr val="accent1"/>
                </a:solidFill>
                <a:latin typeface="Calibri"/>
                <a:ea typeface="Calibri"/>
                <a:cs typeface="Calibri"/>
                <a:sym typeface="Calibri"/>
              </a:rPr>
              <a:t>;</a:t>
            </a:r>
            <a:endParaRPr b="1">
              <a:solidFill>
                <a:schemeClr val="accent1"/>
              </a:solidFill>
            </a:endParaRPr>
          </a:p>
        </p:txBody>
      </p:sp>
      <p:sp>
        <p:nvSpPr>
          <p:cNvPr id="298" name="Google Shape;298;p28"/>
          <p:cNvSpPr/>
          <p:nvPr/>
        </p:nvSpPr>
        <p:spPr>
          <a:xfrm>
            <a:off x="0" y="2438400"/>
            <a:ext cx="381000" cy="228600"/>
          </a:xfrm>
          <a:prstGeom prst="rightArrow">
            <a:avLst>
              <a:gd name="adj1" fmla="val 50000"/>
              <a:gd name="adj2" fmla="val 50000"/>
            </a:avLst>
          </a:prstGeom>
          <a:solidFill>
            <a:schemeClr val="accent1"/>
          </a:solidFill>
          <a:ln w="2540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28"/>
          <p:cNvSpPr txBox="1"/>
          <p:nvPr/>
        </p:nvSpPr>
        <p:spPr>
          <a:xfrm>
            <a:off x="457199" y="990600"/>
            <a:ext cx="4171071" cy="5105400"/>
          </a:xfrm>
          <a:prstGeom prst="rect">
            <a:avLst/>
          </a:prstGeom>
          <a:solidFill>
            <a:schemeClr val="lt1"/>
          </a:solidFill>
          <a:ln>
            <a:noFill/>
          </a:ln>
        </p:spPr>
        <p:txBody>
          <a:bodyPr spcFirstLastPara="1" wrap="square" lIns="91425" tIns="45700" rIns="91425" bIns="45700" anchor="t" anchorCtr="0">
            <a:normAutofit/>
          </a:bodyPr>
          <a:lstStyle/>
          <a:p>
            <a:pPr marL="342900" marR="0" lvl="0" indent="-342900" algn="just" rtl="0">
              <a:lnSpc>
                <a:spcPct val="90000"/>
              </a:lnSpc>
              <a:spcBef>
                <a:spcPts val="0"/>
              </a:spcBef>
              <a:spcAft>
                <a:spcPts val="0"/>
              </a:spcAft>
              <a:buClr>
                <a:schemeClr val="dk1"/>
              </a:buClr>
              <a:buSzPts val="2800"/>
              <a:buFont typeface="Arial"/>
              <a:buNone/>
            </a:pPr>
            <a:r>
              <a:rPr lang="en-US" sz="2800" b="1" i="0" u="sng" strike="noStrike" cap="none">
                <a:solidFill>
                  <a:schemeClr val="dk1"/>
                </a:solidFill>
                <a:latin typeface="Calibri"/>
                <a:ea typeface="Calibri"/>
                <a:cs typeface="Calibri"/>
                <a:sym typeface="Calibri"/>
              </a:rPr>
              <a:t>Short </a:t>
            </a:r>
            <a:r>
              <a:rPr lang="en-US" sz="2800" b="1" u="sng">
                <a:solidFill>
                  <a:schemeClr val="dk1"/>
                </a:solidFill>
                <a:latin typeface="Calibri"/>
                <a:ea typeface="Calibri"/>
                <a:cs typeface="Calibri"/>
                <a:sym typeface="Calibri"/>
              </a:rPr>
              <a:t>I</a:t>
            </a:r>
            <a:r>
              <a:rPr lang="en-US" sz="2800" b="1" i="0" u="sng" strike="noStrike" cap="none">
                <a:solidFill>
                  <a:schemeClr val="dk1"/>
                </a:solidFill>
                <a:latin typeface="Calibri"/>
                <a:ea typeface="Calibri"/>
                <a:cs typeface="Calibri"/>
                <a:sym typeface="Calibri"/>
              </a:rPr>
              <a:t>nteger</a:t>
            </a:r>
            <a:endParaRPr sz="2800" b="1" i="0" u="sng" strike="noStrike" cap="none">
              <a:solidFill>
                <a:schemeClr val="dk1"/>
              </a:solidFill>
              <a:latin typeface="Calibri"/>
              <a:ea typeface="Calibri"/>
              <a:cs typeface="Calibri"/>
              <a:sym typeface="Calibri"/>
            </a:endParaRPr>
          </a:p>
          <a:p>
            <a:pPr marL="342900" marR="0" lvl="0" indent="-342900" algn="just" rtl="0">
              <a:lnSpc>
                <a:spcPct val="90000"/>
              </a:lnSpc>
              <a:spcBef>
                <a:spcPts val="560"/>
              </a:spcBef>
              <a:spcAft>
                <a:spcPts val="0"/>
              </a:spcAft>
              <a:buClr>
                <a:schemeClr val="accent1"/>
              </a:buClr>
              <a:buSzPts val="2800"/>
              <a:buFont typeface="Arial"/>
              <a:buChar char="•"/>
            </a:pPr>
            <a:r>
              <a:rPr lang="en-US" sz="2800" b="0" i="0" u="none" strike="noStrike" cap="none">
                <a:solidFill>
                  <a:schemeClr val="accent1"/>
                </a:solidFill>
                <a:latin typeface="Calibri"/>
                <a:ea typeface="Calibri"/>
                <a:cs typeface="Calibri"/>
                <a:sym typeface="Calibri"/>
              </a:rPr>
              <a:t>Occupies 2 bytes in memory.</a:t>
            </a:r>
            <a:endParaRPr/>
          </a:p>
          <a:p>
            <a:pPr marL="342900" marR="0" lvl="0" indent="-342900" algn="just" rtl="0">
              <a:lnSpc>
                <a:spcPct val="90000"/>
              </a:lnSpc>
              <a:spcBef>
                <a:spcPts val="560"/>
              </a:spcBef>
              <a:spcAft>
                <a:spcPts val="0"/>
              </a:spcAft>
              <a:buClr>
                <a:srgbClr val="01303D"/>
              </a:buClr>
              <a:buSzPts val="2800"/>
              <a:buFont typeface="Arial"/>
              <a:buChar char="•"/>
            </a:pPr>
            <a:r>
              <a:rPr lang="en-US" sz="2800" b="0" i="0" u="none" strike="noStrike" cap="none">
                <a:solidFill>
                  <a:srgbClr val="01303D"/>
                </a:solidFill>
                <a:latin typeface="Calibri"/>
                <a:ea typeface="Calibri"/>
                <a:cs typeface="Calibri"/>
                <a:sym typeface="Calibri"/>
              </a:rPr>
              <a:t>Format specifier is %d or %i.</a:t>
            </a:r>
            <a:endParaRPr/>
          </a:p>
          <a:p>
            <a:pPr marL="342900" marR="0" lvl="0" indent="-342900" algn="just" rtl="0">
              <a:lnSpc>
                <a:spcPct val="90000"/>
              </a:lnSpc>
              <a:spcBef>
                <a:spcPts val="560"/>
              </a:spcBef>
              <a:spcAft>
                <a:spcPts val="0"/>
              </a:spcAft>
              <a:buClr>
                <a:schemeClr val="accent1"/>
              </a:buClr>
              <a:buSzPts val="2800"/>
              <a:buFont typeface="Arial"/>
              <a:buChar char="•"/>
            </a:pPr>
            <a:r>
              <a:rPr lang="en-US" sz="2800" b="0" i="0" u="none" strike="noStrike" cap="none">
                <a:solidFill>
                  <a:schemeClr val="accent1"/>
                </a:solidFill>
                <a:latin typeface="Calibri"/>
                <a:ea typeface="Calibri"/>
                <a:cs typeface="Calibri"/>
                <a:sym typeface="Calibri"/>
              </a:rPr>
              <a:t>Range is -32768 to 32767.</a:t>
            </a:r>
            <a:endParaRPr/>
          </a:p>
          <a:p>
            <a:pPr marL="342900" marR="0" lvl="0" indent="-342900" algn="just" rtl="0">
              <a:lnSpc>
                <a:spcPct val="90000"/>
              </a:lnSpc>
              <a:spcBef>
                <a:spcPts val="560"/>
              </a:spcBef>
              <a:spcAft>
                <a:spcPts val="0"/>
              </a:spcAft>
              <a:buClr>
                <a:schemeClr val="accent1"/>
              </a:buClr>
              <a:buSzPts val="2800"/>
              <a:buFont typeface="Arial"/>
              <a:buChar char="•"/>
            </a:pPr>
            <a:r>
              <a:rPr lang="en-US" sz="2800" b="0" i="0" u="none" strike="noStrike" cap="none">
                <a:solidFill>
                  <a:schemeClr val="accent1"/>
                </a:solidFill>
                <a:latin typeface="Calibri"/>
                <a:ea typeface="Calibri"/>
                <a:cs typeface="Calibri"/>
                <a:sym typeface="Calibri"/>
              </a:rPr>
              <a:t>By default int variable is short signed int.</a:t>
            </a:r>
            <a:endParaRPr/>
          </a:p>
          <a:p>
            <a:pPr marL="342900" marR="0" lvl="0" indent="-342900" algn="just" rtl="0">
              <a:lnSpc>
                <a:spcPct val="90000"/>
              </a:lnSpc>
              <a:spcBef>
                <a:spcPts val="560"/>
              </a:spcBef>
              <a:spcAft>
                <a:spcPts val="0"/>
              </a:spcAft>
              <a:buClr>
                <a:schemeClr val="accent1"/>
              </a:buClr>
              <a:buSzPts val="2800"/>
              <a:buFont typeface="Arial"/>
              <a:buNone/>
            </a:pPr>
            <a:r>
              <a:rPr lang="en-US" sz="2800" b="0" i="0" u="none" strike="noStrike" cap="none">
                <a:solidFill>
                  <a:schemeClr val="accent1"/>
                </a:solidFill>
                <a:latin typeface="Calibri"/>
                <a:ea typeface="Calibri"/>
                <a:cs typeface="Calibri"/>
                <a:sym typeface="Calibri"/>
              </a:rPr>
              <a:t>	</a:t>
            </a:r>
            <a:r>
              <a:rPr lang="en-US" sz="2800" b="1" i="0" u="none" strike="noStrike" cap="none">
                <a:solidFill>
                  <a:srgbClr val="00B050"/>
                </a:solidFill>
                <a:latin typeface="Calibri"/>
                <a:ea typeface="Calibri"/>
                <a:cs typeface="Calibri"/>
                <a:sym typeface="Calibri"/>
              </a:rPr>
              <a:t>int cost=100;</a:t>
            </a:r>
            <a:endParaRPr/>
          </a:p>
          <a:p>
            <a:pPr marL="342900" marR="0" lvl="0" indent="-342900" algn="just" rtl="0">
              <a:lnSpc>
                <a:spcPct val="90000"/>
              </a:lnSpc>
              <a:spcBef>
                <a:spcPts val="560"/>
              </a:spcBef>
              <a:spcAft>
                <a:spcPts val="0"/>
              </a:spcAft>
              <a:buClr>
                <a:srgbClr val="00B050"/>
              </a:buClr>
              <a:buSzPts val="2800"/>
              <a:buFont typeface="Arial"/>
              <a:buNone/>
            </a:pPr>
            <a:r>
              <a:rPr lang="en-US" sz="2800" b="1" i="0" u="none" strike="noStrike" cap="none">
                <a:solidFill>
                  <a:srgbClr val="00B050"/>
                </a:solidFill>
                <a:latin typeface="Calibri"/>
                <a:ea typeface="Calibri"/>
                <a:cs typeface="Calibri"/>
                <a:sym typeface="Calibri"/>
              </a:rPr>
              <a:t>	short int si; </a:t>
            </a:r>
            <a:endParaRPr/>
          </a:p>
        </p:txBody>
      </p:sp>
      <p:cxnSp>
        <p:nvCxnSpPr>
          <p:cNvPr id="300" name="Google Shape;300;p28"/>
          <p:cNvCxnSpPr/>
          <p:nvPr/>
        </p:nvCxnSpPr>
        <p:spPr>
          <a:xfrm rot="-5400000">
            <a:off x="1980406" y="3429000"/>
            <a:ext cx="5486400" cy="1588"/>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a:extLst>
              <a:ext uri="{FF2B5EF4-FFF2-40B4-BE49-F238E27FC236}">
                <a16:creationId xmlns:a16="http://schemas.microsoft.com/office/drawing/2014/main" id="{6758E55E-1BED-0BE5-88AD-6D7C8315D3EE}"/>
              </a:ext>
            </a:extLst>
          </p:cNvPr>
          <p:cNvSpPr>
            <a:spLocks noGrp="1"/>
          </p:cNvSpPr>
          <p:nvPr>
            <p:ph type="title"/>
          </p:nvPr>
        </p:nvSpPr>
        <p:spPr/>
        <p:txBody>
          <a:bodyPr/>
          <a:lstStyle/>
          <a:p>
            <a:pPr eaLnBrk="1" hangingPunct="1"/>
            <a:endParaRPr lang="en-US" altLang="en-US"/>
          </a:p>
        </p:txBody>
      </p:sp>
      <p:sp>
        <p:nvSpPr>
          <p:cNvPr id="15363" name="Content Placeholder 3">
            <a:extLst>
              <a:ext uri="{FF2B5EF4-FFF2-40B4-BE49-F238E27FC236}">
                <a16:creationId xmlns:a16="http://schemas.microsoft.com/office/drawing/2014/main" id="{32FDC6EA-86B0-C2C8-1814-243E6B640CE5}"/>
              </a:ext>
            </a:extLst>
          </p:cNvPr>
          <p:cNvSpPr>
            <a:spLocks noGrp="1"/>
          </p:cNvSpPr>
          <p:nvPr>
            <p:ph idx="1"/>
          </p:nvPr>
        </p:nvSpPr>
        <p:spPr/>
        <p:txBody>
          <a:bodyPr/>
          <a:lstStyle/>
          <a:p>
            <a:pPr eaLnBrk="1" hangingPunct="1"/>
            <a:endParaRPr lang="en-US" altLang="en-US"/>
          </a:p>
        </p:txBody>
      </p:sp>
      <p:sp>
        <p:nvSpPr>
          <p:cNvPr id="5" name="Text Box 1031">
            <a:extLst>
              <a:ext uri="{FF2B5EF4-FFF2-40B4-BE49-F238E27FC236}">
                <a16:creationId xmlns:a16="http://schemas.microsoft.com/office/drawing/2014/main" id="{F74F563D-C702-052F-5FF1-BE818447816A}"/>
              </a:ext>
            </a:extLst>
          </p:cNvPr>
          <p:cNvSpPr txBox="1">
            <a:spLocks noChangeArrowheads="1"/>
          </p:cNvSpPr>
          <p:nvPr/>
        </p:nvSpPr>
        <p:spPr bwMode="auto">
          <a:xfrm>
            <a:off x="457200" y="1600200"/>
            <a:ext cx="6896100" cy="3140075"/>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eaLnBrk="1" fontAlgn="auto" hangingPunct="1">
              <a:spcBef>
                <a:spcPts val="0"/>
              </a:spcBef>
              <a:spcAft>
                <a:spcPts val="0"/>
              </a:spcAft>
              <a:defRPr/>
            </a:pPr>
            <a:r>
              <a:rPr lang="en-US" b="1" dirty="0">
                <a:latin typeface="Courier New" pitchFamily="49" charset="0"/>
                <a:cs typeface="Courier New" pitchFamily="49" charset="0"/>
              </a:rPr>
              <a:t>Enter grade: 98</a:t>
            </a:r>
            <a:br>
              <a:rPr lang="en-US" b="1" dirty="0">
                <a:latin typeface="Courier New" pitchFamily="49" charset="0"/>
                <a:cs typeface="Courier New" pitchFamily="49" charset="0"/>
              </a:rPr>
            </a:br>
            <a:r>
              <a:rPr lang="en-US" b="1" dirty="0">
                <a:latin typeface="Courier New" pitchFamily="49" charset="0"/>
                <a:cs typeface="Courier New" pitchFamily="49" charset="0"/>
              </a:rPr>
              <a:t>Enter grade: 76</a:t>
            </a:r>
            <a:br>
              <a:rPr lang="en-US" b="1" dirty="0">
                <a:latin typeface="Courier New" pitchFamily="49" charset="0"/>
                <a:cs typeface="Courier New" pitchFamily="49" charset="0"/>
              </a:rPr>
            </a:br>
            <a:r>
              <a:rPr lang="en-US" b="1" dirty="0">
                <a:latin typeface="Courier New" pitchFamily="49" charset="0"/>
                <a:cs typeface="Courier New" pitchFamily="49" charset="0"/>
              </a:rPr>
              <a:t>Enter grade: 71</a:t>
            </a:r>
            <a:br>
              <a:rPr lang="en-US" b="1" dirty="0">
                <a:latin typeface="Courier New" pitchFamily="49" charset="0"/>
                <a:cs typeface="Courier New" pitchFamily="49" charset="0"/>
              </a:rPr>
            </a:br>
            <a:r>
              <a:rPr lang="en-US" b="1" dirty="0">
                <a:latin typeface="Courier New" pitchFamily="49" charset="0"/>
                <a:cs typeface="Courier New" pitchFamily="49" charset="0"/>
              </a:rPr>
              <a:t>Enter grade: 87</a:t>
            </a:r>
            <a:br>
              <a:rPr lang="en-US" b="1" dirty="0">
                <a:latin typeface="Courier New" pitchFamily="49" charset="0"/>
                <a:cs typeface="Courier New" pitchFamily="49" charset="0"/>
              </a:rPr>
            </a:br>
            <a:r>
              <a:rPr lang="en-US" b="1" dirty="0">
                <a:latin typeface="Courier New" pitchFamily="49" charset="0"/>
                <a:cs typeface="Courier New" pitchFamily="49" charset="0"/>
              </a:rPr>
              <a:t>Enter grade: 83</a:t>
            </a:r>
            <a:br>
              <a:rPr lang="en-US" b="1" dirty="0">
                <a:latin typeface="Courier New" pitchFamily="49" charset="0"/>
                <a:cs typeface="Courier New" pitchFamily="49" charset="0"/>
              </a:rPr>
            </a:br>
            <a:r>
              <a:rPr lang="en-US" b="1" dirty="0">
                <a:latin typeface="Courier New" pitchFamily="49" charset="0"/>
                <a:cs typeface="Courier New" pitchFamily="49" charset="0"/>
              </a:rPr>
              <a:t>Enter grade: 90</a:t>
            </a:r>
            <a:br>
              <a:rPr lang="en-US" b="1" dirty="0">
                <a:latin typeface="Courier New" pitchFamily="49" charset="0"/>
                <a:cs typeface="Courier New" pitchFamily="49" charset="0"/>
              </a:rPr>
            </a:br>
            <a:r>
              <a:rPr lang="en-US" b="1" dirty="0">
                <a:latin typeface="Courier New" pitchFamily="49" charset="0"/>
                <a:cs typeface="Courier New" pitchFamily="49" charset="0"/>
              </a:rPr>
              <a:t>Enter grade: 57</a:t>
            </a:r>
            <a:br>
              <a:rPr lang="en-US" b="1" dirty="0">
                <a:latin typeface="Courier New" pitchFamily="49" charset="0"/>
                <a:cs typeface="Courier New" pitchFamily="49" charset="0"/>
              </a:rPr>
            </a:br>
            <a:r>
              <a:rPr lang="en-US" b="1" dirty="0">
                <a:latin typeface="Courier New" pitchFamily="49" charset="0"/>
                <a:cs typeface="Courier New" pitchFamily="49" charset="0"/>
              </a:rPr>
              <a:t>Enter grade: 79</a:t>
            </a:r>
            <a:br>
              <a:rPr lang="en-US" b="1" dirty="0">
                <a:latin typeface="Courier New" pitchFamily="49" charset="0"/>
                <a:cs typeface="Courier New" pitchFamily="49" charset="0"/>
              </a:rPr>
            </a:br>
            <a:r>
              <a:rPr lang="en-US" b="1" dirty="0">
                <a:latin typeface="Courier New" pitchFamily="49" charset="0"/>
                <a:cs typeface="Courier New" pitchFamily="49" charset="0"/>
              </a:rPr>
              <a:t>Enter grade: 82</a:t>
            </a:r>
            <a:br>
              <a:rPr lang="en-US" b="1" dirty="0">
                <a:latin typeface="Courier New" pitchFamily="49" charset="0"/>
                <a:cs typeface="Courier New" pitchFamily="49" charset="0"/>
              </a:rPr>
            </a:br>
            <a:r>
              <a:rPr lang="en-US" b="1" dirty="0">
                <a:latin typeface="Courier New" pitchFamily="49" charset="0"/>
                <a:cs typeface="Courier New" pitchFamily="49" charset="0"/>
              </a:rPr>
              <a:t>Enter grade: 94</a:t>
            </a:r>
            <a:br>
              <a:rPr lang="en-US" b="1" dirty="0">
                <a:latin typeface="Courier New" pitchFamily="49" charset="0"/>
                <a:cs typeface="Courier New" pitchFamily="49" charset="0"/>
              </a:rPr>
            </a:br>
            <a:r>
              <a:rPr lang="en-US" b="1" dirty="0">
                <a:latin typeface="Courier New" pitchFamily="49" charset="0"/>
                <a:cs typeface="Courier New" pitchFamily="49" charset="0"/>
              </a:rPr>
              <a:t>Class average is 81 </a:t>
            </a:r>
          </a:p>
        </p:txBody>
      </p:sp>
      <p:grpSp>
        <p:nvGrpSpPr>
          <p:cNvPr id="2" name="Group 5">
            <a:extLst>
              <a:ext uri="{FF2B5EF4-FFF2-40B4-BE49-F238E27FC236}">
                <a16:creationId xmlns:a16="http://schemas.microsoft.com/office/drawing/2014/main" id="{89C93EF0-D0B4-059C-3A8E-C86142FA8EF3}"/>
              </a:ext>
            </a:extLst>
          </p:cNvPr>
          <p:cNvGrpSpPr>
            <a:grpSpLocks/>
          </p:cNvGrpSpPr>
          <p:nvPr/>
        </p:nvGrpSpPr>
        <p:grpSpPr bwMode="auto">
          <a:xfrm>
            <a:off x="3421063" y="1289050"/>
            <a:ext cx="5418137" cy="5035550"/>
            <a:chOff x="2590800" y="1143000"/>
            <a:chExt cx="5417457" cy="5035007"/>
          </a:xfrm>
        </p:grpSpPr>
        <p:grpSp>
          <p:nvGrpSpPr>
            <p:cNvPr id="15366" name="Group 5">
              <a:extLst>
                <a:ext uri="{FF2B5EF4-FFF2-40B4-BE49-F238E27FC236}">
                  <a16:creationId xmlns:a16="http://schemas.microsoft.com/office/drawing/2014/main" id="{20446143-6587-5A75-8DD7-1035CC751B0A}"/>
                </a:ext>
              </a:extLst>
            </p:cNvPr>
            <p:cNvGrpSpPr>
              <a:grpSpLocks/>
            </p:cNvGrpSpPr>
            <p:nvPr/>
          </p:nvGrpSpPr>
          <p:grpSpPr bwMode="auto">
            <a:xfrm>
              <a:off x="4731657" y="1143000"/>
              <a:ext cx="3276600" cy="3276600"/>
              <a:chOff x="4731657" y="1143000"/>
              <a:chExt cx="3276600" cy="3276600"/>
            </a:xfrm>
          </p:grpSpPr>
          <p:pic>
            <p:nvPicPr>
              <p:cNvPr id="15368" name="Picture 2" descr="http://alternatewrites.com/wp-content/uploads/2012/06/post-it-note-with-a-pin-300x300.jpg">
                <a:extLst>
                  <a:ext uri="{FF2B5EF4-FFF2-40B4-BE49-F238E27FC236}">
                    <a16:creationId xmlns:a16="http://schemas.microsoft.com/office/drawing/2014/main" id="{7681A893-F752-AD5F-6548-368B2D81E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657" y="11430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TextBox 9">
                <a:extLst>
                  <a:ext uri="{FF2B5EF4-FFF2-40B4-BE49-F238E27FC236}">
                    <a16:creationId xmlns:a16="http://schemas.microsoft.com/office/drawing/2014/main" id="{C0658810-FC14-FFF4-359D-C2E5F9F37782}"/>
                  </a:ext>
                </a:extLst>
              </p:cNvPr>
              <p:cNvSpPr txBox="1">
                <a:spLocks noChangeArrowheads="1"/>
              </p:cNvSpPr>
              <p:nvPr/>
            </p:nvSpPr>
            <p:spPr bwMode="auto">
              <a:xfrm rot="-296003">
                <a:off x="5303157" y="1939453"/>
                <a:ext cx="2133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b="1">
                    <a:solidFill>
                      <a:srgbClr val="002060"/>
                    </a:solidFill>
                    <a:latin typeface="Bradley Hand ITC" panose="03070402050302030203" pitchFamily="66" charset="0"/>
                  </a:rPr>
                  <a:t>Quick yak:</a:t>
                </a:r>
              </a:p>
              <a:p>
                <a:pPr eaLnBrk="1" hangingPunct="1">
                  <a:spcBef>
                    <a:spcPct val="0"/>
                  </a:spcBef>
                  <a:buFontTx/>
                  <a:buNone/>
                </a:pPr>
                <a:r>
                  <a:rPr lang="en-US" altLang="en-US" sz="1800" b="1">
                    <a:solidFill>
                      <a:schemeClr val="tx1"/>
                    </a:solidFill>
                    <a:latin typeface="Bradley Hand ITC" panose="03070402050302030203" pitchFamily="66" charset="0"/>
                  </a:rPr>
                  <a:t>Ask students to create a program to calculate batting average of their favorite batsman in IPL 2014</a:t>
                </a:r>
                <a:endParaRPr lang="en-IN" altLang="en-US" sz="1800" b="1">
                  <a:solidFill>
                    <a:schemeClr val="tx1"/>
                  </a:solidFill>
                  <a:latin typeface="Bradley Hand ITC" panose="03070402050302030203" pitchFamily="66" charset="0"/>
                </a:endParaRPr>
              </a:p>
            </p:txBody>
          </p:sp>
        </p:grpSp>
        <p:pic>
          <p:nvPicPr>
            <p:cNvPr id="15367" name="Picture 2" descr="http://www.2014ipl.com/wp-content/uploads/2013/11/ipl-2014-teams.jpg">
              <a:extLst>
                <a:ext uri="{FF2B5EF4-FFF2-40B4-BE49-F238E27FC236}">
                  <a16:creationId xmlns:a16="http://schemas.microsoft.com/office/drawing/2014/main" id="{80FCB0F3-83AF-A1E8-24D3-B79110777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071268"/>
              <a:ext cx="3550557" cy="2106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
            <a:extLst>
              <a:ext uri="{FF2B5EF4-FFF2-40B4-BE49-F238E27FC236}">
                <a16:creationId xmlns:a16="http://schemas.microsoft.com/office/drawing/2014/main" id="{D3E207F2-37F6-7799-4516-A73C119762E5}"/>
              </a:ext>
            </a:extLst>
          </p:cNvPr>
          <p:cNvSpPr>
            <a:spLocks noGrp="1" noChangeArrowheads="1"/>
          </p:cNvSpPr>
          <p:nvPr>
            <p:ph type="title"/>
          </p:nvPr>
        </p:nvSpPr>
        <p:spPr>
          <a:xfrm>
            <a:off x="457200" y="304800"/>
            <a:ext cx="8229600" cy="1143000"/>
          </a:xfrm>
        </p:spPr>
        <p:txBody>
          <a:bodyPr rtlCol="0">
            <a:normAutofit fontScale="90000"/>
          </a:bodyPr>
          <a:lstStyle/>
          <a:p>
            <a:pPr eaLnBrk="1" fontAlgn="auto" hangingPunct="1">
              <a:spcAft>
                <a:spcPts val="0"/>
              </a:spcAft>
              <a:defRPr/>
            </a:pPr>
            <a:r>
              <a:rPr lang="en-US" noProof="1"/>
              <a:t>Formulating Algorithms with Top-Down, Stepwise Refinement</a:t>
            </a:r>
            <a:endParaRPr lang="en-US" dirty="0"/>
          </a:p>
        </p:txBody>
      </p:sp>
      <p:sp>
        <p:nvSpPr>
          <p:cNvPr id="19461" name="Rectangle 5">
            <a:extLst>
              <a:ext uri="{FF2B5EF4-FFF2-40B4-BE49-F238E27FC236}">
                <a16:creationId xmlns:a16="http://schemas.microsoft.com/office/drawing/2014/main" id="{5FFFFEDB-18A5-1A6C-39D1-322253980181}"/>
              </a:ext>
            </a:extLst>
          </p:cNvPr>
          <p:cNvSpPr>
            <a:spLocks noGrp="1" noChangeArrowheads="1"/>
          </p:cNvSpPr>
          <p:nvPr>
            <p:ph idx="1"/>
          </p:nvPr>
        </p:nvSpPr>
        <p:spPr/>
        <p:txBody>
          <a:bodyPr rtlCol="0">
            <a:normAutofit fontScale="85000" lnSpcReduction="10000"/>
          </a:bodyPr>
          <a:lstStyle/>
          <a:p>
            <a:pPr eaLnBrk="1" fontAlgn="auto" hangingPunct="1">
              <a:spcAft>
                <a:spcPts val="0"/>
              </a:spcAft>
              <a:defRPr/>
            </a:pPr>
            <a:r>
              <a:rPr lang="en-US" dirty="0"/>
              <a:t>Reconsider class-averaging problem:</a:t>
            </a:r>
          </a:p>
          <a:p>
            <a:pPr lvl="1" eaLnBrk="1" fontAlgn="auto" hangingPunct="1">
              <a:spcAft>
                <a:spcPts val="0"/>
              </a:spcAft>
              <a:buFontTx/>
              <a:buNone/>
              <a:defRPr/>
            </a:pPr>
            <a:r>
              <a:rPr lang="en-US" dirty="0"/>
              <a:t>	</a:t>
            </a:r>
            <a:r>
              <a:rPr lang="en-US" i="1" dirty="0">
                <a:solidFill>
                  <a:schemeClr val="tx1"/>
                </a:solidFill>
              </a:rPr>
              <a:t>Develop a class-averaging program that will process an arbitrary number of grades each time the program is run.</a:t>
            </a:r>
          </a:p>
          <a:p>
            <a:pPr lvl="1" eaLnBrk="1" fontAlgn="auto" hangingPunct="1">
              <a:spcAft>
                <a:spcPts val="0"/>
              </a:spcAft>
              <a:defRPr/>
            </a:pPr>
            <a:r>
              <a:rPr lang="en-US" dirty="0"/>
              <a:t>Unknown number of students.</a:t>
            </a:r>
          </a:p>
          <a:p>
            <a:pPr lvl="1" eaLnBrk="1" fontAlgn="auto" hangingPunct="1">
              <a:spcAft>
                <a:spcPts val="0"/>
              </a:spcAft>
              <a:defRPr/>
            </a:pPr>
            <a:r>
              <a:rPr lang="en-US" dirty="0"/>
              <a:t>How will the program know when to end?</a:t>
            </a:r>
          </a:p>
          <a:p>
            <a:pPr eaLnBrk="1" fontAlgn="auto" hangingPunct="1">
              <a:spcAft>
                <a:spcPts val="0"/>
              </a:spcAft>
              <a:defRPr/>
            </a:pPr>
            <a:r>
              <a:rPr lang="en-US" dirty="0"/>
              <a:t>Use </a:t>
            </a:r>
            <a:r>
              <a:rPr lang="en-US" b="1" dirty="0"/>
              <a:t>sentinel value </a:t>
            </a:r>
          </a:p>
          <a:p>
            <a:pPr lvl="1" eaLnBrk="1" fontAlgn="auto" hangingPunct="1">
              <a:spcAft>
                <a:spcPts val="0"/>
              </a:spcAft>
              <a:defRPr/>
            </a:pPr>
            <a:r>
              <a:rPr lang="en-US" dirty="0"/>
              <a:t>Also called signal value, dummy value, or flag value</a:t>
            </a:r>
          </a:p>
          <a:p>
            <a:pPr lvl="1" eaLnBrk="1" fontAlgn="auto" hangingPunct="1">
              <a:spcAft>
                <a:spcPts val="0"/>
              </a:spcAft>
              <a:defRPr/>
            </a:pPr>
            <a:r>
              <a:rPr lang="en-US" dirty="0"/>
              <a:t>Indicates “end of data entry.”</a:t>
            </a:r>
          </a:p>
          <a:p>
            <a:pPr lvl="1" eaLnBrk="1" fontAlgn="auto" hangingPunct="1">
              <a:spcAft>
                <a:spcPts val="0"/>
              </a:spcAft>
              <a:defRPr/>
            </a:pPr>
            <a:r>
              <a:rPr lang="en-US" dirty="0"/>
              <a:t>Loop ends when user inputs the sentinel value</a:t>
            </a:r>
          </a:p>
          <a:p>
            <a:pPr lvl="1" eaLnBrk="1" fontAlgn="auto" hangingPunct="1">
              <a:spcAft>
                <a:spcPts val="0"/>
              </a:spcAft>
              <a:defRPr/>
            </a:pPr>
            <a:r>
              <a:rPr lang="en-US" dirty="0"/>
              <a:t>Sentinel value chosen so it cannot be confused with a regular input (such as </a:t>
            </a:r>
            <a:r>
              <a:rPr lang="en-US" sz="2000" dirty="0">
                <a:latin typeface="Lucida Console" pitchFamily="49" charset="0"/>
              </a:rPr>
              <a:t>-1</a:t>
            </a:r>
            <a:r>
              <a:rPr lang="en-US" dirty="0"/>
              <a:t> in this case)</a:t>
            </a:r>
          </a:p>
          <a:p>
            <a:pPr eaLnBrk="1" fontAlgn="auto" hangingPunct="1">
              <a:spcAft>
                <a:spcPts val="0"/>
              </a:spcAft>
              <a:defRPr/>
            </a:pPr>
            <a:endParaRPr lang="en-US"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a:extLst>
              <a:ext uri="{FF2B5EF4-FFF2-40B4-BE49-F238E27FC236}">
                <a16:creationId xmlns:a16="http://schemas.microsoft.com/office/drawing/2014/main" id="{E4FEAA75-7854-D636-1D02-0ED648C6D70F}"/>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n-US" noProof="1"/>
              <a:t>Formulating Algorithms with Top-Down, Stepwise Refinement</a:t>
            </a:r>
            <a:endParaRPr lang="en-US" dirty="0"/>
          </a:p>
        </p:txBody>
      </p:sp>
      <p:sp>
        <p:nvSpPr>
          <p:cNvPr id="57349" name="Rectangle 5">
            <a:extLst>
              <a:ext uri="{FF2B5EF4-FFF2-40B4-BE49-F238E27FC236}">
                <a16:creationId xmlns:a16="http://schemas.microsoft.com/office/drawing/2014/main" id="{5E7EA6D5-F754-B872-1190-AAEF51F12038}"/>
              </a:ext>
            </a:extLst>
          </p:cNvPr>
          <p:cNvSpPr>
            <a:spLocks noGrp="1" noChangeArrowheads="1"/>
          </p:cNvSpPr>
          <p:nvPr>
            <p:ph idx="1"/>
          </p:nvPr>
        </p:nvSpPr>
        <p:spPr/>
        <p:txBody>
          <a:bodyPr rtlCol="0">
            <a:normAutofit fontScale="85000" lnSpcReduction="20000"/>
          </a:bodyPr>
          <a:lstStyle/>
          <a:p>
            <a:pPr eaLnBrk="1" fontAlgn="auto" hangingPunct="1">
              <a:spcAft>
                <a:spcPts val="0"/>
              </a:spcAft>
              <a:defRPr/>
            </a:pPr>
            <a:r>
              <a:rPr lang="en-US" dirty="0"/>
              <a:t>Top-down, stepwise refinement </a:t>
            </a:r>
          </a:p>
          <a:p>
            <a:pPr lvl="1" eaLnBrk="1" fontAlgn="auto" hangingPunct="1">
              <a:spcAft>
                <a:spcPts val="0"/>
              </a:spcAft>
              <a:defRPr/>
            </a:pPr>
            <a:r>
              <a:rPr lang="en-US" dirty="0"/>
              <a:t>Begin with a pseudocode representation of the </a:t>
            </a:r>
            <a:r>
              <a:rPr lang="en-US" i="1" dirty="0"/>
              <a:t>top</a:t>
            </a:r>
            <a:r>
              <a:rPr lang="en-US" dirty="0"/>
              <a:t>:</a:t>
            </a:r>
          </a:p>
          <a:p>
            <a:pPr lvl="2" eaLnBrk="1" fontAlgn="auto" hangingPunct="1">
              <a:spcAft>
                <a:spcPts val="0"/>
              </a:spcAft>
              <a:buFontTx/>
              <a:buNone/>
              <a:defRPr/>
            </a:pPr>
            <a:r>
              <a:rPr lang="en-US" dirty="0"/>
              <a:t>	</a:t>
            </a:r>
            <a:r>
              <a:rPr lang="en-US" i="1" dirty="0">
                <a:solidFill>
                  <a:schemeClr val="accent2"/>
                </a:solidFill>
              </a:rPr>
              <a:t>Determine the class average for the quiz</a:t>
            </a:r>
          </a:p>
          <a:p>
            <a:pPr lvl="1" eaLnBrk="1" fontAlgn="auto" hangingPunct="1">
              <a:spcAft>
                <a:spcPts val="0"/>
              </a:spcAft>
              <a:defRPr/>
            </a:pPr>
            <a:r>
              <a:rPr lang="en-US" dirty="0"/>
              <a:t>Divide </a:t>
            </a:r>
            <a:r>
              <a:rPr lang="en-US" i="1" dirty="0"/>
              <a:t>top</a:t>
            </a:r>
            <a:r>
              <a:rPr lang="en-US" dirty="0"/>
              <a:t> into smaller tasks and list them in order: 	</a:t>
            </a:r>
          </a:p>
          <a:p>
            <a:pPr lvl="2" eaLnBrk="1" fontAlgn="auto" hangingPunct="1">
              <a:spcAft>
                <a:spcPts val="0"/>
              </a:spcAft>
              <a:buFontTx/>
              <a:buNone/>
              <a:defRPr/>
            </a:pPr>
            <a:r>
              <a:rPr lang="en-US" dirty="0"/>
              <a:t>	</a:t>
            </a:r>
            <a:r>
              <a:rPr lang="en-US" i="1" dirty="0">
                <a:solidFill>
                  <a:schemeClr val="accent2"/>
                </a:solidFill>
              </a:rPr>
              <a:t>Initialize variables</a:t>
            </a:r>
            <a:br>
              <a:rPr lang="en-US" i="1" dirty="0">
                <a:solidFill>
                  <a:schemeClr val="accent2"/>
                </a:solidFill>
              </a:rPr>
            </a:br>
            <a:r>
              <a:rPr lang="en-US" i="1" dirty="0">
                <a:solidFill>
                  <a:schemeClr val="accent2"/>
                </a:solidFill>
              </a:rPr>
              <a:t>Input, sum and count the quiz grades</a:t>
            </a:r>
            <a:br>
              <a:rPr lang="en-US" i="1" dirty="0">
                <a:solidFill>
                  <a:schemeClr val="accent2"/>
                </a:solidFill>
              </a:rPr>
            </a:br>
            <a:r>
              <a:rPr lang="en-US" i="1" dirty="0">
                <a:solidFill>
                  <a:schemeClr val="accent2"/>
                </a:solidFill>
              </a:rPr>
              <a:t>Calculate and print the class average </a:t>
            </a:r>
          </a:p>
          <a:p>
            <a:pPr eaLnBrk="1" fontAlgn="auto" hangingPunct="1">
              <a:spcAft>
                <a:spcPts val="0"/>
              </a:spcAft>
              <a:defRPr/>
            </a:pPr>
            <a:r>
              <a:rPr lang="en-US" dirty="0"/>
              <a:t>Many programs have three phases:</a:t>
            </a:r>
          </a:p>
          <a:p>
            <a:pPr lvl="1" eaLnBrk="1" fontAlgn="auto" hangingPunct="1">
              <a:spcAft>
                <a:spcPts val="0"/>
              </a:spcAft>
              <a:defRPr/>
            </a:pPr>
            <a:r>
              <a:rPr lang="en-US" dirty="0"/>
              <a:t>Initialization: initializes the program variables</a:t>
            </a:r>
          </a:p>
          <a:p>
            <a:pPr lvl="1" eaLnBrk="1" fontAlgn="auto" hangingPunct="1">
              <a:spcAft>
                <a:spcPts val="0"/>
              </a:spcAft>
              <a:defRPr/>
            </a:pPr>
            <a:r>
              <a:rPr lang="en-US" dirty="0"/>
              <a:t>Processing: inputs data values and adjusts program variables accordingly</a:t>
            </a:r>
          </a:p>
          <a:p>
            <a:pPr lvl="1" eaLnBrk="1" fontAlgn="auto" hangingPunct="1">
              <a:spcAft>
                <a:spcPts val="0"/>
              </a:spcAft>
              <a:defRPr/>
            </a:pPr>
            <a:r>
              <a:rPr lang="en-US" dirty="0"/>
              <a:t>Termination: calculates and prints the final results</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a:extLst>
              <a:ext uri="{FF2B5EF4-FFF2-40B4-BE49-F238E27FC236}">
                <a16:creationId xmlns:a16="http://schemas.microsoft.com/office/drawing/2014/main" id="{098D9098-CF21-BFA0-4964-CDCA4BB9B38A}"/>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n-US" noProof="1"/>
              <a:t>Formulating Algorithms with Top-Down, Stepwise Refinement</a:t>
            </a:r>
            <a:endParaRPr lang="en-US" dirty="0"/>
          </a:p>
        </p:txBody>
      </p:sp>
      <p:sp>
        <p:nvSpPr>
          <p:cNvPr id="18435" name="Rectangle 5">
            <a:extLst>
              <a:ext uri="{FF2B5EF4-FFF2-40B4-BE49-F238E27FC236}">
                <a16:creationId xmlns:a16="http://schemas.microsoft.com/office/drawing/2014/main" id="{5384B7BC-0132-42AC-A6E6-D7B0C2C04240}"/>
              </a:ext>
            </a:extLst>
          </p:cNvPr>
          <p:cNvSpPr>
            <a:spLocks noGrp="1" noChangeArrowheads="1"/>
          </p:cNvSpPr>
          <p:nvPr>
            <p:ph idx="1"/>
          </p:nvPr>
        </p:nvSpPr>
        <p:spPr/>
        <p:txBody>
          <a:bodyPr>
            <a:normAutofit lnSpcReduction="10000"/>
          </a:bodyPr>
          <a:lstStyle/>
          <a:p>
            <a:pPr eaLnBrk="1" hangingPunct="1"/>
            <a:r>
              <a:rPr lang="en-US" altLang="en-US"/>
              <a:t>Refine the initialization phase from </a:t>
            </a:r>
            <a:r>
              <a:rPr lang="en-US" altLang="en-US" i="1">
                <a:solidFill>
                  <a:srgbClr val="FF3300"/>
                </a:solidFill>
              </a:rPr>
              <a:t>Initialize variables</a:t>
            </a:r>
            <a:r>
              <a:rPr lang="en-US" altLang="en-US"/>
              <a:t> to:</a:t>
            </a:r>
          </a:p>
          <a:p>
            <a:pPr lvl="2" eaLnBrk="1" hangingPunct="1">
              <a:buFontTx/>
              <a:buNone/>
            </a:pPr>
            <a:r>
              <a:rPr lang="en-US" altLang="en-US"/>
              <a:t>	</a:t>
            </a:r>
            <a:r>
              <a:rPr lang="en-US" altLang="en-US" i="1">
                <a:solidFill>
                  <a:schemeClr val="accent2"/>
                </a:solidFill>
              </a:rPr>
              <a:t>Initialize total to zero	</a:t>
            </a:r>
            <a:br>
              <a:rPr lang="en-US" altLang="en-US" i="1">
                <a:solidFill>
                  <a:schemeClr val="accent2"/>
                </a:solidFill>
              </a:rPr>
            </a:br>
            <a:r>
              <a:rPr lang="en-US" altLang="en-US" i="1">
                <a:solidFill>
                  <a:schemeClr val="accent2"/>
                </a:solidFill>
              </a:rPr>
              <a:t>Initialize counter to zero </a:t>
            </a:r>
          </a:p>
          <a:p>
            <a:pPr eaLnBrk="1" hangingPunct="1"/>
            <a:r>
              <a:rPr lang="en-US" altLang="en-US"/>
              <a:t>Refine </a:t>
            </a:r>
            <a:r>
              <a:rPr lang="en-US" altLang="en-US" i="1">
                <a:solidFill>
                  <a:srgbClr val="FF3300"/>
                </a:solidFill>
              </a:rPr>
              <a:t>Input, sum and count the quiz grades</a:t>
            </a:r>
            <a:r>
              <a:rPr lang="en-US" altLang="en-US"/>
              <a:t> to </a:t>
            </a:r>
          </a:p>
          <a:p>
            <a:pPr lvl="2" eaLnBrk="1" hangingPunct="1">
              <a:buFontTx/>
              <a:buNone/>
            </a:pPr>
            <a:r>
              <a:rPr lang="en-US" altLang="en-US"/>
              <a:t>	</a:t>
            </a:r>
            <a:r>
              <a:rPr lang="en-US" altLang="en-US" i="1">
                <a:solidFill>
                  <a:schemeClr val="accent2"/>
                </a:solidFill>
              </a:rPr>
              <a:t>Input the first grade (possibly the sentinel)</a:t>
            </a:r>
            <a:br>
              <a:rPr lang="en-US" altLang="en-US" i="1">
                <a:solidFill>
                  <a:schemeClr val="accent2"/>
                </a:solidFill>
              </a:rPr>
            </a:br>
            <a:r>
              <a:rPr lang="en-US" altLang="en-US" i="1">
                <a:solidFill>
                  <a:schemeClr val="accent2"/>
                </a:solidFill>
              </a:rPr>
              <a:t>While the user has not as yet entered the sentinel</a:t>
            </a:r>
            <a:br>
              <a:rPr lang="en-US" altLang="en-US" i="1">
                <a:solidFill>
                  <a:schemeClr val="accent2"/>
                </a:solidFill>
              </a:rPr>
            </a:br>
            <a:r>
              <a:rPr lang="en-US" altLang="en-US" i="1">
                <a:solidFill>
                  <a:schemeClr val="accent2"/>
                </a:solidFill>
              </a:rPr>
              <a:t>    Add this grade into the running total</a:t>
            </a:r>
            <a:br>
              <a:rPr lang="en-US" altLang="en-US" i="1">
                <a:solidFill>
                  <a:schemeClr val="accent2"/>
                </a:solidFill>
              </a:rPr>
            </a:br>
            <a:r>
              <a:rPr lang="en-US" altLang="en-US" i="1">
                <a:solidFill>
                  <a:schemeClr val="accent2"/>
                </a:solidFill>
              </a:rPr>
              <a:t>    Add one to the grade counter</a:t>
            </a:r>
            <a:br>
              <a:rPr lang="en-US" altLang="en-US" i="1">
                <a:solidFill>
                  <a:schemeClr val="accent2"/>
                </a:solidFill>
              </a:rPr>
            </a:br>
            <a:r>
              <a:rPr lang="en-US" altLang="en-US" i="1">
                <a:solidFill>
                  <a:schemeClr val="accent2"/>
                </a:solidFill>
              </a:rPr>
              <a:t>    Input the next grade (possibly the sentinel)</a:t>
            </a:r>
            <a:endParaRPr lang="en-US" altLang="en-US"/>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5110F7C8-D1FD-FE08-2667-96167A30E559}"/>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n-US" noProof="1"/>
              <a:t>Formulating Algorithms with Top-Down, Stepwise Refinement</a:t>
            </a:r>
            <a:endParaRPr lang="en-US" dirty="0"/>
          </a:p>
        </p:txBody>
      </p:sp>
      <p:sp>
        <p:nvSpPr>
          <p:cNvPr id="19459" name="Rectangle 3">
            <a:extLst>
              <a:ext uri="{FF2B5EF4-FFF2-40B4-BE49-F238E27FC236}">
                <a16:creationId xmlns:a16="http://schemas.microsoft.com/office/drawing/2014/main" id="{A4DF0935-0453-046E-B552-B94D31F69F8F}"/>
              </a:ext>
            </a:extLst>
          </p:cNvPr>
          <p:cNvSpPr>
            <a:spLocks noGrp="1" noChangeArrowheads="1"/>
          </p:cNvSpPr>
          <p:nvPr>
            <p:ph idx="1"/>
          </p:nvPr>
        </p:nvSpPr>
        <p:spPr/>
        <p:txBody>
          <a:bodyPr/>
          <a:lstStyle/>
          <a:p>
            <a:pPr eaLnBrk="1" hangingPunct="1"/>
            <a:r>
              <a:rPr lang="en-US" altLang="en-US"/>
              <a:t>Refine </a:t>
            </a:r>
            <a:r>
              <a:rPr lang="en-US" altLang="en-US" i="1">
                <a:solidFill>
                  <a:srgbClr val="FF3300"/>
                </a:solidFill>
              </a:rPr>
              <a:t>Calculate and print the class average</a:t>
            </a:r>
            <a:r>
              <a:rPr lang="en-US" altLang="en-US"/>
              <a:t> to</a:t>
            </a:r>
          </a:p>
          <a:p>
            <a:pPr lvl="2" eaLnBrk="1" hangingPunct="1">
              <a:buFontTx/>
              <a:buNone/>
            </a:pPr>
            <a:r>
              <a:rPr lang="en-US" altLang="en-US"/>
              <a:t>	</a:t>
            </a:r>
            <a:r>
              <a:rPr lang="en-US" altLang="en-US" i="1">
                <a:solidFill>
                  <a:schemeClr val="accent2"/>
                </a:solidFill>
              </a:rPr>
              <a:t>If the counter is not equal to zero</a:t>
            </a:r>
            <a:br>
              <a:rPr lang="en-US" altLang="en-US" i="1">
                <a:solidFill>
                  <a:schemeClr val="accent2"/>
                </a:solidFill>
              </a:rPr>
            </a:br>
            <a:r>
              <a:rPr lang="en-US" altLang="en-US" i="1">
                <a:solidFill>
                  <a:schemeClr val="accent2"/>
                </a:solidFill>
              </a:rPr>
              <a:t>    Set the average to the total divided by the counter</a:t>
            </a:r>
            <a:br>
              <a:rPr lang="en-US" altLang="en-US" i="1">
                <a:solidFill>
                  <a:schemeClr val="accent2"/>
                </a:solidFill>
              </a:rPr>
            </a:br>
            <a:r>
              <a:rPr lang="en-US" altLang="en-US" i="1">
                <a:solidFill>
                  <a:schemeClr val="accent2"/>
                </a:solidFill>
              </a:rPr>
              <a:t>    Print the average</a:t>
            </a:r>
            <a:br>
              <a:rPr lang="en-US" altLang="en-US" i="1">
                <a:solidFill>
                  <a:schemeClr val="accent2"/>
                </a:solidFill>
              </a:rPr>
            </a:br>
            <a:r>
              <a:rPr lang="en-US" altLang="en-US" i="1">
                <a:solidFill>
                  <a:schemeClr val="accent2"/>
                </a:solidFill>
              </a:rPr>
              <a:t>else</a:t>
            </a:r>
            <a:br>
              <a:rPr lang="en-US" altLang="en-US" i="1">
                <a:solidFill>
                  <a:schemeClr val="accent2"/>
                </a:solidFill>
              </a:rPr>
            </a:br>
            <a:r>
              <a:rPr lang="en-US" altLang="en-US" i="1">
                <a:solidFill>
                  <a:schemeClr val="accent2"/>
                </a:solidFill>
              </a:rPr>
              <a:t>    Print “No grades were entered”</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7EB51921-16EE-6E84-DDB2-7795D5DC39DF}"/>
              </a:ext>
            </a:extLst>
          </p:cNvPr>
          <p:cNvSpPr>
            <a:spLocks noGrp="1" noChangeArrowheads="1"/>
          </p:cNvSpPr>
          <p:nvPr>
            <p:ph type="title"/>
          </p:nvPr>
        </p:nvSpPr>
        <p:spPr/>
        <p:txBody>
          <a:bodyPr rtlCol="0">
            <a:normAutofit fontScale="90000"/>
          </a:bodyPr>
          <a:lstStyle/>
          <a:p>
            <a:pPr eaLnBrk="1" fontAlgn="auto" hangingPunct="1">
              <a:spcAft>
                <a:spcPts val="0"/>
              </a:spcAft>
              <a:defRPr/>
            </a:pPr>
            <a:r>
              <a:rPr lang="en-US" dirty="0"/>
              <a:t>Refined Pseudocode for Class-averaging Problem</a:t>
            </a:r>
          </a:p>
        </p:txBody>
      </p:sp>
      <p:sp>
        <p:nvSpPr>
          <p:cNvPr id="90115" name="Rectangle 3">
            <a:extLst>
              <a:ext uri="{FF2B5EF4-FFF2-40B4-BE49-F238E27FC236}">
                <a16:creationId xmlns:a16="http://schemas.microsoft.com/office/drawing/2014/main" id="{A548FC82-BA1F-8205-DA0F-CCA443374D97}"/>
              </a:ext>
            </a:extLst>
          </p:cNvPr>
          <p:cNvSpPr>
            <a:spLocks noGrp="1" noChangeArrowheads="1"/>
          </p:cNvSpPr>
          <p:nvPr>
            <p:ph idx="1"/>
          </p:nvPr>
        </p:nvSpPr>
        <p:spPr>
          <a:xfrm>
            <a:off x="457200" y="1570038"/>
            <a:ext cx="8229600" cy="4525962"/>
          </a:xfrm>
        </p:spPr>
        <p:txBody>
          <a:bodyPr rtlCol="0">
            <a:normAutofit fontScale="92500" lnSpcReduction="10000"/>
          </a:bodyPr>
          <a:lstStyle/>
          <a:p>
            <a:pPr marL="514350" indent="-514350" eaLnBrk="1" fontAlgn="auto" hangingPunct="1">
              <a:lnSpc>
                <a:spcPct val="90000"/>
              </a:lnSpc>
              <a:spcAft>
                <a:spcPts val="0"/>
              </a:spcAft>
              <a:buFont typeface="Arial" panose="020B0604020202020204" pitchFamily="34" charset="0"/>
              <a:buNone/>
              <a:defRPr/>
            </a:pPr>
            <a:r>
              <a:rPr lang="en-US" sz="2200" dirty="0"/>
              <a:t>Pseudocode:</a:t>
            </a:r>
          </a:p>
          <a:p>
            <a:pPr marL="571500" indent="-457200" eaLnBrk="1" fontAlgn="auto" hangingPunct="1">
              <a:lnSpc>
                <a:spcPct val="90000"/>
              </a:lnSpc>
              <a:spcBef>
                <a:spcPts val="800"/>
              </a:spcBef>
              <a:spcAft>
                <a:spcPts val="0"/>
              </a:spcAft>
              <a:buFont typeface="+mj-lt"/>
              <a:buAutoNum type="arabicPeriod"/>
              <a:defRPr/>
            </a:pPr>
            <a:r>
              <a:rPr lang="en-US" sz="2200" dirty="0"/>
              <a:t>Initialize </a:t>
            </a:r>
            <a:r>
              <a:rPr lang="en-US" sz="2200" dirty="0">
                <a:latin typeface="Courier New" pitchFamily="49" charset="0"/>
                <a:cs typeface="Courier New" pitchFamily="49" charset="0"/>
              </a:rPr>
              <a:t>total</a:t>
            </a:r>
            <a:r>
              <a:rPr lang="en-US" sz="2200" dirty="0"/>
              <a:t> to zero</a:t>
            </a:r>
          </a:p>
          <a:p>
            <a:pPr marL="571500" indent="-457200" eaLnBrk="1" fontAlgn="auto" hangingPunct="1">
              <a:lnSpc>
                <a:spcPct val="90000"/>
              </a:lnSpc>
              <a:spcAft>
                <a:spcPts val="0"/>
              </a:spcAft>
              <a:buFont typeface="+mj-lt"/>
              <a:buAutoNum type="arabicPeriod"/>
              <a:defRPr/>
            </a:pPr>
            <a:r>
              <a:rPr lang="en-US" sz="2200" dirty="0"/>
              <a:t>Initialize </a:t>
            </a:r>
            <a:r>
              <a:rPr lang="en-US" sz="2200" dirty="0">
                <a:latin typeface="Courier New" pitchFamily="49" charset="0"/>
                <a:cs typeface="Courier New" pitchFamily="49" charset="0"/>
              </a:rPr>
              <a:t>counter</a:t>
            </a:r>
            <a:r>
              <a:rPr lang="en-US" sz="2200" dirty="0"/>
              <a:t> to zero</a:t>
            </a:r>
          </a:p>
          <a:p>
            <a:pPr marL="571500" indent="-457200" eaLnBrk="1" fontAlgn="auto" hangingPunct="1">
              <a:lnSpc>
                <a:spcPct val="90000"/>
              </a:lnSpc>
              <a:spcAft>
                <a:spcPts val="0"/>
              </a:spcAft>
              <a:buFont typeface="+mj-lt"/>
              <a:buAutoNum type="arabicPeriod"/>
              <a:defRPr/>
            </a:pPr>
            <a:r>
              <a:rPr lang="en-US" sz="2200" dirty="0"/>
              <a:t>Input the first </a:t>
            </a:r>
            <a:r>
              <a:rPr lang="en-US" sz="2200" dirty="0">
                <a:latin typeface="Courier New" pitchFamily="49" charset="0"/>
                <a:cs typeface="Courier New" pitchFamily="49" charset="0"/>
              </a:rPr>
              <a:t>grade</a:t>
            </a:r>
          </a:p>
          <a:p>
            <a:pPr marL="571500" indent="-457200" eaLnBrk="1" fontAlgn="auto" hangingPunct="1">
              <a:lnSpc>
                <a:spcPct val="90000"/>
              </a:lnSpc>
              <a:spcAft>
                <a:spcPts val="0"/>
              </a:spcAft>
              <a:buFont typeface="+mj-lt"/>
              <a:buAutoNum type="arabicPeriod"/>
              <a:defRPr/>
            </a:pPr>
            <a:r>
              <a:rPr lang="en-US" sz="2200" dirty="0"/>
              <a:t>While the user has not as yet entered the sentinel </a:t>
            </a:r>
          </a:p>
          <a:p>
            <a:pPr marL="971550" lvl="1" indent="-457200" eaLnBrk="1" fontAlgn="auto" hangingPunct="1">
              <a:lnSpc>
                <a:spcPct val="90000"/>
              </a:lnSpc>
              <a:spcAft>
                <a:spcPts val="0"/>
              </a:spcAft>
              <a:buFont typeface="+mj-lt"/>
              <a:buAutoNum type="alphaLcPeriod"/>
              <a:defRPr/>
            </a:pPr>
            <a:r>
              <a:rPr lang="en-US" sz="2200" dirty="0"/>
              <a:t>Add this </a:t>
            </a:r>
            <a:r>
              <a:rPr lang="en-US" sz="2200" dirty="0">
                <a:latin typeface="Courier New" pitchFamily="49" charset="0"/>
                <a:cs typeface="Courier New" pitchFamily="49" charset="0"/>
              </a:rPr>
              <a:t>grade </a:t>
            </a:r>
            <a:r>
              <a:rPr lang="en-US" sz="2200" dirty="0"/>
              <a:t>into the running </a:t>
            </a:r>
            <a:r>
              <a:rPr lang="en-US" sz="2200" dirty="0">
                <a:latin typeface="Courier New" pitchFamily="49" charset="0"/>
                <a:cs typeface="Courier New" pitchFamily="49" charset="0"/>
              </a:rPr>
              <a:t>total</a:t>
            </a:r>
            <a:r>
              <a:rPr lang="en-US" sz="2200" dirty="0"/>
              <a:t> </a:t>
            </a:r>
          </a:p>
          <a:p>
            <a:pPr marL="971550" lvl="1" indent="-457200" eaLnBrk="1" fontAlgn="auto" hangingPunct="1">
              <a:lnSpc>
                <a:spcPct val="90000"/>
              </a:lnSpc>
              <a:spcAft>
                <a:spcPts val="0"/>
              </a:spcAft>
              <a:buFont typeface="+mj-lt"/>
              <a:buAutoNum type="alphaLcPeriod"/>
              <a:defRPr/>
            </a:pPr>
            <a:r>
              <a:rPr lang="en-US" sz="2200" dirty="0"/>
              <a:t>Add one to the </a:t>
            </a:r>
            <a:r>
              <a:rPr lang="en-US" sz="2200" dirty="0">
                <a:latin typeface="Courier New" pitchFamily="49" charset="0"/>
                <a:cs typeface="Courier New" pitchFamily="49" charset="0"/>
              </a:rPr>
              <a:t>grade counter</a:t>
            </a:r>
            <a:r>
              <a:rPr lang="en-US" sz="2200" dirty="0"/>
              <a:t> </a:t>
            </a:r>
          </a:p>
          <a:p>
            <a:pPr marL="971550" lvl="1" indent="-457200" eaLnBrk="1" fontAlgn="auto" hangingPunct="1">
              <a:lnSpc>
                <a:spcPct val="90000"/>
              </a:lnSpc>
              <a:spcAft>
                <a:spcPts val="0"/>
              </a:spcAft>
              <a:buFont typeface="+mj-lt"/>
              <a:buAutoNum type="alphaLcPeriod"/>
              <a:defRPr/>
            </a:pPr>
            <a:r>
              <a:rPr lang="en-US" sz="2200" dirty="0"/>
              <a:t>Input the next </a:t>
            </a:r>
            <a:r>
              <a:rPr lang="en-US" sz="2200" dirty="0">
                <a:latin typeface="Courier New" pitchFamily="49" charset="0"/>
                <a:cs typeface="Courier New" pitchFamily="49" charset="0"/>
              </a:rPr>
              <a:t>grade</a:t>
            </a:r>
            <a:r>
              <a:rPr lang="en-US" sz="2200" dirty="0"/>
              <a:t>(possibly the sentinel)</a:t>
            </a:r>
          </a:p>
          <a:p>
            <a:pPr marL="571500" indent="-457200" eaLnBrk="1" fontAlgn="auto" hangingPunct="1">
              <a:lnSpc>
                <a:spcPct val="90000"/>
              </a:lnSpc>
              <a:spcAft>
                <a:spcPts val="0"/>
              </a:spcAft>
              <a:buFont typeface="+mj-lt"/>
              <a:buAutoNum type="arabicPeriod"/>
              <a:defRPr/>
            </a:pPr>
            <a:r>
              <a:rPr lang="en-US" sz="2200" dirty="0"/>
              <a:t>If the </a:t>
            </a:r>
            <a:r>
              <a:rPr lang="en-US" sz="2200" dirty="0">
                <a:latin typeface="Courier New" pitchFamily="49" charset="0"/>
                <a:cs typeface="Courier New" pitchFamily="49" charset="0"/>
              </a:rPr>
              <a:t>counter</a:t>
            </a:r>
            <a:r>
              <a:rPr lang="en-US" sz="2200" dirty="0"/>
              <a:t> is not equal to zero</a:t>
            </a:r>
          </a:p>
          <a:p>
            <a:pPr marL="971550" lvl="1" indent="-457200" eaLnBrk="1" fontAlgn="auto" hangingPunct="1">
              <a:lnSpc>
                <a:spcPct val="90000"/>
              </a:lnSpc>
              <a:spcAft>
                <a:spcPts val="0"/>
              </a:spcAft>
              <a:buFont typeface="+mj-lt"/>
              <a:buAutoNum type="alphaLcPeriod"/>
              <a:defRPr/>
            </a:pPr>
            <a:r>
              <a:rPr lang="en-US" sz="2200" dirty="0"/>
              <a:t>Set the </a:t>
            </a:r>
            <a:r>
              <a:rPr lang="en-US" sz="2200" dirty="0">
                <a:latin typeface="Courier New" pitchFamily="49" charset="0"/>
                <a:cs typeface="Courier New" pitchFamily="49" charset="0"/>
              </a:rPr>
              <a:t>average</a:t>
            </a:r>
            <a:r>
              <a:rPr lang="en-US" sz="2200" dirty="0"/>
              <a:t> to the total divided by the </a:t>
            </a:r>
            <a:r>
              <a:rPr lang="en-US" sz="2200" dirty="0">
                <a:latin typeface="Courier New" pitchFamily="49" charset="0"/>
                <a:cs typeface="Courier New" pitchFamily="49" charset="0"/>
              </a:rPr>
              <a:t>counter</a:t>
            </a:r>
            <a:r>
              <a:rPr lang="en-US" sz="2200" dirty="0"/>
              <a:t> </a:t>
            </a:r>
          </a:p>
          <a:p>
            <a:pPr marL="971550" lvl="1" indent="-457200" eaLnBrk="1" fontAlgn="auto" hangingPunct="1">
              <a:lnSpc>
                <a:spcPct val="90000"/>
              </a:lnSpc>
              <a:spcAft>
                <a:spcPts val="0"/>
              </a:spcAft>
              <a:buFont typeface="+mj-lt"/>
              <a:buAutoNum type="alphaLcPeriod"/>
              <a:defRPr/>
            </a:pPr>
            <a:r>
              <a:rPr lang="en-US" sz="2200" dirty="0"/>
              <a:t>Print the </a:t>
            </a:r>
            <a:r>
              <a:rPr lang="en-US" sz="2200" dirty="0">
                <a:latin typeface="Courier New" pitchFamily="49" charset="0"/>
                <a:cs typeface="Courier New" pitchFamily="49" charset="0"/>
              </a:rPr>
              <a:t>average</a:t>
            </a:r>
          </a:p>
          <a:p>
            <a:pPr marL="571500" indent="-457200" eaLnBrk="1" fontAlgn="auto" hangingPunct="1">
              <a:lnSpc>
                <a:spcPct val="90000"/>
              </a:lnSpc>
              <a:spcAft>
                <a:spcPts val="0"/>
              </a:spcAft>
              <a:buFont typeface="Arial" panose="020B0604020202020204" pitchFamily="34" charset="0"/>
              <a:buNone/>
              <a:defRPr/>
            </a:pPr>
            <a:r>
              <a:rPr lang="en-US" sz="2200" dirty="0"/>
              <a:t>      Else</a:t>
            </a:r>
          </a:p>
          <a:p>
            <a:pPr marL="971550" lvl="1" indent="-457200" eaLnBrk="1" fontAlgn="auto" hangingPunct="1">
              <a:lnSpc>
                <a:spcPct val="90000"/>
              </a:lnSpc>
              <a:spcAft>
                <a:spcPts val="0"/>
              </a:spcAft>
              <a:buFont typeface="+mj-lt"/>
              <a:buAutoNum type="alphaLcPeriod"/>
              <a:defRPr/>
            </a:pPr>
            <a:r>
              <a:rPr lang="en-US" sz="2200" dirty="0"/>
              <a:t>Print “No grades were entered”</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2E46ED-CE66-9D15-68AB-98FA9EBE077F}"/>
              </a:ext>
            </a:extLst>
          </p:cNvPr>
          <p:cNvSpPr>
            <a:spLocks noGrp="1"/>
          </p:cNvSpPr>
          <p:nvPr>
            <p:ph idx="1"/>
          </p:nvPr>
        </p:nvSpPr>
        <p:spPr>
          <a:xfrm>
            <a:off x="457200" y="228601"/>
            <a:ext cx="8229600" cy="6400800"/>
          </a:xfrm>
          <a:ln>
            <a:miter lim="800000"/>
            <a:headEnd/>
            <a:tailEnd/>
          </a:ln>
        </p:spPr>
        <p:style>
          <a:lnRef idx="1">
            <a:schemeClr val="accent1"/>
          </a:lnRef>
          <a:fillRef idx="2">
            <a:schemeClr val="accent1"/>
          </a:fillRef>
          <a:effectRef idx="1">
            <a:schemeClr val="accent1"/>
          </a:effectRef>
          <a:fontRef idx="minor">
            <a:schemeClr val="dk1"/>
          </a:fontRef>
        </p:style>
        <p:txBody>
          <a:bodyPr rtlCol="0">
            <a:noAutofit/>
          </a:bodyPr>
          <a:lstStyle/>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#include &lt;stdio.h&gt;</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int main()</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int counter, grade, total;</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float average;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total = 0;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counter = 0;</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printf("%s", "Enter grade, -1 to end:");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scanf("%d", &amp;grade);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effectLst>
                  <a:glow rad="101600">
                    <a:srgbClr val="00B0F0">
                      <a:alpha val="60000"/>
                    </a:srgbClr>
                  </a:glow>
                </a:effectLst>
                <a:latin typeface="Courier New" pitchFamily="49" charset="0"/>
                <a:cs typeface="Courier New" pitchFamily="49" charset="0"/>
              </a:rPr>
              <a:t>  </a:t>
            </a:r>
            <a:r>
              <a:rPr lang="en-US" sz="1800" b="1" dirty="0">
                <a:solidFill>
                  <a:schemeClr val="tx1"/>
                </a:solidFill>
                <a:effectLst>
                  <a:glow rad="228600">
                    <a:srgbClr val="FFFF66"/>
                  </a:glow>
                </a:effectLst>
                <a:latin typeface="Courier New" pitchFamily="49" charset="0"/>
                <a:cs typeface="Courier New" pitchFamily="49" charset="0"/>
              </a:rPr>
              <a:t>while ( grade != -1 ) {</a:t>
            </a:r>
            <a:r>
              <a:rPr lang="en-US" sz="1800" b="1" dirty="0">
                <a:solidFill>
                  <a:schemeClr val="tx1"/>
                </a:solidFill>
                <a:effectLst>
                  <a:glow rad="228600">
                    <a:schemeClr val="accent1">
                      <a:satMod val="175000"/>
                      <a:alpha val="40000"/>
                    </a:schemeClr>
                  </a:glow>
                </a:effectLst>
                <a:latin typeface="Courier New" pitchFamily="49" charset="0"/>
                <a:cs typeface="Courier New" pitchFamily="49" charset="0"/>
              </a:rPr>
              <a:t>	</a:t>
            </a:r>
            <a:r>
              <a:rPr lang="en-US" sz="1800" b="1" dirty="0">
                <a:solidFill>
                  <a:schemeClr val="tx1"/>
                </a:solidFill>
                <a:latin typeface="Courier New" pitchFamily="49" charset="0"/>
                <a:cs typeface="Courier New" pitchFamily="49" charset="0"/>
              </a:rPr>
              <a:t>//Sentinel value = -1</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total = total + grade;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counter = counter + 1;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 "%s", "Enter grade, -1 to end: " );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scanf("%d", &amp;grade);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 //end while</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if (counter != 0)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average = (float) total/counter;  //type conversion</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printf("Class average is %.2f\n", average);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 //end if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else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puts("No grades were entered");   </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  } //end else</a:t>
            </a:r>
          </a:p>
          <a:p>
            <a:pPr marL="0" algn="just" eaLnBrk="1" fontAlgn="auto" hangingPunct="1">
              <a:spcBef>
                <a:spcPts val="0"/>
              </a:spcBef>
              <a:spcAft>
                <a:spcPts val="0"/>
              </a:spcAft>
              <a:buFont typeface="Arial" panose="020B0604020202020204" pitchFamily="34" charset="0"/>
              <a:buNone/>
              <a:defRPr/>
            </a:pPr>
            <a:r>
              <a:rPr lang="en-US" sz="1800" b="1" dirty="0">
                <a:solidFill>
                  <a:schemeClr val="tx1"/>
                </a:solidFill>
                <a:latin typeface="Courier New" pitchFamily="49" charset="0"/>
                <a:cs typeface="Courier New" pitchFamily="49" charset="0"/>
              </a:rPr>
              <a:t>}</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9DE2B-8FA6-5250-4133-6AF0E003E038}"/>
              </a:ext>
            </a:extLst>
          </p:cNvPr>
          <p:cNvSpPr>
            <a:spLocks noGrp="1"/>
          </p:cNvSpPr>
          <p:nvPr>
            <p:ph idx="1"/>
          </p:nvPr>
        </p:nvSpPr>
        <p:spPr>
          <a:xfrm>
            <a:off x="457200" y="1600200"/>
            <a:ext cx="8229600" cy="3124200"/>
          </a:xfrm>
        </p:spPr>
        <p:style>
          <a:lnRef idx="2">
            <a:schemeClr val="dk1"/>
          </a:lnRef>
          <a:fillRef idx="1">
            <a:schemeClr val="lt1"/>
          </a:fillRef>
          <a:effectRef idx="0">
            <a:schemeClr val="dk1"/>
          </a:effectRef>
          <a:fontRef idx="minor">
            <a:schemeClr val="dk1"/>
          </a:fontRef>
        </p:style>
        <p:txBody>
          <a:bodyPr rtlCol="0">
            <a:normAutofit/>
          </a:bodyPr>
          <a:lstStyle/>
          <a:p>
            <a:pPr marL="0" indent="0" eaLnBrk="1" fontAlgn="auto" hangingPunct="1">
              <a:spcBef>
                <a:spcPct val="0"/>
              </a:spcBef>
              <a:spcAft>
                <a:spcPts val="0"/>
              </a:spcAft>
              <a:buFont typeface="Arial" panose="020B0604020202020204" pitchFamily="34" charset="0"/>
              <a:buNone/>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pPr>
            <a:r>
              <a:rPr lang="en-US" sz="1800" dirty="0">
                <a:solidFill>
                  <a:schemeClr val="tx1"/>
                </a:solidFill>
                <a:latin typeface="Courier New" pitchFamily="49" charset="0"/>
                <a:cs typeface="Courier New" pitchFamily="49" charset="0"/>
              </a:rPr>
              <a:t>Enter grade, -1 to end: 75</a:t>
            </a:r>
          </a:p>
          <a:p>
            <a:pPr marL="0" indent="0" eaLnBrk="1" fontAlgn="auto" hangingPunct="1">
              <a:spcBef>
                <a:spcPct val="0"/>
              </a:spcBef>
              <a:spcAft>
                <a:spcPts val="0"/>
              </a:spcAft>
              <a:buFont typeface="Arial" panose="020B0604020202020204" pitchFamily="34" charset="0"/>
              <a:buNone/>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pPr>
            <a:r>
              <a:rPr lang="en-US" sz="1800" dirty="0">
                <a:solidFill>
                  <a:schemeClr val="tx1"/>
                </a:solidFill>
                <a:latin typeface="Courier New" pitchFamily="49" charset="0"/>
                <a:cs typeface="Courier New" pitchFamily="49" charset="0"/>
              </a:rPr>
              <a:t>Enter grade, -1 to end: 94</a:t>
            </a:r>
          </a:p>
          <a:p>
            <a:pPr marL="0" indent="0" eaLnBrk="1" fontAlgn="auto" hangingPunct="1">
              <a:spcBef>
                <a:spcPct val="0"/>
              </a:spcBef>
              <a:spcAft>
                <a:spcPts val="0"/>
              </a:spcAft>
              <a:buFont typeface="Arial" panose="020B0604020202020204" pitchFamily="34" charset="0"/>
              <a:buNone/>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pPr>
            <a:r>
              <a:rPr lang="en-US" sz="1800" dirty="0">
                <a:solidFill>
                  <a:schemeClr val="tx1"/>
                </a:solidFill>
                <a:latin typeface="Courier New" pitchFamily="49" charset="0"/>
                <a:cs typeface="Courier New" pitchFamily="49" charset="0"/>
              </a:rPr>
              <a:t>Enter grade, -1 to end: 97</a:t>
            </a:r>
          </a:p>
          <a:p>
            <a:pPr marL="0" indent="0" eaLnBrk="1" fontAlgn="auto" hangingPunct="1">
              <a:spcBef>
                <a:spcPct val="0"/>
              </a:spcBef>
              <a:spcAft>
                <a:spcPts val="0"/>
              </a:spcAft>
              <a:buFont typeface="Arial" panose="020B0604020202020204" pitchFamily="34" charset="0"/>
              <a:buNone/>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pPr>
            <a:r>
              <a:rPr lang="en-US" sz="1800" dirty="0">
                <a:solidFill>
                  <a:schemeClr val="tx1"/>
                </a:solidFill>
                <a:latin typeface="Courier New" pitchFamily="49" charset="0"/>
                <a:cs typeface="Courier New" pitchFamily="49" charset="0"/>
              </a:rPr>
              <a:t>Enter grade, -1 to end: 88</a:t>
            </a:r>
          </a:p>
          <a:p>
            <a:pPr marL="0" indent="0" eaLnBrk="1" fontAlgn="auto" hangingPunct="1">
              <a:spcBef>
                <a:spcPct val="0"/>
              </a:spcBef>
              <a:spcAft>
                <a:spcPts val="0"/>
              </a:spcAft>
              <a:buFont typeface="Arial" panose="020B0604020202020204" pitchFamily="34" charset="0"/>
              <a:buNone/>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pPr>
            <a:r>
              <a:rPr lang="en-US" sz="1800" dirty="0">
                <a:solidFill>
                  <a:schemeClr val="tx1"/>
                </a:solidFill>
                <a:latin typeface="Courier New" pitchFamily="49" charset="0"/>
                <a:cs typeface="Courier New" pitchFamily="49" charset="0"/>
              </a:rPr>
              <a:t>Enter grade, -1 to end: 70</a:t>
            </a:r>
          </a:p>
          <a:p>
            <a:pPr marL="0" indent="0" eaLnBrk="1" fontAlgn="auto" hangingPunct="1">
              <a:spcBef>
                <a:spcPct val="0"/>
              </a:spcBef>
              <a:spcAft>
                <a:spcPts val="0"/>
              </a:spcAft>
              <a:buFont typeface="Arial" panose="020B0604020202020204" pitchFamily="34" charset="0"/>
              <a:buNone/>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pPr>
            <a:r>
              <a:rPr lang="en-US" sz="1800" dirty="0">
                <a:solidFill>
                  <a:schemeClr val="tx1"/>
                </a:solidFill>
                <a:latin typeface="Courier New" pitchFamily="49" charset="0"/>
                <a:cs typeface="Courier New" pitchFamily="49" charset="0"/>
              </a:rPr>
              <a:t>Enter grade, -1 to end: 64</a:t>
            </a:r>
          </a:p>
          <a:p>
            <a:pPr marL="0" indent="0" eaLnBrk="1" fontAlgn="auto" hangingPunct="1">
              <a:spcBef>
                <a:spcPct val="0"/>
              </a:spcBef>
              <a:spcAft>
                <a:spcPts val="0"/>
              </a:spcAft>
              <a:buFont typeface="Arial" panose="020B0604020202020204" pitchFamily="34" charset="0"/>
              <a:buNone/>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pPr>
            <a:r>
              <a:rPr lang="en-US" sz="1800" dirty="0">
                <a:solidFill>
                  <a:schemeClr val="tx1"/>
                </a:solidFill>
                <a:latin typeface="Courier New" pitchFamily="49" charset="0"/>
                <a:cs typeface="Courier New" pitchFamily="49" charset="0"/>
              </a:rPr>
              <a:t>Enter grade, -1 to end: 83</a:t>
            </a:r>
          </a:p>
          <a:p>
            <a:pPr marL="0" indent="0" eaLnBrk="1" fontAlgn="auto" hangingPunct="1">
              <a:spcBef>
                <a:spcPct val="0"/>
              </a:spcBef>
              <a:spcAft>
                <a:spcPts val="0"/>
              </a:spcAft>
              <a:buFont typeface="Arial" panose="020B0604020202020204" pitchFamily="34" charset="0"/>
              <a:buNone/>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pPr>
            <a:r>
              <a:rPr lang="en-US" sz="1800" dirty="0">
                <a:solidFill>
                  <a:schemeClr val="tx1"/>
                </a:solidFill>
                <a:latin typeface="Courier New" pitchFamily="49" charset="0"/>
                <a:cs typeface="Courier New" pitchFamily="49" charset="0"/>
              </a:rPr>
              <a:t>Enter grade, -1 to end: 89</a:t>
            </a:r>
          </a:p>
          <a:p>
            <a:pPr marL="0" indent="0" eaLnBrk="1" fontAlgn="auto" hangingPunct="1">
              <a:spcBef>
                <a:spcPct val="0"/>
              </a:spcBef>
              <a:spcAft>
                <a:spcPts val="0"/>
              </a:spcAft>
              <a:buFont typeface="Arial" panose="020B0604020202020204" pitchFamily="34" charset="0"/>
              <a:buNone/>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pPr>
            <a:r>
              <a:rPr lang="en-US" sz="1800" dirty="0">
                <a:solidFill>
                  <a:schemeClr val="tx1"/>
                </a:solidFill>
                <a:latin typeface="Courier New" pitchFamily="49" charset="0"/>
                <a:cs typeface="Courier New" pitchFamily="49" charset="0"/>
              </a:rPr>
              <a:t>Enter grade, -1 to end: -1</a:t>
            </a:r>
          </a:p>
          <a:p>
            <a:pPr marL="0" indent="0" eaLnBrk="1" fontAlgn="auto" hangingPunct="1">
              <a:spcBef>
                <a:spcPct val="0"/>
              </a:spcBef>
              <a:spcAft>
                <a:spcPts val="0"/>
              </a:spcAft>
              <a:buFont typeface="Arial" panose="020B0604020202020204" pitchFamily="34" charset="0"/>
              <a:buNone/>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pPr>
            <a:r>
              <a:rPr lang="en-US" sz="1800" dirty="0">
                <a:solidFill>
                  <a:schemeClr val="tx1"/>
                </a:solidFill>
                <a:latin typeface="Courier New" pitchFamily="49" charset="0"/>
                <a:cs typeface="Courier New" pitchFamily="49" charset="0"/>
              </a:rPr>
              <a:t>Class average is 82.50 </a:t>
            </a:r>
          </a:p>
        </p:txBody>
      </p:sp>
      <p:sp>
        <p:nvSpPr>
          <p:cNvPr id="4" name="TextBox 3">
            <a:extLst>
              <a:ext uri="{FF2B5EF4-FFF2-40B4-BE49-F238E27FC236}">
                <a16:creationId xmlns:a16="http://schemas.microsoft.com/office/drawing/2014/main" id="{885EB48D-9F51-7E91-C7CA-7BD1991053B8}"/>
              </a:ext>
            </a:extLst>
          </p:cNvPr>
          <p:cNvSpPr txBox="1"/>
          <p:nvPr/>
        </p:nvSpPr>
        <p:spPr>
          <a:xfrm>
            <a:off x="457200" y="5181600"/>
            <a:ext cx="8229600" cy="6461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fontAlgn="auto" hangingPunct="1">
              <a:spcBef>
                <a:spcPts val="0"/>
              </a:spcBef>
              <a:spcAft>
                <a:spcPts val="0"/>
              </a:spcAft>
              <a:defRPr/>
            </a:pPr>
            <a:r>
              <a:rPr lang="en-US" dirty="0">
                <a:solidFill>
                  <a:schemeClr val="tx1"/>
                </a:solidFill>
                <a:latin typeface="Courier New" pitchFamily="49" charset="0"/>
                <a:cs typeface="Courier New" pitchFamily="49" charset="0"/>
              </a:rPr>
              <a:t>Enter grade, -1 to end: -1</a:t>
            </a:r>
            <a:br>
              <a:rPr lang="en-US" dirty="0">
                <a:solidFill>
                  <a:schemeClr val="tx1"/>
                </a:solidFill>
                <a:latin typeface="Courier New" pitchFamily="49" charset="0"/>
                <a:cs typeface="Courier New" pitchFamily="49" charset="0"/>
              </a:rPr>
            </a:br>
            <a:r>
              <a:rPr lang="en-US" dirty="0">
                <a:solidFill>
                  <a:schemeClr val="tx1"/>
                </a:solidFill>
                <a:latin typeface="Courier New" pitchFamily="49" charset="0"/>
                <a:cs typeface="Courier New" pitchFamily="49" charset="0"/>
              </a:rPr>
              <a:t>No grades were entered </a:t>
            </a:r>
          </a:p>
        </p:txBody>
      </p:sp>
      <p:sp>
        <p:nvSpPr>
          <p:cNvPr id="22532" name="TextBox 4">
            <a:extLst>
              <a:ext uri="{FF2B5EF4-FFF2-40B4-BE49-F238E27FC236}">
                <a16:creationId xmlns:a16="http://schemas.microsoft.com/office/drawing/2014/main" id="{05FC1399-CDAB-2C9F-9773-F89F89784680}"/>
              </a:ext>
            </a:extLst>
          </p:cNvPr>
          <p:cNvSpPr txBox="1">
            <a:spLocks noChangeArrowheads="1"/>
          </p:cNvSpPr>
          <p:nvPr/>
        </p:nvSpPr>
        <p:spPr bwMode="auto">
          <a:xfrm>
            <a:off x="4191000" y="4724400"/>
            <a:ext cx="76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eaLnBrk="1" hangingPunct="1">
              <a:spcBef>
                <a:spcPct val="0"/>
              </a:spcBef>
              <a:buFontTx/>
              <a:buNone/>
            </a:pPr>
            <a:r>
              <a:rPr lang="en-US" altLang="en-US" sz="1800" b="1">
                <a:solidFill>
                  <a:schemeClr val="tx1"/>
                </a:solidFill>
              </a:rPr>
              <a: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3416787B-B4F4-362E-FC94-72077A63C1B2}"/>
              </a:ext>
            </a:extLst>
          </p:cNvPr>
          <p:cNvSpPr>
            <a:spLocks noGrp="1"/>
          </p:cNvSpPr>
          <p:nvPr>
            <p:ph idx="1"/>
          </p:nvPr>
        </p:nvSpPr>
        <p:spPr/>
        <p:txBody>
          <a:bodyPr/>
          <a:lstStyle/>
          <a:p>
            <a:r>
              <a:rPr lang="en-US" altLang="en-US"/>
              <a:t>A Structured program should be ________</a:t>
            </a:r>
            <a:br>
              <a:rPr lang="en-US" altLang="en-US"/>
            </a:br>
            <a:r>
              <a:rPr lang="en-US" altLang="en-US"/>
              <a:t>a) Secure</a:t>
            </a:r>
            <a:br>
              <a:rPr lang="en-US" altLang="en-US"/>
            </a:br>
            <a:r>
              <a:rPr lang="en-US" altLang="en-US"/>
              <a:t>b) Sequential</a:t>
            </a:r>
            <a:br>
              <a:rPr lang="en-US" altLang="en-US"/>
            </a:br>
            <a:r>
              <a:rPr lang="en-US" altLang="en-US"/>
              <a:t>c) Ordered</a:t>
            </a:r>
            <a:br>
              <a:rPr lang="en-US" altLang="en-US"/>
            </a:br>
            <a:r>
              <a:rPr lang="en-US" altLang="en-US"/>
              <a:t>d) Simple</a:t>
            </a:r>
            <a:endParaRPr lang="en-IN" altLang="en-US"/>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F5F743A5-CE28-F26D-21D1-B18A3C75B8DC}"/>
              </a:ext>
            </a:extLst>
          </p:cNvPr>
          <p:cNvSpPr>
            <a:spLocks noGrp="1"/>
          </p:cNvSpPr>
          <p:nvPr>
            <p:ph idx="1"/>
          </p:nvPr>
        </p:nvSpPr>
        <p:spPr/>
        <p:txBody>
          <a:bodyPr/>
          <a:lstStyle/>
          <a:p>
            <a:r>
              <a:rPr lang="en-US" altLang="en-US"/>
              <a:t>What is the correct syntax of for loop?</a:t>
            </a:r>
            <a:br>
              <a:rPr lang="en-US" altLang="en-US"/>
            </a:br>
            <a:r>
              <a:rPr lang="en-US" altLang="en-US"/>
              <a:t>a) for(initialization;condition;update)</a:t>
            </a:r>
            <a:br>
              <a:rPr lang="en-US" altLang="en-US"/>
            </a:br>
            <a:r>
              <a:rPr lang="en-US" altLang="en-US"/>
              <a:t>b) for(initialization,condition,update)</a:t>
            </a:r>
            <a:br>
              <a:rPr lang="en-US" altLang="en-US"/>
            </a:br>
            <a:r>
              <a:rPr lang="en-US" altLang="en-US"/>
              <a:t>c) for(condition;initialization;update)</a:t>
            </a:r>
            <a:br>
              <a:rPr lang="en-US" altLang="en-US"/>
            </a:br>
            <a:r>
              <a:rPr lang="en-US" altLang="en-US"/>
              <a:t>d) for(initialization;condition;)</a:t>
            </a:r>
            <a:br>
              <a:rPr lang="en-US" altLang="en-US"/>
            </a:br>
            <a:endParaRPr lang="en-I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9"/>
          <p:cNvSpPr txBox="1">
            <a:spLocks noGrp="1"/>
          </p:cNvSpPr>
          <p:nvPr>
            <p:ph type="body" idx="1"/>
          </p:nvPr>
        </p:nvSpPr>
        <p:spPr>
          <a:xfrm>
            <a:off x="381000" y="990600"/>
            <a:ext cx="4191000" cy="5135563"/>
          </a:xfrm>
          <a:prstGeom prst="rect">
            <a:avLst/>
          </a:prstGeom>
          <a:solidFill>
            <a:schemeClr val="lt1"/>
          </a:solidFill>
          <a:ln>
            <a:noFill/>
          </a:ln>
        </p:spPr>
        <p:txBody>
          <a:bodyPr spcFirstLastPara="1" wrap="square" lIns="91425" tIns="45700" rIns="91425" bIns="45700" anchor="t" anchorCtr="0">
            <a:normAutofit/>
          </a:bodyPr>
          <a:lstStyle/>
          <a:p>
            <a:pPr marL="342900" lvl="0" indent="-342900" algn="just" rtl="0">
              <a:lnSpc>
                <a:spcPct val="90000"/>
              </a:lnSpc>
              <a:spcBef>
                <a:spcPts val="0"/>
              </a:spcBef>
              <a:spcAft>
                <a:spcPts val="0"/>
              </a:spcAft>
              <a:buClr>
                <a:schemeClr val="dk1"/>
              </a:buClr>
              <a:buSzPts val="2590"/>
              <a:buNone/>
            </a:pPr>
            <a:r>
              <a:rPr lang="en-US" sz="2590" b="1" u="sng">
                <a:solidFill>
                  <a:schemeClr val="dk1"/>
                </a:solidFill>
                <a:latin typeface="Calibri"/>
                <a:ea typeface="Calibri"/>
                <a:cs typeface="Calibri"/>
                <a:sym typeface="Calibri"/>
              </a:rPr>
              <a:t>Signed Integer</a:t>
            </a:r>
            <a:endParaRPr/>
          </a:p>
          <a:p>
            <a:pPr marL="342900" lvl="0" indent="-342900" algn="just" rtl="0">
              <a:lnSpc>
                <a:spcPct val="100000"/>
              </a:lnSpc>
              <a:spcBef>
                <a:spcPts val="518"/>
              </a:spcBef>
              <a:spcAft>
                <a:spcPts val="0"/>
              </a:spcAft>
              <a:buClr>
                <a:schemeClr val="accent1"/>
              </a:buClr>
              <a:buSzPts val="2590"/>
              <a:buChar char="•"/>
            </a:pPr>
            <a:r>
              <a:rPr lang="en-US" sz="2590">
                <a:solidFill>
                  <a:schemeClr val="accent1"/>
                </a:solidFill>
                <a:latin typeface="Calibri"/>
                <a:ea typeface="Calibri"/>
                <a:cs typeface="Calibri"/>
                <a:sym typeface="Calibri"/>
              </a:rPr>
              <a:t>Occupies 2 bytes in memory</a:t>
            </a:r>
            <a:endParaRPr/>
          </a:p>
          <a:p>
            <a:pPr marL="342900" lvl="0" indent="-342900" algn="just" rtl="0">
              <a:lnSpc>
                <a:spcPct val="100000"/>
              </a:lnSpc>
              <a:spcBef>
                <a:spcPts val="518"/>
              </a:spcBef>
              <a:spcAft>
                <a:spcPts val="0"/>
              </a:spcAft>
              <a:buClr>
                <a:srgbClr val="01303D"/>
              </a:buClr>
              <a:buSzPts val="2590"/>
              <a:buChar char="•"/>
            </a:pPr>
            <a:r>
              <a:rPr lang="en-US" sz="2590">
                <a:solidFill>
                  <a:srgbClr val="01303D"/>
                </a:solidFill>
                <a:latin typeface="Calibri"/>
                <a:ea typeface="Calibri"/>
                <a:cs typeface="Calibri"/>
                <a:sym typeface="Calibri"/>
              </a:rPr>
              <a:t>Format specifier is %d or %i</a:t>
            </a:r>
            <a:endParaRPr sz="2590">
              <a:solidFill>
                <a:srgbClr val="01303D"/>
              </a:solidFill>
            </a:endParaRPr>
          </a:p>
          <a:p>
            <a:pPr marL="342900" lvl="0" indent="-342900" algn="l" rtl="0">
              <a:lnSpc>
                <a:spcPct val="100000"/>
              </a:lnSpc>
              <a:spcBef>
                <a:spcPts val="0"/>
              </a:spcBef>
              <a:spcAft>
                <a:spcPts val="0"/>
              </a:spcAft>
              <a:buClr>
                <a:schemeClr val="accent1"/>
              </a:buClr>
              <a:buSzPts val="2590"/>
              <a:buChar char="•"/>
            </a:pPr>
            <a:r>
              <a:rPr lang="en-US" sz="2590">
                <a:solidFill>
                  <a:schemeClr val="accent1"/>
                </a:solidFill>
                <a:latin typeface="Calibri"/>
                <a:ea typeface="Calibri"/>
                <a:cs typeface="Calibri"/>
                <a:sym typeface="Calibri"/>
              </a:rPr>
              <a:t>There are also long signed integers having range from -2147483648 to 2147483647</a:t>
            </a:r>
            <a:endParaRPr/>
          </a:p>
          <a:p>
            <a:pPr marL="342900" lvl="0" indent="-342900" algn="l" rtl="0">
              <a:lnSpc>
                <a:spcPct val="100000"/>
              </a:lnSpc>
              <a:spcBef>
                <a:spcPts val="0"/>
              </a:spcBef>
              <a:spcAft>
                <a:spcPts val="0"/>
              </a:spcAft>
              <a:buClr>
                <a:schemeClr val="accent1"/>
              </a:buClr>
              <a:buSzPts val="2590"/>
              <a:buChar char="•"/>
            </a:pPr>
            <a:r>
              <a:rPr lang="en-US" sz="2590">
                <a:solidFill>
                  <a:schemeClr val="accent1"/>
                </a:solidFill>
                <a:latin typeface="Calibri"/>
                <a:ea typeface="Calibri"/>
                <a:cs typeface="Calibri"/>
                <a:sym typeface="Calibri"/>
              </a:rPr>
              <a:t>Example:</a:t>
            </a:r>
            <a:endParaRPr/>
          </a:p>
          <a:p>
            <a:pPr marL="0" lvl="0" indent="0" algn="l" rtl="0">
              <a:lnSpc>
                <a:spcPct val="100000"/>
              </a:lnSpc>
              <a:spcBef>
                <a:spcPts val="0"/>
              </a:spcBef>
              <a:spcAft>
                <a:spcPts val="0"/>
              </a:spcAft>
              <a:buClr>
                <a:srgbClr val="00B050"/>
              </a:buClr>
              <a:buSzPts val="2405"/>
              <a:buNone/>
            </a:pPr>
            <a:r>
              <a:rPr lang="en-US" sz="2405" b="1">
                <a:solidFill>
                  <a:srgbClr val="00B050"/>
                </a:solidFill>
                <a:latin typeface="Calibri"/>
                <a:ea typeface="Calibri"/>
                <a:cs typeface="Calibri"/>
                <a:sym typeface="Calibri"/>
              </a:rPr>
              <a:t>int firstvalue=10;</a:t>
            </a:r>
            <a:endParaRPr/>
          </a:p>
          <a:p>
            <a:pPr marL="0" lvl="0" indent="0" algn="just" rtl="0">
              <a:lnSpc>
                <a:spcPct val="100000"/>
              </a:lnSpc>
              <a:spcBef>
                <a:spcPts val="0"/>
              </a:spcBef>
              <a:spcAft>
                <a:spcPts val="0"/>
              </a:spcAft>
              <a:buClr>
                <a:srgbClr val="00B050"/>
              </a:buClr>
              <a:buSzPts val="2405"/>
              <a:buNone/>
            </a:pPr>
            <a:r>
              <a:rPr lang="en-US" sz="2405" b="1">
                <a:solidFill>
                  <a:srgbClr val="00B050"/>
                </a:solidFill>
                <a:latin typeface="Calibri"/>
                <a:ea typeface="Calibri"/>
                <a:cs typeface="Calibri"/>
                <a:sym typeface="Calibri"/>
              </a:rPr>
              <a:t>long int WaterLevel</a:t>
            </a:r>
            <a:r>
              <a:rPr lang="en-US" sz="2590" b="1">
                <a:solidFill>
                  <a:srgbClr val="00B050"/>
                </a:solidFill>
                <a:latin typeface="Calibri"/>
                <a:ea typeface="Calibri"/>
                <a:cs typeface="Calibri"/>
                <a:sym typeface="Calibri"/>
              </a:rPr>
              <a:t>;</a:t>
            </a:r>
            <a:endParaRPr sz="2590" b="1">
              <a:solidFill>
                <a:srgbClr val="00B050"/>
              </a:solidFill>
            </a:endParaRPr>
          </a:p>
        </p:txBody>
      </p:sp>
      <p:sp>
        <p:nvSpPr>
          <p:cNvPr id="306" name="Google Shape;306;p29"/>
          <p:cNvSpPr txBox="1">
            <a:spLocks noGrp="1"/>
          </p:cNvSpPr>
          <p:nvPr>
            <p:ph type="body" idx="2"/>
          </p:nvPr>
        </p:nvSpPr>
        <p:spPr>
          <a:xfrm>
            <a:off x="4724400" y="990600"/>
            <a:ext cx="4419600" cy="5105400"/>
          </a:xfrm>
          <a:prstGeom prst="rect">
            <a:avLst/>
          </a:prstGeom>
          <a:solidFill>
            <a:schemeClr val="lt1"/>
          </a:solid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590"/>
              <a:buNone/>
            </a:pPr>
            <a:r>
              <a:rPr lang="en-US" sz="2590" b="1" u="sng">
                <a:solidFill>
                  <a:schemeClr val="dk1"/>
                </a:solidFill>
                <a:latin typeface="Calibri"/>
                <a:ea typeface="Calibri"/>
                <a:cs typeface="Calibri"/>
                <a:sym typeface="Calibri"/>
              </a:rPr>
              <a:t>Unsigned Integer</a:t>
            </a:r>
            <a:endParaRPr/>
          </a:p>
          <a:p>
            <a:pPr marL="342900" lvl="0" indent="-342900" algn="l" rtl="0">
              <a:lnSpc>
                <a:spcPct val="100000"/>
              </a:lnSpc>
              <a:spcBef>
                <a:spcPts val="518"/>
              </a:spcBef>
              <a:spcAft>
                <a:spcPts val="0"/>
              </a:spcAft>
              <a:buClr>
                <a:schemeClr val="accent1"/>
              </a:buClr>
              <a:buSzPts val="2590"/>
              <a:buChar char="•"/>
            </a:pPr>
            <a:r>
              <a:rPr lang="en-US" sz="2590">
                <a:solidFill>
                  <a:schemeClr val="accent1"/>
                </a:solidFill>
                <a:latin typeface="Calibri"/>
                <a:ea typeface="Calibri"/>
                <a:cs typeface="Calibri"/>
                <a:sym typeface="Calibri"/>
              </a:rPr>
              <a:t>Occupies 2 bytes in memory</a:t>
            </a:r>
            <a:endParaRPr/>
          </a:p>
          <a:p>
            <a:pPr marL="342900" lvl="0" indent="-342900" algn="l" rtl="0">
              <a:lnSpc>
                <a:spcPct val="100000"/>
              </a:lnSpc>
              <a:spcBef>
                <a:spcPts val="518"/>
              </a:spcBef>
              <a:spcAft>
                <a:spcPts val="0"/>
              </a:spcAft>
              <a:buClr>
                <a:srgbClr val="01303D"/>
              </a:buClr>
              <a:buSzPts val="2590"/>
              <a:buChar char="•"/>
            </a:pPr>
            <a:r>
              <a:rPr lang="en-US" sz="2590">
                <a:solidFill>
                  <a:srgbClr val="01303D"/>
                </a:solidFill>
                <a:latin typeface="Calibri"/>
                <a:ea typeface="Calibri"/>
                <a:cs typeface="Calibri"/>
                <a:sym typeface="Calibri"/>
              </a:rPr>
              <a:t>Format specifier is %u</a:t>
            </a:r>
            <a:r>
              <a:rPr lang="en-US" sz="2590">
                <a:solidFill>
                  <a:schemeClr val="accent1"/>
                </a:solidFill>
                <a:latin typeface="Calibri"/>
                <a:ea typeface="Calibri"/>
                <a:cs typeface="Calibri"/>
                <a:sym typeface="Calibri"/>
              </a:rPr>
              <a:t>.</a:t>
            </a:r>
            <a:endParaRPr/>
          </a:p>
          <a:p>
            <a:pPr marL="0" lvl="0" indent="0" algn="l" rtl="0">
              <a:lnSpc>
                <a:spcPct val="100000"/>
              </a:lnSpc>
              <a:spcBef>
                <a:spcPts val="0"/>
              </a:spcBef>
              <a:spcAft>
                <a:spcPts val="0"/>
              </a:spcAft>
              <a:buClr>
                <a:schemeClr val="accent1"/>
              </a:buClr>
              <a:buSzPts val="2590"/>
              <a:buNone/>
            </a:pPr>
            <a:endParaRPr sz="2590">
              <a:solidFill>
                <a:schemeClr val="accent1"/>
              </a:solidFill>
            </a:endParaRPr>
          </a:p>
          <a:p>
            <a:pPr marL="342900" lvl="0" indent="-342900" algn="l" rtl="0">
              <a:lnSpc>
                <a:spcPct val="100000"/>
              </a:lnSpc>
              <a:spcBef>
                <a:spcPts val="518"/>
              </a:spcBef>
              <a:spcAft>
                <a:spcPts val="0"/>
              </a:spcAft>
              <a:buClr>
                <a:schemeClr val="accent1"/>
              </a:buClr>
              <a:buSzPts val="2590"/>
              <a:buChar char="•"/>
            </a:pPr>
            <a:r>
              <a:rPr lang="en-US" sz="2590">
                <a:solidFill>
                  <a:schemeClr val="accent1"/>
                </a:solidFill>
                <a:latin typeface="Calibri"/>
                <a:ea typeface="Calibri"/>
                <a:cs typeface="Calibri"/>
                <a:sym typeface="Calibri"/>
              </a:rPr>
              <a:t>There are also long  unsigned int with range 0 to 4294967295</a:t>
            </a:r>
            <a:endParaRPr/>
          </a:p>
          <a:p>
            <a:pPr marL="342900" lvl="0" indent="-178435" algn="l" rtl="0">
              <a:lnSpc>
                <a:spcPct val="100000"/>
              </a:lnSpc>
              <a:spcBef>
                <a:spcPts val="518"/>
              </a:spcBef>
              <a:spcAft>
                <a:spcPts val="0"/>
              </a:spcAft>
              <a:buClr>
                <a:schemeClr val="accent1"/>
              </a:buClr>
              <a:buSzPts val="2590"/>
              <a:buNone/>
            </a:pPr>
            <a:endParaRPr sz="2590">
              <a:solidFill>
                <a:schemeClr val="accent1"/>
              </a:solidFill>
            </a:endParaRPr>
          </a:p>
          <a:p>
            <a:pPr marL="342900" lvl="0" indent="-342900" algn="l" rtl="0">
              <a:lnSpc>
                <a:spcPct val="100000"/>
              </a:lnSpc>
              <a:spcBef>
                <a:spcPts val="518"/>
              </a:spcBef>
              <a:spcAft>
                <a:spcPts val="0"/>
              </a:spcAft>
              <a:buClr>
                <a:schemeClr val="accent1"/>
              </a:buClr>
              <a:buSzPts val="2590"/>
              <a:buChar char="•"/>
            </a:pPr>
            <a:r>
              <a:rPr lang="en-US" sz="2590">
                <a:solidFill>
                  <a:schemeClr val="accent1"/>
                </a:solidFill>
                <a:latin typeface="Calibri"/>
                <a:ea typeface="Calibri"/>
                <a:cs typeface="Calibri"/>
                <a:sym typeface="Calibri"/>
              </a:rPr>
              <a:t>Example:</a:t>
            </a:r>
            <a:endParaRPr sz="2590">
              <a:solidFill>
                <a:srgbClr val="00B050"/>
              </a:solidFill>
            </a:endParaRPr>
          </a:p>
          <a:p>
            <a:pPr marL="0" lvl="0" indent="0" algn="l" rtl="0">
              <a:lnSpc>
                <a:spcPct val="100000"/>
              </a:lnSpc>
              <a:spcBef>
                <a:spcPts val="0"/>
              </a:spcBef>
              <a:spcAft>
                <a:spcPts val="0"/>
              </a:spcAft>
              <a:buClr>
                <a:srgbClr val="00B050"/>
              </a:buClr>
              <a:buSzPts val="2405"/>
              <a:buNone/>
            </a:pPr>
            <a:r>
              <a:rPr lang="en-US" sz="2405" b="1">
                <a:solidFill>
                  <a:srgbClr val="00B050"/>
                </a:solidFill>
                <a:latin typeface="Calibri"/>
                <a:ea typeface="Calibri"/>
                <a:cs typeface="Calibri"/>
                <a:sym typeface="Calibri"/>
              </a:rPr>
              <a:t>unsigned long count=567898;</a:t>
            </a:r>
            <a:endParaRPr/>
          </a:p>
          <a:p>
            <a:pPr marL="0" lvl="0" indent="0" algn="l" rtl="0">
              <a:lnSpc>
                <a:spcPct val="100000"/>
              </a:lnSpc>
              <a:spcBef>
                <a:spcPts val="0"/>
              </a:spcBef>
              <a:spcAft>
                <a:spcPts val="0"/>
              </a:spcAft>
              <a:buClr>
                <a:srgbClr val="00B050"/>
              </a:buClr>
              <a:buSzPts val="2405"/>
              <a:buNone/>
            </a:pPr>
            <a:r>
              <a:rPr lang="en-US" sz="2405" b="1">
                <a:solidFill>
                  <a:srgbClr val="00B050"/>
                </a:solidFill>
                <a:latin typeface="Calibri"/>
                <a:ea typeface="Calibri"/>
                <a:cs typeface="Calibri"/>
                <a:sym typeface="Calibri"/>
              </a:rPr>
              <a:t>unsigned short int page;</a:t>
            </a:r>
            <a:endParaRPr sz="2405" b="1">
              <a:solidFill>
                <a:srgbClr val="00B050"/>
              </a:solidFill>
            </a:endParaRPr>
          </a:p>
        </p:txBody>
      </p:sp>
      <p:sp>
        <p:nvSpPr>
          <p:cNvPr id="307" name="Google Shape;307;p29"/>
          <p:cNvSpPr/>
          <p:nvPr/>
        </p:nvSpPr>
        <p:spPr>
          <a:xfrm>
            <a:off x="0" y="2438400"/>
            <a:ext cx="381000" cy="228600"/>
          </a:xfrm>
          <a:prstGeom prst="rightArrow">
            <a:avLst>
              <a:gd name="adj1" fmla="val 50000"/>
              <a:gd name="adj2" fmla="val 50000"/>
            </a:avLst>
          </a:prstGeom>
          <a:solidFill>
            <a:schemeClr val="accent1"/>
          </a:solidFill>
          <a:ln w="2540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08" name="Google Shape;308;p29"/>
          <p:cNvCxnSpPr/>
          <p:nvPr/>
        </p:nvCxnSpPr>
        <p:spPr>
          <a:xfrm rot="-5400000">
            <a:off x="1905794" y="3429000"/>
            <a:ext cx="5486400" cy="1588"/>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SE101-lec#12"/>
          <p:cNvSpPr txBox="1">
            <a:spLocks noGrp="1"/>
          </p:cNvSpPr>
          <p:nvPr>
            <p:ph type="title" idx="4294967295"/>
          </p:nvPr>
        </p:nvSpPr>
        <p:spPr>
          <a:xfrm>
            <a:off x="685800" y="2130425"/>
            <a:ext cx="7772400" cy="1470025"/>
          </a:xfrm>
          <a:prstGeom prst="rect">
            <a:avLst/>
          </a:prstGeom>
        </p:spPr>
        <p:txBody>
          <a:bodyPr/>
          <a:lstStyle/>
          <a:p>
            <a:r>
              <a:rPr dirty="0"/>
              <a:t>CSE101-lec 1</a:t>
            </a:r>
            <a:r>
              <a:rPr lang="en-IN" dirty="0"/>
              <a:t>1</a:t>
            </a:r>
            <a:endParaRPr dirty="0"/>
          </a:p>
        </p:txBody>
      </p:sp>
      <p:sp>
        <p:nvSpPr>
          <p:cNvPr id="82" name="Designing Structured Programs…"/>
          <p:cNvSpPr txBox="1">
            <a:spLocks noGrp="1"/>
          </p:cNvSpPr>
          <p:nvPr>
            <p:ph type="body" sz="quarter" idx="4294967295"/>
          </p:nvPr>
        </p:nvSpPr>
        <p:spPr>
          <a:xfrm>
            <a:off x="838200" y="3352800"/>
            <a:ext cx="7086600" cy="1752600"/>
          </a:xfrm>
          <a:prstGeom prst="rect">
            <a:avLst/>
          </a:prstGeom>
        </p:spPr>
        <p:txBody>
          <a:bodyPr/>
          <a:lstStyle>
            <a:lvl1pPr marL="0" indent="0">
              <a:buSzTx/>
              <a:buNone/>
              <a:defRPr>
                <a:solidFill>
                  <a:srgbClr val="C00000"/>
                </a:solidFill>
              </a:defRPr>
            </a:lvl1pPr>
          </a:lstStyle>
          <a:p>
            <a:r>
              <a:t>Introduction to Functions</a:t>
            </a:r>
          </a:p>
        </p:txBody>
      </p:sp>
    </p:spTree>
  </p:cSld>
  <p:clrMapOvr>
    <a:masterClrMapping/>
  </p:clrMapOvr>
  <p:transition spd="me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p:cNvSpPr txBox="1">
            <a:spLocks noGrp="1"/>
          </p:cNvSpPr>
          <p:nvPr>
            <p:ph type="title" idx="4294967295"/>
          </p:nvPr>
        </p:nvSpPr>
        <p:spPr>
          <a:xfrm>
            <a:off x="457200" y="274637"/>
            <a:ext cx="8229600" cy="1143001"/>
          </a:xfrm>
          <a:prstGeom prst="rect">
            <a:avLst/>
          </a:prstGeom>
        </p:spPr>
        <p:txBody>
          <a:bodyPr/>
          <a:lstStyle/>
          <a:p>
            <a:endParaRPr/>
          </a:p>
        </p:txBody>
      </p:sp>
      <p:pic>
        <p:nvPicPr>
          <p:cNvPr id="85" name="image.png" descr="image.png"/>
          <p:cNvPicPr>
            <a:picLocks noChangeAspect="1"/>
          </p:cNvPicPr>
          <p:nvPr/>
        </p:nvPicPr>
        <p:blipFill>
          <a:blip r:embed="rId2"/>
          <a:stretch>
            <a:fillRect/>
          </a:stretch>
        </p:blipFill>
        <p:spPr>
          <a:xfrm>
            <a:off x="2584450" y="2792411"/>
            <a:ext cx="3743325" cy="110331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85"/>
                                        </p:tgtEl>
                                        <p:attrNameLst>
                                          <p:attrName>style.visibility</p:attrName>
                                        </p:attrNameLst>
                                      </p:cBhvr>
                                      <p:to>
                                        <p:strVal val="visible"/>
                                      </p:to>
                                    </p:set>
                                    <p:animEffect transition="in" filter="dissolve">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advAuto="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Divide and Conquer"/>
          <p:cNvSpPr txBox="1">
            <a:spLocks noGrp="1"/>
          </p:cNvSpPr>
          <p:nvPr>
            <p:ph type="title" idx="4294967295"/>
          </p:nvPr>
        </p:nvSpPr>
        <p:spPr>
          <a:xfrm>
            <a:off x="457200" y="274637"/>
            <a:ext cx="8229600" cy="1143001"/>
          </a:xfrm>
          <a:prstGeom prst="rect">
            <a:avLst/>
          </a:prstGeom>
        </p:spPr>
        <p:txBody>
          <a:bodyPr/>
          <a:lstStyle/>
          <a:p>
            <a:r>
              <a:t>Divide and Conquer</a:t>
            </a:r>
          </a:p>
        </p:txBody>
      </p:sp>
      <p:sp>
        <p:nvSpPr>
          <p:cNvPr id="88" name="Best way to solve a problem is by dividing the problem and solving it.…"/>
          <p:cNvSpPr txBox="1">
            <a:spLocks noGrp="1"/>
          </p:cNvSpPr>
          <p:nvPr>
            <p:ph type="body" idx="4294967295"/>
          </p:nvPr>
        </p:nvSpPr>
        <p:spPr>
          <a:xfrm>
            <a:off x="457200" y="1600200"/>
            <a:ext cx="8229600" cy="4525963"/>
          </a:xfrm>
          <a:prstGeom prst="rect">
            <a:avLst/>
          </a:prstGeom>
        </p:spPr>
        <p:txBody>
          <a:bodyPr/>
          <a:lstStyle/>
          <a:p>
            <a:pPr>
              <a:buChar char="•"/>
            </a:pPr>
            <a:r>
              <a:t>Best way to solve a problem is by dividing the problem and solving it.</a:t>
            </a:r>
          </a:p>
          <a:p>
            <a:pPr>
              <a:buChar char="•"/>
              <a:defRPr b="1"/>
            </a:pPr>
            <a:r>
              <a:t>Divide and conquer</a:t>
            </a:r>
            <a:r>
              <a:rPr b="0"/>
              <a:t> </a:t>
            </a:r>
          </a:p>
          <a:p>
            <a:pPr marL="742950" lvl="1" indent="-285750">
              <a:spcBef>
                <a:spcPts val="0"/>
              </a:spcBef>
              <a:defRPr sz="2800"/>
            </a:pPr>
            <a:r>
              <a:t>Construct a program from smaller pieces or components</a:t>
            </a:r>
          </a:p>
          <a:p>
            <a:pPr marL="1143000" lvl="2" indent="-228600">
              <a:spcBef>
                <a:spcPts val="0"/>
              </a:spcBef>
              <a:defRPr sz="2400"/>
            </a:pPr>
            <a:r>
              <a:t>These smaller pieces are called </a:t>
            </a:r>
            <a:r>
              <a:rPr b="1"/>
              <a:t>modules</a:t>
            </a:r>
          </a:p>
          <a:p>
            <a:pPr marL="742950" lvl="1" indent="-285750">
              <a:spcBef>
                <a:spcPts val="0"/>
              </a:spcBef>
              <a:defRPr sz="2800"/>
            </a:pPr>
            <a:r>
              <a:t>Each module more manageable than the original program</a:t>
            </a:r>
          </a:p>
        </p:txBody>
      </p:sp>
    </p:spTree>
  </p:cSld>
  <p:clrMapOvr>
    <a:masterClrMapping/>
  </p:clrMapOvr>
  <p:transition spd="me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rogram Modules in C"/>
          <p:cNvSpPr txBox="1">
            <a:spLocks noGrp="1"/>
          </p:cNvSpPr>
          <p:nvPr>
            <p:ph type="title" idx="4294967295"/>
          </p:nvPr>
        </p:nvSpPr>
        <p:spPr>
          <a:xfrm>
            <a:off x="457200" y="274637"/>
            <a:ext cx="8229600" cy="1143001"/>
          </a:xfrm>
          <a:prstGeom prst="rect">
            <a:avLst/>
          </a:prstGeom>
        </p:spPr>
        <p:txBody>
          <a:bodyPr/>
          <a:lstStyle/>
          <a:p>
            <a:r>
              <a:t>Program Modules in C</a:t>
            </a:r>
          </a:p>
        </p:txBody>
      </p:sp>
      <p:sp>
        <p:nvSpPr>
          <p:cNvPr id="91" name="Functions…"/>
          <p:cNvSpPr txBox="1">
            <a:spLocks noGrp="1"/>
          </p:cNvSpPr>
          <p:nvPr>
            <p:ph type="body" idx="4294967295"/>
          </p:nvPr>
        </p:nvSpPr>
        <p:spPr>
          <a:xfrm>
            <a:off x="533400" y="1295400"/>
            <a:ext cx="8229600" cy="4800600"/>
          </a:xfrm>
          <a:prstGeom prst="rect">
            <a:avLst/>
          </a:prstGeom>
        </p:spPr>
        <p:txBody>
          <a:bodyPr/>
          <a:lstStyle/>
          <a:p>
            <a:pPr>
              <a:lnSpc>
                <a:spcPct val="80000"/>
              </a:lnSpc>
              <a:buChar char="•"/>
              <a:defRPr sz="3000"/>
            </a:pPr>
            <a:r>
              <a:t>Functions</a:t>
            </a:r>
          </a:p>
          <a:p>
            <a:pPr marL="742950" lvl="1" indent="-285750">
              <a:lnSpc>
                <a:spcPct val="80000"/>
              </a:lnSpc>
              <a:spcBef>
                <a:spcPts val="0"/>
              </a:spcBef>
              <a:defRPr sz="2600"/>
            </a:pPr>
            <a:r>
              <a:t>Modules in C are called functions.</a:t>
            </a:r>
          </a:p>
          <a:p>
            <a:pPr marL="742950" lvl="1" indent="-285750">
              <a:lnSpc>
                <a:spcPct val="80000"/>
              </a:lnSpc>
              <a:spcBef>
                <a:spcPts val="0"/>
              </a:spcBef>
              <a:defRPr sz="2600"/>
            </a:pPr>
            <a:r>
              <a:t>Programs combine user-defined functions with library functions</a:t>
            </a:r>
          </a:p>
          <a:p>
            <a:pPr marL="1143000" lvl="2" indent="-228600">
              <a:lnSpc>
                <a:spcPct val="80000"/>
              </a:lnSpc>
              <a:spcBef>
                <a:spcPts val="0"/>
              </a:spcBef>
              <a:defRPr sz="2200"/>
            </a:pPr>
            <a:r>
              <a:t>C standard library has a wide variety of functions for performing common </a:t>
            </a:r>
            <a:r>
              <a:rPr i="1"/>
              <a:t>mathematical calculations</a:t>
            </a:r>
            <a:r>
              <a:t>, </a:t>
            </a:r>
            <a:r>
              <a:rPr i="1"/>
              <a:t>string manipulations</a:t>
            </a:r>
            <a:r>
              <a:t>, </a:t>
            </a:r>
            <a:r>
              <a:rPr i="1"/>
              <a:t>character manipulations</a:t>
            </a:r>
            <a:r>
              <a:t>, </a:t>
            </a:r>
            <a:r>
              <a:rPr i="1"/>
              <a:t>input/output</a:t>
            </a:r>
            <a:r>
              <a:t> and many more.</a:t>
            </a:r>
          </a:p>
          <a:p>
            <a:pPr marL="1143000" lvl="2" indent="-228600">
              <a:lnSpc>
                <a:spcPct val="80000"/>
              </a:lnSpc>
              <a:spcBef>
                <a:spcPts val="0"/>
              </a:spcBef>
              <a:defRPr sz="2200"/>
            </a:pPr>
            <a:r>
              <a:t>C standard library makes your job easier.</a:t>
            </a:r>
          </a:p>
          <a:p>
            <a:pPr marL="1143000" lvl="2" indent="-228600">
              <a:lnSpc>
                <a:spcPct val="80000"/>
              </a:lnSpc>
              <a:spcBef>
                <a:spcPts val="0"/>
              </a:spcBef>
              <a:defRPr sz="2200"/>
            </a:pPr>
            <a:r>
              <a:t>Functions like printf(), scanf(), pow() are standard library functions.</a:t>
            </a:r>
          </a:p>
          <a:p>
            <a:pPr marL="1143000" lvl="2" indent="-228600">
              <a:lnSpc>
                <a:spcPct val="80000"/>
              </a:lnSpc>
              <a:spcBef>
                <a:spcPts val="0"/>
              </a:spcBef>
              <a:defRPr sz="2200"/>
            </a:pPr>
            <a:r>
              <a:t>We can also write functions to define some specific task in a program and these functions are called user-defined functions.</a:t>
            </a:r>
          </a:p>
        </p:txBody>
      </p:sp>
    </p:spTree>
  </p:cSld>
  <p:clrMapOvr>
    <a:masterClrMapping/>
  </p:clrMapOvr>
  <p:transition spd="me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unctions"/>
          <p:cNvSpPr txBox="1">
            <a:spLocks noGrp="1"/>
          </p:cNvSpPr>
          <p:nvPr>
            <p:ph type="title" idx="4294967295"/>
          </p:nvPr>
        </p:nvSpPr>
        <p:spPr>
          <a:xfrm>
            <a:off x="457200" y="274637"/>
            <a:ext cx="8229600" cy="1143001"/>
          </a:xfrm>
          <a:prstGeom prst="rect">
            <a:avLst/>
          </a:prstGeom>
        </p:spPr>
        <p:txBody>
          <a:bodyPr/>
          <a:lstStyle/>
          <a:p>
            <a:r>
              <a:t>Functions	</a:t>
            </a:r>
          </a:p>
        </p:txBody>
      </p:sp>
      <p:sp>
        <p:nvSpPr>
          <p:cNvPr id="94" name="Functions…"/>
          <p:cNvSpPr txBox="1">
            <a:spLocks noGrp="1"/>
          </p:cNvSpPr>
          <p:nvPr>
            <p:ph type="body" idx="4294967295"/>
          </p:nvPr>
        </p:nvSpPr>
        <p:spPr>
          <a:xfrm>
            <a:off x="457200" y="1600200"/>
            <a:ext cx="8229600" cy="4525963"/>
          </a:xfrm>
          <a:prstGeom prst="rect">
            <a:avLst/>
          </a:prstGeom>
        </p:spPr>
        <p:txBody>
          <a:bodyPr/>
          <a:lstStyle/>
          <a:p>
            <a:pPr>
              <a:lnSpc>
                <a:spcPct val="90000"/>
              </a:lnSpc>
              <a:buChar char="•"/>
            </a:pPr>
            <a:r>
              <a:t>Functions</a:t>
            </a:r>
          </a:p>
          <a:p>
            <a:pPr marL="742950" lvl="1" indent="-285750">
              <a:lnSpc>
                <a:spcPct val="90000"/>
              </a:lnSpc>
              <a:spcBef>
                <a:spcPts val="0"/>
              </a:spcBef>
              <a:defRPr sz="2800"/>
            </a:pPr>
            <a:r>
              <a:t>Modularize a program</a:t>
            </a:r>
          </a:p>
          <a:p>
            <a:pPr marL="742950" lvl="1" indent="-285750">
              <a:lnSpc>
                <a:spcPct val="90000"/>
              </a:lnSpc>
              <a:spcBef>
                <a:spcPts val="0"/>
              </a:spcBef>
              <a:defRPr sz="2800"/>
            </a:pPr>
            <a:r>
              <a:t>All variables defined inside functions are local variables</a:t>
            </a:r>
          </a:p>
          <a:p>
            <a:pPr marL="1143000" lvl="2" indent="-228600">
              <a:lnSpc>
                <a:spcPct val="90000"/>
              </a:lnSpc>
              <a:spcBef>
                <a:spcPts val="0"/>
              </a:spcBef>
              <a:defRPr sz="2400"/>
            </a:pPr>
            <a:r>
              <a:t>Known only in function defined.</a:t>
            </a:r>
          </a:p>
          <a:p>
            <a:pPr marL="742950" lvl="1" indent="-285750">
              <a:lnSpc>
                <a:spcPct val="90000"/>
              </a:lnSpc>
              <a:spcBef>
                <a:spcPts val="0"/>
              </a:spcBef>
              <a:defRPr sz="2800"/>
            </a:pPr>
            <a:r>
              <a:t>Parameters</a:t>
            </a:r>
          </a:p>
          <a:p>
            <a:pPr marL="1143000" lvl="2" indent="-228600">
              <a:lnSpc>
                <a:spcPct val="90000"/>
              </a:lnSpc>
              <a:spcBef>
                <a:spcPts val="0"/>
              </a:spcBef>
              <a:defRPr sz="2400"/>
            </a:pPr>
            <a:r>
              <a:t>Functions have list of parameters.</a:t>
            </a:r>
          </a:p>
          <a:p>
            <a:pPr marL="1143000" lvl="2" indent="-228600">
              <a:lnSpc>
                <a:spcPct val="90000"/>
              </a:lnSpc>
              <a:spcBef>
                <a:spcPts val="0"/>
              </a:spcBef>
              <a:defRPr sz="2400"/>
            </a:pPr>
            <a:r>
              <a:t>Communicate information between functions.</a:t>
            </a:r>
          </a:p>
          <a:p>
            <a:pPr marL="1143000" lvl="2" indent="-228600">
              <a:lnSpc>
                <a:spcPct val="90000"/>
              </a:lnSpc>
              <a:spcBef>
                <a:spcPts val="0"/>
              </a:spcBef>
              <a:defRPr sz="2400"/>
            </a:pPr>
            <a:r>
              <a:t>Are also Local variables to that function.</a:t>
            </a:r>
          </a:p>
        </p:txBody>
      </p:sp>
    </p:spTree>
  </p:cSld>
  <p:clrMapOvr>
    <a:masterClrMapping/>
  </p:clrMapOvr>
  <p:transition spd="me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Benefits of functions"/>
          <p:cNvSpPr txBox="1">
            <a:spLocks noGrp="1"/>
          </p:cNvSpPr>
          <p:nvPr>
            <p:ph type="title" idx="4294967295"/>
          </p:nvPr>
        </p:nvSpPr>
        <p:spPr>
          <a:xfrm>
            <a:off x="457200" y="274637"/>
            <a:ext cx="8229600" cy="1143001"/>
          </a:xfrm>
          <a:prstGeom prst="rect">
            <a:avLst/>
          </a:prstGeom>
        </p:spPr>
        <p:txBody>
          <a:bodyPr/>
          <a:lstStyle/>
          <a:p>
            <a:r>
              <a:t>Benefits of functions</a:t>
            </a:r>
          </a:p>
        </p:txBody>
      </p:sp>
      <p:sp>
        <p:nvSpPr>
          <p:cNvPr id="97" name="Divide and conquer…"/>
          <p:cNvSpPr txBox="1">
            <a:spLocks noGrp="1"/>
          </p:cNvSpPr>
          <p:nvPr>
            <p:ph type="body" idx="4294967295"/>
          </p:nvPr>
        </p:nvSpPr>
        <p:spPr>
          <a:xfrm>
            <a:off x="457200" y="1600200"/>
            <a:ext cx="8229600" cy="4525963"/>
          </a:xfrm>
          <a:prstGeom prst="rect">
            <a:avLst/>
          </a:prstGeom>
        </p:spPr>
        <p:txBody>
          <a:bodyPr/>
          <a:lstStyle/>
          <a:p>
            <a:pPr marL="742950" lvl="1" indent="-285750">
              <a:lnSpc>
                <a:spcPct val="90000"/>
              </a:lnSpc>
              <a:spcBef>
                <a:spcPts val="0"/>
              </a:spcBef>
              <a:defRPr sz="2800"/>
            </a:pPr>
            <a:r>
              <a:t>Divide and conquer</a:t>
            </a:r>
          </a:p>
          <a:p>
            <a:pPr marL="1143000" lvl="2" indent="-228600">
              <a:lnSpc>
                <a:spcPct val="90000"/>
              </a:lnSpc>
              <a:spcBef>
                <a:spcPts val="0"/>
              </a:spcBef>
              <a:defRPr sz="2400"/>
            </a:pPr>
            <a:r>
              <a:t>Manageable program development</a:t>
            </a:r>
          </a:p>
          <a:p>
            <a:pPr marL="742950" lvl="1" indent="-285750">
              <a:lnSpc>
                <a:spcPct val="90000"/>
              </a:lnSpc>
              <a:spcBef>
                <a:spcPts val="0"/>
              </a:spcBef>
              <a:defRPr sz="2800"/>
            </a:pPr>
            <a:r>
              <a:t>Software reusability</a:t>
            </a:r>
          </a:p>
          <a:p>
            <a:pPr marL="1143000" lvl="2" indent="-228600">
              <a:lnSpc>
                <a:spcPct val="90000"/>
              </a:lnSpc>
              <a:spcBef>
                <a:spcPts val="0"/>
              </a:spcBef>
              <a:defRPr sz="2400"/>
            </a:pPr>
            <a:r>
              <a:t>Use existing functions as building blocks for new programs</a:t>
            </a:r>
          </a:p>
          <a:p>
            <a:pPr marL="1143000" lvl="2" indent="-228600">
              <a:lnSpc>
                <a:spcPct val="90000"/>
              </a:lnSpc>
              <a:spcBef>
                <a:spcPts val="0"/>
              </a:spcBef>
              <a:defRPr sz="2400"/>
            </a:pPr>
            <a:r>
              <a:t>Abstraction - hide internal details (library functions)</a:t>
            </a:r>
          </a:p>
          <a:p>
            <a:pPr marL="742950" lvl="1" indent="-285750">
              <a:lnSpc>
                <a:spcPct val="90000"/>
              </a:lnSpc>
              <a:spcBef>
                <a:spcPts val="0"/>
              </a:spcBef>
              <a:defRPr sz="2800"/>
            </a:pPr>
            <a:r>
              <a:t>Avoid code repetition</a:t>
            </a:r>
          </a:p>
        </p:txBody>
      </p:sp>
    </p:spTree>
  </p:cSld>
  <p:clrMapOvr>
    <a:masterClrMapping/>
  </p:clrMapOvr>
  <p:transition spd="med"/>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unction Call"/>
          <p:cNvSpPr txBox="1">
            <a:spLocks noGrp="1"/>
          </p:cNvSpPr>
          <p:nvPr>
            <p:ph type="title" idx="4294967295"/>
          </p:nvPr>
        </p:nvSpPr>
        <p:spPr>
          <a:xfrm>
            <a:off x="457200" y="274637"/>
            <a:ext cx="8229600" cy="1143001"/>
          </a:xfrm>
          <a:prstGeom prst="rect">
            <a:avLst/>
          </a:prstGeom>
        </p:spPr>
        <p:txBody>
          <a:bodyPr/>
          <a:lstStyle/>
          <a:p>
            <a:r>
              <a:t>Function Call</a:t>
            </a:r>
          </a:p>
        </p:txBody>
      </p:sp>
      <p:sp>
        <p:nvSpPr>
          <p:cNvPr id="100" name="Function calls…"/>
          <p:cNvSpPr txBox="1">
            <a:spLocks noGrp="1"/>
          </p:cNvSpPr>
          <p:nvPr>
            <p:ph type="body" idx="4294967295"/>
          </p:nvPr>
        </p:nvSpPr>
        <p:spPr>
          <a:xfrm>
            <a:off x="457200" y="1600200"/>
            <a:ext cx="8229600" cy="4525963"/>
          </a:xfrm>
          <a:prstGeom prst="rect">
            <a:avLst/>
          </a:prstGeom>
        </p:spPr>
        <p:txBody>
          <a:bodyPr/>
          <a:lstStyle/>
          <a:p>
            <a:pPr>
              <a:lnSpc>
                <a:spcPct val="90000"/>
              </a:lnSpc>
              <a:buChar char="•"/>
            </a:pPr>
            <a:r>
              <a:t>Function calls</a:t>
            </a:r>
          </a:p>
          <a:p>
            <a:pPr marL="742950" lvl="1" indent="-285750">
              <a:lnSpc>
                <a:spcPct val="90000"/>
              </a:lnSpc>
              <a:spcBef>
                <a:spcPts val="0"/>
              </a:spcBef>
              <a:defRPr sz="2400"/>
            </a:pPr>
            <a:r>
              <a:t>Invoking functions</a:t>
            </a:r>
          </a:p>
          <a:p>
            <a:pPr marL="1143000" lvl="2" indent="-228600">
              <a:lnSpc>
                <a:spcPct val="90000"/>
              </a:lnSpc>
              <a:spcBef>
                <a:spcPts val="0"/>
              </a:spcBef>
              <a:defRPr sz="2400"/>
            </a:pPr>
            <a:r>
              <a:t>Provide function name and arguments (data)</a:t>
            </a:r>
          </a:p>
          <a:p>
            <a:pPr marL="1143000" lvl="2" indent="-228600">
              <a:lnSpc>
                <a:spcPct val="90000"/>
              </a:lnSpc>
              <a:spcBef>
                <a:spcPts val="0"/>
              </a:spcBef>
              <a:defRPr sz="2400"/>
            </a:pPr>
            <a:r>
              <a:t>Function performs operations or manipulations</a:t>
            </a:r>
          </a:p>
          <a:p>
            <a:pPr marL="1143000" lvl="2" indent="-228600">
              <a:lnSpc>
                <a:spcPct val="90000"/>
              </a:lnSpc>
              <a:spcBef>
                <a:spcPts val="0"/>
              </a:spcBef>
              <a:defRPr sz="2400"/>
            </a:pPr>
            <a:r>
              <a:t>Function returns results</a:t>
            </a:r>
          </a:p>
          <a:p>
            <a:pPr marL="742950" lvl="1" indent="-285750">
              <a:lnSpc>
                <a:spcPct val="90000"/>
              </a:lnSpc>
              <a:spcBef>
                <a:spcPts val="0"/>
              </a:spcBef>
              <a:defRPr sz="2400"/>
            </a:pPr>
            <a:r>
              <a:t>Function call analogy:</a:t>
            </a:r>
          </a:p>
          <a:p>
            <a:pPr marL="1143000" lvl="2" indent="-228600">
              <a:lnSpc>
                <a:spcPct val="90000"/>
              </a:lnSpc>
              <a:spcBef>
                <a:spcPts val="0"/>
              </a:spcBef>
              <a:defRPr sz="2200"/>
            </a:pPr>
            <a:r>
              <a:t>Boss asks worker to complete task</a:t>
            </a:r>
          </a:p>
          <a:p>
            <a:pPr marL="1600200" lvl="3" indent="-228600">
              <a:lnSpc>
                <a:spcPct val="90000"/>
              </a:lnSpc>
              <a:spcBef>
                <a:spcPts val="0"/>
              </a:spcBef>
              <a:defRPr sz="2400"/>
            </a:pPr>
            <a:r>
              <a:t>Worker gets information, does task, returns result</a:t>
            </a:r>
          </a:p>
          <a:p>
            <a:pPr marL="1600200" lvl="3" indent="-228600">
              <a:lnSpc>
                <a:spcPct val="90000"/>
              </a:lnSpc>
              <a:spcBef>
                <a:spcPts val="0"/>
              </a:spcBef>
              <a:defRPr sz="2400"/>
            </a:pPr>
            <a:r>
              <a:t>Information hiding: boss does not know details</a:t>
            </a:r>
          </a:p>
        </p:txBody>
      </p:sp>
    </p:spTree>
  </p:cSld>
  <p:clrMapOvr>
    <a:masterClrMapping/>
  </p:clrMapOvr>
  <p:transition spd="me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rogram Modules in C"/>
          <p:cNvSpPr txBox="1">
            <a:spLocks noGrp="1"/>
          </p:cNvSpPr>
          <p:nvPr>
            <p:ph type="title" idx="4294967295"/>
          </p:nvPr>
        </p:nvSpPr>
        <p:spPr>
          <a:xfrm>
            <a:off x="457200" y="274637"/>
            <a:ext cx="8229600" cy="1143001"/>
          </a:xfrm>
          <a:prstGeom prst="rect">
            <a:avLst/>
          </a:prstGeom>
        </p:spPr>
        <p:txBody>
          <a:bodyPr/>
          <a:lstStyle/>
          <a:p>
            <a:r>
              <a:t>Program Modules in C</a:t>
            </a:r>
          </a:p>
        </p:txBody>
      </p:sp>
      <p:pic>
        <p:nvPicPr>
          <p:cNvPr id="103" name="image.pdf" descr="image.pdf"/>
          <p:cNvPicPr>
            <a:picLocks noChangeAspect="1"/>
          </p:cNvPicPr>
          <p:nvPr/>
        </p:nvPicPr>
        <p:blipFill>
          <a:blip r:embed="rId2"/>
          <a:stretch>
            <a:fillRect/>
          </a:stretch>
        </p:blipFill>
        <p:spPr>
          <a:xfrm>
            <a:off x="2185986" y="2463800"/>
            <a:ext cx="4772028" cy="2336800"/>
          </a:xfrm>
          <a:prstGeom prst="rect">
            <a:avLst/>
          </a:prstGeom>
          <a:ln w="12700">
            <a:miter lim="400000"/>
          </a:ln>
        </p:spPr>
      </p:pic>
      <p:sp>
        <p:nvSpPr>
          <p:cNvPr id="104" name="Hierarchical boss function/worker function relationship."/>
          <p:cNvSpPr txBox="1"/>
          <p:nvPr/>
        </p:nvSpPr>
        <p:spPr>
          <a:xfrm>
            <a:off x="1571624" y="1676399"/>
            <a:ext cx="6528926" cy="383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spcBef>
                <a:spcPts val="1200"/>
              </a:spcBef>
              <a:defRPr sz="2000"/>
            </a:lvl1pPr>
          </a:lstStyle>
          <a:p>
            <a:r>
              <a:t>Hierarchical boss function/worker function relationship.</a:t>
            </a:r>
          </a:p>
        </p:txBody>
      </p:sp>
    </p:spTree>
  </p:cSld>
  <p:clrMapOvr>
    <a:masterClrMapping/>
  </p:clrMapOvr>
  <p:transition spd="me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Function Definitions"/>
          <p:cNvSpPr txBox="1">
            <a:spLocks noGrp="1"/>
          </p:cNvSpPr>
          <p:nvPr>
            <p:ph type="title" idx="4294967295"/>
          </p:nvPr>
        </p:nvSpPr>
        <p:spPr>
          <a:xfrm>
            <a:off x="457200" y="274637"/>
            <a:ext cx="8229600" cy="1143001"/>
          </a:xfrm>
          <a:prstGeom prst="rect">
            <a:avLst/>
          </a:prstGeom>
        </p:spPr>
        <p:txBody>
          <a:bodyPr/>
          <a:lstStyle/>
          <a:p>
            <a:r>
              <a:t>Function Definitions</a:t>
            </a:r>
          </a:p>
        </p:txBody>
      </p:sp>
      <p:sp>
        <p:nvSpPr>
          <p:cNvPr id="107" name="Function definition format…"/>
          <p:cNvSpPr txBox="1">
            <a:spLocks noGrp="1"/>
          </p:cNvSpPr>
          <p:nvPr>
            <p:ph type="body" idx="4294967295"/>
          </p:nvPr>
        </p:nvSpPr>
        <p:spPr>
          <a:xfrm>
            <a:off x="457200" y="1600200"/>
            <a:ext cx="8229600" cy="4525963"/>
          </a:xfrm>
          <a:prstGeom prst="rect">
            <a:avLst/>
          </a:prstGeom>
        </p:spPr>
        <p:txBody>
          <a:bodyPr/>
          <a:lstStyle/>
          <a:p>
            <a:pPr>
              <a:lnSpc>
                <a:spcPct val="90000"/>
              </a:lnSpc>
              <a:buChar char="•"/>
              <a:defRPr sz="3000"/>
            </a:pPr>
            <a:r>
              <a:t>Function definition format</a:t>
            </a:r>
          </a:p>
          <a:p>
            <a:pPr marL="0" lvl="2" indent="914400">
              <a:lnSpc>
                <a:spcPct val="90000"/>
              </a:lnSpc>
              <a:spcBef>
                <a:spcPts val="0"/>
              </a:spcBef>
              <a:buSzTx/>
              <a:buNone/>
              <a:defRPr sz="2200" i="1"/>
            </a:pPr>
            <a:r>
              <a:t>return-value-type  function-name( parameter-list )</a:t>
            </a:r>
            <a:br/>
            <a:r>
              <a:rPr b="1" i="0">
                <a:latin typeface="Courier New"/>
                <a:ea typeface="Courier New"/>
                <a:cs typeface="Courier New"/>
                <a:sym typeface="Courier New"/>
              </a:rPr>
              <a:t>{</a:t>
            </a:r>
            <a:br>
              <a:rPr b="1" i="0">
                <a:latin typeface="Courier New"/>
                <a:ea typeface="Courier New"/>
                <a:cs typeface="Courier New"/>
                <a:sym typeface="Courier New"/>
              </a:rPr>
            </a:br>
            <a:r>
              <a:t>   declarations and statements</a:t>
            </a:r>
            <a:br/>
            <a:r>
              <a:rPr b="1" i="0">
                <a:latin typeface="Courier New"/>
                <a:ea typeface="Courier New"/>
                <a:cs typeface="Courier New"/>
                <a:sym typeface="Courier New"/>
              </a:rPr>
              <a:t>} </a:t>
            </a:r>
            <a:endParaRPr b="1">
              <a:latin typeface="Courier New"/>
              <a:ea typeface="Courier New"/>
              <a:cs typeface="Courier New"/>
              <a:sym typeface="Courier New"/>
            </a:endParaRPr>
          </a:p>
          <a:p>
            <a:pPr marL="742950" lvl="1" indent="-285750">
              <a:lnSpc>
                <a:spcPct val="90000"/>
              </a:lnSpc>
              <a:spcBef>
                <a:spcPts val="0"/>
              </a:spcBef>
              <a:defRPr sz="2600"/>
            </a:pPr>
            <a:r>
              <a:t>Function-name: any valid identifier</a:t>
            </a:r>
          </a:p>
          <a:p>
            <a:pPr marL="742950" lvl="1" indent="-285750">
              <a:lnSpc>
                <a:spcPct val="90000"/>
              </a:lnSpc>
              <a:spcBef>
                <a:spcPts val="0"/>
              </a:spcBef>
              <a:defRPr sz="2600"/>
            </a:pPr>
            <a:r>
              <a:t>Return-value-type: data type of the result (default </a:t>
            </a:r>
            <a:r>
              <a:rPr sz="1900">
                <a:latin typeface="Lucida Console"/>
                <a:ea typeface="Lucida Console"/>
                <a:cs typeface="Lucida Console"/>
                <a:sym typeface="Lucida Console"/>
              </a:rPr>
              <a:t>int</a:t>
            </a:r>
            <a:r>
              <a:t>)</a:t>
            </a:r>
          </a:p>
          <a:p>
            <a:pPr marL="1143000" lvl="2" indent="-228600">
              <a:lnSpc>
                <a:spcPct val="90000"/>
              </a:lnSpc>
              <a:spcBef>
                <a:spcPts val="0"/>
              </a:spcBef>
              <a:defRPr sz="1700">
                <a:latin typeface="Lucida Console"/>
                <a:ea typeface="Lucida Console"/>
                <a:cs typeface="Lucida Console"/>
                <a:sym typeface="Lucida Console"/>
              </a:defRPr>
            </a:pPr>
            <a:r>
              <a:t>void</a:t>
            </a:r>
            <a:r>
              <a:rPr sz="2200">
                <a:latin typeface="+mn-lt"/>
                <a:ea typeface="+mn-ea"/>
                <a:cs typeface="+mn-cs"/>
                <a:sym typeface="Calibri"/>
              </a:rPr>
              <a:t> – indicates that the function returns nothing</a:t>
            </a:r>
            <a:endParaRPr sz="2200"/>
          </a:p>
          <a:p>
            <a:pPr marL="742950" lvl="1" indent="-285750">
              <a:lnSpc>
                <a:spcPct val="90000"/>
              </a:lnSpc>
              <a:spcBef>
                <a:spcPts val="0"/>
              </a:spcBef>
              <a:defRPr sz="2600"/>
            </a:pPr>
            <a:r>
              <a:t>Parameter-list: comma separated list, declares parameters</a:t>
            </a:r>
          </a:p>
          <a:p>
            <a:pPr marL="1143000" lvl="2" indent="-228600">
              <a:lnSpc>
                <a:spcPct val="90000"/>
              </a:lnSpc>
              <a:spcBef>
                <a:spcPts val="0"/>
              </a:spcBef>
              <a:defRPr sz="2200"/>
            </a:pPr>
            <a:r>
              <a:t>A type must be listed explicitly for each parameter unless, the parameter is of type </a:t>
            </a:r>
            <a:r>
              <a:rPr sz="1700">
                <a:latin typeface="Lucida Console"/>
                <a:ea typeface="Lucida Console"/>
                <a:cs typeface="Lucida Console"/>
                <a:sym typeface="Lucida Console"/>
              </a:rPr>
              <a:t>int</a:t>
            </a:r>
          </a:p>
        </p:txBody>
      </p:sp>
    </p:spTree>
  </p:cSld>
  <p:clrMapOvr>
    <a:masterClrMapping/>
  </p:clrMapOvr>
  <p:transition spd="me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unction Definitions"/>
          <p:cNvSpPr txBox="1">
            <a:spLocks noGrp="1"/>
          </p:cNvSpPr>
          <p:nvPr>
            <p:ph type="title" idx="4294967295"/>
          </p:nvPr>
        </p:nvSpPr>
        <p:spPr>
          <a:xfrm>
            <a:off x="457200" y="274637"/>
            <a:ext cx="8229600" cy="1143001"/>
          </a:xfrm>
          <a:prstGeom prst="rect">
            <a:avLst/>
          </a:prstGeom>
        </p:spPr>
        <p:txBody>
          <a:bodyPr/>
          <a:lstStyle/>
          <a:p>
            <a:r>
              <a:t>Function Definitions</a:t>
            </a:r>
          </a:p>
        </p:txBody>
      </p:sp>
      <p:sp>
        <p:nvSpPr>
          <p:cNvPr id="110" name="Function definition format (continued)…"/>
          <p:cNvSpPr txBox="1">
            <a:spLocks noGrp="1"/>
          </p:cNvSpPr>
          <p:nvPr>
            <p:ph type="body" idx="4294967295"/>
          </p:nvPr>
        </p:nvSpPr>
        <p:spPr>
          <a:xfrm>
            <a:off x="457200" y="1600200"/>
            <a:ext cx="8229600" cy="4525963"/>
          </a:xfrm>
          <a:prstGeom prst="rect">
            <a:avLst/>
          </a:prstGeom>
        </p:spPr>
        <p:txBody>
          <a:bodyPr/>
          <a:lstStyle/>
          <a:p>
            <a:pPr>
              <a:lnSpc>
                <a:spcPct val="80000"/>
              </a:lnSpc>
              <a:spcBef>
                <a:spcPts val="600"/>
              </a:spcBef>
              <a:buChar char="•"/>
              <a:defRPr sz="2700"/>
            </a:pPr>
            <a:r>
              <a:t>Function definition format (continued)</a:t>
            </a:r>
          </a:p>
          <a:p>
            <a:pPr marL="0" lvl="2" indent="914400">
              <a:lnSpc>
                <a:spcPct val="80000"/>
              </a:lnSpc>
              <a:spcBef>
                <a:spcPts val="0"/>
              </a:spcBef>
              <a:buSzTx/>
              <a:buNone/>
              <a:defRPr sz="2000" i="1"/>
            </a:pPr>
            <a:r>
              <a:t>return-value-type  function-name( parameter-list )</a:t>
            </a:r>
            <a:br/>
            <a:r>
              <a:rPr b="1" i="0">
                <a:latin typeface="Courier New"/>
                <a:ea typeface="Courier New"/>
                <a:cs typeface="Courier New"/>
                <a:sym typeface="Courier New"/>
              </a:rPr>
              <a:t>{</a:t>
            </a:r>
            <a:br>
              <a:rPr b="1" i="0">
                <a:latin typeface="Courier New"/>
                <a:ea typeface="Courier New"/>
                <a:cs typeface="Courier New"/>
                <a:sym typeface="Courier New"/>
              </a:rPr>
            </a:br>
            <a:r>
              <a:t>   declarations and statements</a:t>
            </a:r>
            <a:br/>
            <a:r>
              <a:rPr b="1" i="0">
                <a:latin typeface="Courier New"/>
                <a:ea typeface="Courier New"/>
                <a:cs typeface="Courier New"/>
                <a:sym typeface="Courier New"/>
              </a:rPr>
              <a:t>} </a:t>
            </a:r>
            <a:endParaRPr b="1">
              <a:latin typeface="Courier New"/>
              <a:ea typeface="Courier New"/>
              <a:cs typeface="Courier New"/>
              <a:sym typeface="Courier New"/>
            </a:endParaRPr>
          </a:p>
          <a:p>
            <a:pPr marL="742950" lvl="1" indent="-285750">
              <a:lnSpc>
                <a:spcPct val="80000"/>
              </a:lnSpc>
              <a:spcBef>
                <a:spcPts val="0"/>
              </a:spcBef>
              <a:defRPr sz="2400"/>
            </a:pPr>
            <a:r>
              <a:t>Definitions and statements: function body (block)</a:t>
            </a:r>
          </a:p>
          <a:p>
            <a:pPr marL="1143000" lvl="2" indent="-228600">
              <a:lnSpc>
                <a:spcPct val="80000"/>
              </a:lnSpc>
              <a:spcBef>
                <a:spcPts val="0"/>
              </a:spcBef>
              <a:defRPr sz="2000"/>
            </a:pPr>
            <a:r>
              <a:t>Variables can be defined inside blocks (can be nested)</a:t>
            </a:r>
          </a:p>
          <a:p>
            <a:pPr marL="1143000" lvl="2" indent="-228600">
              <a:lnSpc>
                <a:spcPct val="80000"/>
              </a:lnSpc>
              <a:spcBef>
                <a:spcPts val="0"/>
              </a:spcBef>
              <a:defRPr sz="2000"/>
            </a:pPr>
            <a:r>
              <a:t>Functions can not be defined inside other functions</a:t>
            </a:r>
          </a:p>
          <a:p>
            <a:pPr marL="742950" lvl="1" indent="-285750">
              <a:lnSpc>
                <a:spcPct val="80000"/>
              </a:lnSpc>
              <a:spcBef>
                <a:spcPts val="0"/>
              </a:spcBef>
              <a:defRPr sz="2400"/>
            </a:pPr>
            <a:r>
              <a:t>Returning control</a:t>
            </a:r>
          </a:p>
          <a:p>
            <a:pPr marL="1143000" lvl="2" indent="-228600">
              <a:lnSpc>
                <a:spcPct val="80000"/>
              </a:lnSpc>
              <a:spcBef>
                <a:spcPts val="0"/>
              </a:spcBef>
              <a:defRPr sz="2000"/>
            </a:pPr>
            <a:r>
              <a:t>If nothing returned </a:t>
            </a:r>
          </a:p>
          <a:p>
            <a:pPr marL="1600200" lvl="3" indent="-228600">
              <a:lnSpc>
                <a:spcPct val="80000"/>
              </a:lnSpc>
              <a:spcBef>
                <a:spcPts val="0"/>
              </a:spcBef>
              <a:defRPr sz="1500">
                <a:latin typeface="Lucida Console"/>
                <a:ea typeface="Lucida Console"/>
                <a:cs typeface="Lucida Console"/>
                <a:sym typeface="Lucida Console"/>
              </a:defRPr>
            </a:pPr>
            <a:r>
              <a:t>return;</a:t>
            </a:r>
            <a:r>
              <a:rPr sz="1700">
                <a:latin typeface="+mn-lt"/>
                <a:ea typeface="+mn-ea"/>
                <a:cs typeface="+mn-cs"/>
                <a:sym typeface="Calibri"/>
              </a:rPr>
              <a:t> </a:t>
            </a:r>
            <a:endParaRPr sz="1700"/>
          </a:p>
          <a:p>
            <a:pPr marL="1600200" lvl="3" indent="-228600">
              <a:lnSpc>
                <a:spcPct val="80000"/>
              </a:lnSpc>
              <a:spcBef>
                <a:spcPts val="0"/>
              </a:spcBef>
              <a:defRPr sz="1700"/>
            </a:pPr>
            <a:r>
              <a:t>or, until reaches right brace at the end of function.</a:t>
            </a:r>
          </a:p>
          <a:p>
            <a:pPr marL="1143000" lvl="2" indent="-228600">
              <a:lnSpc>
                <a:spcPct val="80000"/>
              </a:lnSpc>
              <a:spcBef>
                <a:spcPts val="0"/>
              </a:spcBef>
              <a:defRPr sz="2000"/>
            </a:pPr>
            <a:r>
              <a:t>If something returned </a:t>
            </a:r>
          </a:p>
          <a:p>
            <a:pPr marL="1600200" lvl="3" indent="-228600">
              <a:lnSpc>
                <a:spcPct val="80000"/>
              </a:lnSpc>
              <a:spcBef>
                <a:spcPts val="0"/>
              </a:spcBef>
              <a:defRPr sz="1500">
                <a:latin typeface="Lucida Console"/>
                <a:ea typeface="Lucida Console"/>
                <a:cs typeface="Lucida Console"/>
                <a:sym typeface="Lucida Console"/>
              </a:defRPr>
            </a:pPr>
            <a:r>
              <a:t>return</a:t>
            </a:r>
            <a:r>
              <a:rPr sz="1700">
                <a:latin typeface="+mn-lt"/>
                <a:ea typeface="+mn-ea"/>
                <a:cs typeface="+mn-cs"/>
                <a:sym typeface="Calibri"/>
              </a:rPr>
              <a:t> </a:t>
            </a:r>
            <a:r>
              <a:rPr sz="1700" i="1">
                <a:latin typeface="+mn-lt"/>
                <a:ea typeface="+mn-ea"/>
                <a:cs typeface="+mn-cs"/>
                <a:sym typeface="Calibri"/>
              </a:rPr>
              <a:t>expression</a:t>
            </a:r>
            <a:r>
              <a:rPr sz="1700" b="1">
                <a:latin typeface="Courier New"/>
                <a:ea typeface="Courier New"/>
                <a:cs typeface="Courier New"/>
                <a:sym typeface="Courier New"/>
              </a:rPr>
              <a: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457200" y="577850"/>
            <a:ext cx="8105775" cy="10223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solidFill>
                  <a:srgbClr val="002060"/>
                </a:solidFill>
              </a:rPr>
              <a:t>Language: </a:t>
            </a:r>
            <a:r>
              <a:rPr lang="en-US"/>
              <a:t>its influence in our life</a:t>
            </a:r>
            <a:endParaRPr/>
          </a:p>
        </p:txBody>
      </p:sp>
      <p:sp>
        <p:nvSpPr>
          <p:cNvPr id="66" name="Google Shape;66;p3"/>
          <p:cNvSpPr txBox="1">
            <a:spLocks noGrp="1"/>
          </p:cNvSpPr>
          <p:nvPr>
            <p:ph type="body" idx="1"/>
          </p:nvPr>
        </p:nvSpPr>
        <p:spPr>
          <a:xfrm>
            <a:off x="457200" y="1447800"/>
            <a:ext cx="8105775" cy="4403725"/>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2800"/>
              <a:buChar char="•"/>
            </a:pPr>
            <a:r>
              <a:rPr lang="en-US" sz="2800">
                <a:solidFill>
                  <a:schemeClr val="accent1"/>
                </a:solidFill>
              </a:rPr>
              <a:t>Let us look to what we are doing since our childhood, how did we learnt ENGLISH- A recap</a:t>
            </a:r>
            <a:endParaRPr/>
          </a:p>
          <a:p>
            <a:pPr marL="342900" lvl="0" indent="-342900" algn="l" rtl="0">
              <a:spcBef>
                <a:spcPts val="560"/>
              </a:spcBef>
              <a:spcAft>
                <a:spcPts val="0"/>
              </a:spcAft>
              <a:buClr>
                <a:schemeClr val="accent1"/>
              </a:buClr>
              <a:buSzPts val="2800"/>
              <a:buNone/>
            </a:pPr>
            <a:endParaRPr sz="2800">
              <a:solidFill>
                <a:schemeClr val="accent1"/>
              </a:solidFill>
            </a:endParaRPr>
          </a:p>
          <a:p>
            <a:pPr marL="342900" lvl="0" indent="-165100" algn="l" rtl="0">
              <a:spcBef>
                <a:spcPts val="560"/>
              </a:spcBef>
              <a:spcAft>
                <a:spcPts val="0"/>
              </a:spcAft>
              <a:buClr>
                <a:schemeClr val="accent1"/>
              </a:buClr>
              <a:buSzPts val="2800"/>
              <a:buNone/>
            </a:pPr>
            <a:endParaRPr sz="2800">
              <a:solidFill>
                <a:schemeClr val="accent1"/>
              </a:solidFill>
            </a:endParaRPr>
          </a:p>
        </p:txBody>
      </p:sp>
      <p:sp>
        <p:nvSpPr>
          <p:cNvPr id="67" name="Google Shape;67;p3"/>
          <p:cNvSpPr/>
          <p:nvPr/>
        </p:nvSpPr>
        <p:spPr>
          <a:xfrm>
            <a:off x="1676400" y="2667000"/>
            <a:ext cx="3886200" cy="609600"/>
          </a:xfrm>
          <a:prstGeom prst="roundRect">
            <a:avLst>
              <a:gd name="adj" fmla="val 16667"/>
            </a:avLst>
          </a:prstGeom>
          <a:solidFill>
            <a:srgbClr val="B1EEFE"/>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2060"/>
                </a:solidFill>
                <a:latin typeface="Calibri"/>
                <a:ea typeface="Calibri"/>
                <a:cs typeface="Calibri"/>
                <a:sym typeface="Calibri"/>
              </a:rPr>
              <a:t>A B C D …… X Y Z</a:t>
            </a:r>
            <a:endParaRPr sz="3200" b="0" i="0" u="none" strike="noStrike" cap="none">
              <a:solidFill>
                <a:srgbClr val="002060"/>
              </a:solidFill>
              <a:latin typeface="Calibri"/>
              <a:ea typeface="Calibri"/>
              <a:cs typeface="Calibri"/>
              <a:sym typeface="Calibri"/>
            </a:endParaRPr>
          </a:p>
        </p:txBody>
      </p:sp>
      <p:sp>
        <p:nvSpPr>
          <p:cNvPr id="68" name="Google Shape;68;p3"/>
          <p:cNvSpPr/>
          <p:nvPr/>
        </p:nvSpPr>
        <p:spPr>
          <a:xfrm>
            <a:off x="1676400" y="3657600"/>
            <a:ext cx="3886200" cy="609600"/>
          </a:xfrm>
          <a:prstGeom prst="roundRect">
            <a:avLst>
              <a:gd name="adj" fmla="val 16667"/>
            </a:avLst>
          </a:prstGeom>
          <a:solidFill>
            <a:srgbClr val="B1EEFE"/>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2060"/>
                </a:solidFill>
                <a:latin typeface="Calibri"/>
                <a:ea typeface="Calibri"/>
                <a:cs typeface="Calibri"/>
                <a:sym typeface="Calibri"/>
              </a:rPr>
              <a:t>RAT  BAT  CAT COW </a:t>
            </a:r>
            <a:endParaRPr sz="3200" b="0" i="0" u="none" strike="noStrike" cap="none">
              <a:solidFill>
                <a:srgbClr val="002060"/>
              </a:solidFill>
              <a:latin typeface="Calibri"/>
              <a:ea typeface="Calibri"/>
              <a:cs typeface="Calibri"/>
              <a:sym typeface="Calibri"/>
            </a:endParaRPr>
          </a:p>
        </p:txBody>
      </p:sp>
      <p:sp>
        <p:nvSpPr>
          <p:cNvPr id="69" name="Google Shape;69;p3"/>
          <p:cNvSpPr/>
          <p:nvPr/>
        </p:nvSpPr>
        <p:spPr>
          <a:xfrm>
            <a:off x="1676400" y="4572000"/>
            <a:ext cx="3886200" cy="609600"/>
          </a:xfrm>
          <a:prstGeom prst="roundRect">
            <a:avLst>
              <a:gd name="adj" fmla="val 16667"/>
            </a:avLst>
          </a:prstGeom>
          <a:solidFill>
            <a:srgbClr val="B1EEFE"/>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2060"/>
                </a:solidFill>
                <a:latin typeface="Calibri"/>
                <a:ea typeface="Calibri"/>
                <a:cs typeface="Calibri"/>
                <a:sym typeface="Calibri"/>
              </a:rPr>
              <a:t>COW EAT GRASS</a:t>
            </a:r>
            <a:endParaRPr sz="3200" b="0" i="0" u="none" strike="noStrike" cap="none">
              <a:solidFill>
                <a:srgbClr val="002060"/>
              </a:solidFill>
              <a:latin typeface="Calibri"/>
              <a:ea typeface="Calibri"/>
              <a:cs typeface="Calibri"/>
              <a:sym typeface="Calibri"/>
            </a:endParaRPr>
          </a:p>
        </p:txBody>
      </p:sp>
      <p:sp>
        <p:nvSpPr>
          <p:cNvPr id="70" name="Google Shape;70;p3"/>
          <p:cNvSpPr/>
          <p:nvPr/>
        </p:nvSpPr>
        <p:spPr>
          <a:xfrm>
            <a:off x="1676400" y="5562600"/>
            <a:ext cx="3886200" cy="609600"/>
          </a:xfrm>
          <a:prstGeom prst="roundRect">
            <a:avLst>
              <a:gd name="adj" fmla="val 16667"/>
            </a:avLst>
          </a:prstGeom>
          <a:solidFill>
            <a:srgbClr val="B1EEFE"/>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2060"/>
                </a:solidFill>
                <a:latin typeface="Calibri"/>
                <a:ea typeface="Calibri"/>
                <a:cs typeface="Calibri"/>
                <a:sym typeface="Calibri"/>
              </a:rPr>
              <a:t>ESSAY ON COW</a:t>
            </a:r>
            <a:endParaRPr sz="3200" b="0" i="0" u="none" strike="noStrike" cap="none">
              <a:solidFill>
                <a:srgbClr val="002060"/>
              </a:solidFill>
              <a:latin typeface="Calibri"/>
              <a:ea typeface="Calibri"/>
              <a:cs typeface="Calibri"/>
              <a:sym typeface="Calibri"/>
            </a:endParaRPr>
          </a:p>
        </p:txBody>
      </p:sp>
      <p:grpSp>
        <p:nvGrpSpPr>
          <p:cNvPr id="71" name="Google Shape;71;p3"/>
          <p:cNvGrpSpPr/>
          <p:nvPr/>
        </p:nvGrpSpPr>
        <p:grpSpPr>
          <a:xfrm>
            <a:off x="6096000" y="2667000"/>
            <a:ext cx="2286000" cy="3505200"/>
            <a:chOff x="6096000" y="2667000"/>
            <a:chExt cx="2286000" cy="3505200"/>
          </a:xfrm>
        </p:grpSpPr>
        <p:sp>
          <p:nvSpPr>
            <p:cNvPr id="72" name="Google Shape;72;p3"/>
            <p:cNvSpPr/>
            <p:nvPr/>
          </p:nvSpPr>
          <p:spPr>
            <a:xfrm>
              <a:off x="6096000" y="2667000"/>
              <a:ext cx="2286000" cy="609600"/>
            </a:xfrm>
            <a:prstGeom prst="roundRect">
              <a:avLst>
                <a:gd name="adj" fmla="val 16667"/>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chemeClr val="lt1"/>
                  </a:solidFill>
                  <a:latin typeface="Calibri"/>
                  <a:ea typeface="Calibri"/>
                  <a:cs typeface="Calibri"/>
                  <a:sym typeface="Calibri"/>
                </a:rPr>
                <a:t>Characters</a:t>
              </a:r>
              <a:endParaRPr sz="3200" b="0" i="0" u="none" strike="noStrike" cap="none">
                <a:solidFill>
                  <a:schemeClr val="lt1"/>
                </a:solidFill>
                <a:latin typeface="Calibri"/>
                <a:ea typeface="Calibri"/>
                <a:cs typeface="Calibri"/>
                <a:sym typeface="Calibri"/>
              </a:endParaRPr>
            </a:p>
          </p:txBody>
        </p:sp>
        <p:sp>
          <p:nvSpPr>
            <p:cNvPr id="73" name="Google Shape;73;p3"/>
            <p:cNvSpPr/>
            <p:nvPr/>
          </p:nvSpPr>
          <p:spPr>
            <a:xfrm>
              <a:off x="6096000" y="3657600"/>
              <a:ext cx="2286000" cy="609600"/>
            </a:xfrm>
            <a:prstGeom prst="roundRect">
              <a:avLst>
                <a:gd name="adj" fmla="val 16667"/>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chemeClr val="lt1"/>
                  </a:solidFill>
                  <a:latin typeface="Calibri"/>
                  <a:ea typeface="Calibri"/>
                  <a:cs typeface="Calibri"/>
                  <a:sym typeface="Calibri"/>
                </a:rPr>
                <a:t>Words</a:t>
              </a:r>
              <a:endParaRPr sz="3200" b="0" i="0" u="none" strike="noStrike" cap="none">
                <a:solidFill>
                  <a:schemeClr val="lt1"/>
                </a:solidFill>
                <a:latin typeface="Calibri"/>
                <a:ea typeface="Calibri"/>
                <a:cs typeface="Calibri"/>
                <a:sym typeface="Calibri"/>
              </a:endParaRPr>
            </a:p>
          </p:txBody>
        </p:sp>
        <p:sp>
          <p:nvSpPr>
            <p:cNvPr id="74" name="Google Shape;74;p3"/>
            <p:cNvSpPr/>
            <p:nvPr/>
          </p:nvSpPr>
          <p:spPr>
            <a:xfrm>
              <a:off x="6096000" y="4572000"/>
              <a:ext cx="2286000" cy="609600"/>
            </a:xfrm>
            <a:prstGeom prst="roundRect">
              <a:avLst>
                <a:gd name="adj" fmla="val 16667"/>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chemeClr val="lt1"/>
                  </a:solidFill>
                  <a:latin typeface="Calibri"/>
                  <a:ea typeface="Calibri"/>
                  <a:cs typeface="Calibri"/>
                  <a:sym typeface="Calibri"/>
                </a:rPr>
                <a:t>Statements</a:t>
              </a:r>
              <a:endParaRPr sz="3200" b="0" i="0" u="none" strike="noStrike" cap="none">
                <a:solidFill>
                  <a:schemeClr val="lt1"/>
                </a:solidFill>
                <a:latin typeface="Calibri"/>
                <a:ea typeface="Calibri"/>
                <a:cs typeface="Calibri"/>
                <a:sym typeface="Calibri"/>
              </a:endParaRPr>
            </a:p>
          </p:txBody>
        </p:sp>
        <p:sp>
          <p:nvSpPr>
            <p:cNvPr id="75" name="Google Shape;75;p3"/>
            <p:cNvSpPr/>
            <p:nvPr/>
          </p:nvSpPr>
          <p:spPr>
            <a:xfrm>
              <a:off x="6096000" y="5562600"/>
              <a:ext cx="2286000" cy="609600"/>
            </a:xfrm>
            <a:prstGeom prst="roundRect">
              <a:avLst>
                <a:gd name="adj" fmla="val 16667"/>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chemeClr val="lt1"/>
                  </a:solidFill>
                  <a:latin typeface="Calibri"/>
                  <a:ea typeface="Calibri"/>
                  <a:cs typeface="Calibri"/>
                  <a:sym typeface="Calibri"/>
                </a:rPr>
                <a:t>Programs</a:t>
              </a:r>
              <a:endParaRPr sz="3200" b="0" i="0" u="none" strike="noStrike" cap="none">
                <a:solidFill>
                  <a:schemeClr val="lt1"/>
                </a:solidFill>
                <a:latin typeface="Calibri"/>
                <a:ea typeface="Calibri"/>
                <a:cs typeface="Calibri"/>
                <a:sym typeface="Calibri"/>
              </a:endParaRPr>
            </a:p>
          </p:txBody>
        </p:sp>
        <p:sp>
          <p:nvSpPr>
            <p:cNvPr id="76" name="Google Shape;76;p3"/>
            <p:cNvSpPr/>
            <p:nvPr/>
          </p:nvSpPr>
          <p:spPr>
            <a:xfrm>
              <a:off x="6858000" y="3276600"/>
              <a:ext cx="685800" cy="381000"/>
            </a:xfrm>
            <a:prstGeom prst="downArrow">
              <a:avLst>
                <a:gd name="adj1" fmla="val 50000"/>
                <a:gd name="adj2" fmla="val 50000"/>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endParaRPr sz="3200" b="0" i="0" u="none" strike="noStrike" cap="none">
                <a:solidFill>
                  <a:schemeClr val="lt1"/>
                </a:solidFill>
                <a:latin typeface="Arial"/>
                <a:ea typeface="Arial"/>
                <a:cs typeface="Arial"/>
                <a:sym typeface="Arial"/>
              </a:endParaRPr>
            </a:p>
          </p:txBody>
        </p:sp>
        <p:sp>
          <p:nvSpPr>
            <p:cNvPr id="77" name="Google Shape;77;p3"/>
            <p:cNvSpPr/>
            <p:nvPr/>
          </p:nvSpPr>
          <p:spPr>
            <a:xfrm>
              <a:off x="6858000" y="4267200"/>
              <a:ext cx="685800" cy="381000"/>
            </a:xfrm>
            <a:prstGeom prst="downArrow">
              <a:avLst>
                <a:gd name="adj1" fmla="val 50000"/>
                <a:gd name="adj2" fmla="val 50000"/>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endParaRPr sz="3200" b="0" i="0" u="none" strike="noStrike" cap="none">
                <a:solidFill>
                  <a:schemeClr val="lt1"/>
                </a:solidFill>
                <a:latin typeface="Arial"/>
                <a:ea typeface="Arial"/>
                <a:cs typeface="Arial"/>
                <a:sym typeface="Arial"/>
              </a:endParaRPr>
            </a:p>
          </p:txBody>
        </p:sp>
        <p:sp>
          <p:nvSpPr>
            <p:cNvPr id="78" name="Google Shape;78;p3"/>
            <p:cNvSpPr/>
            <p:nvPr/>
          </p:nvSpPr>
          <p:spPr>
            <a:xfrm>
              <a:off x="6858000" y="5181600"/>
              <a:ext cx="685800" cy="381000"/>
            </a:xfrm>
            <a:prstGeom prst="downArrow">
              <a:avLst>
                <a:gd name="adj1" fmla="val 50000"/>
                <a:gd name="adj2" fmla="val 50000"/>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endParaRPr sz="32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p:tgtEl>
                                          <p:spTgt spid="67"/>
                                        </p:tgtEl>
                                        <p:attrNameLst>
                                          <p:attrName>ppt_w</p:attrName>
                                        </p:attrNameLst>
                                      </p:cBhvr>
                                      <p:tavLst>
                                        <p:tav tm="0">
                                          <p:val>
                                            <p:strVal val="0"/>
                                          </p:val>
                                        </p:tav>
                                        <p:tav tm="100000">
                                          <p:val>
                                            <p:strVal val="#ppt_w"/>
                                          </p:val>
                                        </p:tav>
                                      </p:tavLst>
                                    </p:anim>
                                    <p:anim calcmode="lin" valueType="num">
                                      <p:cBhvr additive="base">
                                        <p:cTn id="8" dur="500"/>
                                        <p:tgtEl>
                                          <p:spTgt spid="6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p:tgtEl>
                                          <p:spTgt spid="68"/>
                                        </p:tgtEl>
                                        <p:attrNameLst>
                                          <p:attrName>ppt_w</p:attrName>
                                        </p:attrNameLst>
                                      </p:cBhvr>
                                      <p:tavLst>
                                        <p:tav tm="0">
                                          <p:val>
                                            <p:strVal val="0"/>
                                          </p:val>
                                        </p:tav>
                                        <p:tav tm="100000">
                                          <p:val>
                                            <p:strVal val="#ppt_w"/>
                                          </p:val>
                                        </p:tav>
                                      </p:tavLst>
                                    </p:anim>
                                    <p:anim calcmode="lin" valueType="num">
                                      <p:cBhvr additive="base">
                                        <p:cTn id="14" dur="500"/>
                                        <p:tgtEl>
                                          <p:spTgt spid="68"/>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p:tgtEl>
                                          <p:spTgt spid="69"/>
                                        </p:tgtEl>
                                        <p:attrNameLst>
                                          <p:attrName>ppt_w</p:attrName>
                                        </p:attrNameLst>
                                      </p:cBhvr>
                                      <p:tavLst>
                                        <p:tav tm="0">
                                          <p:val>
                                            <p:strVal val="0"/>
                                          </p:val>
                                        </p:tav>
                                        <p:tav tm="100000">
                                          <p:val>
                                            <p:strVal val="#ppt_w"/>
                                          </p:val>
                                        </p:tav>
                                      </p:tavLst>
                                    </p:anim>
                                    <p:anim calcmode="lin" valueType="num">
                                      <p:cBhvr additive="base">
                                        <p:cTn id="20" dur="500"/>
                                        <p:tgtEl>
                                          <p:spTgt spid="69"/>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500"/>
                                        <p:tgtEl>
                                          <p:spTgt spid="70"/>
                                        </p:tgtEl>
                                        <p:attrNameLst>
                                          <p:attrName>ppt_w</p:attrName>
                                        </p:attrNameLst>
                                      </p:cBhvr>
                                      <p:tavLst>
                                        <p:tav tm="0">
                                          <p:val>
                                            <p:strVal val="0"/>
                                          </p:val>
                                        </p:tav>
                                        <p:tav tm="100000">
                                          <p:val>
                                            <p:strVal val="#ppt_w"/>
                                          </p:val>
                                        </p:tav>
                                      </p:tavLst>
                                    </p:anim>
                                    <p:anim calcmode="lin" valueType="num">
                                      <p:cBhvr additive="base">
                                        <p:cTn id="26" dur="500"/>
                                        <p:tgtEl>
                                          <p:spTgt spid="70"/>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500"/>
                                        <p:tgtEl>
                                          <p:spTgt spid="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Float </a:t>
            </a:r>
            <a:endParaRPr/>
          </a:p>
        </p:txBody>
      </p:sp>
      <p:sp>
        <p:nvSpPr>
          <p:cNvPr id="314" name="Google Shape;314;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3200"/>
              <a:buChar char="•"/>
            </a:pPr>
            <a:r>
              <a:rPr lang="en-US">
                <a:solidFill>
                  <a:schemeClr val="accent1"/>
                </a:solidFill>
              </a:rPr>
              <a:t>Floating point numbers are real numbers that, unlike integers, may contain fractional parts of numbers, like </a:t>
            </a:r>
            <a:r>
              <a:rPr lang="en-US">
                <a:solidFill>
                  <a:srgbClr val="FF0000"/>
                </a:solidFill>
              </a:rPr>
              <a:t>1.446</a:t>
            </a:r>
            <a:r>
              <a:rPr lang="en-US">
                <a:solidFill>
                  <a:schemeClr val="accent1"/>
                </a:solidFill>
              </a:rPr>
              <a:t>, </a:t>
            </a:r>
            <a:r>
              <a:rPr lang="en-US">
                <a:solidFill>
                  <a:srgbClr val="FF0000"/>
                </a:solidFill>
              </a:rPr>
              <a:t>-112.972</a:t>
            </a:r>
            <a:r>
              <a:rPr lang="en-US">
                <a:solidFill>
                  <a:schemeClr val="accent1"/>
                </a:solidFill>
              </a:rPr>
              <a:t>, </a:t>
            </a:r>
            <a:r>
              <a:rPr lang="en-US">
                <a:solidFill>
                  <a:srgbClr val="FF0000"/>
                </a:solidFill>
              </a:rPr>
              <a:t>3.267e+27</a:t>
            </a:r>
            <a:r>
              <a:rPr lang="en-US">
                <a:solidFill>
                  <a:schemeClr val="accent1"/>
                </a:solidFill>
              </a:rPr>
              <a:t>.</a:t>
            </a:r>
            <a:endParaRPr/>
          </a:p>
          <a:p>
            <a:pPr marL="342900" lvl="0" indent="-342900" algn="just" rtl="0">
              <a:spcBef>
                <a:spcPts val="640"/>
              </a:spcBef>
              <a:spcAft>
                <a:spcPts val="0"/>
              </a:spcAft>
              <a:buClr>
                <a:schemeClr val="accent1"/>
              </a:buClr>
              <a:buSzPts val="3200"/>
              <a:buChar char="•"/>
            </a:pPr>
            <a:r>
              <a:rPr lang="en-US">
                <a:solidFill>
                  <a:schemeClr val="accent1"/>
                </a:solidFill>
              </a:rPr>
              <a:t>It is used to store real numbers with single precision i.e. a precision of 6 digits after decimal point.</a:t>
            </a:r>
            <a:endParaRPr/>
          </a:p>
          <a:p>
            <a:pPr marL="342900" lvl="0" indent="-139700" algn="just" rtl="0">
              <a:spcBef>
                <a:spcPts val="640"/>
              </a:spcBef>
              <a:spcAft>
                <a:spcPts val="0"/>
              </a:spcAft>
              <a:buClr>
                <a:schemeClr val="accent1"/>
              </a:buClr>
              <a:buSzPts val="3200"/>
              <a:buNone/>
            </a:pPr>
            <a:endParaRPr>
              <a:solidFill>
                <a:schemeClr val="accent1"/>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png" descr="image.png"/>
          <p:cNvPicPr>
            <a:picLocks noChangeAspect="1"/>
          </p:cNvPicPr>
          <p:nvPr/>
        </p:nvPicPr>
        <p:blipFill>
          <a:blip r:embed="rId2"/>
          <a:stretch>
            <a:fillRect/>
          </a:stretch>
        </p:blipFill>
        <p:spPr>
          <a:xfrm>
            <a:off x="261936" y="401636"/>
            <a:ext cx="9753602" cy="4700589"/>
          </a:xfrm>
          <a:prstGeom prst="rect">
            <a:avLst/>
          </a:prstGeom>
          <a:ln w="12700">
            <a:miter lim="400000"/>
          </a:ln>
        </p:spPr>
      </p:pic>
      <p:sp>
        <p:nvSpPr>
          <p:cNvPr id="113" name="1  4  9  16  25  36  49  64  81  100"/>
          <p:cNvSpPr/>
          <p:nvPr/>
        </p:nvSpPr>
        <p:spPr>
          <a:xfrm>
            <a:off x="503236" y="5151437"/>
            <a:ext cx="8183565" cy="624839"/>
          </a:xfrm>
          <a:prstGeom prst="rect">
            <a:avLst/>
          </a:prstGeom>
          <a:solidFill>
            <a:srgbClr val="FFFFFF"/>
          </a:solidFill>
          <a:ln w="254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b="1">
                <a:latin typeface="Courier New"/>
                <a:ea typeface="Courier New"/>
                <a:cs typeface="Courier New"/>
                <a:sym typeface="Courier New"/>
              </a:defRPr>
            </a:pPr>
            <a:r>
              <a:t> </a:t>
            </a:r>
          </a:p>
          <a:p>
            <a:pPr>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b="1">
                <a:latin typeface="Courier New"/>
                <a:ea typeface="Courier New"/>
                <a:cs typeface="Courier New"/>
                <a:sym typeface="Courier New"/>
              </a:defRPr>
            </a:pPr>
            <a:r>
              <a:t>1  4  9  16  25  36  49  64  81  100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advAuto="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unction Prototypes"/>
          <p:cNvSpPr txBox="1">
            <a:spLocks noGrp="1"/>
          </p:cNvSpPr>
          <p:nvPr>
            <p:ph type="title" idx="4294967295"/>
          </p:nvPr>
        </p:nvSpPr>
        <p:spPr>
          <a:xfrm>
            <a:off x="457200" y="274637"/>
            <a:ext cx="8229600" cy="1143001"/>
          </a:xfrm>
          <a:prstGeom prst="rect">
            <a:avLst/>
          </a:prstGeom>
        </p:spPr>
        <p:txBody>
          <a:bodyPr/>
          <a:lstStyle/>
          <a:p>
            <a:r>
              <a:t>Function Prototypes</a:t>
            </a:r>
          </a:p>
        </p:txBody>
      </p:sp>
      <p:sp>
        <p:nvSpPr>
          <p:cNvPr id="116" name="Function prototype…"/>
          <p:cNvSpPr txBox="1">
            <a:spLocks noGrp="1"/>
          </p:cNvSpPr>
          <p:nvPr>
            <p:ph type="body" idx="4294967295"/>
          </p:nvPr>
        </p:nvSpPr>
        <p:spPr>
          <a:xfrm>
            <a:off x="457200" y="1600200"/>
            <a:ext cx="8229600" cy="4525963"/>
          </a:xfrm>
          <a:prstGeom prst="rect">
            <a:avLst/>
          </a:prstGeom>
        </p:spPr>
        <p:txBody>
          <a:bodyPr/>
          <a:lstStyle/>
          <a:p>
            <a:pPr marL="342900" indent="-342900">
              <a:lnSpc>
                <a:spcPct val="80000"/>
              </a:lnSpc>
              <a:spcBef>
                <a:spcPts val="600"/>
              </a:spcBef>
              <a:buChar char="•"/>
              <a:defRPr sz="2500"/>
            </a:pPr>
            <a:r>
              <a:t>Function prototype </a:t>
            </a:r>
          </a:p>
          <a:p>
            <a:pPr marL="742950" lvl="1" indent="-285750">
              <a:lnSpc>
                <a:spcPct val="80000"/>
              </a:lnSpc>
              <a:spcBef>
                <a:spcPts val="0"/>
              </a:spcBef>
              <a:defRPr sz="2200"/>
            </a:pPr>
            <a:r>
              <a:t>Function name</a:t>
            </a:r>
          </a:p>
          <a:p>
            <a:pPr marL="742950" lvl="1" indent="-285750">
              <a:lnSpc>
                <a:spcPct val="80000"/>
              </a:lnSpc>
              <a:spcBef>
                <a:spcPts val="0"/>
              </a:spcBef>
              <a:defRPr sz="2200"/>
            </a:pPr>
            <a:r>
              <a:t>Parameters – what the function takes in</a:t>
            </a:r>
          </a:p>
          <a:p>
            <a:pPr marL="742950" lvl="1" indent="-285750">
              <a:lnSpc>
                <a:spcPct val="80000"/>
              </a:lnSpc>
              <a:spcBef>
                <a:spcPts val="0"/>
              </a:spcBef>
              <a:defRPr sz="2200"/>
            </a:pPr>
            <a:r>
              <a:t>Return type </a:t>
            </a:r>
            <a:r>
              <a:rPr i="1"/>
              <a:t>–</a:t>
            </a:r>
            <a:r>
              <a:t> data type function returns (default </a:t>
            </a:r>
            <a:r>
              <a:rPr sz="1600">
                <a:latin typeface="Lucida Console"/>
                <a:ea typeface="Lucida Console"/>
                <a:cs typeface="Lucida Console"/>
                <a:sym typeface="Lucida Console"/>
              </a:rPr>
              <a:t>int</a:t>
            </a:r>
            <a:r>
              <a:t>)</a:t>
            </a:r>
          </a:p>
          <a:p>
            <a:pPr marL="742950" lvl="1" indent="-285750">
              <a:lnSpc>
                <a:spcPct val="80000"/>
              </a:lnSpc>
              <a:spcBef>
                <a:spcPts val="0"/>
              </a:spcBef>
              <a:defRPr sz="2200"/>
            </a:pPr>
            <a:r>
              <a:t>Used to validate functions</a:t>
            </a:r>
          </a:p>
          <a:p>
            <a:pPr marL="742950" lvl="1" indent="-285750">
              <a:lnSpc>
                <a:spcPct val="80000"/>
              </a:lnSpc>
              <a:spcBef>
                <a:spcPts val="0"/>
              </a:spcBef>
              <a:defRPr sz="2200"/>
            </a:pPr>
            <a:r>
              <a:t>Prototype only needed if function definition comes after use in program</a:t>
            </a:r>
          </a:p>
          <a:p>
            <a:pPr marL="742950" lvl="1" indent="-285750">
              <a:lnSpc>
                <a:spcPct val="80000"/>
              </a:lnSpc>
              <a:spcBef>
                <a:spcPts val="0"/>
              </a:spcBef>
              <a:defRPr sz="2200"/>
            </a:pPr>
            <a:r>
              <a:t>The function with the prototype</a:t>
            </a:r>
          </a:p>
          <a:p>
            <a:pPr marL="0" lvl="2" indent="914400">
              <a:lnSpc>
                <a:spcPct val="80000"/>
              </a:lnSpc>
              <a:spcBef>
                <a:spcPts val="0"/>
              </a:spcBef>
              <a:buSzTx/>
              <a:buNone/>
              <a:defRPr sz="1900"/>
            </a:pPr>
            <a:r>
              <a:t>	</a:t>
            </a:r>
            <a:r>
              <a:rPr sz="1400">
                <a:latin typeface="Lucida Console"/>
                <a:ea typeface="Lucida Console"/>
                <a:cs typeface="Lucida Console"/>
                <a:sym typeface="Lucida Console"/>
              </a:rPr>
              <a:t>int square( int y);</a:t>
            </a:r>
          </a:p>
          <a:p>
            <a:pPr marL="1143000" lvl="2" indent="-228600">
              <a:lnSpc>
                <a:spcPct val="80000"/>
              </a:lnSpc>
              <a:spcBef>
                <a:spcPts val="0"/>
              </a:spcBef>
              <a:defRPr sz="1900"/>
            </a:pPr>
            <a:r>
              <a:t>Takes in 1 int data.</a:t>
            </a:r>
            <a:endParaRPr sz="1400">
              <a:latin typeface="Lucida Console"/>
              <a:ea typeface="Lucida Console"/>
              <a:cs typeface="Lucida Console"/>
              <a:sym typeface="Lucida Console"/>
            </a:endParaRPr>
          </a:p>
          <a:p>
            <a:pPr marL="1143000" lvl="2" indent="-228600">
              <a:lnSpc>
                <a:spcPct val="80000"/>
              </a:lnSpc>
              <a:spcBef>
                <a:spcPts val="0"/>
              </a:spcBef>
              <a:defRPr sz="1900"/>
            </a:pPr>
            <a:r>
              <a:t>Returns an </a:t>
            </a:r>
            <a:r>
              <a:rPr sz="1400">
                <a:latin typeface="Lucida Console"/>
                <a:ea typeface="Lucida Console"/>
                <a:cs typeface="Lucida Console"/>
                <a:sym typeface="Lucida Console"/>
              </a:rPr>
              <a:t>int</a:t>
            </a:r>
          </a:p>
          <a:p>
            <a:pPr marL="342900" indent="-342900">
              <a:lnSpc>
                <a:spcPct val="80000"/>
              </a:lnSpc>
              <a:spcBef>
                <a:spcPts val="600"/>
              </a:spcBef>
              <a:buChar char="•"/>
              <a:defRPr sz="2500"/>
            </a:pPr>
            <a:r>
              <a:t>Promotion rules and conversions</a:t>
            </a:r>
          </a:p>
          <a:p>
            <a:pPr marL="742950" lvl="1" indent="-285750">
              <a:lnSpc>
                <a:spcPct val="80000"/>
              </a:lnSpc>
              <a:spcBef>
                <a:spcPts val="0"/>
              </a:spcBef>
              <a:defRPr sz="2200"/>
            </a:pPr>
            <a:r>
              <a:t>Converting to lower types can lead to errors</a:t>
            </a:r>
          </a:p>
        </p:txBody>
      </p:sp>
    </p:spTree>
  </p:cSld>
  <p:clrMapOvr>
    <a:masterClrMapping/>
  </p:clrMapOvr>
  <p:transition spd="med"/>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unction Prototypes"/>
          <p:cNvSpPr txBox="1">
            <a:spLocks noGrp="1"/>
          </p:cNvSpPr>
          <p:nvPr>
            <p:ph type="title" idx="4294967295"/>
          </p:nvPr>
        </p:nvSpPr>
        <p:spPr>
          <a:xfrm>
            <a:off x="457200" y="274637"/>
            <a:ext cx="8229600" cy="1143001"/>
          </a:xfrm>
          <a:prstGeom prst="rect">
            <a:avLst/>
          </a:prstGeom>
        </p:spPr>
        <p:txBody>
          <a:bodyPr/>
          <a:lstStyle/>
          <a:p>
            <a:r>
              <a:t>Function Prototypes</a:t>
            </a:r>
          </a:p>
        </p:txBody>
      </p:sp>
      <p:sp>
        <p:nvSpPr>
          <p:cNvPr id="119" name="The argument values that do not correspond to the parameter types in the function prototype are converted to the proper type before function is called.…"/>
          <p:cNvSpPr txBox="1">
            <a:spLocks noGrp="1"/>
          </p:cNvSpPr>
          <p:nvPr>
            <p:ph type="body" sz="half" idx="4294967295"/>
          </p:nvPr>
        </p:nvSpPr>
        <p:spPr>
          <a:xfrm>
            <a:off x="457200" y="1600200"/>
            <a:ext cx="8229600" cy="2057400"/>
          </a:xfrm>
          <a:prstGeom prst="rect">
            <a:avLst/>
          </a:prstGeom>
        </p:spPr>
        <p:txBody>
          <a:bodyPr/>
          <a:lstStyle/>
          <a:p>
            <a:pPr marL="336041" indent="-336041" defTabSz="896111">
              <a:lnSpc>
                <a:spcPct val="90000"/>
              </a:lnSpc>
              <a:spcBef>
                <a:spcPts val="400"/>
              </a:spcBef>
              <a:buChar char="•"/>
              <a:defRPr sz="1900"/>
            </a:pPr>
            <a:r>
              <a:t>The argument values that do not correspond to the parameter types in the function prototype are converted to the proper type before function is called.</a:t>
            </a:r>
          </a:p>
          <a:p>
            <a:pPr marL="336041" indent="-336041" defTabSz="896111">
              <a:lnSpc>
                <a:spcPct val="90000"/>
              </a:lnSpc>
              <a:spcBef>
                <a:spcPts val="400"/>
              </a:spcBef>
              <a:buChar char="•"/>
              <a:defRPr sz="1900"/>
            </a:pPr>
            <a:r>
              <a:t>This is done according to promotion hierarchy of data types in </a:t>
            </a:r>
            <a:r>
              <a:rPr b="1"/>
              <a:t>type conversion.</a:t>
            </a:r>
          </a:p>
          <a:p>
            <a:pPr marL="336041" indent="-336041" defTabSz="896111">
              <a:lnSpc>
                <a:spcPct val="90000"/>
              </a:lnSpc>
              <a:spcBef>
                <a:spcPts val="400"/>
              </a:spcBef>
              <a:buChar char="•"/>
              <a:defRPr sz="1900"/>
            </a:pPr>
            <a:r>
              <a:t>The types lower in the table is converted to types higher in the table.</a:t>
            </a:r>
          </a:p>
        </p:txBody>
      </p:sp>
      <p:pic>
        <p:nvPicPr>
          <p:cNvPr id="120" name="image.pdf" descr="image.pdf"/>
          <p:cNvPicPr>
            <a:picLocks noChangeAspect="1"/>
          </p:cNvPicPr>
          <p:nvPr/>
        </p:nvPicPr>
        <p:blipFill>
          <a:blip r:embed="rId2"/>
          <a:stretch>
            <a:fillRect/>
          </a:stretch>
        </p:blipFill>
        <p:spPr>
          <a:xfrm>
            <a:off x="690562" y="3576637"/>
            <a:ext cx="7667626" cy="3449638"/>
          </a:xfrm>
          <a:prstGeom prst="rect">
            <a:avLst/>
          </a:prstGeom>
          <a:ln w="12700">
            <a:miter lim="400000"/>
          </a:ln>
        </p:spPr>
      </p:pic>
    </p:spTree>
  </p:cSld>
  <p:clrMapOvr>
    <a:masterClrMapping/>
  </p:clrMapOvr>
  <p:transition spd="me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p:cNvSpPr txBox="1">
            <a:spLocks noGrp="1"/>
          </p:cNvSpPr>
          <p:nvPr>
            <p:ph type="title"/>
          </p:nvPr>
        </p:nvSpPr>
        <p:spPr>
          <a:xfrm>
            <a:off x="457200" y="274637"/>
            <a:ext cx="8229600" cy="1143001"/>
          </a:xfrm>
          <a:prstGeom prst="rect">
            <a:avLst/>
          </a:prstGeom>
        </p:spPr>
        <p:txBody>
          <a:bodyPr/>
          <a:lstStyle/>
          <a:p>
            <a:endParaRPr/>
          </a:p>
        </p:txBody>
      </p:sp>
      <p:sp>
        <p:nvSpPr>
          <p:cNvPr id="123" name="Default return type of function is:…"/>
          <p:cNvSpPr txBox="1">
            <a:spLocks noGrp="1"/>
          </p:cNvSpPr>
          <p:nvPr>
            <p:ph type="body" idx="1"/>
          </p:nvPr>
        </p:nvSpPr>
        <p:spPr>
          <a:xfrm>
            <a:off x="457200" y="1600200"/>
            <a:ext cx="8229600" cy="4525963"/>
          </a:xfrm>
          <a:prstGeom prst="rect">
            <a:avLst/>
          </a:prstGeom>
        </p:spPr>
        <p:txBody>
          <a:bodyPr/>
          <a:lstStyle/>
          <a:p>
            <a:pPr marL="334210" indent="-334210">
              <a:buFontTx/>
              <a:buAutoNum type="arabicPeriod"/>
              <a:defRPr sz="2500">
                <a:latin typeface="Times New Roman"/>
                <a:ea typeface="Times New Roman"/>
                <a:cs typeface="Times New Roman"/>
                <a:sym typeface="Times New Roman"/>
              </a:defRPr>
            </a:pPr>
            <a:r>
              <a:t> Default return type of function is:</a:t>
            </a:r>
          </a:p>
          <a:p>
            <a:pPr marL="417763" indent="-417763">
              <a:buFontTx/>
              <a:buAutoNum type="alphaUcPeriod"/>
              <a:defRPr sz="2500">
                <a:latin typeface="Times New Roman"/>
                <a:ea typeface="Times New Roman"/>
                <a:cs typeface="Times New Roman"/>
                <a:sym typeface="Times New Roman"/>
              </a:defRPr>
            </a:pPr>
            <a:r>
              <a:t>void</a:t>
            </a:r>
          </a:p>
          <a:p>
            <a:pPr marL="417763" indent="-417763">
              <a:buFontTx/>
              <a:buAutoNum type="alphaUcPeriod"/>
              <a:defRPr sz="2500">
                <a:latin typeface="Times New Roman"/>
                <a:ea typeface="Times New Roman"/>
                <a:cs typeface="Times New Roman"/>
                <a:sym typeface="Times New Roman"/>
              </a:defRPr>
            </a:pPr>
            <a:r>
              <a:t>int</a:t>
            </a:r>
          </a:p>
          <a:p>
            <a:pPr marL="417763" indent="-417763">
              <a:buFontTx/>
              <a:buAutoNum type="alphaUcPeriod"/>
              <a:defRPr sz="2500">
                <a:latin typeface="Times New Roman"/>
                <a:ea typeface="Times New Roman"/>
                <a:cs typeface="Times New Roman"/>
                <a:sym typeface="Times New Roman"/>
              </a:defRPr>
            </a:pPr>
            <a:r>
              <a:t>char</a:t>
            </a:r>
          </a:p>
          <a:p>
            <a:pPr marL="417763" indent="-417763">
              <a:buFontTx/>
              <a:buAutoNum type="alphaUcPeriod"/>
              <a:defRPr sz="2500">
                <a:latin typeface="Times New Roman"/>
                <a:ea typeface="Times New Roman"/>
                <a:cs typeface="Times New Roman"/>
                <a:sym typeface="Times New Roman"/>
              </a:defRPr>
            </a:pPr>
            <a:r>
              <a:t>float</a:t>
            </a:r>
          </a:p>
        </p:txBody>
      </p:sp>
    </p:spTree>
  </p:cSld>
  <p:clrMapOvr>
    <a:masterClrMapping/>
  </p:clrMapOvr>
  <p:transition spd="me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p:cNvSpPr txBox="1">
            <a:spLocks noGrp="1"/>
          </p:cNvSpPr>
          <p:nvPr>
            <p:ph type="title"/>
          </p:nvPr>
        </p:nvSpPr>
        <p:spPr>
          <a:xfrm>
            <a:off x="457200" y="274637"/>
            <a:ext cx="8229600" cy="1143001"/>
          </a:xfrm>
          <a:prstGeom prst="rect">
            <a:avLst/>
          </a:prstGeom>
        </p:spPr>
        <p:txBody>
          <a:bodyPr/>
          <a:lstStyle/>
          <a:p>
            <a:endParaRPr/>
          </a:p>
        </p:txBody>
      </p:sp>
      <p:sp>
        <p:nvSpPr>
          <p:cNvPr id="126" name="Output of following code…"/>
          <p:cNvSpPr txBox="1">
            <a:spLocks noGrp="1"/>
          </p:cNvSpPr>
          <p:nvPr>
            <p:ph type="body" idx="1"/>
          </p:nvPr>
        </p:nvSpPr>
        <p:spPr>
          <a:xfrm>
            <a:off x="457200" y="1600200"/>
            <a:ext cx="8229600" cy="4525963"/>
          </a:xfrm>
          <a:prstGeom prst="rect">
            <a:avLst/>
          </a:prstGeom>
        </p:spPr>
        <p:txBody>
          <a:bodyPr>
            <a:normAutofit lnSpcReduction="10000"/>
          </a:bodyPr>
          <a:lstStyle/>
          <a:p>
            <a:pPr marL="334210" indent="-334210">
              <a:buFontTx/>
              <a:buAutoNum type="arabicPeriod"/>
              <a:defRPr sz="2500">
                <a:latin typeface="Times New Roman"/>
                <a:ea typeface="Times New Roman"/>
                <a:cs typeface="Times New Roman"/>
                <a:sym typeface="Times New Roman"/>
              </a:defRPr>
            </a:pPr>
            <a:r>
              <a:t>Output of following code</a:t>
            </a:r>
          </a:p>
          <a:p>
            <a:pPr marL="0" indent="0">
              <a:buSzTx/>
              <a:buNone/>
              <a:defRPr sz="2500">
                <a:latin typeface="Times New Roman"/>
                <a:ea typeface="Times New Roman"/>
                <a:cs typeface="Times New Roman"/>
                <a:sym typeface="Times New Roman"/>
              </a:defRPr>
            </a:pPr>
            <a:r>
              <a:t>#include &lt;stdio.h&gt;</a:t>
            </a:r>
          </a:p>
          <a:p>
            <a:pPr marL="0" indent="0">
              <a:buSzTx/>
              <a:buNone/>
              <a:defRPr sz="2500">
                <a:latin typeface="Times New Roman"/>
                <a:ea typeface="Times New Roman"/>
                <a:cs typeface="Times New Roman"/>
                <a:sym typeface="Times New Roman"/>
              </a:defRPr>
            </a:pPr>
            <a:r>
              <a:t>int main()</a:t>
            </a:r>
          </a:p>
          <a:p>
            <a:pPr marL="0" indent="0">
              <a:buSzTx/>
              <a:buNone/>
              <a:defRPr sz="2500">
                <a:latin typeface="Times New Roman"/>
                <a:ea typeface="Times New Roman"/>
                <a:cs typeface="Times New Roman"/>
                <a:sym typeface="Times New Roman"/>
              </a:defRPr>
            </a:pPr>
            <a:r>
              <a:t>{</a:t>
            </a:r>
          </a:p>
          <a:p>
            <a:pPr marL="0" indent="0">
              <a:buSzTx/>
              <a:buNone/>
              <a:defRPr sz="2500">
                <a:latin typeface="Times New Roman"/>
                <a:ea typeface="Times New Roman"/>
                <a:cs typeface="Times New Roman"/>
                <a:sym typeface="Times New Roman"/>
              </a:defRPr>
            </a:pPr>
            <a:r>
              <a:t>    int i=7;</a:t>
            </a:r>
          </a:p>
          <a:p>
            <a:pPr marL="0" indent="0">
              <a:buSzTx/>
              <a:buNone/>
              <a:defRPr sz="2500">
                <a:latin typeface="Times New Roman"/>
                <a:ea typeface="Times New Roman"/>
                <a:cs typeface="Times New Roman"/>
                <a:sym typeface="Times New Roman"/>
              </a:defRPr>
            </a:pPr>
            <a:r>
              <a:t> printf(“%d%d%d%d",i++,i,++i,i+1);}</a:t>
            </a:r>
          </a:p>
          <a:p>
            <a:pPr marL="417763" indent="-417763">
              <a:buFontTx/>
              <a:buAutoNum type="alphaUcPeriod"/>
              <a:defRPr sz="2500">
                <a:latin typeface="Times New Roman"/>
                <a:ea typeface="Times New Roman"/>
                <a:cs typeface="Times New Roman"/>
                <a:sym typeface="Times New Roman"/>
              </a:defRPr>
            </a:pPr>
            <a:r>
              <a:t>8 9 9 8</a:t>
            </a:r>
          </a:p>
          <a:p>
            <a:pPr marL="417763" indent="-417763">
              <a:buFontTx/>
              <a:buAutoNum type="alphaUcPeriod"/>
              <a:defRPr sz="2500">
                <a:latin typeface="Times New Roman"/>
                <a:ea typeface="Times New Roman"/>
                <a:cs typeface="Times New Roman"/>
                <a:sym typeface="Times New Roman"/>
              </a:defRPr>
            </a:pPr>
            <a:r>
              <a:t>9 9 9 8</a:t>
            </a:r>
          </a:p>
          <a:p>
            <a:pPr marL="417763" indent="-417763">
              <a:buFontTx/>
              <a:buAutoNum type="alphaUcPeriod"/>
              <a:defRPr sz="2500">
                <a:latin typeface="Times New Roman"/>
                <a:ea typeface="Times New Roman"/>
                <a:cs typeface="Times New Roman"/>
                <a:sym typeface="Times New Roman"/>
              </a:defRPr>
            </a:pPr>
            <a:r>
              <a:t>8 9 10 11</a:t>
            </a:r>
          </a:p>
          <a:p>
            <a:pPr marL="417763" indent="-417763">
              <a:buFontTx/>
              <a:buAutoNum type="alphaUcPeriod"/>
              <a:defRPr sz="2500">
                <a:latin typeface="Times New Roman"/>
                <a:ea typeface="Times New Roman"/>
                <a:cs typeface="Times New Roman"/>
                <a:sym typeface="Times New Roman"/>
              </a:defRPr>
            </a:pPr>
            <a:r>
              <a:t>7 8 9 10</a:t>
            </a:r>
          </a:p>
        </p:txBody>
      </p:sp>
    </p:spTree>
  </p:cSld>
  <p:clrMapOvr>
    <a:masterClrMapping/>
  </p:clrMapOvr>
  <p:transition spd="me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p:cNvSpPr txBox="1">
            <a:spLocks noGrp="1"/>
          </p:cNvSpPr>
          <p:nvPr>
            <p:ph type="title"/>
          </p:nvPr>
        </p:nvSpPr>
        <p:spPr>
          <a:prstGeom prst="rect">
            <a:avLst/>
          </a:prstGeom>
        </p:spPr>
        <p:txBody>
          <a:bodyPr/>
          <a:lstStyle/>
          <a:p>
            <a:endParaRPr/>
          </a:p>
        </p:txBody>
      </p:sp>
      <p:sp>
        <p:nvSpPr>
          <p:cNvPr id="129" name="#include &lt;stdio.h&gt;…"/>
          <p:cNvSpPr txBox="1">
            <a:spLocks noGrp="1"/>
          </p:cNvSpPr>
          <p:nvPr>
            <p:ph type="body" idx="1"/>
          </p:nvPr>
        </p:nvSpPr>
        <p:spPr>
          <a:prstGeom prst="rect">
            <a:avLst/>
          </a:prstGeom>
        </p:spPr>
        <p:txBody>
          <a:bodyPr>
            <a:normAutofit lnSpcReduction="10000"/>
          </a:bodyPr>
          <a:lstStyle/>
          <a:p>
            <a:pPr marL="0" indent="0" defTabSz="557784">
              <a:spcBef>
                <a:spcPts val="400"/>
              </a:spcBef>
              <a:buSzTx/>
              <a:buFontTx/>
              <a:buNone/>
              <a:defRPr sz="1952"/>
            </a:pPr>
            <a:r>
              <a:t>#include &lt;stdio.h&gt;</a:t>
            </a:r>
          </a:p>
          <a:p>
            <a:pPr marL="0" indent="0" defTabSz="557784">
              <a:spcBef>
                <a:spcPts val="400"/>
              </a:spcBef>
              <a:buSzTx/>
              <a:buFontTx/>
              <a:buNone/>
              <a:defRPr sz="1952"/>
            </a:pPr>
            <a:r>
              <a:t>int main()</a:t>
            </a:r>
          </a:p>
          <a:p>
            <a:pPr marL="0" indent="0" defTabSz="557784">
              <a:spcBef>
                <a:spcPts val="400"/>
              </a:spcBef>
              <a:buSzTx/>
              <a:buFontTx/>
              <a:buNone/>
              <a:defRPr sz="1952"/>
            </a:pPr>
            <a:r>
              <a:t>{</a:t>
            </a:r>
          </a:p>
          <a:p>
            <a:pPr marL="0" indent="0" defTabSz="557784">
              <a:spcBef>
                <a:spcPts val="400"/>
              </a:spcBef>
              <a:buSzTx/>
              <a:buFontTx/>
              <a:buNone/>
              <a:defRPr sz="1952"/>
            </a:pPr>
            <a:r>
              <a:t>    void show()</a:t>
            </a:r>
          </a:p>
          <a:p>
            <a:pPr marL="0" indent="0" defTabSz="557784">
              <a:spcBef>
                <a:spcPts val="400"/>
              </a:spcBef>
              <a:buSzTx/>
              <a:buFontTx/>
              <a:buNone/>
              <a:defRPr sz="1952"/>
            </a:pPr>
            <a:r>
              <a:t>    {</a:t>
            </a:r>
          </a:p>
          <a:p>
            <a:pPr marL="0" indent="0" defTabSz="557784">
              <a:spcBef>
                <a:spcPts val="400"/>
              </a:spcBef>
              <a:buSzTx/>
              <a:buFontTx/>
              <a:buNone/>
              <a:defRPr sz="1952"/>
            </a:pPr>
            <a:r>
              <a:t>        printf("hello");</a:t>
            </a:r>
          </a:p>
          <a:p>
            <a:pPr marL="0" indent="0" defTabSz="557784">
              <a:spcBef>
                <a:spcPts val="400"/>
              </a:spcBef>
              <a:buSzTx/>
              <a:buFontTx/>
              <a:buNone/>
              <a:defRPr sz="1952"/>
            </a:pPr>
            <a:r>
              <a:t>    }</a:t>
            </a:r>
          </a:p>
          <a:p>
            <a:pPr marL="0" indent="0" defTabSz="557784">
              <a:spcBef>
                <a:spcPts val="400"/>
              </a:spcBef>
              <a:buSzTx/>
              <a:buFontTx/>
              <a:buNone/>
              <a:defRPr sz="1952"/>
            </a:pPr>
            <a:r>
              <a:t>    show();</a:t>
            </a:r>
          </a:p>
          <a:p>
            <a:pPr marL="0" indent="0" defTabSz="557784">
              <a:spcBef>
                <a:spcPts val="400"/>
              </a:spcBef>
              <a:buSzTx/>
              <a:buFontTx/>
              <a:buNone/>
              <a:defRPr sz="1952"/>
            </a:pPr>
            <a:r>
              <a:t>}</a:t>
            </a:r>
          </a:p>
          <a:p>
            <a:pPr marL="0" indent="0" defTabSz="557784">
              <a:spcBef>
                <a:spcPts val="400"/>
              </a:spcBef>
              <a:buSzTx/>
              <a:buFontTx/>
              <a:buNone/>
              <a:defRPr sz="1952"/>
            </a:pPr>
            <a:endParaRPr/>
          </a:p>
          <a:p>
            <a:pPr marL="0" indent="0" defTabSz="557784">
              <a:spcBef>
                <a:spcPts val="400"/>
              </a:spcBef>
              <a:buSzTx/>
              <a:buFontTx/>
              <a:buNone/>
              <a:defRPr sz="1952"/>
            </a:pPr>
            <a:r>
              <a:t>A. hello</a:t>
            </a:r>
          </a:p>
          <a:p>
            <a:pPr marL="0" indent="0" defTabSz="557784">
              <a:spcBef>
                <a:spcPts val="400"/>
              </a:spcBef>
              <a:buSzTx/>
              <a:buFontTx/>
              <a:buNone/>
              <a:defRPr sz="1952"/>
            </a:pPr>
            <a:r>
              <a:t>B. No output</a:t>
            </a:r>
          </a:p>
          <a:p>
            <a:pPr marL="0" indent="0" defTabSz="557784">
              <a:spcBef>
                <a:spcPts val="400"/>
              </a:spcBef>
              <a:buSzTx/>
              <a:buFontTx/>
              <a:buNone/>
              <a:defRPr sz="1952"/>
            </a:pPr>
            <a:r>
              <a:t>C. compiler error</a:t>
            </a:r>
          </a:p>
        </p:txBody>
      </p:sp>
    </p:spTree>
  </p:cSld>
  <p:clrMapOvr>
    <a:masterClrMapping/>
  </p:clrMapOvr>
  <p:transition spd="med"/>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p:cNvSpPr txBox="1">
            <a:spLocks noGrp="1"/>
          </p:cNvSpPr>
          <p:nvPr>
            <p:ph type="title"/>
          </p:nvPr>
        </p:nvSpPr>
        <p:spPr>
          <a:xfrm>
            <a:off x="457200" y="274637"/>
            <a:ext cx="8229600" cy="1143001"/>
          </a:xfrm>
          <a:prstGeom prst="rect">
            <a:avLst/>
          </a:prstGeom>
        </p:spPr>
        <p:txBody>
          <a:bodyPr/>
          <a:lstStyle/>
          <a:p>
            <a:endParaRPr/>
          </a:p>
        </p:txBody>
      </p:sp>
      <p:sp>
        <p:nvSpPr>
          <p:cNvPr id="132" name="#include &lt;stdio.h&gt;…"/>
          <p:cNvSpPr txBox="1">
            <a:spLocks noGrp="1"/>
          </p:cNvSpPr>
          <p:nvPr>
            <p:ph type="body" idx="1"/>
          </p:nvPr>
        </p:nvSpPr>
        <p:spPr>
          <a:xfrm>
            <a:off x="457200" y="1600200"/>
            <a:ext cx="8229600" cy="4525963"/>
          </a:xfrm>
          <a:prstGeom prst="rect">
            <a:avLst/>
          </a:prstGeom>
        </p:spPr>
        <p:txBody>
          <a:bodyPr/>
          <a:lstStyle/>
          <a:p>
            <a:pPr marL="0" indent="0">
              <a:buSzTx/>
              <a:buNone/>
              <a:defRPr sz="1300">
                <a:latin typeface="Times New Roman"/>
                <a:ea typeface="Times New Roman"/>
                <a:cs typeface="Times New Roman"/>
                <a:sym typeface="Times New Roman"/>
              </a:defRPr>
            </a:pPr>
            <a:r>
              <a:t>#include &lt;stdio.h&gt;</a:t>
            </a:r>
          </a:p>
          <a:p>
            <a:pPr marL="0" indent="0">
              <a:buSzTx/>
              <a:buNone/>
              <a:defRPr sz="1300">
                <a:latin typeface="Times New Roman"/>
                <a:ea typeface="Times New Roman"/>
                <a:cs typeface="Times New Roman"/>
                <a:sym typeface="Times New Roman"/>
              </a:defRPr>
            </a:pPr>
            <a:r>
              <a:t>void show();</a:t>
            </a:r>
          </a:p>
          <a:p>
            <a:pPr marL="0" indent="0">
              <a:buSzTx/>
              <a:buNone/>
              <a:defRPr sz="1300">
                <a:latin typeface="Times New Roman"/>
                <a:ea typeface="Times New Roman"/>
                <a:cs typeface="Times New Roman"/>
                <a:sym typeface="Times New Roman"/>
              </a:defRPr>
            </a:pPr>
            <a:r>
              <a:t>int main()</a:t>
            </a:r>
          </a:p>
          <a:p>
            <a:pPr marL="0" indent="0">
              <a:buSzTx/>
              <a:buNone/>
              <a:defRPr sz="1300">
                <a:latin typeface="Times New Roman"/>
                <a:ea typeface="Times New Roman"/>
                <a:cs typeface="Times New Roman"/>
                <a:sym typeface="Times New Roman"/>
              </a:defRPr>
            </a:pPr>
            <a:r>
              <a:t>{</a:t>
            </a:r>
          </a:p>
          <a:p>
            <a:pPr marL="0" indent="0">
              <a:buSzTx/>
              <a:buNone/>
              <a:defRPr sz="1300">
                <a:latin typeface="Times New Roman"/>
                <a:ea typeface="Times New Roman"/>
                <a:cs typeface="Times New Roman"/>
                <a:sym typeface="Times New Roman"/>
              </a:defRPr>
            </a:pPr>
            <a:r>
              <a:t>    show();</a:t>
            </a:r>
          </a:p>
          <a:p>
            <a:pPr marL="0" indent="0">
              <a:buSzTx/>
              <a:buNone/>
              <a:defRPr sz="1300">
                <a:latin typeface="Times New Roman"/>
                <a:ea typeface="Times New Roman"/>
                <a:cs typeface="Times New Roman"/>
                <a:sym typeface="Times New Roman"/>
              </a:defRPr>
            </a:pPr>
            <a:r>
              <a:t>    printf("hello");</a:t>
            </a:r>
          </a:p>
          <a:p>
            <a:pPr marL="0" indent="0">
              <a:buSzTx/>
              <a:buNone/>
              <a:defRPr sz="1300">
                <a:latin typeface="Times New Roman"/>
                <a:ea typeface="Times New Roman"/>
                <a:cs typeface="Times New Roman"/>
                <a:sym typeface="Times New Roman"/>
              </a:defRPr>
            </a:pPr>
            <a:r>
              <a:t>}</a:t>
            </a:r>
          </a:p>
          <a:p>
            <a:pPr marL="0" indent="0">
              <a:buSzTx/>
              <a:buNone/>
              <a:defRPr sz="1300">
                <a:latin typeface="Times New Roman"/>
                <a:ea typeface="Times New Roman"/>
                <a:cs typeface="Times New Roman"/>
                <a:sym typeface="Times New Roman"/>
              </a:defRPr>
            </a:pPr>
            <a:r>
              <a:t>void show()</a:t>
            </a:r>
          </a:p>
          <a:p>
            <a:pPr marL="0" indent="0">
              <a:buSzTx/>
              <a:buNone/>
              <a:defRPr sz="1300">
                <a:latin typeface="Times New Roman"/>
                <a:ea typeface="Times New Roman"/>
                <a:cs typeface="Times New Roman"/>
                <a:sym typeface="Times New Roman"/>
              </a:defRPr>
            </a:pPr>
            <a:r>
              <a:t>{</a:t>
            </a:r>
          </a:p>
          <a:p>
            <a:pPr marL="0" indent="0">
              <a:buSzTx/>
              <a:buNone/>
              <a:defRPr sz="1300">
                <a:latin typeface="Times New Roman"/>
                <a:ea typeface="Times New Roman"/>
                <a:cs typeface="Times New Roman"/>
                <a:sym typeface="Times New Roman"/>
              </a:defRPr>
            </a:pPr>
            <a:r>
              <a:t>    printf(" World");</a:t>
            </a:r>
          </a:p>
          <a:p>
            <a:pPr marL="0" indent="0">
              <a:buSzTx/>
              <a:buNone/>
              <a:defRPr sz="1300">
                <a:latin typeface="Times New Roman"/>
                <a:ea typeface="Times New Roman"/>
                <a:cs typeface="Times New Roman"/>
                <a:sym typeface="Times New Roman"/>
              </a:defRPr>
            </a:pPr>
            <a:r>
              <a:t>}</a:t>
            </a:r>
          </a:p>
          <a:p>
            <a:pPr marL="0" indent="0">
              <a:buSzTx/>
              <a:buNone/>
              <a:defRPr sz="1300">
                <a:latin typeface="Times New Roman"/>
                <a:ea typeface="Times New Roman"/>
                <a:cs typeface="Times New Roman"/>
                <a:sym typeface="Times New Roman"/>
              </a:defRPr>
            </a:pPr>
            <a:r>
              <a:t>1. Hello World</a:t>
            </a:r>
          </a:p>
          <a:p>
            <a:pPr marL="0" indent="0">
              <a:buSzTx/>
              <a:buNone/>
              <a:defRPr sz="1300">
                <a:latin typeface="Times New Roman"/>
                <a:ea typeface="Times New Roman"/>
                <a:cs typeface="Times New Roman"/>
                <a:sym typeface="Times New Roman"/>
              </a:defRPr>
            </a:pPr>
            <a:r>
              <a:t>2. World Hello</a:t>
            </a:r>
          </a:p>
          <a:p>
            <a:pPr marL="0" indent="0">
              <a:buSzTx/>
              <a:buNone/>
              <a:defRPr sz="1300">
                <a:latin typeface="Times New Roman"/>
                <a:ea typeface="Times New Roman"/>
                <a:cs typeface="Times New Roman"/>
                <a:sym typeface="Times New Roman"/>
              </a:defRPr>
            </a:pPr>
            <a:r>
              <a:t>3.   WorldHello</a:t>
            </a:r>
          </a:p>
          <a:p>
            <a:pPr marL="0" indent="0">
              <a:buSzTx/>
              <a:buNone/>
              <a:defRPr sz="1300">
                <a:latin typeface="Times New Roman"/>
                <a:ea typeface="Times New Roman"/>
                <a:cs typeface="Times New Roman"/>
                <a:sym typeface="Times New Roman"/>
              </a:defRPr>
            </a:pPr>
            <a:r>
              <a:t>4. HelloWorld</a:t>
            </a:r>
          </a:p>
        </p:txBody>
      </p:sp>
    </p:spTree>
  </p:cSld>
  <p:clrMapOvr>
    <a:masterClrMapping/>
  </p:clrMapOvr>
  <p:transition spd="me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p:cNvSpPr txBox="1">
            <a:spLocks noGrp="1"/>
          </p:cNvSpPr>
          <p:nvPr>
            <p:ph type="title"/>
          </p:nvPr>
        </p:nvSpPr>
        <p:spPr>
          <a:xfrm>
            <a:off x="457200" y="274637"/>
            <a:ext cx="8229600" cy="1143001"/>
          </a:xfrm>
          <a:prstGeom prst="rect">
            <a:avLst/>
          </a:prstGeom>
        </p:spPr>
        <p:txBody>
          <a:bodyPr/>
          <a:lstStyle/>
          <a:p>
            <a:endParaRPr/>
          </a:p>
        </p:txBody>
      </p:sp>
      <p:sp>
        <p:nvSpPr>
          <p:cNvPr id="135" name="#include &lt;stdio.h&gt;…"/>
          <p:cNvSpPr txBox="1">
            <a:spLocks noGrp="1"/>
          </p:cNvSpPr>
          <p:nvPr>
            <p:ph type="body" idx="1"/>
          </p:nvPr>
        </p:nvSpPr>
        <p:spPr>
          <a:xfrm>
            <a:off x="457200" y="1600200"/>
            <a:ext cx="8229600" cy="4525963"/>
          </a:xfrm>
          <a:prstGeom prst="rect">
            <a:avLst/>
          </a:prstGeom>
        </p:spPr>
        <p:txBody>
          <a:bodyPr>
            <a:normAutofit lnSpcReduction="10000"/>
          </a:bodyPr>
          <a:lstStyle/>
          <a:p>
            <a:pPr marL="0" indent="0" defTabSz="548640">
              <a:spcBef>
                <a:spcPts val="400"/>
              </a:spcBef>
              <a:buSzTx/>
              <a:buNone/>
              <a:defRPr sz="1500">
                <a:latin typeface="Times New Roman"/>
                <a:ea typeface="Times New Roman"/>
                <a:cs typeface="Times New Roman"/>
                <a:sym typeface="Times New Roman"/>
              </a:defRPr>
            </a:pPr>
            <a:r>
              <a:t>#include &lt;stdio.h&gt;</a:t>
            </a:r>
          </a:p>
          <a:p>
            <a:pPr marL="0" indent="0" defTabSz="548640">
              <a:spcBef>
                <a:spcPts val="400"/>
              </a:spcBef>
              <a:buSzTx/>
              <a:buNone/>
              <a:defRPr sz="1500">
                <a:latin typeface="Times New Roman"/>
                <a:ea typeface="Times New Roman"/>
                <a:cs typeface="Times New Roman"/>
                <a:sym typeface="Times New Roman"/>
              </a:defRPr>
            </a:pPr>
            <a:r>
              <a:t>void show();</a:t>
            </a:r>
          </a:p>
          <a:p>
            <a:pPr marL="0" indent="0" defTabSz="548640">
              <a:spcBef>
                <a:spcPts val="400"/>
              </a:spcBef>
              <a:buSzTx/>
              <a:buNone/>
              <a:defRPr sz="1500">
                <a:latin typeface="Times New Roman"/>
                <a:ea typeface="Times New Roman"/>
                <a:cs typeface="Times New Roman"/>
                <a:sym typeface="Times New Roman"/>
              </a:defRPr>
            </a:pPr>
            <a:r>
              <a:t>int main()</a:t>
            </a:r>
          </a:p>
          <a:p>
            <a:pPr marL="0" indent="0" defTabSz="548640">
              <a:spcBef>
                <a:spcPts val="400"/>
              </a:spcBef>
              <a:buSzTx/>
              <a:buNone/>
              <a:defRPr sz="1500">
                <a:latin typeface="Times New Roman"/>
                <a:ea typeface="Times New Roman"/>
                <a:cs typeface="Times New Roman"/>
                <a:sym typeface="Times New Roman"/>
              </a:defRPr>
            </a:pPr>
            <a:r>
              <a:t>{</a:t>
            </a:r>
          </a:p>
          <a:p>
            <a:pPr marL="0" indent="0" defTabSz="548640">
              <a:spcBef>
                <a:spcPts val="400"/>
              </a:spcBef>
              <a:buSzTx/>
              <a:buNone/>
              <a:defRPr sz="1500">
                <a:latin typeface="Times New Roman"/>
                <a:ea typeface="Times New Roman"/>
                <a:cs typeface="Times New Roman"/>
                <a:sym typeface="Times New Roman"/>
              </a:defRPr>
            </a:pPr>
            <a:r>
              <a:t>    show();</a:t>
            </a:r>
          </a:p>
          <a:p>
            <a:pPr marL="0" indent="0" defTabSz="548640">
              <a:spcBef>
                <a:spcPts val="400"/>
              </a:spcBef>
              <a:buSzTx/>
              <a:buNone/>
              <a:defRPr sz="1500">
                <a:latin typeface="Times New Roman"/>
                <a:ea typeface="Times New Roman"/>
                <a:cs typeface="Times New Roman"/>
                <a:sym typeface="Times New Roman"/>
              </a:defRPr>
            </a:pPr>
            <a:r>
              <a:t>    printf("hello");</a:t>
            </a:r>
          </a:p>
          <a:p>
            <a:pPr marL="0" indent="0" defTabSz="548640">
              <a:spcBef>
                <a:spcPts val="400"/>
              </a:spcBef>
              <a:buSzTx/>
              <a:buNone/>
              <a:defRPr sz="1500">
                <a:latin typeface="Times New Roman"/>
                <a:ea typeface="Times New Roman"/>
                <a:cs typeface="Times New Roman"/>
                <a:sym typeface="Times New Roman"/>
              </a:defRPr>
            </a:pPr>
            <a:r>
              <a:t>}</a:t>
            </a:r>
          </a:p>
          <a:p>
            <a:pPr marL="0" indent="0" defTabSz="548640">
              <a:spcBef>
                <a:spcPts val="400"/>
              </a:spcBef>
              <a:buSzTx/>
              <a:buNone/>
              <a:defRPr sz="1500">
                <a:latin typeface="Times New Roman"/>
                <a:ea typeface="Times New Roman"/>
                <a:cs typeface="Times New Roman"/>
                <a:sym typeface="Times New Roman"/>
              </a:defRPr>
            </a:pPr>
            <a:r>
              <a:t>void show()</a:t>
            </a:r>
          </a:p>
          <a:p>
            <a:pPr marL="0" indent="0" defTabSz="548640">
              <a:spcBef>
                <a:spcPts val="400"/>
              </a:spcBef>
              <a:buSzTx/>
              <a:buNone/>
              <a:defRPr sz="1500">
                <a:latin typeface="Times New Roman"/>
                <a:ea typeface="Times New Roman"/>
                <a:cs typeface="Times New Roman"/>
                <a:sym typeface="Times New Roman"/>
              </a:defRPr>
            </a:pPr>
            <a:r>
              <a:t>{</a:t>
            </a:r>
          </a:p>
          <a:p>
            <a:pPr marL="0" indent="0" defTabSz="548640">
              <a:spcBef>
                <a:spcPts val="400"/>
              </a:spcBef>
              <a:buSzTx/>
              <a:buNone/>
              <a:defRPr sz="1500">
                <a:latin typeface="Times New Roman"/>
                <a:ea typeface="Times New Roman"/>
                <a:cs typeface="Times New Roman"/>
                <a:sym typeface="Times New Roman"/>
              </a:defRPr>
            </a:pPr>
            <a:r>
              <a:t>   printf("World");</a:t>
            </a:r>
          </a:p>
          <a:p>
            <a:pPr marL="0" indent="0" defTabSz="548640">
              <a:spcBef>
                <a:spcPts val="400"/>
              </a:spcBef>
              <a:buSzTx/>
              <a:buNone/>
              <a:defRPr sz="1500">
                <a:latin typeface="Times New Roman"/>
                <a:ea typeface="Times New Roman"/>
                <a:cs typeface="Times New Roman"/>
                <a:sym typeface="Times New Roman"/>
              </a:defRPr>
            </a:pPr>
            <a:r>
              <a:t>    main();</a:t>
            </a:r>
          </a:p>
          <a:p>
            <a:pPr marL="0" indent="0" defTabSz="548640">
              <a:spcBef>
                <a:spcPts val="400"/>
              </a:spcBef>
              <a:buSzTx/>
              <a:buNone/>
              <a:defRPr sz="1500">
                <a:latin typeface="Times New Roman"/>
                <a:ea typeface="Times New Roman"/>
                <a:cs typeface="Times New Roman"/>
                <a:sym typeface="Times New Roman"/>
              </a:defRPr>
            </a:pPr>
            <a:r>
              <a:t>}</a:t>
            </a:r>
          </a:p>
          <a:p>
            <a:pPr marL="0" indent="0" defTabSz="548640">
              <a:spcBef>
                <a:spcPts val="400"/>
              </a:spcBef>
              <a:buSzTx/>
              <a:buNone/>
              <a:defRPr sz="1500">
                <a:latin typeface="Times New Roman"/>
                <a:ea typeface="Times New Roman"/>
                <a:cs typeface="Times New Roman"/>
                <a:sym typeface="Times New Roman"/>
              </a:defRPr>
            </a:pPr>
            <a:r>
              <a:t>1. HelloWorld</a:t>
            </a:r>
          </a:p>
          <a:p>
            <a:pPr marL="0" indent="0" defTabSz="548640">
              <a:spcBef>
                <a:spcPts val="400"/>
              </a:spcBef>
              <a:buSzTx/>
              <a:buNone/>
              <a:defRPr sz="1500">
                <a:latin typeface="Times New Roman"/>
                <a:ea typeface="Times New Roman"/>
                <a:cs typeface="Times New Roman"/>
                <a:sym typeface="Times New Roman"/>
              </a:defRPr>
            </a:pPr>
            <a:r>
              <a:t>2. WorldHello</a:t>
            </a:r>
          </a:p>
          <a:p>
            <a:pPr marL="0" indent="0" defTabSz="548640">
              <a:spcBef>
                <a:spcPts val="400"/>
              </a:spcBef>
              <a:buSzTx/>
              <a:buNone/>
              <a:defRPr sz="1500">
                <a:latin typeface="Times New Roman"/>
                <a:ea typeface="Times New Roman"/>
                <a:cs typeface="Times New Roman"/>
                <a:sym typeface="Times New Roman"/>
              </a:defRPr>
            </a:pPr>
            <a:r>
              <a:t>3. World will be printed infinite times</a:t>
            </a:r>
          </a:p>
          <a:p>
            <a:pPr marL="0" indent="0" defTabSz="548640">
              <a:spcBef>
                <a:spcPts val="400"/>
              </a:spcBef>
              <a:buSzTx/>
              <a:buNone/>
              <a:defRPr sz="1500">
                <a:latin typeface="Times New Roman"/>
                <a:ea typeface="Times New Roman"/>
                <a:cs typeface="Times New Roman"/>
                <a:sym typeface="Times New Roman"/>
              </a:defRPr>
            </a:pPr>
            <a:r>
              <a:t>4. Worldhello will be printed infinite time</a:t>
            </a:r>
          </a:p>
        </p:txBody>
      </p:sp>
    </p:spTree>
  </p:cSld>
  <p:clrMapOvr>
    <a:masterClrMapping/>
  </p:clrMapOvr>
  <p:transition spd="me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1"/>
          <p:cNvSpPr txBox="1">
            <a:spLocks noGrp="1"/>
          </p:cNvSpPr>
          <p:nvPr>
            <p:ph type="ctrTitle"/>
          </p:nvPr>
        </p:nvSpPr>
        <p:spPr>
          <a:prstGeom prst="rect">
            <a:avLst/>
          </a:prstGeom>
        </p:spPr>
        <p:txBody>
          <a:bodyPr/>
          <a:lstStyle/>
          <a:p>
            <a:r>
              <a:rPr dirty="0"/>
              <a:t>CSE101-Lec#</a:t>
            </a:r>
            <a:r>
              <a:rPr lang="en-IN" dirty="0"/>
              <a:t>11</a:t>
            </a:r>
            <a:endParaRPr dirty="0"/>
          </a:p>
        </p:txBody>
      </p:sp>
      <p:sp>
        <p:nvSpPr>
          <p:cNvPr id="93" name="Subtitle 2"/>
          <p:cNvSpPr txBox="1">
            <a:spLocks noGrp="1"/>
          </p:cNvSpPr>
          <p:nvPr>
            <p:ph type="subTitle" sz="quarter" idx="1"/>
          </p:nvPr>
        </p:nvSpPr>
        <p:spPr>
          <a:xfrm>
            <a:off x="838200" y="3429000"/>
            <a:ext cx="6400800" cy="1752600"/>
          </a:xfrm>
          <a:prstGeom prst="rect">
            <a:avLst/>
          </a:prstGeom>
        </p:spPr>
        <p:txBody>
          <a:bodyPr/>
          <a:lstStyle/>
          <a:p>
            <a:r>
              <a:rPr dirty="0"/>
              <a:t>Function Call</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1"/>
          <p:cNvSpPr txBox="1">
            <a:spLocks noGrp="1"/>
          </p:cNvSpPr>
          <p:nvPr>
            <p:ph type="title"/>
          </p:nvPr>
        </p:nvSpPr>
        <p:spPr>
          <a:prstGeom prst="rect">
            <a:avLst/>
          </a:prstGeom>
        </p:spPr>
        <p:txBody>
          <a:bodyPr/>
          <a:lstStyle/>
          <a:p>
            <a:r>
              <a:t>Outline</a:t>
            </a:r>
          </a:p>
        </p:txBody>
      </p:sp>
      <p:sp>
        <p:nvSpPr>
          <p:cNvPr id="96" name="Content Placeholder 2"/>
          <p:cNvSpPr txBox="1">
            <a:spLocks noGrp="1"/>
          </p:cNvSpPr>
          <p:nvPr>
            <p:ph type="body" idx="1"/>
          </p:nvPr>
        </p:nvSpPr>
        <p:spPr>
          <a:xfrm>
            <a:off x="457200" y="1600200"/>
            <a:ext cx="8229600" cy="4525963"/>
          </a:xfrm>
          <a:prstGeom prst="rect">
            <a:avLst/>
          </a:prstGeom>
        </p:spPr>
        <p:txBody>
          <a:bodyPr/>
          <a:lstStyle/>
          <a:p>
            <a:r>
              <a:t>Function call</a:t>
            </a:r>
          </a:p>
          <a:p>
            <a:pPr marL="742950" lvl="1" indent="-285750">
              <a:spcBef>
                <a:spcPts val="600"/>
              </a:spcBef>
              <a:defRPr sz="2800"/>
            </a:pPr>
            <a:r>
              <a:t>Passing arguments by value</a:t>
            </a:r>
          </a:p>
          <a:p>
            <a:pPr marL="742950" lvl="1" indent="-285750">
              <a:spcBef>
                <a:spcPts val="600"/>
              </a:spcBef>
              <a:defRPr sz="2800"/>
            </a:pPr>
            <a:r>
              <a:t>Passing arguments by reference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20" name="Google Shape;320;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01303D"/>
              </a:buClr>
              <a:buSzPts val="3200"/>
              <a:buChar char="•"/>
            </a:pPr>
            <a:r>
              <a:rPr lang="en-US">
                <a:solidFill>
                  <a:srgbClr val="01303D"/>
                </a:solidFill>
              </a:rPr>
              <a:t>Format specifier is </a:t>
            </a:r>
            <a:r>
              <a:rPr lang="en-US" b="1">
                <a:solidFill>
                  <a:srgbClr val="01303D"/>
                </a:solidFill>
              </a:rPr>
              <a:t>%f.</a:t>
            </a:r>
            <a:endParaRPr b="1">
              <a:solidFill>
                <a:schemeClr val="accent1"/>
              </a:solidFill>
            </a:endParaRPr>
          </a:p>
          <a:p>
            <a:pPr marL="342900" lvl="0" indent="-342900" algn="just" rtl="0">
              <a:spcBef>
                <a:spcPts val="640"/>
              </a:spcBef>
              <a:spcAft>
                <a:spcPts val="0"/>
              </a:spcAft>
              <a:buClr>
                <a:schemeClr val="accent1"/>
              </a:buClr>
              <a:buSzPts val="3200"/>
              <a:buChar char="•"/>
            </a:pPr>
            <a:r>
              <a:rPr lang="en-US">
                <a:solidFill>
                  <a:schemeClr val="accent1"/>
                </a:solidFill>
              </a:rPr>
              <a:t>The </a:t>
            </a:r>
            <a:r>
              <a:rPr lang="en-US" b="1">
                <a:solidFill>
                  <a:schemeClr val="accent1"/>
                </a:solidFill>
              </a:rPr>
              <a:t>type modifier </a:t>
            </a:r>
            <a:r>
              <a:rPr lang="en-US">
                <a:solidFill>
                  <a:schemeClr val="accent1"/>
                </a:solidFill>
              </a:rPr>
              <a:t>for float are </a:t>
            </a:r>
            <a:r>
              <a:rPr lang="en-US">
                <a:solidFill>
                  <a:srgbClr val="02485C"/>
                </a:solidFill>
              </a:rPr>
              <a:t>float</a:t>
            </a:r>
            <a:r>
              <a:rPr lang="en-US">
                <a:solidFill>
                  <a:schemeClr val="accent1"/>
                </a:solidFill>
              </a:rPr>
              <a:t>, </a:t>
            </a:r>
            <a:r>
              <a:rPr lang="en-US">
                <a:solidFill>
                  <a:srgbClr val="02485C"/>
                </a:solidFill>
              </a:rPr>
              <a:t>double</a:t>
            </a:r>
            <a:r>
              <a:rPr lang="en-US">
                <a:solidFill>
                  <a:schemeClr val="accent1"/>
                </a:solidFill>
              </a:rPr>
              <a:t> and  </a:t>
            </a:r>
            <a:r>
              <a:rPr lang="en-US">
                <a:solidFill>
                  <a:srgbClr val="02485C"/>
                </a:solidFill>
              </a:rPr>
              <a:t>long double.</a:t>
            </a:r>
            <a:endParaRPr/>
          </a:p>
          <a:p>
            <a:pPr marL="342900" lvl="0" indent="-139700" algn="just" rtl="0">
              <a:spcBef>
                <a:spcPts val="640"/>
              </a:spcBef>
              <a:spcAft>
                <a:spcPts val="0"/>
              </a:spcAft>
              <a:buClr>
                <a:schemeClr val="accent1"/>
              </a:buClr>
              <a:buSzPts val="3200"/>
              <a:buNone/>
            </a:pPr>
            <a:endParaRPr>
              <a:solidFill>
                <a:schemeClr val="accent1"/>
              </a:solidFill>
            </a:endParaRPr>
          </a:p>
          <a:p>
            <a:pPr marL="342900" lvl="0" indent="-342900" algn="just" rtl="0">
              <a:spcBef>
                <a:spcPts val="640"/>
              </a:spcBef>
              <a:spcAft>
                <a:spcPts val="0"/>
              </a:spcAft>
              <a:buClr>
                <a:schemeClr val="accent1"/>
              </a:buClr>
              <a:buSzPts val="3200"/>
              <a:buChar char="•"/>
            </a:pPr>
            <a:r>
              <a:rPr lang="en-US">
                <a:solidFill>
                  <a:schemeClr val="accent1"/>
                </a:solidFill>
              </a:rPr>
              <a:t>The rational number written in red box of My-Car problem are the float numbers.</a:t>
            </a:r>
            <a:endParaRPr/>
          </a:p>
          <a:p>
            <a:pPr marL="342900" lvl="0" indent="-342900" algn="l" rtl="0">
              <a:spcBef>
                <a:spcPts val="640"/>
              </a:spcBef>
              <a:spcAft>
                <a:spcPts val="0"/>
              </a:spcAft>
              <a:buClr>
                <a:schemeClr val="accent1"/>
              </a:buClr>
              <a:buSzPts val="3200"/>
              <a:buNone/>
            </a:pPr>
            <a:endParaRPr/>
          </a:p>
        </p:txBody>
      </p:sp>
      <p:sp>
        <p:nvSpPr>
          <p:cNvPr id="321" name="Google Shape;321;p31"/>
          <p:cNvSpPr/>
          <p:nvPr/>
        </p:nvSpPr>
        <p:spPr>
          <a:xfrm>
            <a:off x="0" y="1752600"/>
            <a:ext cx="457200" cy="304800"/>
          </a:xfrm>
          <a:prstGeom prst="rightArrow">
            <a:avLst>
              <a:gd name="adj1" fmla="val 50000"/>
              <a:gd name="adj2" fmla="val 50000"/>
            </a:avLst>
          </a:prstGeom>
          <a:solidFill>
            <a:schemeClr val="accent1"/>
          </a:solidFill>
          <a:ln w="2540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p31"/>
          <p:cNvSpPr/>
          <p:nvPr/>
        </p:nvSpPr>
        <p:spPr>
          <a:xfrm>
            <a:off x="2057400" y="5195775"/>
            <a:ext cx="864096" cy="290625"/>
          </a:xfrm>
          <a:prstGeom prst="roundRect">
            <a:avLst>
              <a:gd name="adj" fmla="val 16667"/>
            </a:avLst>
          </a:prstGeom>
          <a:solidFill>
            <a:srgbClr val="FF000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3.14</a:t>
            </a:r>
            <a:endParaRPr sz="1800">
              <a:solidFill>
                <a:schemeClr val="lt1"/>
              </a:solidFill>
              <a:latin typeface="Calibri"/>
              <a:ea typeface="Calibri"/>
              <a:cs typeface="Calibri"/>
              <a:sym typeface="Calibri"/>
            </a:endParaRPr>
          </a:p>
        </p:txBody>
      </p:sp>
      <p:sp>
        <p:nvSpPr>
          <p:cNvPr id="323" name="Google Shape;323;p31"/>
          <p:cNvSpPr/>
          <p:nvPr/>
        </p:nvSpPr>
        <p:spPr>
          <a:xfrm>
            <a:off x="3479304" y="5181600"/>
            <a:ext cx="864096" cy="290625"/>
          </a:xfrm>
          <a:prstGeom prst="roundRect">
            <a:avLst>
              <a:gd name="adj" fmla="val 16667"/>
            </a:avLst>
          </a:prstGeom>
          <a:solidFill>
            <a:srgbClr val="FF000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94.2</a:t>
            </a:r>
            <a:endParaRPr sz="1800">
              <a:solidFill>
                <a:schemeClr val="lt1"/>
              </a:solidFill>
              <a:latin typeface="Calibri"/>
              <a:ea typeface="Calibri"/>
              <a:cs typeface="Calibri"/>
              <a:sym typeface="Calibri"/>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p:cNvSpPr txBox="1">
            <a:spLocks noGrp="1"/>
          </p:cNvSpPr>
          <p:nvPr>
            <p:ph type="title"/>
          </p:nvPr>
        </p:nvSpPr>
        <p:spPr>
          <a:xfrm>
            <a:off x="457200" y="381000"/>
            <a:ext cx="8229600" cy="1143000"/>
          </a:xfrm>
          <a:prstGeom prst="rect">
            <a:avLst/>
          </a:prstGeom>
        </p:spPr>
        <p:txBody>
          <a:bodyPr>
            <a:normAutofit fontScale="90000"/>
          </a:bodyPr>
          <a:lstStyle/>
          <a:p>
            <a:pPr defTabSz="740663">
              <a:defRPr sz="3564"/>
            </a:pPr>
            <a:r>
              <a:t>Formal Arguments and </a:t>
            </a:r>
            <a:br/>
            <a:r>
              <a:t>Actual Arguments</a:t>
            </a:r>
          </a:p>
        </p:txBody>
      </p:sp>
      <p:sp>
        <p:nvSpPr>
          <p:cNvPr id="99" name="Content Placeholder 2"/>
          <p:cNvSpPr txBox="1">
            <a:spLocks noGrp="1"/>
          </p:cNvSpPr>
          <p:nvPr>
            <p:ph type="body" idx="1"/>
          </p:nvPr>
        </p:nvSpPr>
        <p:spPr>
          <a:xfrm>
            <a:off x="457200" y="1524000"/>
            <a:ext cx="8229600" cy="4800600"/>
          </a:xfrm>
          <a:prstGeom prst="rect">
            <a:avLst/>
          </a:prstGeom>
        </p:spPr>
        <p:txBody>
          <a:bodyPr/>
          <a:lstStyle/>
          <a:p>
            <a:pPr algn="just">
              <a:lnSpc>
                <a:spcPct val="90000"/>
              </a:lnSpc>
              <a:spcBef>
                <a:spcPts val="600"/>
              </a:spcBef>
              <a:defRPr sz="2900" b="1">
                <a:solidFill>
                  <a:srgbClr val="004F6D"/>
                </a:solidFill>
              </a:defRPr>
            </a:pPr>
            <a:r>
              <a:t>Argument: </a:t>
            </a:r>
            <a:r>
              <a:rPr b="0">
                <a:solidFill>
                  <a:schemeClr val="accent1"/>
                </a:solidFill>
              </a:rPr>
              <a:t>An argument is an expression which is passed to a function by its caller in order for the function to perform its task.</a:t>
            </a:r>
          </a:p>
          <a:p>
            <a:pPr algn="just">
              <a:lnSpc>
                <a:spcPct val="90000"/>
              </a:lnSpc>
              <a:spcBef>
                <a:spcPts val="600"/>
              </a:spcBef>
              <a:defRPr sz="2900" b="1">
                <a:solidFill>
                  <a:srgbClr val="004F6D"/>
                </a:solidFill>
              </a:defRPr>
            </a:pPr>
            <a:r>
              <a:t>Actual arguments: </a:t>
            </a:r>
            <a:r>
              <a:rPr b="0">
                <a:solidFill>
                  <a:schemeClr val="accent1"/>
                </a:solidFill>
              </a:rPr>
              <a:t>The arguments that are passed in a </a:t>
            </a:r>
            <a:r>
              <a:rPr>
                <a:solidFill>
                  <a:schemeClr val="accent1"/>
                </a:solidFill>
              </a:rPr>
              <a:t>function call </a:t>
            </a:r>
            <a:r>
              <a:rPr b="0">
                <a:solidFill>
                  <a:schemeClr val="accent1"/>
                </a:solidFill>
              </a:rPr>
              <a:t>are called actual arguments. These arguments are defined in the calling function.</a:t>
            </a:r>
          </a:p>
          <a:p>
            <a:pPr algn="just">
              <a:lnSpc>
                <a:spcPct val="90000"/>
              </a:lnSpc>
              <a:spcBef>
                <a:spcPts val="600"/>
              </a:spcBef>
              <a:defRPr sz="2900" b="1">
                <a:solidFill>
                  <a:srgbClr val="004F6D"/>
                </a:solidFill>
              </a:defRPr>
            </a:pPr>
            <a:r>
              <a:t>Formal arguments: </a:t>
            </a:r>
            <a:r>
              <a:rPr b="0">
                <a:solidFill>
                  <a:schemeClr val="accent1"/>
                </a:solidFill>
              </a:rPr>
              <a:t>The formal arguments are the parameters/arguments in a </a:t>
            </a:r>
            <a:r>
              <a:rPr>
                <a:solidFill>
                  <a:schemeClr val="accent1"/>
                </a:solidFill>
              </a:rPr>
              <a:t>function declaration</a:t>
            </a:r>
            <a:r>
              <a:rPr b="0">
                <a:solidFill>
                  <a:schemeClr val="accent1"/>
                </a:solidFill>
              </a:rPr>
              <a:t>. Formal arguments are a copy of the actual arguments. </a:t>
            </a:r>
          </a:p>
        </p:txBody>
      </p:sp>
    </p:spTree>
  </p:cSld>
  <p:clrMapOvr>
    <a:masterClrMapping/>
  </p:clrMapOvr>
  <p:transition spd="me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ontent Placeholder 2"/>
          <p:cNvSpPr txBox="1">
            <a:spLocks noGrp="1"/>
          </p:cNvSpPr>
          <p:nvPr>
            <p:ph type="body" idx="1"/>
          </p:nvPr>
        </p:nvSpPr>
        <p:spPr>
          <a:xfrm>
            <a:off x="457200" y="457200"/>
            <a:ext cx="8229600" cy="5562600"/>
          </a:xfrm>
          <a:prstGeom prst="rect">
            <a:avLst/>
          </a:prstGeom>
          <a:gradFill>
            <a:gsLst>
              <a:gs pos="0">
                <a:schemeClr val="accent1">
                  <a:hueOff val="796733"/>
                  <a:satOff val="14084"/>
                  <a:lumOff val="39586"/>
                </a:schemeClr>
              </a:gs>
              <a:gs pos="35000">
                <a:srgbClr val="BCCFFF"/>
              </a:gs>
              <a:gs pos="100000">
                <a:schemeClr val="accent1">
                  <a:hueOff val="870591"/>
                  <a:satOff val="14084"/>
                  <a:lumOff val="53200"/>
                </a:schemeClr>
              </a:gs>
            </a:gsLst>
            <a:lin ang="16200000"/>
          </a:gradFill>
          <a:ln w="9525">
            <a:solidFill>
              <a:srgbClr val="0A6DC6"/>
            </a:solidFill>
            <a:round/>
          </a:ln>
          <a:effectLst>
            <a:outerShdw blurRad="38100" dist="20000" dir="5400000" rotWithShape="0">
              <a:srgbClr val="000000">
                <a:alpha val="38000"/>
              </a:srgbClr>
            </a:outerShdw>
          </a:effectLst>
        </p:spPr>
        <p:txBody>
          <a:bodyPr/>
          <a:lstStyle/>
          <a:p>
            <a:pPr marL="0" indent="0">
              <a:spcBef>
                <a:spcPts val="400"/>
              </a:spcBef>
              <a:buSzTx/>
              <a:buNone/>
              <a:defRPr sz="1800" b="1">
                <a:solidFill>
                  <a:srgbClr val="000000"/>
                </a:solidFill>
                <a:latin typeface="Courier New"/>
                <a:ea typeface="Courier New"/>
                <a:cs typeface="Courier New"/>
                <a:sym typeface="Courier New"/>
              </a:defRPr>
            </a:pPr>
            <a:r>
              <a:t>#include &lt;stdio.h&gt; </a:t>
            </a:r>
          </a:p>
          <a:p>
            <a:pPr marL="0" indent="0">
              <a:spcBef>
                <a:spcPts val="400"/>
              </a:spcBef>
              <a:buSzTx/>
              <a:buNone/>
              <a:defRPr sz="1800" b="1">
                <a:solidFill>
                  <a:srgbClr val="000000"/>
                </a:solidFill>
                <a:latin typeface="Courier New"/>
                <a:ea typeface="Courier New"/>
                <a:cs typeface="Courier New"/>
                <a:sym typeface="Courier New"/>
              </a:defRPr>
            </a:pPr>
            <a:r>
              <a:t>void sum(int i, int j, int k); /*function prototype*/</a:t>
            </a:r>
          </a:p>
          <a:p>
            <a:pPr marL="0" indent="0">
              <a:spcBef>
                <a:spcPts val="400"/>
              </a:spcBef>
              <a:buSzTx/>
              <a:buNone/>
              <a:defRPr sz="1800" b="1">
                <a:solidFill>
                  <a:srgbClr val="000000"/>
                </a:solidFill>
                <a:latin typeface="Courier New"/>
                <a:ea typeface="Courier New"/>
                <a:cs typeface="Courier New"/>
                <a:sym typeface="Courier New"/>
              </a:defRPr>
            </a:pPr>
            <a:r>
              <a:t>int main() </a:t>
            </a:r>
          </a:p>
          <a:p>
            <a:pPr marL="0" indent="0">
              <a:spcBef>
                <a:spcPts val="400"/>
              </a:spcBef>
              <a:buSzTx/>
              <a:buNone/>
              <a:defRPr sz="1800" b="1">
                <a:solidFill>
                  <a:srgbClr val="000000"/>
                </a:solidFill>
                <a:latin typeface="Courier New"/>
                <a:ea typeface="Courier New"/>
                <a:cs typeface="Courier New"/>
                <a:sym typeface="Courier New"/>
              </a:defRPr>
            </a:pPr>
            <a:r>
              <a:t>{ </a:t>
            </a:r>
          </a:p>
          <a:p>
            <a:pPr marL="0" indent="0">
              <a:spcBef>
                <a:spcPts val="400"/>
              </a:spcBef>
              <a:buSzTx/>
              <a:buNone/>
              <a:defRPr sz="1800" b="1">
                <a:solidFill>
                  <a:srgbClr val="000000"/>
                </a:solidFill>
                <a:latin typeface="Courier New"/>
                <a:ea typeface="Courier New"/>
                <a:cs typeface="Courier New"/>
                <a:sym typeface="Courier New"/>
              </a:defRPr>
            </a:pPr>
            <a:r>
              <a:t>int a = 5; </a:t>
            </a:r>
          </a:p>
          <a:p>
            <a:pPr marL="0" indent="0">
              <a:spcBef>
                <a:spcPts val="400"/>
              </a:spcBef>
              <a:buSzTx/>
              <a:buNone/>
              <a:defRPr sz="1800" b="1">
                <a:solidFill>
                  <a:srgbClr val="000000"/>
                </a:solidFill>
                <a:latin typeface="Courier New"/>
                <a:ea typeface="Courier New"/>
                <a:cs typeface="Courier New"/>
                <a:sym typeface="Courier New"/>
              </a:defRPr>
            </a:pPr>
            <a:r>
              <a:t>sum(3, 2 * a, a); // actual arguments</a:t>
            </a:r>
          </a:p>
          <a:p>
            <a:pPr marL="0" indent="0">
              <a:spcBef>
                <a:spcPts val="400"/>
              </a:spcBef>
              <a:buSzTx/>
              <a:buNone/>
              <a:defRPr sz="1800" b="1">
                <a:solidFill>
                  <a:srgbClr val="000000"/>
                </a:solidFill>
                <a:latin typeface="Courier New"/>
                <a:ea typeface="Courier New"/>
                <a:cs typeface="Courier New"/>
                <a:sym typeface="Courier New"/>
              </a:defRPr>
            </a:pPr>
            <a:r>
              <a:t>return 0; </a:t>
            </a:r>
          </a:p>
          <a:p>
            <a:pPr marL="0" indent="0">
              <a:spcBef>
                <a:spcPts val="400"/>
              </a:spcBef>
              <a:buSzTx/>
              <a:buNone/>
              <a:defRPr sz="1800" b="1">
                <a:solidFill>
                  <a:srgbClr val="000000"/>
                </a:solidFill>
                <a:latin typeface="Courier New"/>
                <a:ea typeface="Courier New"/>
                <a:cs typeface="Courier New"/>
                <a:sym typeface="Courier New"/>
              </a:defRPr>
            </a:pPr>
            <a:r>
              <a:t>} </a:t>
            </a:r>
          </a:p>
          <a:p>
            <a:pPr marL="0" indent="0">
              <a:spcBef>
                <a:spcPts val="400"/>
              </a:spcBef>
              <a:buSzTx/>
              <a:buNone/>
              <a:defRPr sz="1800" b="1">
                <a:solidFill>
                  <a:srgbClr val="000000"/>
                </a:solidFill>
                <a:latin typeface="Courier New"/>
                <a:ea typeface="Courier New"/>
                <a:cs typeface="Courier New"/>
                <a:sym typeface="Courier New"/>
              </a:defRPr>
            </a:pPr>
            <a:r>
              <a:t>void sum(int i, int j, int k)//formal arguments </a:t>
            </a:r>
          </a:p>
          <a:p>
            <a:pPr marL="0" indent="0">
              <a:spcBef>
                <a:spcPts val="400"/>
              </a:spcBef>
              <a:buSzTx/>
              <a:buNone/>
              <a:defRPr sz="1800" b="1">
                <a:solidFill>
                  <a:srgbClr val="000000"/>
                </a:solidFill>
                <a:latin typeface="Courier New"/>
                <a:ea typeface="Courier New"/>
                <a:cs typeface="Courier New"/>
                <a:sym typeface="Courier New"/>
              </a:defRPr>
            </a:pPr>
            <a:r>
              <a:t>{ </a:t>
            </a:r>
          </a:p>
          <a:p>
            <a:pPr marL="0" indent="0">
              <a:spcBef>
                <a:spcPts val="400"/>
              </a:spcBef>
              <a:buSzTx/>
              <a:buNone/>
              <a:defRPr sz="1800" b="1">
                <a:solidFill>
                  <a:srgbClr val="000000"/>
                </a:solidFill>
                <a:latin typeface="Courier New"/>
                <a:ea typeface="Courier New"/>
                <a:cs typeface="Courier New"/>
                <a:sym typeface="Courier New"/>
              </a:defRPr>
            </a:pPr>
            <a:r>
              <a:t>int s; </a:t>
            </a:r>
          </a:p>
          <a:p>
            <a:pPr marL="0" indent="0">
              <a:spcBef>
                <a:spcPts val="400"/>
              </a:spcBef>
              <a:buSzTx/>
              <a:buNone/>
              <a:defRPr sz="1800" b="1">
                <a:solidFill>
                  <a:srgbClr val="000000"/>
                </a:solidFill>
                <a:latin typeface="Courier New"/>
                <a:ea typeface="Courier New"/>
                <a:cs typeface="Courier New"/>
                <a:sym typeface="Courier New"/>
              </a:defRPr>
            </a:pPr>
            <a:r>
              <a:t>s = i + j + k; </a:t>
            </a:r>
          </a:p>
          <a:p>
            <a:pPr marL="0" indent="0">
              <a:spcBef>
                <a:spcPts val="400"/>
              </a:spcBef>
              <a:buSzTx/>
              <a:buNone/>
              <a:defRPr sz="1800" b="1">
                <a:solidFill>
                  <a:srgbClr val="000000"/>
                </a:solidFill>
                <a:latin typeface="Courier New"/>
                <a:ea typeface="Courier New"/>
                <a:cs typeface="Courier New"/>
                <a:sym typeface="Courier New"/>
              </a:defRPr>
            </a:pPr>
            <a:r>
              <a:t>printf("sum is %d", s); </a:t>
            </a:r>
          </a:p>
          <a:p>
            <a:pPr marL="0" indent="0">
              <a:spcBef>
                <a:spcPts val="400"/>
              </a:spcBef>
              <a:buSzTx/>
              <a:buNone/>
              <a:defRPr sz="1800" b="1">
                <a:solidFill>
                  <a:srgbClr val="000000"/>
                </a:solidFill>
                <a:latin typeface="Courier New"/>
                <a:ea typeface="Courier New"/>
                <a:cs typeface="Courier New"/>
                <a:sym typeface="Courier New"/>
              </a:defRPr>
            </a:pPr>
            <a:r>
              <a:t>} </a:t>
            </a:r>
          </a:p>
        </p:txBody>
      </p:sp>
    </p:spTree>
  </p:cSld>
  <p:clrMapOvr>
    <a:masterClrMapping/>
  </p:clrMapOvr>
  <p:transition spd="med"/>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p:cNvSpPr txBox="1">
            <a:spLocks noGrp="1"/>
          </p:cNvSpPr>
          <p:nvPr>
            <p:ph type="title"/>
          </p:nvPr>
        </p:nvSpPr>
        <p:spPr>
          <a:xfrm>
            <a:off x="457200" y="304800"/>
            <a:ext cx="8229600" cy="1143000"/>
          </a:xfrm>
          <a:prstGeom prst="rect">
            <a:avLst/>
          </a:prstGeom>
        </p:spPr>
        <p:txBody>
          <a:bodyPr/>
          <a:lstStyle/>
          <a:p>
            <a:r>
              <a:t>Methods of passing arguments</a:t>
            </a:r>
          </a:p>
        </p:txBody>
      </p:sp>
      <p:sp>
        <p:nvSpPr>
          <p:cNvPr id="106" name="Content Placeholder 2"/>
          <p:cNvSpPr txBox="1">
            <a:spLocks noGrp="1"/>
          </p:cNvSpPr>
          <p:nvPr>
            <p:ph type="body" idx="1"/>
          </p:nvPr>
        </p:nvSpPr>
        <p:spPr>
          <a:xfrm>
            <a:off x="457200" y="1600200"/>
            <a:ext cx="8229600" cy="4525963"/>
          </a:xfrm>
          <a:prstGeom prst="rect">
            <a:avLst/>
          </a:prstGeom>
        </p:spPr>
        <p:txBody>
          <a:bodyPr/>
          <a:lstStyle/>
          <a:p>
            <a:r>
              <a:t>There are two ways to call a function/to pass arguments to a function:</a:t>
            </a:r>
          </a:p>
          <a:p>
            <a:pPr marL="514350" indent="-514350">
              <a:buFontTx/>
              <a:buAutoNum type="arabicPeriod"/>
            </a:pPr>
            <a:r>
              <a:t>Call by value</a:t>
            </a:r>
          </a:p>
          <a:p>
            <a:pPr marL="514350" indent="-514350">
              <a:buFontTx/>
              <a:buAutoNum type="arabicPeriod"/>
            </a:pPr>
            <a:r>
              <a:t>Call by reference</a:t>
            </a:r>
          </a:p>
        </p:txBody>
      </p:sp>
    </p:spTree>
  </p:cSld>
  <p:clrMapOvr>
    <a:masterClrMapping/>
  </p:clrMapOvr>
  <p:transition spd="med"/>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4"/>
          <p:cNvSpPr txBox="1">
            <a:spLocks noGrp="1"/>
          </p:cNvSpPr>
          <p:nvPr>
            <p:ph type="title"/>
          </p:nvPr>
        </p:nvSpPr>
        <p:spPr>
          <a:prstGeom prst="rect">
            <a:avLst/>
          </a:prstGeom>
        </p:spPr>
        <p:txBody>
          <a:bodyPr/>
          <a:lstStyle/>
          <a:p>
            <a:r>
              <a:t>Call by Value</a:t>
            </a:r>
          </a:p>
        </p:txBody>
      </p:sp>
      <p:sp>
        <p:nvSpPr>
          <p:cNvPr id="109" name="Rectangle 5"/>
          <p:cNvSpPr txBox="1">
            <a:spLocks noGrp="1"/>
          </p:cNvSpPr>
          <p:nvPr>
            <p:ph type="body" idx="1"/>
          </p:nvPr>
        </p:nvSpPr>
        <p:spPr>
          <a:xfrm>
            <a:off x="457200" y="1600200"/>
            <a:ext cx="8229600" cy="4525963"/>
          </a:xfrm>
          <a:prstGeom prst="rect">
            <a:avLst/>
          </a:prstGeom>
        </p:spPr>
        <p:txBody>
          <a:bodyPr/>
          <a:lstStyle/>
          <a:p>
            <a:pPr marL="329184" indent="-329184" defTabSz="877823">
              <a:defRPr sz="3072"/>
            </a:pPr>
            <a:r>
              <a:t>Call by value</a:t>
            </a:r>
          </a:p>
          <a:p>
            <a:pPr marL="713231" lvl="1" indent="-274320" defTabSz="877823">
              <a:spcBef>
                <a:spcPts val="600"/>
              </a:spcBef>
              <a:defRPr sz="2688"/>
            </a:pPr>
            <a:r>
              <a:t>In this method the values of actual arguments are copied to the formal arguments of the function.</a:t>
            </a:r>
          </a:p>
          <a:p>
            <a:pPr marL="713231" lvl="1" indent="-274320" defTabSz="877823">
              <a:spcBef>
                <a:spcPts val="600"/>
              </a:spcBef>
              <a:defRPr sz="2688"/>
            </a:pPr>
            <a:r>
              <a:t>Changes in function do not effect original</a:t>
            </a:r>
          </a:p>
          <a:p>
            <a:pPr marL="713231" lvl="1" indent="-274320" defTabSz="877823">
              <a:spcBef>
                <a:spcPts val="600"/>
              </a:spcBef>
              <a:defRPr sz="2688"/>
            </a:pPr>
            <a:r>
              <a:t>Use when function does not need to modify argument</a:t>
            </a:r>
          </a:p>
          <a:p>
            <a:pPr marL="1097280" lvl="2" indent="-219455" defTabSz="877823">
              <a:spcBef>
                <a:spcPts val="500"/>
              </a:spcBef>
              <a:defRPr sz="2304"/>
            </a:pPr>
            <a:r>
              <a:t>Avoids accidental changes</a:t>
            </a:r>
          </a:p>
          <a:p>
            <a:pPr marL="713231" lvl="1" indent="-274320" defTabSz="877823">
              <a:spcBef>
                <a:spcPts val="600"/>
              </a:spcBef>
              <a:defRPr sz="2688"/>
            </a:pPr>
            <a:r>
              <a:t>The method of passing arguments by value is know as call by value</a:t>
            </a:r>
          </a:p>
        </p:txBody>
      </p:sp>
    </p:spTree>
  </p:cSld>
  <p:clrMapOvr>
    <a:masterClrMapping/>
  </p:clrMapOvr>
  <p:transition spd="med"/>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ontent Placeholder 2"/>
          <p:cNvSpPr txBox="1">
            <a:spLocks noGrp="1"/>
          </p:cNvSpPr>
          <p:nvPr>
            <p:ph type="body" idx="1"/>
          </p:nvPr>
        </p:nvSpPr>
        <p:spPr>
          <a:xfrm>
            <a:off x="457200" y="427037"/>
            <a:ext cx="8229600" cy="4144963"/>
          </a:xfrm>
          <a:prstGeom prst="rect">
            <a:avLst/>
          </a:prstGeom>
          <a:gradFill>
            <a:gsLst>
              <a:gs pos="0">
                <a:schemeClr val="accent1">
                  <a:hueOff val="796733"/>
                  <a:satOff val="14084"/>
                  <a:lumOff val="39586"/>
                </a:schemeClr>
              </a:gs>
              <a:gs pos="35000">
                <a:srgbClr val="BCCFFF"/>
              </a:gs>
              <a:gs pos="100000">
                <a:schemeClr val="accent1">
                  <a:hueOff val="870591"/>
                  <a:satOff val="14084"/>
                  <a:lumOff val="53200"/>
                </a:schemeClr>
              </a:gs>
            </a:gsLst>
            <a:lin ang="16200000"/>
          </a:gradFill>
          <a:ln w="9525">
            <a:solidFill>
              <a:srgbClr val="0A6DC6"/>
            </a:solidFill>
            <a:round/>
          </a:ln>
          <a:effectLst>
            <a:outerShdw blurRad="38100" dist="20000" dir="5400000" rotWithShape="0">
              <a:srgbClr val="000000">
                <a:alpha val="38000"/>
              </a:srgbClr>
            </a:outerShdw>
          </a:effectLst>
        </p:spPr>
        <p:txBody>
          <a:bodyPr/>
          <a:lstStyle/>
          <a:p>
            <a:pPr marL="0" indent="0">
              <a:spcBef>
                <a:spcPts val="0"/>
              </a:spcBef>
              <a:buSzTx/>
              <a:buNone/>
              <a:defRPr sz="1800">
                <a:solidFill>
                  <a:srgbClr val="000000"/>
                </a:solidFill>
                <a:latin typeface="Courier New"/>
                <a:ea typeface="Courier New"/>
                <a:cs typeface="Courier New"/>
                <a:sym typeface="Courier New"/>
              </a:defRPr>
            </a:pPr>
            <a:r>
              <a:t>#include &lt;stdio.h&gt;</a:t>
            </a:r>
          </a:p>
          <a:p>
            <a:pPr marL="0" indent="0">
              <a:spcBef>
                <a:spcPts val="0"/>
              </a:spcBef>
              <a:buSzTx/>
              <a:buNone/>
              <a:defRPr sz="1800">
                <a:solidFill>
                  <a:srgbClr val="000000"/>
                </a:solidFill>
                <a:latin typeface="Courier New"/>
                <a:ea typeface="Courier New"/>
                <a:cs typeface="Courier New"/>
                <a:sym typeface="Courier New"/>
              </a:defRPr>
            </a:pPr>
            <a:r>
              <a:t>int cubeByValue(int n); </a:t>
            </a:r>
            <a:r>
              <a:rPr b="1"/>
              <a:t>// prototype</a:t>
            </a:r>
          </a:p>
          <a:p>
            <a:pPr marL="0" indent="0">
              <a:spcBef>
                <a:spcPts val="0"/>
              </a:spcBef>
              <a:buSzTx/>
              <a:buNone/>
              <a:defRPr sz="1800">
                <a:solidFill>
                  <a:srgbClr val="000000"/>
                </a:solidFill>
                <a:latin typeface="Courier New"/>
                <a:ea typeface="Courier New"/>
                <a:cs typeface="Courier New"/>
                <a:sym typeface="Courier New"/>
              </a:defRPr>
            </a:pPr>
            <a:r>
              <a:t>int main( void )</a:t>
            </a:r>
          </a:p>
          <a:p>
            <a:pPr marL="0" indent="0">
              <a:spcBef>
                <a:spcPts val="0"/>
              </a:spcBef>
              <a:buSzTx/>
              <a:buNone/>
              <a:defRPr sz="1800">
                <a:solidFill>
                  <a:srgbClr val="000000"/>
                </a:solidFill>
                <a:latin typeface="Courier New"/>
                <a:ea typeface="Courier New"/>
                <a:cs typeface="Courier New"/>
                <a:sym typeface="Courier New"/>
              </a:defRPr>
            </a:pPr>
            <a:r>
              <a:t>{</a:t>
            </a:r>
          </a:p>
          <a:p>
            <a:pPr marL="0" indent="0">
              <a:spcBef>
                <a:spcPts val="0"/>
              </a:spcBef>
              <a:buSzTx/>
              <a:buNone/>
              <a:defRPr sz="1800">
                <a:solidFill>
                  <a:srgbClr val="000000"/>
                </a:solidFill>
                <a:latin typeface="Courier New"/>
                <a:ea typeface="Courier New"/>
                <a:cs typeface="Courier New"/>
                <a:sym typeface="Courier New"/>
              </a:defRPr>
            </a:pPr>
            <a:r>
              <a:t>   int number = 5; </a:t>
            </a:r>
            <a:r>
              <a:rPr b="1"/>
              <a:t>// initialize number</a:t>
            </a:r>
          </a:p>
          <a:p>
            <a:pPr marL="0" indent="0">
              <a:spcBef>
                <a:spcPts val="0"/>
              </a:spcBef>
              <a:buSzTx/>
              <a:buNone/>
              <a:defRPr sz="1800">
                <a:solidFill>
                  <a:srgbClr val="000000"/>
                </a:solidFill>
                <a:latin typeface="Courier New"/>
                <a:ea typeface="Courier New"/>
                <a:cs typeface="Courier New"/>
                <a:sym typeface="Courier New"/>
              </a:defRPr>
            </a:pPr>
            <a:r>
              <a:t>   printf("The original value of number is %d", number);</a:t>
            </a:r>
          </a:p>
          <a:p>
            <a:pPr marL="0" indent="0">
              <a:spcBef>
                <a:spcPts val="0"/>
              </a:spcBef>
              <a:buSzTx/>
              <a:buNone/>
              <a:defRPr sz="1800">
                <a:solidFill>
                  <a:srgbClr val="000000"/>
                </a:solidFill>
                <a:latin typeface="Courier New"/>
                <a:ea typeface="Courier New"/>
                <a:cs typeface="Courier New"/>
                <a:sym typeface="Courier New"/>
              </a:defRPr>
            </a:pPr>
            <a:r>
              <a:t>   </a:t>
            </a:r>
            <a:r>
              <a:rPr b="1"/>
              <a:t>cubeByValue(number)</a:t>
            </a:r>
            <a:r>
              <a:t>; </a:t>
            </a:r>
            <a:r>
              <a:rPr b="1"/>
              <a:t>// pass number by value</a:t>
            </a:r>
          </a:p>
          <a:p>
            <a:pPr marL="0" indent="0">
              <a:spcBef>
                <a:spcPts val="0"/>
              </a:spcBef>
              <a:buSzTx/>
              <a:buNone/>
              <a:defRPr sz="1800">
                <a:solidFill>
                  <a:srgbClr val="000000"/>
                </a:solidFill>
                <a:latin typeface="Courier New"/>
                <a:ea typeface="Courier New"/>
                <a:cs typeface="Courier New"/>
                <a:sym typeface="Courier New"/>
              </a:defRPr>
            </a:pPr>
            <a:r>
              <a:t>   printf( "\nThe new value of number is %d\n", number );</a:t>
            </a:r>
          </a:p>
          <a:p>
            <a:pPr marL="0" indent="0">
              <a:spcBef>
                <a:spcPts val="0"/>
              </a:spcBef>
              <a:buSzTx/>
              <a:buNone/>
              <a:defRPr sz="1800">
                <a:solidFill>
                  <a:srgbClr val="000000"/>
                </a:solidFill>
                <a:latin typeface="Courier New"/>
                <a:ea typeface="Courier New"/>
                <a:cs typeface="Courier New"/>
                <a:sym typeface="Courier New"/>
              </a:defRPr>
            </a:pPr>
            <a:r>
              <a:t>} </a:t>
            </a:r>
            <a:r>
              <a:rPr b="1"/>
              <a:t>// end main</a:t>
            </a:r>
          </a:p>
          <a:p>
            <a:pPr marL="0" indent="0">
              <a:spcBef>
                <a:spcPts val="0"/>
              </a:spcBef>
              <a:buSzTx/>
              <a:buNone/>
              <a:defRPr sz="1800">
                <a:solidFill>
                  <a:srgbClr val="000000"/>
                </a:solidFill>
                <a:latin typeface="Courier New"/>
                <a:ea typeface="Courier New"/>
                <a:cs typeface="Courier New"/>
                <a:sym typeface="Courier New"/>
              </a:defRPr>
            </a:pPr>
            <a:endParaRPr b="1"/>
          </a:p>
          <a:p>
            <a:pPr marL="0" indent="0">
              <a:spcBef>
                <a:spcPts val="0"/>
              </a:spcBef>
              <a:buSzTx/>
              <a:buNone/>
              <a:defRPr sz="1800">
                <a:solidFill>
                  <a:srgbClr val="000000"/>
                </a:solidFill>
                <a:latin typeface="Courier New"/>
                <a:ea typeface="Courier New"/>
                <a:cs typeface="Courier New"/>
                <a:sym typeface="Courier New"/>
              </a:defRPr>
            </a:pPr>
            <a:r>
              <a:t>int cubeByValue( int n )                                            </a:t>
            </a:r>
          </a:p>
          <a:p>
            <a:pPr marL="0" indent="0">
              <a:spcBef>
                <a:spcPts val="0"/>
              </a:spcBef>
              <a:buSzTx/>
              <a:buNone/>
              <a:defRPr sz="1800">
                <a:solidFill>
                  <a:srgbClr val="000000"/>
                </a:solidFill>
                <a:latin typeface="Courier New"/>
                <a:ea typeface="Courier New"/>
                <a:cs typeface="Courier New"/>
                <a:sym typeface="Courier New"/>
              </a:defRPr>
            </a:pPr>
            <a:r>
              <a:t>{                                                                   </a:t>
            </a:r>
          </a:p>
          <a:p>
            <a:pPr marL="0" indent="0">
              <a:spcBef>
                <a:spcPts val="0"/>
              </a:spcBef>
              <a:buSzTx/>
              <a:buNone/>
              <a:defRPr sz="1800">
                <a:solidFill>
                  <a:srgbClr val="000000"/>
                </a:solidFill>
                <a:latin typeface="Courier New"/>
                <a:ea typeface="Courier New"/>
                <a:cs typeface="Courier New"/>
                <a:sym typeface="Courier New"/>
              </a:defRPr>
            </a:pPr>
            <a:r>
              <a:t>   return n*n*n; </a:t>
            </a:r>
            <a:r>
              <a:rPr b="1"/>
              <a:t>//cube local variable n and return value</a:t>
            </a:r>
          </a:p>
          <a:p>
            <a:pPr marL="0" indent="0">
              <a:spcBef>
                <a:spcPts val="0"/>
              </a:spcBef>
              <a:buSzTx/>
              <a:buNone/>
              <a:defRPr sz="1800">
                <a:solidFill>
                  <a:srgbClr val="000000"/>
                </a:solidFill>
                <a:latin typeface="Courier New"/>
                <a:ea typeface="Courier New"/>
                <a:cs typeface="Courier New"/>
                <a:sym typeface="Courier New"/>
              </a:defRPr>
            </a:pPr>
            <a:r>
              <a:t>}</a:t>
            </a:r>
          </a:p>
        </p:txBody>
      </p:sp>
      <p:sp>
        <p:nvSpPr>
          <p:cNvPr id="112" name="Rectangle 4"/>
          <p:cNvSpPr/>
          <p:nvPr/>
        </p:nvSpPr>
        <p:spPr>
          <a:xfrm>
            <a:off x="457200" y="4840068"/>
            <a:ext cx="8229600" cy="624841"/>
          </a:xfrm>
          <a:prstGeom prst="rect">
            <a:avLst/>
          </a:prstGeom>
          <a:solidFill>
            <a:srgbClr val="FFFFFF"/>
          </a:solidFill>
          <a:ln w="254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latin typeface="Courier New"/>
                <a:ea typeface="Courier New"/>
                <a:cs typeface="Courier New"/>
                <a:sym typeface="Courier New"/>
              </a:defRPr>
            </a:pPr>
            <a:r>
              <a:t>The original value of number is 5</a:t>
            </a:r>
          </a:p>
          <a:p>
            <a:pPr>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latin typeface="Courier New"/>
                <a:ea typeface="Courier New"/>
                <a:cs typeface="Courier New"/>
                <a:sym typeface="Courier New"/>
              </a:defRPr>
            </a:pPr>
            <a:r>
              <a:t>The new value of number is 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advAuto="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
          <p:cNvSpPr txBox="1">
            <a:spLocks noGrp="1"/>
          </p:cNvSpPr>
          <p:nvPr>
            <p:ph type="title"/>
          </p:nvPr>
        </p:nvSpPr>
        <p:spPr>
          <a:xfrm>
            <a:off x="457200" y="304800"/>
            <a:ext cx="8229600" cy="1143000"/>
          </a:xfrm>
          <a:prstGeom prst="rect">
            <a:avLst/>
          </a:prstGeom>
        </p:spPr>
        <p:txBody>
          <a:bodyPr/>
          <a:lstStyle/>
          <a:p>
            <a:r>
              <a:t>Call by reference</a:t>
            </a:r>
          </a:p>
        </p:txBody>
      </p:sp>
      <p:sp>
        <p:nvSpPr>
          <p:cNvPr id="115" name="Content Placeholder 2"/>
          <p:cNvSpPr txBox="1">
            <a:spLocks noGrp="1"/>
          </p:cNvSpPr>
          <p:nvPr>
            <p:ph type="body" idx="1"/>
          </p:nvPr>
        </p:nvSpPr>
        <p:spPr>
          <a:xfrm>
            <a:off x="457200" y="1524000"/>
            <a:ext cx="8229600" cy="4525963"/>
          </a:xfrm>
          <a:prstGeom prst="rect">
            <a:avLst/>
          </a:prstGeom>
        </p:spPr>
        <p:txBody>
          <a:bodyPr/>
          <a:lstStyle/>
          <a:p>
            <a:pPr algn="just">
              <a:lnSpc>
                <a:spcPct val="90000"/>
              </a:lnSpc>
            </a:pPr>
            <a:r>
              <a:t>The address of actual argument are copied to the formal arguments. </a:t>
            </a:r>
          </a:p>
          <a:p>
            <a:pPr algn="just">
              <a:lnSpc>
                <a:spcPct val="90000"/>
              </a:lnSpc>
            </a:pPr>
            <a:r>
              <a:t>The called function uses the address to refer to the actual location. </a:t>
            </a:r>
          </a:p>
          <a:p>
            <a:pPr algn="just">
              <a:lnSpc>
                <a:spcPct val="90000"/>
              </a:lnSpc>
            </a:pPr>
            <a:r>
              <a:t>Changes made by the function are effective when the control returns to the calling function.</a:t>
            </a:r>
          </a:p>
          <a:p>
            <a:pPr marL="742950" lvl="1" indent="-285750" algn="just">
              <a:lnSpc>
                <a:spcPct val="90000"/>
              </a:lnSpc>
              <a:spcBef>
                <a:spcPts val="600"/>
              </a:spcBef>
              <a:defRPr sz="2800"/>
            </a:pPr>
            <a:r>
              <a:t>If we want to make changes even in the actual arguments, then we use call by address</a:t>
            </a:r>
          </a:p>
        </p:txBody>
      </p:sp>
    </p:spTree>
  </p:cSld>
  <p:clrMapOvr>
    <a:masterClrMapping/>
  </p:clrMapOvr>
  <p:transition spd="med"/>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txBox="1">
            <a:spLocks noGrp="1"/>
          </p:cNvSpPr>
          <p:nvPr>
            <p:ph type="title"/>
          </p:nvPr>
        </p:nvSpPr>
        <p:spPr>
          <a:xfrm>
            <a:off x="457200" y="304800"/>
            <a:ext cx="8229600" cy="1143000"/>
          </a:xfrm>
          <a:prstGeom prst="rect">
            <a:avLst/>
          </a:prstGeom>
        </p:spPr>
        <p:txBody>
          <a:bodyPr/>
          <a:lstStyle/>
          <a:p>
            <a:r>
              <a:t>Address of variable</a:t>
            </a:r>
          </a:p>
        </p:txBody>
      </p:sp>
      <p:sp>
        <p:nvSpPr>
          <p:cNvPr id="120" name="Content Placeholder 2"/>
          <p:cNvSpPr txBox="1">
            <a:spLocks noGrp="1"/>
          </p:cNvSpPr>
          <p:nvPr>
            <p:ph type="body" idx="1"/>
          </p:nvPr>
        </p:nvSpPr>
        <p:spPr>
          <a:xfrm>
            <a:off x="457200" y="1600200"/>
            <a:ext cx="8229600" cy="4525963"/>
          </a:xfrm>
          <a:prstGeom prst="rect">
            <a:avLst/>
          </a:prstGeom>
        </p:spPr>
        <p:txBody>
          <a:bodyPr/>
          <a:lstStyle/>
          <a:p>
            <a:pPr marL="0" indent="0">
              <a:buSzTx/>
              <a:buNone/>
              <a:defRPr>
                <a:solidFill>
                  <a:srgbClr val="000000"/>
                </a:solidFill>
              </a:defRPr>
            </a:pPr>
            <a:r>
              <a:t> </a:t>
            </a:r>
            <a:r>
              <a:rPr>
                <a:latin typeface="Courier New"/>
                <a:ea typeface="Courier New"/>
                <a:cs typeface="Courier New"/>
                <a:sym typeface="Courier New"/>
              </a:rPr>
              <a:t>int i=3;</a:t>
            </a:r>
          </a:p>
        </p:txBody>
      </p:sp>
      <p:pic>
        <p:nvPicPr>
          <p:cNvPr id="121" name="Picture 2" descr="Picture 2"/>
          <p:cNvPicPr>
            <a:picLocks noChangeAspect="1"/>
          </p:cNvPicPr>
          <p:nvPr/>
        </p:nvPicPr>
        <p:blipFill>
          <a:blip r:embed="rId3"/>
          <a:srcRect l="33089" t="54340" r="30795" b="23437"/>
          <a:stretch>
            <a:fillRect/>
          </a:stretch>
        </p:blipFill>
        <p:spPr>
          <a:xfrm>
            <a:off x="2285999" y="2108199"/>
            <a:ext cx="4699002" cy="1625602"/>
          </a:xfrm>
          <a:prstGeom prst="rect">
            <a:avLst/>
          </a:prstGeom>
          <a:ln w="12700">
            <a:miter lim="400000"/>
          </a:ln>
        </p:spPr>
      </p:pic>
      <p:sp>
        <p:nvSpPr>
          <p:cNvPr id="122" name="TextBox 3"/>
          <p:cNvSpPr txBox="1"/>
          <p:nvPr/>
        </p:nvSpPr>
        <p:spPr>
          <a:xfrm>
            <a:off x="685800" y="4114801"/>
            <a:ext cx="7239000" cy="2377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a:solidFill>
                  <a:schemeClr val="accent1"/>
                </a:solidFill>
                <a:latin typeface="Courier New"/>
                <a:ea typeface="Courier New"/>
                <a:cs typeface="Courier New"/>
                <a:sym typeface="Courier New"/>
              </a:defRPr>
            </a:pPr>
            <a:r>
              <a:t>If we want to print the address of variable:</a:t>
            </a:r>
          </a:p>
          <a:p>
            <a:pPr>
              <a:defRPr>
                <a:latin typeface="Courier New"/>
                <a:ea typeface="Courier New"/>
                <a:cs typeface="Courier New"/>
                <a:sym typeface="Courier New"/>
              </a:defRPr>
            </a:pPr>
            <a:r>
              <a:t>#include&lt; stdio.h&gt;</a:t>
            </a:r>
          </a:p>
          <a:p>
            <a:pPr>
              <a:defRPr>
                <a:latin typeface="Courier New"/>
                <a:ea typeface="Courier New"/>
                <a:cs typeface="Courier New"/>
                <a:sym typeface="Courier New"/>
              </a:defRPr>
            </a:pPr>
            <a:r>
              <a:t>void main()</a:t>
            </a:r>
          </a:p>
          <a:p>
            <a:pPr>
              <a:defRPr>
                <a:latin typeface="Courier New"/>
                <a:ea typeface="Courier New"/>
                <a:cs typeface="Courier New"/>
                <a:sym typeface="Courier New"/>
              </a:defRPr>
            </a:pPr>
            <a:r>
              <a:t>{</a:t>
            </a:r>
          </a:p>
          <a:p>
            <a:pPr>
              <a:defRPr>
                <a:latin typeface="Courier New"/>
                <a:ea typeface="Courier New"/>
                <a:cs typeface="Courier New"/>
                <a:sym typeface="Courier New"/>
              </a:defRPr>
            </a:pPr>
            <a:r>
              <a:t>int i=3;</a:t>
            </a:r>
          </a:p>
          <a:p>
            <a:pPr>
              <a:defRPr>
                <a:latin typeface="Courier New"/>
                <a:ea typeface="Courier New"/>
                <a:cs typeface="Courier New"/>
                <a:sym typeface="Courier New"/>
              </a:defRPr>
            </a:pPr>
            <a:r>
              <a:t>printf(“address of i=%d”, </a:t>
            </a:r>
            <a:r>
              <a:rPr b="1"/>
              <a:t>&amp;i</a:t>
            </a:r>
            <a:r>
              <a:t>);</a:t>
            </a:r>
          </a:p>
          <a:p>
            <a:pPr>
              <a:defRPr>
                <a:latin typeface="Courier New"/>
                <a:ea typeface="Courier New"/>
                <a:cs typeface="Courier New"/>
                <a:sym typeface="Courier New"/>
              </a:defRPr>
            </a:pPr>
            <a:r>
              <a:t>printf(“value of i =%d”, i);</a:t>
            </a:r>
          </a:p>
          <a:p>
            <a:pPr>
              <a:defRPr>
                <a:latin typeface="Courier New"/>
                <a:ea typeface="Courier New"/>
                <a:cs typeface="Courier New"/>
                <a:sym typeface="Courier New"/>
              </a:defRPr>
            </a:pPr>
            <a:r>
              <a:t>}</a:t>
            </a:r>
          </a:p>
        </p:txBody>
      </p:sp>
    </p:spTree>
  </p:cSld>
  <p:clrMapOvr>
    <a:masterClrMapping/>
  </p:clrMapOvr>
  <p:transition spd="med"/>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noGrp="1"/>
          </p:cNvSpPr>
          <p:nvPr>
            <p:ph type="title"/>
          </p:nvPr>
        </p:nvSpPr>
        <p:spPr>
          <a:prstGeom prst="rect">
            <a:avLst/>
          </a:prstGeom>
        </p:spPr>
        <p:txBody>
          <a:bodyPr/>
          <a:lstStyle/>
          <a:p>
            <a:r>
              <a:t>Pointers</a:t>
            </a:r>
          </a:p>
        </p:txBody>
      </p:sp>
      <p:sp>
        <p:nvSpPr>
          <p:cNvPr id="127" name="Content Placeholder 2"/>
          <p:cNvSpPr txBox="1">
            <a:spLocks noGrp="1"/>
          </p:cNvSpPr>
          <p:nvPr>
            <p:ph type="body" idx="1"/>
          </p:nvPr>
        </p:nvSpPr>
        <p:spPr>
          <a:xfrm>
            <a:off x="457200" y="1600200"/>
            <a:ext cx="8229600" cy="4876800"/>
          </a:xfrm>
          <a:prstGeom prst="rect">
            <a:avLst/>
          </a:prstGeom>
        </p:spPr>
        <p:txBody>
          <a:bodyPr/>
          <a:lstStyle/>
          <a:p>
            <a:pPr>
              <a:lnSpc>
                <a:spcPct val="90000"/>
              </a:lnSpc>
            </a:pPr>
            <a:r>
              <a:t>A variable which stores address of another variable</a:t>
            </a:r>
          </a:p>
          <a:p>
            <a:pPr>
              <a:lnSpc>
                <a:spcPct val="90000"/>
              </a:lnSpc>
            </a:pPr>
            <a:r>
              <a:t>Example:</a:t>
            </a:r>
          </a:p>
          <a:p>
            <a:pPr marL="0" indent="0">
              <a:lnSpc>
                <a:spcPct val="90000"/>
              </a:lnSpc>
              <a:buSzTx/>
              <a:buNone/>
            </a:pPr>
            <a:r>
              <a:t>	int *p;</a:t>
            </a:r>
          </a:p>
          <a:p>
            <a:pPr marL="0" indent="0">
              <a:lnSpc>
                <a:spcPct val="90000"/>
              </a:lnSpc>
              <a:buSzTx/>
              <a:buNone/>
            </a:pPr>
            <a:r>
              <a:t>	int i;</a:t>
            </a:r>
          </a:p>
          <a:p>
            <a:pPr marL="0" indent="0">
              <a:lnSpc>
                <a:spcPct val="90000"/>
              </a:lnSpc>
              <a:buSzTx/>
              <a:buNone/>
            </a:pPr>
            <a:r>
              <a:t>	p= &amp;i;</a:t>
            </a:r>
          </a:p>
          <a:p>
            <a:pPr>
              <a:lnSpc>
                <a:spcPct val="90000"/>
              </a:lnSpc>
              <a:buFontTx/>
              <a:buChar char="➢"/>
            </a:pPr>
            <a:r>
              <a:t>*p gives </a:t>
            </a:r>
            <a:r>
              <a:rPr b="1"/>
              <a:t>value</a:t>
            </a:r>
            <a:r>
              <a:t> at address stored in p.</a:t>
            </a:r>
          </a:p>
          <a:p>
            <a:pPr>
              <a:lnSpc>
                <a:spcPct val="90000"/>
              </a:lnSpc>
              <a:buFontTx/>
              <a:buChar char="➢"/>
            </a:pPr>
            <a:r>
              <a:t> int *p means p is containing an address of variable on which an integer is stored</a:t>
            </a:r>
          </a:p>
        </p:txBody>
      </p:sp>
    </p:spTree>
  </p:cSld>
  <p:clrMapOvr>
    <a:masterClrMapping/>
  </p:clrMapOvr>
  <p:transition spd="med"/>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4"/>
          <p:cNvSpPr txBox="1">
            <a:spLocks noGrp="1"/>
          </p:cNvSpPr>
          <p:nvPr>
            <p:ph type="title"/>
          </p:nvPr>
        </p:nvSpPr>
        <p:spPr>
          <a:prstGeom prst="rect">
            <a:avLst/>
          </a:prstGeom>
        </p:spPr>
        <p:txBody>
          <a:bodyPr/>
          <a:lstStyle/>
          <a:p>
            <a:r>
              <a:t>Calling Functions by Reference	</a:t>
            </a:r>
          </a:p>
        </p:txBody>
      </p:sp>
      <p:sp>
        <p:nvSpPr>
          <p:cNvPr id="130" name="Rectangle 5"/>
          <p:cNvSpPr txBox="1">
            <a:spLocks noGrp="1"/>
          </p:cNvSpPr>
          <p:nvPr>
            <p:ph type="body" idx="1"/>
          </p:nvPr>
        </p:nvSpPr>
        <p:spPr>
          <a:xfrm>
            <a:off x="457200" y="1600200"/>
            <a:ext cx="8229600" cy="4525963"/>
          </a:xfrm>
          <a:prstGeom prst="rect">
            <a:avLst/>
          </a:prstGeom>
        </p:spPr>
        <p:txBody>
          <a:bodyPr/>
          <a:lstStyle/>
          <a:p>
            <a:pPr>
              <a:spcBef>
                <a:spcPts val="600"/>
              </a:spcBef>
              <a:defRPr sz="2900"/>
            </a:pPr>
            <a:r>
              <a:t>Call by reference with pointer arguments</a:t>
            </a:r>
          </a:p>
          <a:p>
            <a:pPr marL="742950" lvl="1" indent="-285750">
              <a:spcBef>
                <a:spcPts val="600"/>
              </a:spcBef>
              <a:defRPr sz="2500"/>
            </a:pPr>
            <a:r>
              <a:t>Pass address of argument using </a:t>
            </a:r>
            <a:r>
              <a:rPr sz="1800">
                <a:latin typeface="Lucida Console"/>
                <a:ea typeface="Lucida Console"/>
                <a:cs typeface="Lucida Console"/>
                <a:sym typeface="Lucida Console"/>
              </a:rPr>
              <a:t>&amp;</a:t>
            </a:r>
            <a:r>
              <a:t> operator</a:t>
            </a:r>
          </a:p>
          <a:p>
            <a:pPr marL="742950" lvl="1" indent="-285750">
              <a:spcBef>
                <a:spcPts val="600"/>
              </a:spcBef>
              <a:defRPr sz="2500"/>
            </a:pPr>
            <a:r>
              <a:t>Allows you to change actual location in memory</a:t>
            </a:r>
          </a:p>
          <a:p>
            <a:pPr>
              <a:spcBef>
                <a:spcPts val="600"/>
              </a:spcBef>
              <a:defRPr sz="2400">
                <a:latin typeface="Lucida Console"/>
                <a:ea typeface="Lucida Console"/>
                <a:cs typeface="Lucida Console"/>
                <a:sym typeface="Lucida Console"/>
              </a:defRPr>
            </a:pPr>
            <a:r>
              <a:t>*</a:t>
            </a:r>
            <a:r>
              <a:rPr sz="2900">
                <a:latin typeface="+mj-lt"/>
                <a:ea typeface="+mj-ea"/>
                <a:cs typeface="+mj-cs"/>
                <a:sym typeface="Calibri"/>
              </a:rPr>
              <a:t> operator </a:t>
            </a:r>
            <a:endParaRPr sz="2900"/>
          </a:p>
          <a:p>
            <a:pPr marL="742950" lvl="1" indent="-285750">
              <a:spcBef>
                <a:spcPts val="600"/>
              </a:spcBef>
              <a:defRPr sz="2500"/>
            </a:pPr>
            <a:r>
              <a:t>Used as alias/nickname for variable inside of function</a:t>
            </a:r>
          </a:p>
          <a:p>
            <a:pPr marL="228600" lvl="3" indent="1143000">
              <a:spcBef>
                <a:spcPts val="300"/>
              </a:spcBef>
              <a:buSzTx/>
              <a:buNone/>
              <a:defRPr sz="1600">
                <a:latin typeface="Lucida Console"/>
                <a:ea typeface="Lucida Console"/>
                <a:cs typeface="Lucida Console"/>
                <a:sym typeface="Lucida Console"/>
              </a:defRPr>
            </a:pPr>
            <a:r>
              <a:t>void double( int *number )</a:t>
            </a:r>
            <a:endParaRPr sz="1800"/>
          </a:p>
          <a:p>
            <a:pPr marL="228600" lvl="3" indent="1143000">
              <a:spcBef>
                <a:spcPts val="300"/>
              </a:spcBef>
              <a:buSzTx/>
              <a:buNone/>
              <a:defRPr sz="1600">
                <a:latin typeface="Lucida Console"/>
                <a:ea typeface="Lucida Console"/>
                <a:cs typeface="Lucida Console"/>
                <a:sym typeface="Lucida Console"/>
              </a:defRPr>
            </a:pPr>
            <a:r>
              <a:t> {</a:t>
            </a:r>
            <a:endParaRPr sz="1800"/>
          </a:p>
          <a:p>
            <a:pPr marL="228600" lvl="3" indent="1143000">
              <a:spcBef>
                <a:spcPts val="300"/>
              </a:spcBef>
              <a:buSzTx/>
              <a:buNone/>
              <a:defRPr sz="1600">
                <a:latin typeface="Lucida Console"/>
                <a:ea typeface="Lucida Console"/>
                <a:cs typeface="Lucida Console"/>
                <a:sym typeface="Lucida Console"/>
              </a:defRPr>
            </a:pPr>
            <a:r>
              <a:t>	*number = 2 * ( *number );</a:t>
            </a:r>
            <a:endParaRPr sz="1800"/>
          </a:p>
          <a:p>
            <a:pPr marL="228600" lvl="3" indent="1143000">
              <a:spcBef>
                <a:spcPts val="300"/>
              </a:spcBef>
              <a:buSzTx/>
              <a:buNone/>
              <a:defRPr sz="1600">
                <a:latin typeface="Lucida Console"/>
                <a:ea typeface="Lucida Console"/>
                <a:cs typeface="Lucida Console"/>
                <a:sym typeface="Lucida Console"/>
              </a:defRPr>
            </a:pPr>
            <a:r>
              <a:t> }</a:t>
            </a:r>
            <a:endParaRPr sz="1800"/>
          </a:p>
          <a:p>
            <a:pPr marL="742950" lvl="1" indent="-285750">
              <a:spcBef>
                <a:spcPts val="600"/>
              </a:spcBef>
              <a:defRPr sz="2500"/>
            </a:pPr>
            <a:r>
              <a:t>	</a:t>
            </a:r>
            <a:r>
              <a:rPr sz="1800">
                <a:latin typeface="Lucida Console"/>
                <a:ea typeface="Lucida Console"/>
                <a:cs typeface="Lucida Console"/>
                <a:sym typeface="Lucida Console"/>
              </a:rPr>
              <a:t>*number</a:t>
            </a:r>
            <a:r>
              <a:t> used as nickname for the variable passed</a:t>
            </a:r>
          </a:p>
        </p:txBody>
      </p:sp>
    </p:spTree>
  </p:cSld>
  <p:clrMapOvr>
    <a:masterClrMapping/>
  </p:clrMapOvr>
  <p:transition spd="med"/>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p:cNvSpPr txBox="1">
            <a:spLocks noGrp="1"/>
          </p:cNvSpPr>
          <p:nvPr>
            <p:ph type="title"/>
          </p:nvPr>
        </p:nvSpPr>
        <p:spPr>
          <a:prstGeom prst="rect">
            <a:avLst/>
          </a:prstGeom>
        </p:spPr>
        <p:txBody>
          <a:bodyPr/>
          <a:lstStyle/>
          <a:p>
            <a:endParaRPr/>
          </a:p>
        </p:txBody>
      </p:sp>
      <p:sp>
        <p:nvSpPr>
          <p:cNvPr id="133" name="Content Placeholder 2"/>
          <p:cNvSpPr txBox="1">
            <a:spLocks noGrp="1"/>
          </p:cNvSpPr>
          <p:nvPr>
            <p:ph type="body" idx="1"/>
          </p:nvPr>
        </p:nvSpPr>
        <p:spPr>
          <a:xfrm>
            <a:off x="457200" y="457200"/>
            <a:ext cx="8305800" cy="4525963"/>
          </a:xfrm>
          <a:prstGeom prst="rect">
            <a:avLst/>
          </a:prstGeom>
          <a:gradFill>
            <a:gsLst>
              <a:gs pos="0">
                <a:schemeClr val="accent1">
                  <a:hueOff val="796733"/>
                  <a:satOff val="14084"/>
                  <a:lumOff val="39586"/>
                </a:schemeClr>
              </a:gs>
              <a:gs pos="35000">
                <a:srgbClr val="BCCFFF"/>
              </a:gs>
              <a:gs pos="100000">
                <a:schemeClr val="accent1">
                  <a:hueOff val="870591"/>
                  <a:satOff val="14084"/>
                  <a:lumOff val="53200"/>
                </a:schemeClr>
              </a:gs>
            </a:gsLst>
            <a:lin ang="16200000"/>
          </a:gradFill>
          <a:ln w="9525">
            <a:solidFill>
              <a:srgbClr val="0A6DC6"/>
            </a:solidFill>
            <a:round/>
          </a:ln>
          <a:effectLst>
            <a:outerShdw blurRad="38100" dist="20000" dir="5400000" rotWithShape="0">
              <a:srgbClr val="000000">
                <a:alpha val="38000"/>
              </a:srgbClr>
            </a:outerShdw>
          </a:effectLst>
        </p:spPr>
        <p:txBody>
          <a:bodyPr/>
          <a:lstStyle/>
          <a:p>
            <a:pPr>
              <a:lnSpc>
                <a:spcPct val="80000"/>
              </a:lnSpc>
              <a:spcBef>
                <a:spcPts val="400"/>
              </a:spcBef>
              <a:buSzTx/>
              <a:buNone/>
              <a:defRPr sz="1700">
                <a:solidFill>
                  <a:srgbClr val="000000"/>
                </a:solidFill>
                <a:latin typeface="Courier New"/>
                <a:ea typeface="Courier New"/>
                <a:cs typeface="Courier New"/>
                <a:sym typeface="Courier New"/>
              </a:defRPr>
            </a:pPr>
            <a:r>
              <a:t>#include &lt;stdio.h&gt;</a:t>
            </a:r>
          </a:p>
          <a:p>
            <a:pPr>
              <a:lnSpc>
                <a:spcPct val="80000"/>
              </a:lnSpc>
              <a:spcBef>
                <a:spcPts val="400"/>
              </a:spcBef>
              <a:buSzTx/>
              <a:buNone/>
              <a:defRPr sz="1700">
                <a:solidFill>
                  <a:srgbClr val="000000"/>
                </a:solidFill>
                <a:latin typeface="Courier New"/>
                <a:ea typeface="Courier New"/>
                <a:cs typeface="Courier New"/>
                <a:sym typeface="Courier New"/>
              </a:defRPr>
            </a:pPr>
            <a:r>
              <a:t>void cubeByReference(int *nPtr); </a:t>
            </a:r>
            <a:r>
              <a:rPr b="1"/>
              <a:t>//function prototype</a:t>
            </a:r>
          </a:p>
          <a:p>
            <a:pPr>
              <a:lnSpc>
                <a:spcPct val="80000"/>
              </a:lnSpc>
              <a:spcBef>
                <a:spcPts val="400"/>
              </a:spcBef>
              <a:buSzTx/>
              <a:buNone/>
              <a:defRPr sz="1700">
                <a:solidFill>
                  <a:srgbClr val="000000"/>
                </a:solidFill>
                <a:latin typeface="Courier New"/>
                <a:ea typeface="Courier New"/>
                <a:cs typeface="Courier New"/>
                <a:sym typeface="Courier New"/>
              </a:defRPr>
            </a:pPr>
            <a:r>
              <a:t>int main( void )</a:t>
            </a:r>
          </a:p>
          <a:p>
            <a:pPr>
              <a:lnSpc>
                <a:spcPct val="80000"/>
              </a:lnSpc>
              <a:spcBef>
                <a:spcPts val="400"/>
              </a:spcBef>
              <a:buSzTx/>
              <a:buNone/>
              <a:defRPr sz="1700">
                <a:solidFill>
                  <a:srgbClr val="000000"/>
                </a:solidFill>
                <a:latin typeface="Courier New"/>
                <a:ea typeface="Courier New"/>
                <a:cs typeface="Courier New"/>
                <a:sym typeface="Courier New"/>
              </a:defRPr>
            </a:pPr>
            <a:r>
              <a:t>{</a:t>
            </a:r>
          </a:p>
          <a:p>
            <a:pPr>
              <a:lnSpc>
                <a:spcPct val="80000"/>
              </a:lnSpc>
              <a:spcBef>
                <a:spcPts val="400"/>
              </a:spcBef>
              <a:buSzTx/>
              <a:buNone/>
              <a:defRPr sz="1700">
                <a:solidFill>
                  <a:srgbClr val="000000"/>
                </a:solidFill>
                <a:latin typeface="Courier New"/>
                <a:ea typeface="Courier New"/>
                <a:cs typeface="Courier New"/>
                <a:sym typeface="Courier New"/>
              </a:defRPr>
            </a:pPr>
            <a:r>
              <a:t>   int number = 5; </a:t>
            </a:r>
          </a:p>
          <a:p>
            <a:pPr>
              <a:lnSpc>
                <a:spcPct val="80000"/>
              </a:lnSpc>
              <a:spcBef>
                <a:spcPts val="400"/>
              </a:spcBef>
              <a:buSzTx/>
              <a:buNone/>
              <a:defRPr sz="1700">
                <a:solidFill>
                  <a:srgbClr val="000000"/>
                </a:solidFill>
                <a:latin typeface="Courier New"/>
                <a:ea typeface="Courier New"/>
                <a:cs typeface="Courier New"/>
                <a:sym typeface="Courier New"/>
              </a:defRPr>
            </a:pPr>
            <a:r>
              <a:t>	 printf("The original value of number is %d", number);</a:t>
            </a:r>
          </a:p>
          <a:p>
            <a:pPr>
              <a:lnSpc>
                <a:spcPct val="80000"/>
              </a:lnSpc>
              <a:spcBef>
                <a:spcPts val="400"/>
              </a:spcBef>
              <a:buSzTx/>
              <a:buNone/>
              <a:defRPr sz="1700">
                <a:solidFill>
                  <a:srgbClr val="000000"/>
                </a:solidFill>
                <a:latin typeface="Courier New"/>
                <a:ea typeface="Courier New"/>
                <a:cs typeface="Courier New"/>
                <a:sym typeface="Courier New"/>
              </a:defRPr>
            </a:pPr>
            <a:r>
              <a:t>   </a:t>
            </a:r>
            <a:r>
              <a:rPr b="1"/>
              <a:t>cubeByReference( &amp;number )</a:t>
            </a:r>
            <a:r>
              <a:t>; </a:t>
            </a:r>
            <a:r>
              <a:rPr b="1"/>
              <a:t>//pass address of number</a:t>
            </a:r>
          </a:p>
          <a:p>
            <a:pPr>
              <a:lnSpc>
                <a:spcPct val="80000"/>
              </a:lnSpc>
              <a:spcBef>
                <a:spcPts val="400"/>
              </a:spcBef>
              <a:buSzTx/>
              <a:buNone/>
              <a:defRPr sz="1700">
                <a:solidFill>
                  <a:srgbClr val="000000"/>
                </a:solidFill>
                <a:latin typeface="Courier New"/>
                <a:ea typeface="Courier New"/>
                <a:cs typeface="Courier New"/>
                <a:sym typeface="Courier New"/>
              </a:defRPr>
            </a:pPr>
            <a:r>
              <a:t>   printf("\nThe new value of number is %d\n", number);</a:t>
            </a:r>
          </a:p>
          <a:p>
            <a:pPr>
              <a:lnSpc>
                <a:spcPct val="80000"/>
              </a:lnSpc>
              <a:spcBef>
                <a:spcPts val="400"/>
              </a:spcBef>
              <a:buSzTx/>
              <a:buNone/>
              <a:defRPr sz="1700">
                <a:solidFill>
                  <a:srgbClr val="000000"/>
                </a:solidFill>
                <a:latin typeface="Courier New"/>
                <a:ea typeface="Courier New"/>
                <a:cs typeface="Courier New"/>
                <a:sym typeface="Courier New"/>
              </a:defRPr>
            </a:pPr>
            <a:r>
              <a:t>} </a:t>
            </a:r>
            <a:r>
              <a:rPr b="1"/>
              <a:t>// end main</a:t>
            </a:r>
          </a:p>
          <a:p>
            <a:pPr>
              <a:lnSpc>
                <a:spcPct val="80000"/>
              </a:lnSpc>
              <a:spcBef>
                <a:spcPts val="400"/>
              </a:spcBef>
              <a:buSzTx/>
              <a:buNone/>
              <a:defRPr sz="1700" b="1">
                <a:solidFill>
                  <a:srgbClr val="000000"/>
                </a:solidFill>
                <a:latin typeface="Courier New"/>
                <a:ea typeface="Courier New"/>
                <a:cs typeface="Courier New"/>
                <a:sym typeface="Courier New"/>
              </a:defRPr>
            </a:pPr>
            <a:endParaRPr b="1"/>
          </a:p>
          <a:p>
            <a:pPr>
              <a:lnSpc>
                <a:spcPct val="80000"/>
              </a:lnSpc>
              <a:spcBef>
                <a:spcPts val="400"/>
              </a:spcBef>
              <a:buSzTx/>
              <a:buNone/>
              <a:defRPr sz="1700" b="1">
                <a:solidFill>
                  <a:srgbClr val="000000"/>
                </a:solidFill>
                <a:latin typeface="Courier New"/>
                <a:ea typeface="Courier New"/>
                <a:cs typeface="Courier New"/>
                <a:sym typeface="Courier New"/>
              </a:defRPr>
            </a:pPr>
            <a:r>
              <a:t>//calculate cube of *nPtr; actually modifies number in main</a:t>
            </a:r>
          </a:p>
          <a:p>
            <a:pPr>
              <a:lnSpc>
                <a:spcPct val="80000"/>
              </a:lnSpc>
              <a:spcBef>
                <a:spcPts val="400"/>
              </a:spcBef>
              <a:buSzTx/>
              <a:buNone/>
              <a:defRPr sz="1700">
                <a:solidFill>
                  <a:srgbClr val="000000"/>
                </a:solidFill>
                <a:latin typeface="Courier New"/>
                <a:ea typeface="Courier New"/>
                <a:cs typeface="Courier New"/>
                <a:sym typeface="Courier New"/>
              </a:defRPr>
            </a:pPr>
            <a:r>
              <a:t>void cubeByReference( int *nPtr )                              </a:t>
            </a:r>
          </a:p>
          <a:p>
            <a:pPr>
              <a:lnSpc>
                <a:spcPct val="80000"/>
              </a:lnSpc>
              <a:spcBef>
                <a:spcPts val="400"/>
              </a:spcBef>
              <a:buSzTx/>
              <a:buNone/>
              <a:defRPr sz="1700">
                <a:solidFill>
                  <a:srgbClr val="000000"/>
                </a:solidFill>
                <a:latin typeface="Courier New"/>
                <a:ea typeface="Courier New"/>
                <a:cs typeface="Courier New"/>
                <a:sym typeface="Courier New"/>
              </a:defRPr>
            </a:pPr>
            <a:r>
              <a:t>{                                                              </a:t>
            </a:r>
          </a:p>
          <a:p>
            <a:pPr>
              <a:lnSpc>
                <a:spcPct val="80000"/>
              </a:lnSpc>
              <a:spcBef>
                <a:spcPts val="400"/>
              </a:spcBef>
              <a:buSzTx/>
              <a:buNone/>
              <a:defRPr sz="1700">
                <a:solidFill>
                  <a:srgbClr val="000000"/>
                </a:solidFill>
                <a:latin typeface="Courier New"/>
                <a:ea typeface="Courier New"/>
                <a:cs typeface="Courier New"/>
                <a:sym typeface="Courier New"/>
              </a:defRPr>
            </a:pPr>
            <a:r>
              <a:t>   *nPtr = *nPtr * *nPtr * *nPtr;  </a:t>
            </a:r>
            <a:r>
              <a:rPr b="1"/>
              <a:t>//cube *nPtr</a:t>
            </a:r>
            <a:r>
              <a:t>            </a:t>
            </a:r>
          </a:p>
          <a:p>
            <a:pPr>
              <a:lnSpc>
                <a:spcPct val="80000"/>
              </a:lnSpc>
              <a:spcBef>
                <a:spcPts val="400"/>
              </a:spcBef>
              <a:buSzTx/>
              <a:buNone/>
              <a:defRPr sz="1700">
                <a:solidFill>
                  <a:srgbClr val="000000"/>
                </a:solidFill>
                <a:latin typeface="Courier New"/>
                <a:ea typeface="Courier New"/>
                <a:cs typeface="Courier New"/>
                <a:sym typeface="Courier New"/>
              </a:defRPr>
            </a:pPr>
            <a:r>
              <a:t>}z</a:t>
            </a:r>
          </a:p>
        </p:txBody>
      </p:sp>
      <p:sp>
        <p:nvSpPr>
          <p:cNvPr id="134" name="Rectangle 4"/>
          <p:cNvSpPr/>
          <p:nvPr/>
        </p:nvSpPr>
        <p:spPr>
          <a:xfrm>
            <a:off x="457200" y="5221068"/>
            <a:ext cx="8305800" cy="624841"/>
          </a:xfrm>
          <a:prstGeom prst="rect">
            <a:avLst/>
          </a:prstGeom>
          <a:solidFill>
            <a:srgbClr val="FFFFFF"/>
          </a:solidFill>
          <a:ln w="254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latin typeface="Courier New"/>
                <a:ea typeface="Courier New"/>
                <a:cs typeface="Courier New"/>
                <a:sym typeface="Courier New"/>
              </a:defRPr>
            </a:pPr>
            <a:r>
              <a:t>The original value of number is 5</a:t>
            </a:r>
          </a:p>
          <a:p>
            <a:pPr>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defRPr>
                <a:latin typeface="Courier New"/>
                <a:ea typeface="Courier New"/>
                <a:cs typeface="Courier New"/>
                <a:sym typeface="Courier New"/>
              </a:defRPr>
            </a:pPr>
            <a:r>
              <a:t>The new value of number is 125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graphicFrame>
        <p:nvGraphicFramePr>
          <p:cNvPr id="329" name="Google Shape;329;p32"/>
          <p:cNvGraphicFramePr/>
          <p:nvPr>
            <p:extLst>
              <p:ext uri="{D42A27DB-BD31-4B8C-83A1-F6EECF244321}">
                <p14:modId xmlns:p14="http://schemas.microsoft.com/office/powerpoint/2010/main" val="1192713282"/>
              </p:ext>
            </p:extLst>
          </p:nvPr>
        </p:nvGraphicFramePr>
        <p:xfrm>
          <a:off x="457201" y="1388883"/>
          <a:ext cx="8229600" cy="4295000"/>
        </p:xfrm>
        <a:graphic>
          <a:graphicData uri="http://schemas.openxmlformats.org/drawingml/2006/table">
            <a:tbl>
              <a:tblPr bandRow="1">
                <a:noFill/>
                <a:tableStyleId>{2061A904-FC6C-46D9-AF61-62E033E2436D}</a:tableStyleId>
              </a:tblPr>
              <a:tblGrid>
                <a:gridCol w="13716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457200">
                <a:tc>
                  <a:txBody>
                    <a:bodyPr/>
                    <a:lstStyle/>
                    <a:p>
                      <a:pPr marL="0" marR="0" lvl="0" indent="0" algn="l" rtl="0">
                        <a:spcBef>
                          <a:spcPts val="0"/>
                        </a:spcBef>
                        <a:spcAft>
                          <a:spcPts val="0"/>
                        </a:spcAft>
                        <a:buNone/>
                      </a:pPr>
                      <a:r>
                        <a:rPr lang="en-US" sz="1800" b="1"/>
                        <a:t>Type</a:t>
                      </a:r>
                      <a:endParaRPr sz="1800" b="1">
                        <a:solidFill>
                          <a:srgbClr val="02485C"/>
                        </a:solidFill>
                      </a:endParaRPr>
                    </a:p>
                  </a:txBody>
                  <a:tcPr marL="47625" marR="47625" marT="47625" marB="47625" anchor="ctr"/>
                </a:tc>
                <a:tc>
                  <a:txBody>
                    <a:bodyPr/>
                    <a:lstStyle/>
                    <a:p>
                      <a:pPr marL="0" marR="0" lvl="0" indent="0" algn="ctr" rtl="0">
                        <a:spcBef>
                          <a:spcPts val="0"/>
                        </a:spcBef>
                        <a:spcAft>
                          <a:spcPts val="0"/>
                        </a:spcAft>
                        <a:buNone/>
                      </a:pPr>
                      <a:r>
                        <a:rPr lang="en-US" sz="1800" b="1"/>
                        <a:t>Float</a:t>
                      </a:r>
                      <a:endParaRPr sz="1800" b="1">
                        <a:solidFill>
                          <a:schemeClr val="dk1"/>
                        </a:solidFill>
                      </a:endParaRPr>
                    </a:p>
                  </a:txBody>
                  <a:tcPr marL="47625" marR="47625" marT="47625" marB="47625" anchor="ctr"/>
                </a:tc>
                <a:tc>
                  <a:txBody>
                    <a:bodyPr/>
                    <a:lstStyle/>
                    <a:p>
                      <a:pPr marL="0" marR="0" lvl="0" indent="0" algn="ctr" rtl="0">
                        <a:spcBef>
                          <a:spcPts val="0"/>
                        </a:spcBef>
                        <a:spcAft>
                          <a:spcPts val="0"/>
                        </a:spcAft>
                        <a:buNone/>
                      </a:pPr>
                      <a:r>
                        <a:rPr lang="en-US" sz="1800" b="1"/>
                        <a:t>Double</a:t>
                      </a:r>
                      <a:endParaRPr sz="1800" b="1">
                        <a:solidFill>
                          <a:schemeClr val="dk1"/>
                        </a:solidFill>
                      </a:endParaRPr>
                    </a:p>
                  </a:txBody>
                  <a:tcPr marL="47625" marR="47625" marT="47625" marB="47625" anchor="ctr"/>
                </a:tc>
                <a:tc>
                  <a:txBody>
                    <a:bodyPr/>
                    <a:lstStyle/>
                    <a:p>
                      <a:pPr marL="0" marR="0" lvl="0" indent="0" algn="ctr" rtl="0">
                        <a:spcBef>
                          <a:spcPts val="0"/>
                        </a:spcBef>
                        <a:spcAft>
                          <a:spcPts val="0"/>
                        </a:spcAft>
                        <a:buNone/>
                      </a:pPr>
                      <a:r>
                        <a:rPr lang="en-US" sz="1800" b="1"/>
                        <a:t>Long double</a:t>
                      </a:r>
                      <a:endParaRPr sz="1800" b="1">
                        <a:solidFill>
                          <a:schemeClr val="dk1"/>
                        </a:solidFill>
                      </a:endParaRPr>
                    </a:p>
                  </a:txBody>
                  <a:tcPr marL="47625" marR="47625" marT="47625" marB="47625" anchor="ctr"/>
                </a:tc>
                <a:extLst>
                  <a:ext uri="{0D108BD9-81ED-4DB2-BD59-A6C34878D82A}">
                    <a16:rowId xmlns:a16="http://schemas.microsoft.com/office/drawing/2014/main" val="10000"/>
                  </a:ext>
                </a:extLst>
              </a:tr>
              <a:tr h="959450">
                <a:tc>
                  <a:txBody>
                    <a:bodyPr/>
                    <a:lstStyle/>
                    <a:p>
                      <a:pPr marL="0" marR="0" lvl="0" indent="0" algn="l" rtl="0">
                        <a:spcBef>
                          <a:spcPts val="0"/>
                        </a:spcBef>
                        <a:spcAft>
                          <a:spcPts val="0"/>
                        </a:spcAft>
                        <a:buNone/>
                      </a:pPr>
                      <a:r>
                        <a:rPr lang="en-US" sz="1800" b="1"/>
                        <a:t>Storage Size</a:t>
                      </a:r>
                      <a:endParaRPr sz="1800" b="1">
                        <a:solidFill>
                          <a:srgbClr val="02485C"/>
                        </a:solidFill>
                      </a:endParaRPr>
                    </a:p>
                  </a:txBody>
                  <a:tcPr marL="47625" marR="47625" marT="47625" marB="47625" anchor="ctr"/>
                </a:tc>
                <a:tc>
                  <a:txBody>
                    <a:bodyPr/>
                    <a:lstStyle/>
                    <a:p>
                      <a:pPr marL="0" marR="0" lvl="0" indent="0" algn="ctr" rtl="0">
                        <a:spcBef>
                          <a:spcPts val="0"/>
                        </a:spcBef>
                        <a:spcAft>
                          <a:spcPts val="0"/>
                        </a:spcAft>
                        <a:buNone/>
                      </a:pPr>
                      <a:r>
                        <a:rPr lang="en-US" sz="1800"/>
                        <a:t>4 bytes</a:t>
                      </a:r>
                      <a:endParaRPr sz="1800" dirty="0">
                        <a:solidFill>
                          <a:schemeClr val="dk1"/>
                        </a:solidFill>
                      </a:endParaRPr>
                    </a:p>
                  </a:txBody>
                  <a:tcPr marL="47625" marR="47625" marT="47625" marB="47625"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dirty="0"/>
                        <a:t>8 bytes</a:t>
                      </a:r>
                      <a:endParaRPr sz="1800" dirty="0">
                        <a:solidFill>
                          <a:schemeClr val="dk1"/>
                        </a:solidFill>
                      </a:endParaRPr>
                    </a:p>
                  </a:txBody>
                  <a:tcPr marL="47625" marR="47625" marT="47625" marB="47625"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dirty="0"/>
                        <a:t>10 bytes/or 16 bytes</a:t>
                      </a:r>
                      <a:endParaRPr sz="1800" dirty="0">
                        <a:solidFill>
                          <a:schemeClr val="dk1"/>
                        </a:solidFill>
                      </a:endParaRPr>
                    </a:p>
                  </a:txBody>
                  <a:tcPr marL="47625" marR="47625" marT="47625" marB="47625" anchor="ctr"/>
                </a:tc>
                <a:extLst>
                  <a:ext uri="{0D108BD9-81ED-4DB2-BD59-A6C34878D82A}">
                    <a16:rowId xmlns:a16="http://schemas.microsoft.com/office/drawing/2014/main" val="10001"/>
                  </a:ext>
                </a:extLst>
              </a:tr>
              <a:tr h="959450">
                <a:tc>
                  <a:txBody>
                    <a:bodyPr/>
                    <a:lstStyle/>
                    <a:p>
                      <a:pPr marL="0" marR="0" lvl="0" indent="0" algn="l" rtl="0">
                        <a:spcBef>
                          <a:spcPts val="0"/>
                        </a:spcBef>
                        <a:spcAft>
                          <a:spcPts val="0"/>
                        </a:spcAft>
                        <a:buNone/>
                      </a:pPr>
                      <a:r>
                        <a:rPr lang="en-US" sz="1800" b="1"/>
                        <a:t>Value range</a:t>
                      </a:r>
                      <a:endParaRPr sz="1800" b="1">
                        <a:solidFill>
                          <a:srgbClr val="02485C"/>
                        </a:solidFill>
                      </a:endParaRPr>
                    </a:p>
                  </a:txBody>
                  <a:tcPr marL="47625" marR="47625" marT="47625" marB="47625"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3.4e-38 to 3.4e+38</a:t>
                      </a:r>
                      <a:endParaRPr/>
                    </a:p>
                  </a:txBody>
                  <a:tcPr marL="47625" marR="47625" marT="47625" marB="47625"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1.7e-308 to 1.7e+308</a:t>
                      </a:r>
                      <a:endParaRPr sz="1800"/>
                    </a:p>
                  </a:txBody>
                  <a:tcPr marL="47625" marR="47625" marT="47625" marB="47625"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3.4e-4932 to 1.1e+4932</a:t>
                      </a:r>
                      <a:endParaRPr/>
                    </a:p>
                  </a:txBody>
                  <a:tcPr marL="47625" marR="47625" marT="47625" marB="47625" anchor="ctr"/>
                </a:tc>
                <a:extLst>
                  <a:ext uri="{0D108BD9-81ED-4DB2-BD59-A6C34878D82A}">
                    <a16:rowId xmlns:a16="http://schemas.microsoft.com/office/drawing/2014/main" val="10002"/>
                  </a:ext>
                </a:extLst>
              </a:tr>
              <a:tr h="959450">
                <a:tc>
                  <a:txBody>
                    <a:bodyPr/>
                    <a:lstStyle/>
                    <a:p>
                      <a:pPr marL="0" marR="0" lvl="0" indent="0" algn="l" rtl="0">
                        <a:spcBef>
                          <a:spcPts val="0"/>
                        </a:spcBef>
                        <a:spcAft>
                          <a:spcPts val="0"/>
                        </a:spcAft>
                        <a:buNone/>
                      </a:pPr>
                      <a:r>
                        <a:rPr lang="en-US" sz="1800" b="1"/>
                        <a:t>Precision</a:t>
                      </a:r>
                      <a:endParaRPr sz="1800" b="1">
                        <a:solidFill>
                          <a:srgbClr val="02485C"/>
                        </a:solidFill>
                      </a:endParaRPr>
                    </a:p>
                  </a:txBody>
                  <a:tcPr marL="47625" marR="47625" marT="47625" marB="47625"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6 decimal places</a:t>
                      </a:r>
                      <a:endParaRPr/>
                    </a:p>
                  </a:txBody>
                  <a:tcPr marL="47625" marR="47625" marT="47625" marB="47625"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15 decimal places</a:t>
                      </a:r>
                      <a:endParaRPr/>
                    </a:p>
                  </a:txBody>
                  <a:tcPr marL="47625" marR="47625" marT="47625" marB="47625"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20 decimal places</a:t>
                      </a:r>
                      <a:endParaRPr/>
                    </a:p>
                  </a:txBody>
                  <a:tcPr marL="47625" marR="47625" marT="47625" marB="47625" anchor="ctr"/>
                </a:tc>
                <a:extLst>
                  <a:ext uri="{0D108BD9-81ED-4DB2-BD59-A6C34878D82A}">
                    <a16:rowId xmlns:a16="http://schemas.microsoft.com/office/drawing/2014/main" val="10003"/>
                  </a:ext>
                </a:extLst>
              </a:tr>
              <a:tr h="959450">
                <a:tc>
                  <a:txBody>
                    <a:bodyPr/>
                    <a:lstStyle/>
                    <a:p>
                      <a:pPr marL="0" marR="0" lvl="0" indent="0" algn="l" rtl="0">
                        <a:spcBef>
                          <a:spcPts val="0"/>
                        </a:spcBef>
                        <a:spcAft>
                          <a:spcPts val="0"/>
                        </a:spcAft>
                        <a:buNone/>
                      </a:pPr>
                      <a:r>
                        <a:rPr lang="en-US" sz="1800" b="1">
                          <a:solidFill>
                            <a:srgbClr val="02485C"/>
                          </a:solidFill>
                        </a:rPr>
                        <a:t>Example</a:t>
                      </a:r>
                      <a:endParaRPr sz="1800" b="1">
                        <a:solidFill>
                          <a:srgbClr val="02485C"/>
                        </a:solidFill>
                      </a:endParaRPr>
                    </a:p>
                  </a:txBody>
                  <a:tcPr marL="47625" marR="47625" marT="47625" marB="47625"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0"/>
                        <a:t>pi=</a:t>
                      </a:r>
                      <a:r>
                        <a:rPr lang="en-US" sz="1800" b="0" i="0">
                          <a:solidFill>
                            <a:srgbClr val="FF0000"/>
                          </a:solidFill>
                          <a:latin typeface="Calibri"/>
                          <a:ea typeface="Calibri"/>
                          <a:cs typeface="Calibri"/>
                          <a:sym typeface="Calibri"/>
                        </a:rPr>
                        <a:t>3.141592</a:t>
                      </a:r>
                      <a:endParaRPr sz="1800" b="0">
                        <a:solidFill>
                          <a:srgbClr val="FF0000"/>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FF0000"/>
                        </a:buClr>
                        <a:buSzPts val="1800"/>
                        <a:buFont typeface="Calibri"/>
                        <a:buNone/>
                      </a:pPr>
                      <a:r>
                        <a:rPr lang="en-US" sz="1800" b="0" i="0">
                          <a:solidFill>
                            <a:srgbClr val="FF0000"/>
                          </a:solidFill>
                          <a:latin typeface="Calibri"/>
                          <a:ea typeface="Calibri"/>
                          <a:cs typeface="Calibri"/>
                          <a:sym typeface="Calibri"/>
                        </a:rPr>
                        <a:t>3.141592741012573</a:t>
                      </a:r>
                      <a:endParaRPr sz="1800" b="0"/>
                    </a:p>
                  </a:txBody>
                  <a:tcPr marL="47625" marR="47625" marT="47625" marB="47625" anchor="ctr"/>
                </a:tc>
                <a:tc>
                  <a:txBody>
                    <a:bodyPr/>
                    <a:lstStyle/>
                    <a:p>
                      <a:pPr marL="0" marR="0" lvl="0" indent="0" algn="ctr" rtl="0">
                        <a:lnSpc>
                          <a:spcPct val="100000"/>
                        </a:lnSpc>
                        <a:spcBef>
                          <a:spcPts val="0"/>
                        </a:spcBef>
                        <a:spcAft>
                          <a:spcPts val="0"/>
                        </a:spcAft>
                        <a:buClr>
                          <a:srgbClr val="FF0000"/>
                        </a:buClr>
                        <a:buSzPts val="1800"/>
                        <a:buFont typeface="Calibri"/>
                        <a:buNone/>
                      </a:pPr>
                      <a:r>
                        <a:rPr lang="en-US" sz="1800" b="0" i="0" dirty="0">
                          <a:solidFill>
                            <a:srgbClr val="FF0000"/>
                          </a:solidFill>
                          <a:latin typeface="Calibri"/>
                          <a:ea typeface="Calibri"/>
                          <a:cs typeface="Calibri"/>
                          <a:sym typeface="Calibri"/>
                        </a:rPr>
                        <a:t>3.14159265358979323846</a:t>
                      </a:r>
                      <a:endParaRPr sz="1800" b="0" dirty="0">
                        <a:solidFill>
                          <a:srgbClr val="FF0000"/>
                        </a:solidFill>
                      </a:endParaRPr>
                    </a:p>
                  </a:txBody>
                  <a:tcPr marL="47625" marR="47625" marT="47625" marB="476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p:cNvSpPr txBox="1">
            <a:spLocks noGrp="1"/>
          </p:cNvSpPr>
          <p:nvPr>
            <p:ph type="title"/>
          </p:nvPr>
        </p:nvSpPr>
        <p:spPr>
          <a:prstGeom prst="rect">
            <a:avLst/>
          </a:prstGeom>
        </p:spPr>
        <p:txBody>
          <a:bodyPr/>
          <a:lstStyle/>
          <a:p>
            <a:endParaRPr/>
          </a:p>
        </p:txBody>
      </p:sp>
      <p:sp>
        <p:nvSpPr>
          <p:cNvPr id="137" name="#include &lt;stdio.h&gt;…"/>
          <p:cNvSpPr txBox="1">
            <a:spLocks noGrp="1"/>
          </p:cNvSpPr>
          <p:nvPr>
            <p:ph type="body" idx="1"/>
          </p:nvPr>
        </p:nvSpPr>
        <p:spPr>
          <a:prstGeom prst="rect">
            <a:avLst/>
          </a:prstGeom>
        </p:spPr>
        <p:txBody>
          <a:bodyPr/>
          <a:lstStyle/>
          <a:p>
            <a:pPr marL="0" indent="0" defTabSz="466344">
              <a:spcBef>
                <a:spcPts val="300"/>
              </a:spcBef>
              <a:buSzTx/>
              <a:buFontTx/>
              <a:buNone/>
              <a:defRPr sz="1632"/>
            </a:pPr>
            <a:r>
              <a:rPr dirty="0"/>
              <a:t>#include &lt;</a:t>
            </a:r>
            <a:r>
              <a:rPr dirty="0" err="1"/>
              <a:t>stdio.h</a:t>
            </a:r>
            <a:r>
              <a:rPr dirty="0"/>
              <a:t>&gt;</a:t>
            </a:r>
          </a:p>
          <a:p>
            <a:pPr marL="0" indent="0" defTabSz="466344">
              <a:spcBef>
                <a:spcPts val="300"/>
              </a:spcBef>
              <a:buSzTx/>
              <a:buFontTx/>
              <a:buNone/>
              <a:defRPr sz="1632"/>
            </a:pPr>
            <a:r>
              <a:rPr dirty="0"/>
              <a:t>void fn1(int a){</a:t>
            </a:r>
          </a:p>
          <a:p>
            <a:pPr marL="0" indent="0" defTabSz="466344">
              <a:spcBef>
                <a:spcPts val="300"/>
              </a:spcBef>
              <a:buSzTx/>
              <a:buFontTx/>
              <a:buNone/>
              <a:defRPr sz="1632"/>
            </a:pPr>
            <a:r>
              <a:rPr dirty="0"/>
              <a:t>     printf("%</a:t>
            </a:r>
            <a:r>
              <a:rPr dirty="0" err="1"/>
              <a:t>d",a</a:t>
            </a:r>
            <a:r>
              <a:rPr dirty="0"/>
              <a:t>);</a:t>
            </a:r>
          </a:p>
          <a:p>
            <a:pPr marL="0" indent="0" defTabSz="466344">
              <a:spcBef>
                <a:spcPts val="300"/>
              </a:spcBef>
              <a:buSzTx/>
              <a:buFontTx/>
              <a:buNone/>
              <a:defRPr sz="1632"/>
            </a:pPr>
            <a:r>
              <a:rPr dirty="0"/>
              <a:t>     return a*a;</a:t>
            </a:r>
          </a:p>
          <a:p>
            <a:pPr marL="0" indent="0" defTabSz="466344">
              <a:spcBef>
                <a:spcPts val="300"/>
              </a:spcBef>
              <a:buSzTx/>
              <a:buFontTx/>
              <a:buNone/>
              <a:defRPr sz="1632"/>
            </a:pPr>
            <a:r>
              <a:rPr dirty="0"/>
              <a:t>   }</a:t>
            </a:r>
          </a:p>
          <a:p>
            <a:pPr marL="0" indent="0" defTabSz="466344">
              <a:spcBef>
                <a:spcPts val="300"/>
              </a:spcBef>
              <a:buSzTx/>
              <a:buFontTx/>
              <a:buNone/>
              <a:defRPr sz="1632"/>
            </a:pPr>
            <a:r>
              <a:rPr dirty="0"/>
              <a:t>int main()</a:t>
            </a:r>
          </a:p>
          <a:p>
            <a:pPr marL="0" indent="0" defTabSz="466344">
              <a:spcBef>
                <a:spcPts val="300"/>
              </a:spcBef>
              <a:buSzTx/>
              <a:buFontTx/>
              <a:buNone/>
              <a:defRPr sz="1632"/>
            </a:pPr>
            <a:r>
              <a:rPr dirty="0"/>
              <a:t>{</a:t>
            </a:r>
          </a:p>
          <a:p>
            <a:pPr marL="0" indent="0" defTabSz="466344">
              <a:spcBef>
                <a:spcPts val="300"/>
              </a:spcBef>
              <a:buSzTx/>
              <a:buFontTx/>
              <a:buNone/>
              <a:defRPr sz="1632"/>
            </a:pPr>
            <a:r>
              <a:rPr dirty="0"/>
              <a:t>    int a=5;</a:t>
            </a:r>
          </a:p>
          <a:p>
            <a:pPr marL="0" indent="0" defTabSz="466344">
              <a:spcBef>
                <a:spcPts val="300"/>
              </a:spcBef>
              <a:buSzTx/>
              <a:buFontTx/>
              <a:buNone/>
              <a:defRPr sz="1632"/>
            </a:pPr>
            <a:r>
              <a:rPr dirty="0"/>
              <a:t>    fn1(a);</a:t>
            </a:r>
          </a:p>
          <a:p>
            <a:pPr marL="0" indent="0" defTabSz="466344">
              <a:spcBef>
                <a:spcPts val="300"/>
              </a:spcBef>
              <a:buSzTx/>
              <a:buFontTx/>
              <a:buNone/>
              <a:defRPr sz="1632"/>
            </a:pPr>
            <a:r>
              <a:rPr dirty="0"/>
              <a:t>    printf("%</a:t>
            </a:r>
            <a:r>
              <a:rPr dirty="0" err="1"/>
              <a:t>d",a</a:t>
            </a:r>
            <a:r>
              <a:rPr dirty="0"/>
              <a:t>);</a:t>
            </a:r>
          </a:p>
          <a:p>
            <a:pPr marL="0" indent="0" defTabSz="466344">
              <a:spcBef>
                <a:spcPts val="300"/>
              </a:spcBef>
              <a:buSzTx/>
              <a:buFontTx/>
              <a:buNone/>
              <a:defRPr sz="1632"/>
            </a:pPr>
            <a:r>
              <a:rPr dirty="0"/>
              <a:t>}</a:t>
            </a:r>
          </a:p>
          <a:p>
            <a:pPr marL="0" indent="0" defTabSz="466344">
              <a:spcBef>
                <a:spcPts val="300"/>
              </a:spcBef>
              <a:buSzTx/>
              <a:buFontTx/>
              <a:buNone/>
              <a:defRPr sz="1632"/>
            </a:pPr>
            <a:r>
              <a:rPr dirty="0"/>
              <a:t>1. 5 25</a:t>
            </a:r>
          </a:p>
          <a:p>
            <a:pPr marL="0" indent="0" defTabSz="466344">
              <a:spcBef>
                <a:spcPts val="300"/>
              </a:spcBef>
              <a:buSzTx/>
              <a:buFontTx/>
              <a:buNone/>
              <a:defRPr sz="1632"/>
            </a:pPr>
            <a:r>
              <a:rPr dirty="0"/>
              <a:t>2. 25 25</a:t>
            </a:r>
          </a:p>
          <a:p>
            <a:pPr marL="0" indent="0" defTabSz="466344">
              <a:spcBef>
                <a:spcPts val="300"/>
              </a:spcBef>
              <a:buSzTx/>
              <a:buFontTx/>
              <a:buNone/>
              <a:defRPr sz="1632"/>
            </a:pPr>
            <a:r>
              <a:rPr dirty="0"/>
              <a:t>3. 25 5</a:t>
            </a:r>
          </a:p>
          <a:p>
            <a:pPr marL="0" indent="0" defTabSz="466344">
              <a:spcBef>
                <a:spcPts val="300"/>
              </a:spcBef>
              <a:buSzTx/>
              <a:buFontTx/>
              <a:buNone/>
              <a:defRPr sz="1632"/>
            </a:pPr>
            <a:r>
              <a:rPr dirty="0"/>
              <a:t>4. 5 5</a:t>
            </a:r>
          </a:p>
        </p:txBody>
      </p:sp>
    </p:spTree>
  </p:cSld>
  <p:clrMapOvr>
    <a:masterClrMapping/>
  </p:clrMapOvr>
  <p:transition spd="med"/>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itle"/>
          <p:cNvSpPr txBox="1">
            <a:spLocks noGrp="1"/>
          </p:cNvSpPr>
          <p:nvPr>
            <p:ph type="title"/>
          </p:nvPr>
        </p:nvSpPr>
        <p:spPr>
          <a:prstGeom prst="rect">
            <a:avLst/>
          </a:prstGeom>
        </p:spPr>
        <p:txBody>
          <a:bodyPr/>
          <a:lstStyle/>
          <a:p>
            <a:r>
              <a:rPr lang="en-IN" dirty="0"/>
              <a:t> </a:t>
            </a:r>
            <a:endParaRPr dirty="0"/>
          </a:p>
        </p:txBody>
      </p:sp>
      <p:sp>
        <p:nvSpPr>
          <p:cNvPr id="140" name="#include &lt;stdio.h&gt;…"/>
          <p:cNvSpPr txBox="1">
            <a:spLocks noGrp="1"/>
          </p:cNvSpPr>
          <p:nvPr>
            <p:ph type="body" idx="1"/>
          </p:nvPr>
        </p:nvSpPr>
        <p:spPr>
          <a:prstGeom prst="rect">
            <a:avLst/>
          </a:prstGeom>
        </p:spPr>
        <p:txBody>
          <a:bodyPr>
            <a:normAutofit lnSpcReduction="10000"/>
          </a:bodyPr>
          <a:lstStyle/>
          <a:p>
            <a:pPr marL="0" indent="0" defTabSz="374904">
              <a:spcBef>
                <a:spcPts val="300"/>
              </a:spcBef>
              <a:buSzTx/>
              <a:buFontTx/>
              <a:buNone/>
              <a:defRPr sz="1312"/>
            </a:pPr>
            <a:r>
              <a:rPr dirty="0"/>
              <a:t>#include &lt;</a:t>
            </a:r>
            <a:r>
              <a:rPr dirty="0" err="1"/>
              <a:t>stdio.h</a:t>
            </a:r>
            <a:r>
              <a:rPr dirty="0"/>
              <a:t>&gt;</a:t>
            </a:r>
          </a:p>
          <a:p>
            <a:pPr marL="0" indent="0" defTabSz="374904">
              <a:spcBef>
                <a:spcPts val="300"/>
              </a:spcBef>
              <a:buSzTx/>
              <a:buFontTx/>
              <a:buNone/>
              <a:defRPr sz="1312"/>
            </a:pPr>
            <a:r>
              <a:rPr dirty="0"/>
              <a:t>int show();</a:t>
            </a:r>
          </a:p>
          <a:p>
            <a:pPr marL="0" indent="0" defTabSz="374904">
              <a:spcBef>
                <a:spcPts val="300"/>
              </a:spcBef>
              <a:buSzTx/>
              <a:buFontTx/>
              <a:buNone/>
              <a:defRPr sz="1312"/>
            </a:pPr>
            <a:endParaRPr dirty="0"/>
          </a:p>
          <a:p>
            <a:pPr marL="0" indent="0" defTabSz="374904">
              <a:spcBef>
                <a:spcPts val="300"/>
              </a:spcBef>
              <a:buSzTx/>
              <a:buFontTx/>
              <a:buNone/>
              <a:defRPr sz="1312"/>
            </a:pPr>
            <a:r>
              <a:rPr dirty="0"/>
              <a:t>void main()</a:t>
            </a:r>
          </a:p>
          <a:p>
            <a:pPr marL="0" indent="0" defTabSz="374904">
              <a:spcBef>
                <a:spcPts val="300"/>
              </a:spcBef>
              <a:buSzTx/>
              <a:buFontTx/>
              <a:buNone/>
              <a:defRPr sz="1312"/>
            </a:pPr>
            <a:r>
              <a:rPr dirty="0"/>
              <a:t>{</a:t>
            </a:r>
          </a:p>
          <a:p>
            <a:pPr marL="0" indent="0" defTabSz="374904">
              <a:spcBef>
                <a:spcPts val="300"/>
              </a:spcBef>
              <a:buSzTx/>
              <a:buFontTx/>
              <a:buNone/>
              <a:defRPr sz="1312"/>
            </a:pPr>
            <a:r>
              <a:rPr dirty="0"/>
              <a:t>    int a;</a:t>
            </a:r>
          </a:p>
          <a:p>
            <a:pPr marL="0" indent="0" defTabSz="374904">
              <a:spcBef>
                <a:spcPts val="300"/>
              </a:spcBef>
              <a:buSzTx/>
              <a:buFontTx/>
              <a:buNone/>
              <a:defRPr sz="1312"/>
            </a:pPr>
            <a:r>
              <a:rPr dirty="0"/>
              <a:t>    a=show();</a:t>
            </a:r>
          </a:p>
          <a:p>
            <a:pPr marL="0" indent="0" defTabSz="374904">
              <a:spcBef>
                <a:spcPts val="300"/>
              </a:spcBef>
              <a:buSzTx/>
              <a:buFontTx/>
              <a:buNone/>
              <a:defRPr sz="1312"/>
            </a:pPr>
            <a:r>
              <a:rPr dirty="0"/>
              <a:t>    printf("%d", a);</a:t>
            </a:r>
          </a:p>
          <a:p>
            <a:pPr marL="0" indent="0" defTabSz="374904">
              <a:spcBef>
                <a:spcPts val="300"/>
              </a:spcBef>
              <a:buSzTx/>
              <a:buFontTx/>
              <a:buNone/>
              <a:defRPr sz="1312"/>
            </a:pPr>
            <a:r>
              <a:rPr dirty="0"/>
              <a:t>}</a:t>
            </a:r>
          </a:p>
          <a:p>
            <a:pPr marL="0" indent="0" defTabSz="374904">
              <a:spcBef>
                <a:spcPts val="300"/>
              </a:spcBef>
              <a:buSzTx/>
              <a:buFontTx/>
              <a:buNone/>
              <a:defRPr sz="1312"/>
            </a:pPr>
            <a:endParaRPr dirty="0"/>
          </a:p>
          <a:p>
            <a:pPr marL="0" indent="0" defTabSz="374904">
              <a:spcBef>
                <a:spcPts val="300"/>
              </a:spcBef>
              <a:buSzTx/>
              <a:buFontTx/>
              <a:buNone/>
              <a:defRPr sz="1312"/>
            </a:pPr>
            <a:r>
              <a:rPr dirty="0"/>
              <a:t>int show()</a:t>
            </a:r>
          </a:p>
          <a:p>
            <a:pPr marL="0" indent="0" defTabSz="374904">
              <a:spcBef>
                <a:spcPts val="300"/>
              </a:spcBef>
              <a:buSzTx/>
              <a:buFontTx/>
              <a:buNone/>
              <a:defRPr sz="1312"/>
            </a:pPr>
            <a:r>
              <a:rPr dirty="0"/>
              <a:t>{</a:t>
            </a:r>
          </a:p>
          <a:p>
            <a:pPr marL="0" indent="0" defTabSz="374904">
              <a:spcBef>
                <a:spcPts val="300"/>
              </a:spcBef>
              <a:buSzTx/>
              <a:buFontTx/>
              <a:buNone/>
              <a:defRPr sz="1312"/>
            </a:pPr>
            <a:r>
              <a:rPr dirty="0"/>
              <a:t>    return 15.5;</a:t>
            </a:r>
          </a:p>
          <a:p>
            <a:pPr marL="0" indent="0" defTabSz="374904">
              <a:spcBef>
                <a:spcPts val="300"/>
              </a:spcBef>
              <a:buSzTx/>
              <a:buFontTx/>
              <a:buNone/>
              <a:defRPr sz="1312"/>
            </a:pPr>
            <a:r>
              <a:rPr dirty="0"/>
              <a:t>    return 35;</a:t>
            </a:r>
          </a:p>
          <a:p>
            <a:pPr marL="0" indent="0" defTabSz="374904">
              <a:spcBef>
                <a:spcPts val="300"/>
              </a:spcBef>
              <a:buSzTx/>
              <a:buFontTx/>
              <a:buNone/>
              <a:defRPr sz="1312"/>
            </a:pPr>
            <a:r>
              <a:rPr dirty="0"/>
              <a:t>}</a:t>
            </a:r>
          </a:p>
          <a:p>
            <a:pPr marL="0" indent="0" defTabSz="374904">
              <a:spcBef>
                <a:spcPts val="300"/>
              </a:spcBef>
              <a:buSzTx/>
              <a:buFontTx/>
              <a:buNone/>
              <a:defRPr sz="1312"/>
            </a:pPr>
            <a:r>
              <a:rPr dirty="0"/>
              <a:t>1. 15.5</a:t>
            </a:r>
          </a:p>
          <a:p>
            <a:pPr marL="0" indent="0" defTabSz="374904">
              <a:spcBef>
                <a:spcPts val="300"/>
              </a:spcBef>
              <a:buSzTx/>
              <a:buFontTx/>
              <a:buNone/>
              <a:defRPr sz="1312"/>
            </a:pPr>
            <a:r>
              <a:rPr dirty="0"/>
              <a:t>2. 15</a:t>
            </a:r>
          </a:p>
          <a:p>
            <a:pPr marL="0" indent="0" defTabSz="374904">
              <a:spcBef>
                <a:spcPts val="300"/>
              </a:spcBef>
              <a:buSzTx/>
              <a:buFontTx/>
              <a:buNone/>
              <a:defRPr sz="1312"/>
            </a:pPr>
            <a:r>
              <a:rPr dirty="0"/>
              <a:t>3. 35</a:t>
            </a:r>
          </a:p>
          <a:p>
            <a:pPr marL="0" indent="0" defTabSz="374904">
              <a:spcBef>
                <a:spcPts val="300"/>
              </a:spcBef>
              <a:buSzTx/>
              <a:buFontTx/>
              <a:buNone/>
              <a:defRPr sz="1312"/>
            </a:pPr>
            <a:r>
              <a:rPr dirty="0"/>
              <a:t>4. error</a:t>
            </a:r>
          </a:p>
        </p:txBody>
      </p:sp>
    </p:spTree>
  </p:cSld>
  <p:clrMapOvr>
    <a:masterClrMapping/>
  </p:clrMapOvr>
  <p:transition spd="med"/>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p:cNvSpPr txBox="1">
            <a:spLocks noGrp="1"/>
          </p:cNvSpPr>
          <p:nvPr>
            <p:ph type="title"/>
          </p:nvPr>
        </p:nvSpPr>
        <p:spPr>
          <a:prstGeom prst="rect">
            <a:avLst/>
          </a:prstGeom>
        </p:spPr>
        <p:txBody>
          <a:bodyPr/>
          <a:lstStyle/>
          <a:p>
            <a:endParaRPr/>
          </a:p>
        </p:txBody>
      </p:sp>
      <p:sp>
        <p:nvSpPr>
          <p:cNvPr id="143" name="#include &lt;stdio.h&gt;                                     1. -5…"/>
          <p:cNvSpPr txBox="1">
            <a:spLocks noGrp="1"/>
          </p:cNvSpPr>
          <p:nvPr>
            <p:ph type="body" idx="1"/>
          </p:nvPr>
        </p:nvSpPr>
        <p:spPr>
          <a:prstGeom prst="rect">
            <a:avLst/>
          </a:prstGeom>
        </p:spPr>
        <p:txBody>
          <a:bodyPr/>
          <a:lstStyle/>
          <a:p>
            <a:pPr marL="0" lvl="1" indent="91440" defTabSz="365760">
              <a:spcBef>
                <a:spcPts val="300"/>
              </a:spcBef>
              <a:buSzTx/>
              <a:buFontTx/>
              <a:buNone/>
              <a:defRPr sz="1280"/>
            </a:pPr>
            <a:r>
              <a:rPr dirty="0"/>
              <a:t>#include &lt;</a:t>
            </a:r>
            <a:r>
              <a:rPr dirty="0" err="1"/>
              <a:t>stdio.h</a:t>
            </a:r>
            <a:r>
              <a:rPr dirty="0"/>
              <a:t>&gt;                                     1. -5</a:t>
            </a:r>
          </a:p>
          <a:p>
            <a:pPr marL="0" indent="0" defTabSz="365760">
              <a:spcBef>
                <a:spcPts val="300"/>
              </a:spcBef>
              <a:buSzTx/>
              <a:buFontTx/>
              <a:buNone/>
              <a:defRPr sz="1280"/>
            </a:pPr>
            <a:r>
              <a:rPr dirty="0"/>
              <a:t>void f1 (int a, int b)                                        2. 5</a:t>
            </a:r>
          </a:p>
          <a:p>
            <a:pPr marL="0" indent="0" defTabSz="365760">
              <a:spcBef>
                <a:spcPts val="300"/>
              </a:spcBef>
              <a:buSzTx/>
              <a:buFontTx/>
              <a:buNone/>
              <a:defRPr sz="1280"/>
            </a:pPr>
            <a:r>
              <a:rPr dirty="0"/>
              <a:t>{                                                                     3.-3</a:t>
            </a:r>
          </a:p>
          <a:p>
            <a:pPr marL="0" indent="0" defTabSz="365760">
              <a:spcBef>
                <a:spcPts val="300"/>
              </a:spcBef>
              <a:buSzTx/>
              <a:buFontTx/>
              <a:buNone/>
              <a:defRPr sz="1280"/>
            </a:pPr>
            <a:r>
              <a:rPr dirty="0"/>
              <a:t>  int c;                                                             4. Compilation error</a:t>
            </a:r>
          </a:p>
          <a:p>
            <a:pPr marL="0" indent="0" defTabSz="365760">
              <a:spcBef>
                <a:spcPts val="300"/>
              </a:spcBef>
              <a:buSzTx/>
              <a:buFontTx/>
              <a:buNone/>
              <a:defRPr sz="1280"/>
            </a:pPr>
            <a:r>
              <a:rPr dirty="0"/>
              <a:t>  c=a; a=b; b=c;</a:t>
            </a:r>
          </a:p>
          <a:p>
            <a:pPr marL="0" indent="0" defTabSz="365760">
              <a:spcBef>
                <a:spcPts val="300"/>
              </a:spcBef>
              <a:buSzTx/>
              <a:buFontTx/>
              <a:buNone/>
              <a:defRPr sz="1280"/>
            </a:pPr>
            <a:r>
              <a:rPr dirty="0"/>
              <a:t>}</a:t>
            </a:r>
          </a:p>
          <a:p>
            <a:pPr marL="0" indent="0" defTabSz="365760">
              <a:spcBef>
                <a:spcPts val="300"/>
              </a:spcBef>
              <a:buSzTx/>
              <a:buFontTx/>
              <a:buNone/>
              <a:defRPr sz="1280"/>
            </a:pPr>
            <a:r>
              <a:rPr dirty="0"/>
              <a:t>void f2 (int *a, int *b)</a:t>
            </a:r>
          </a:p>
          <a:p>
            <a:pPr marL="0" indent="0" defTabSz="365760">
              <a:spcBef>
                <a:spcPts val="300"/>
              </a:spcBef>
              <a:buSzTx/>
              <a:buFontTx/>
              <a:buNone/>
              <a:defRPr sz="1280"/>
            </a:pPr>
            <a:r>
              <a:rPr dirty="0"/>
              <a:t>{</a:t>
            </a:r>
          </a:p>
          <a:p>
            <a:pPr marL="0" indent="0" defTabSz="365760">
              <a:spcBef>
                <a:spcPts val="300"/>
              </a:spcBef>
              <a:buSzTx/>
              <a:buFontTx/>
              <a:buNone/>
              <a:defRPr sz="1280"/>
            </a:pPr>
            <a:r>
              <a:rPr dirty="0"/>
              <a:t>  int c;</a:t>
            </a:r>
          </a:p>
          <a:p>
            <a:pPr marL="0" indent="0" defTabSz="365760">
              <a:spcBef>
                <a:spcPts val="300"/>
              </a:spcBef>
              <a:buSzTx/>
              <a:buFontTx/>
              <a:buNone/>
              <a:defRPr sz="1280"/>
            </a:pPr>
            <a:r>
              <a:rPr dirty="0"/>
              <a:t>  c=*a; *a=*b;*b=c;</a:t>
            </a:r>
          </a:p>
          <a:p>
            <a:pPr marL="0" indent="0" defTabSz="365760">
              <a:spcBef>
                <a:spcPts val="300"/>
              </a:spcBef>
              <a:buSzTx/>
              <a:buFontTx/>
              <a:buNone/>
              <a:defRPr sz="1280"/>
            </a:pPr>
            <a:r>
              <a:rPr dirty="0"/>
              <a:t>}</a:t>
            </a:r>
          </a:p>
          <a:p>
            <a:pPr marL="0" indent="0" defTabSz="365760">
              <a:spcBef>
                <a:spcPts val="300"/>
              </a:spcBef>
              <a:buSzTx/>
              <a:buFontTx/>
              <a:buNone/>
              <a:defRPr sz="1280"/>
            </a:pPr>
            <a:r>
              <a:rPr dirty="0"/>
              <a:t>int main()</a:t>
            </a:r>
          </a:p>
          <a:p>
            <a:pPr marL="0" indent="0" defTabSz="365760">
              <a:spcBef>
                <a:spcPts val="300"/>
              </a:spcBef>
              <a:buSzTx/>
              <a:buFontTx/>
              <a:buNone/>
              <a:defRPr sz="1280"/>
            </a:pPr>
            <a:r>
              <a:rPr dirty="0"/>
              <a:t>{</a:t>
            </a:r>
          </a:p>
          <a:p>
            <a:pPr marL="0" indent="0" defTabSz="365760">
              <a:spcBef>
                <a:spcPts val="300"/>
              </a:spcBef>
              <a:buSzTx/>
              <a:buFontTx/>
              <a:buNone/>
              <a:defRPr sz="1280"/>
            </a:pPr>
            <a:r>
              <a:rPr dirty="0"/>
              <a:t>  int a=4, b=5, c=6; </a:t>
            </a:r>
          </a:p>
          <a:p>
            <a:pPr marL="0" indent="0" defTabSz="365760">
              <a:spcBef>
                <a:spcPts val="300"/>
              </a:spcBef>
              <a:buSzTx/>
              <a:buFontTx/>
              <a:buNone/>
              <a:defRPr sz="1280"/>
            </a:pPr>
            <a:r>
              <a:rPr dirty="0"/>
              <a:t>  f1(a, b);</a:t>
            </a:r>
          </a:p>
          <a:p>
            <a:pPr marL="0" indent="0" defTabSz="365760">
              <a:spcBef>
                <a:spcPts val="300"/>
              </a:spcBef>
              <a:buSzTx/>
              <a:buFontTx/>
              <a:buNone/>
              <a:defRPr sz="1280"/>
            </a:pPr>
            <a:r>
              <a:rPr dirty="0"/>
              <a:t>  f2(&amp;b, &amp;c);</a:t>
            </a:r>
          </a:p>
          <a:p>
            <a:pPr marL="0" indent="0" defTabSz="365760">
              <a:spcBef>
                <a:spcPts val="300"/>
              </a:spcBef>
              <a:buSzTx/>
              <a:buFontTx/>
              <a:buNone/>
              <a:defRPr sz="1280"/>
            </a:pPr>
            <a:r>
              <a:rPr dirty="0"/>
              <a:t>  printf ("%d", c-a-b); </a:t>
            </a:r>
          </a:p>
          <a:p>
            <a:pPr marL="0" indent="0" defTabSz="365760">
              <a:spcBef>
                <a:spcPts val="300"/>
              </a:spcBef>
              <a:buSzTx/>
              <a:buFontTx/>
              <a:buNone/>
              <a:defRPr sz="1280"/>
            </a:pPr>
            <a:r>
              <a:rPr dirty="0"/>
              <a:t>  return 0;</a:t>
            </a:r>
          </a:p>
          <a:p>
            <a:pPr marL="0" indent="0" defTabSz="365760">
              <a:spcBef>
                <a:spcPts val="300"/>
              </a:spcBef>
              <a:buSzTx/>
              <a:buFontTx/>
              <a:buNone/>
              <a:defRPr sz="1280"/>
            </a:pPr>
            <a:r>
              <a:rPr dirty="0"/>
              <a:t>}</a:t>
            </a:r>
          </a:p>
          <a:p>
            <a:pPr marL="0" indent="0" defTabSz="365760">
              <a:spcBef>
                <a:spcPts val="300"/>
              </a:spcBef>
              <a:buSzTx/>
              <a:buFontTx/>
              <a:buNone/>
              <a:defRPr sz="1280"/>
            </a:pPr>
            <a:endParaRPr dirty="0"/>
          </a:p>
          <a:p>
            <a:pPr marL="0" indent="0" defTabSz="365760">
              <a:spcBef>
                <a:spcPts val="300"/>
              </a:spcBef>
              <a:buSzTx/>
              <a:buFontTx/>
              <a:buNone/>
              <a:defRPr sz="1280"/>
            </a:pPr>
            <a:endParaRPr dirty="0"/>
          </a:p>
          <a:p>
            <a:pPr marL="0" indent="0" defTabSz="365760">
              <a:spcBef>
                <a:spcPts val="300"/>
              </a:spcBef>
              <a:buSzTx/>
              <a:buFontTx/>
              <a:buNone/>
              <a:defRPr sz="1280"/>
            </a:pPr>
            <a:endParaRPr dirty="0"/>
          </a:p>
          <a:p>
            <a:pPr marL="0" indent="0" defTabSz="365760">
              <a:spcBef>
                <a:spcPts val="300"/>
              </a:spcBef>
              <a:buSzTx/>
              <a:buFontTx/>
              <a:buNone/>
              <a:defRPr sz="1280"/>
            </a:pPr>
            <a:endParaRPr dirty="0"/>
          </a:p>
        </p:txBody>
      </p:sp>
    </p:spTree>
  </p:cSld>
  <p:clrMapOvr>
    <a:masterClrMapping/>
  </p:clrMapOvr>
  <p:transition spd="med"/>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p:cNvSpPr txBox="1">
            <a:spLocks noGrp="1"/>
          </p:cNvSpPr>
          <p:nvPr>
            <p:ph type="title"/>
          </p:nvPr>
        </p:nvSpPr>
        <p:spPr>
          <a:prstGeom prst="rect">
            <a:avLst/>
          </a:prstGeom>
        </p:spPr>
        <p:txBody>
          <a:bodyPr/>
          <a:lstStyle/>
          <a:p>
            <a:endParaRPr/>
          </a:p>
        </p:txBody>
      </p:sp>
      <p:sp>
        <p:nvSpPr>
          <p:cNvPr id="146" name="#include &lt;stdio.h&gt;…"/>
          <p:cNvSpPr txBox="1">
            <a:spLocks noGrp="1"/>
          </p:cNvSpPr>
          <p:nvPr>
            <p:ph type="body" idx="1"/>
          </p:nvPr>
        </p:nvSpPr>
        <p:spPr>
          <a:prstGeom prst="rect">
            <a:avLst/>
          </a:prstGeom>
        </p:spPr>
        <p:txBody>
          <a:bodyPr/>
          <a:lstStyle/>
          <a:p>
            <a:pPr marL="0" indent="0" defTabSz="365760">
              <a:spcBef>
                <a:spcPts val="300"/>
              </a:spcBef>
              <a:buSzTx/>
              <a:buFontTx/>
              <a:buNone/>
              <a:defRPr sz="1280"/>
            </a:pPr>
            <a:r>
              <a:t>#include &lt;stdio.h&gt;</a:t>
            </a:r>
          </a:p>
          <a:p>
            <a:pPr marL="0" indent="0" defTabSz="365760">
              <a:spcBef>
                <a:spcPts val="300"/>
              </a:spcBef>
              <a:buSzTx/>
              <a:buFontTx/>
              <a:buNone/>
              <a:defRPr sz="1280"/>
            </a:pPr>
            <a:r>
              <a:t>void show(int x,int y)</a:t>
            </a:r>
          </a:p>
          <a:p>
            <a:pPr marL="0" indent="0" defTabSz="365760">
              <a:spcBef>
                <a:spcPts val="300"/>
              </a:spcBef>
              <a:buSzTx/>
              <a:buFontTx/>
              <a:buNone/>
              <a:defRPr sz="1280"/>
            </a:pPr>
            <a:r>
              <a:t>{</a:t>
            </a:r>
          </a:p>
          <a:p>
            <a:pPr marL="0" indent="0" defTabSz="365760">
              <a:spcBef>
                <a:spcPts val="300"/>
              </a:spcBef>
              <a:buSzTx/>
              <a:buFontTx/>
              <a:buNone/>
              <a:defRPr sz="1280"/>
            </a:pPr>
            <a:r>
              <a:t>    x=x+1;</a:t>
            </a:r>
          </a:p>
          <a:p>
            <a:pPr marL="0" indent="0" defTabSz="365760">
              <a:spcBef>
                <a:spcPts val="300"/>
              </a:spcBef>
              <a:buSzTx/>
              <a:buFontTx/>
              <a:buNone/>
              <a:defRPr sz="1280"/>
            </a:pPr>
            <a:r>
              <a:t>    y=y+1;</a:t>
            </a:r>
          </a:p>
          <a:p>
            <a:pPr marL="0" indent="0" defTabSz="365760">
              <a:spcBef>
                <a:spcPts val="300"/>
              </a:spcBef>
              <a:buSzTx/>
              <a:buFontTx/>
              <a:buNone/>
              <a:defRPr sz="1280"/>
            </a:pPr>
            <a:r>
              <a:t>    printf(“%d,%d ",x,y);</a:t>
            </a:r>
          </a:p>
          <a:p>
            <a:pPr marL="0" indent="0" defTabSz="365760">
              <a:spcBef>
                <a:spcPts val="300"/>
              </a:spcBef>
              <a:buSzTx/>
              <a:buFontTx/>
              <a:buNone/>
              <a:defRPr sz="1280"/>
            </a:pPr>
            <a:r>
              <a:t>}</a:t>
            </a:r>
          </a:p>
          <a:p>
            <a:pPr marL="0" indent="0" defTabSz="365760">
              <a:spcBef>
                <a:spcPts val="300"/>
              </a:spcBef>
              <a:buSzTx/>
              <a:buFontTx/>
              <a:buNone/>
              <a:defRPr sz="1280"/>
            </a:pPr>
            <a:r>
              <a:t>int main()</a:t>
            </a:r>
          </a:p>
          <a:p>
            <a:pPr marL="0" indent="0" defTabSz="365760">
              <a:spcBef>
                <a:spcPts val="300"/>
              </a:spcBef>
              <a:buSzTx/>
              <a:buFontTx/>
              <a:buNone/>
              <a:defRPr sz="1280"/>
            </a:pPr>
            <a:r>
              <a:t>{</a:t>
            </a:r>
          </a:p>
          <a:p>
            <a:pPr marL="0" indent="0" defTabSz="365760">
              <a:spcBef>
                <a:spcPts val="300"/>
              </a:spcBef>
              <a:buSzTx/>
              <a:buFontTx/>
              <a:buNone/>
              <a:defRPr sz="1280"/>
            </a:pPr>
            <a:r>
              <a:t>    int a=6,b=9;</a:t>
            </a:r>
          </a:p>
          <a:p>
            <a:pPr marL="0" indent="0" defTabSz="365760">
              <a:spcBef>
                <a:spcPts val="300"/>
              </a:spcBef>
              <a:buSzTx/>
              <a:buFontTx/>
              <a:buNone/>
              <a:defRPr sz="1280"/>
            </a:pPr>
            <a:r>
              <a:t>    show(a,b);</a:t>
            </a:r>
          </a:p>
          <a:p>
            <a:pPr marL="0" indent="0" defTabSz="365760">
              <a:spcBef>
                <a:spcPts val="300"/>
              </a:spcBef>
              <a:buSzTx/>
              <a:buFontTx/>
              <a:buNone/>
              <a:defRPr sz="1280"/>
            </a:pPr>
            <a:r>
              <a:t>    a=a+1;</a:t>
            </a:r>
          </a:p>
          <a:p>
            <a:pPr marL="0" indent="0" defTabSz="365760">
              <a:spcBef>
                <a:spcPts val="300"/>
              </a:spcBef>
              <a:buSzTx/>
              <a:buFontTx/>
              <a:buNone/>
              <a:defRPr sz="1280"/>
            </a:pPr>
            <a:r>
              <a:t>    b=b+1;</a:t>
            </a:r>
          </a:p>
          <a:p>
            <a:pPr marL="0" indent="0" defTabSz="365760">
              <a:spcBef>
                <a:spcPts val="300"/>
              </a:spcBef>
              <a:buSzTx/>
              <a:buFontTx/>
              <a:buNone/>
              <a:defRPr sz="1280"/>
            </a:pPr>
            <a:r>
              <a:t>    printf(“%d,%d ",a,b);</a:t>
            </a:r>
          </a:p>
          <a:p>
            <a:pPr marL="0" indent="0" defTabSz="365760">
              <a:spcBef>
                <a:spcPts val="300"/>
              </a:spcBef>
              <a:buSzTx/>
              <a:buFontTx/>
              <a:buNone/>
              <a:defRPr sz="1280"/>
            </a:pPr>
            <a:r>
              <a:t>}</a:t>
            </a:r>
          </a:p>
          <a:p>
            <a:pPr marL="0" indent="0" defTabSz="365760">
              <a:spcBef>
                <a:spcPts val="300"/>
              </a:spcBef>
              <a:buSzTx/>
              <a:buFontTx/>
              <a:buNone/>
              <a:defRPr sz="1280"/>
            </a:pPr>
            <a:r>
              <a:t>A. 7,10 8,11</a:t>
            </a:r>
          </a:p>
          <a:p>
            <a:pPr marL="0" indent="0" defTabSz="365760">
              <a:spcBef>
                <a:spcPts val="300"/>
              </a:spcBef>
              <a:buSzTx/>
              <a:buFontTx/>
              <a:buNone/>
              <a:defRPr sz="1280"/>
            </a:pPr>
            <a:r>
              <a:t>B. 7,10 7,10</a:t>
            </a:r>
          </a:p>
          <a:p>
            <a:pPr marL="0" indent="0" defTabSz="365760">
              <a:spcBef>
                <a:spcPts val="300"/>
              </a:spcBef>
              <a:buSzTx/>
              <a:buFontTx/>
              <a:buNone/>
              <a:defRPr sz="1280"/>
            </a:pPr>
            <a:r>
              <a:t>C.8,11 7,10</a:t>
            </a:r>
          </a:p>
          <a:p>
            <a:pPr marL="0" indent="0" defTabSz="365760">
              <a:spcBef>
                <a:spcPts val="300"/>
              </a:spcBef>
              <a:buSzTx/>
              <a:buFontTx/>
              <a:buNone/>
              <a:defRPr sz="1280"/>
            </a:pPr>
            <a:r>
              <a:t>D. Compiler error</a:t>
            </a:r>
          </a:p>
          <a:p>
            <a:pPr marL="0" indent="0" defTabSz="365760">
              <a:spcBef>
                <a:spcPts val="300"/>
              </a:spcBef>
              <a:buSzTx/>
              <a:buFontTx/>
              <a:buNone/>
              <a:defRPr sz="1280"/>
            </a:pPr>
            <a:endParaRPr/>
          </a:p>
        </p:txBody>
      </p:sp>
    </p:spTree>
  </p:cSld>
  <p:clrMapOvr>
    <a:masterClrMapping/>
  </p:clrMapOvr>
  <p:transition spd="med"/>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p:cNvSpPr txBox="1">
            <a:spLocks noGrp="1"/>
          </p:cNvSpPr>
          <p:nvPr>
            <p:ph type="title"/>
          </p:nvPr>
        </p:nvSpPr>
        <p:spPr>
          <a:prstGeom prst="rect">
            <a:avLst/>
          </a:prstGeom>
        </p:spPr>
        <p:txBody>
          <a:bodyPr/>
          <a:lstStyle/>
          <a:p>
            <a:endParaRPr/>
          </a:p>
        </p:txBody>
      </p:sp>
      <p:sp>
        <p:nvSpPr>
          <p:cNvPr id="149" name="#include &lt;stdio.h&gt;…"/>
          <p:cNvSpPr txBox="1">
            <a:spLocks noGrp="1"/>
          </p:cNvSpPr>
          <p:nvPr>
            <p:ph type="body" idx="1"/>
          </p:nvPr>
        </p:nvSpPr>
        <p:spPr>
          <a:prstGeom prst="rect">
            <a:avLst/>
          </a:prstGeom>
        </p:spPr>
        <p:txBody>
          <a:bodyPr/>
          <a:lstStyle/>
          <a:p>
            <a:pPr marL="0" indent="0" defTabSz="365760">
              <a:spcBef>
                <a:spcPts val="300"/>
              </a:spcBef>
              <a:buSzTx/>
              <a:buFontTx/>
              <a:buNone/>
              <a:defRPr sz="1280"/>
            </a:pPr>
            <a:r>
              <a:t>#include &lt;stdio.h&gt;</a:t>
            </a:r>
          </a:p>
          <a:p>
            <a:pPr marL="0" indent="0" defTabSz="365760">
              <a:spcBef>
                <a:spcPts val="300"/>
              </a:spcBef>
              <a:buSzTx/>
              <a:buFontTx/>
              <a:buNone/>
              <a:defRPr sz="1280"/>
            </a:pPr>
            <a:r>
              <a:t>void show(int *x,int *y)</a:t>
            </a:r>
          </a:p>
          <a:p>
            <a:pPr marL="0" indent="0" defTabSz="365760">
              <a:spcBef>
                <a:spcPts val="300"/>
              </a:spcBef>
              <a:buSzTx/>
              <a:buFontTx/>
              <a:buNone/>
              <a:defRPr sz="1280"/>
            </a:pPr>
            <a:r>
              <a:t>{</a:t>
            </a:r>
          </a:p>
          <a:p>
            <a:pPr marL="0" indent="0" defTabSz="365760">
              <a:spcBef>
                <a:spcPts val="300"/>
              </a:spcBef>
              <a:buSzTx/>
              <a:buFontTx/>
              <a:buNone/>
              <a:defRPr sz="1280"/>
            </a:pPr>
            <a:r>
              <a:t>    *x=*x+1;</a:t>
            </a:r>
          </a:p>
          <a:p>
            <a:pPr marL="0" indent="0" defTabSz="365760">
              <a:spcBef>
                <a:spcPts val="300"/>
              </a:spcBef>
              <a:buSzTx/>
              <a:buFontTx/>
              <a:buNone/>
              <a:defRPr sz="1280"/>
            </a:pPr>
            <a:r>
              <a:t>    *y=*y+1;</a:t>
            </a:r>
          </a:p>
          <a:p>
            <a:pPr marL="0" indent="0" defTabSz="365760">
              <a:spcBef>
                <a:spcPts val="300"/>
              </a:spcBef>
              <a:buSzTx/>
              <a:buFontTx/>
              <a:buNone/>
              <a:defRPr sz="1280"/>
            </a:pPr>
            <a:r>
              <a:t>    printf(“%d,%d ",*x,*y);</a:t>
            </a:r>
          </a:p>
          <a:p>
            <a:pPr marL="0" indent="0" defTabSz="365760">
              <a:spcBef>
                <a:spcPts val="300"/>
              </a:spcBef>
              <a:buSzTx/>
              <a:buFontTx/>
              <a:buNone/>
              <a:defRPr sz="1280"/>
            </a:pPr>
            <a:r>
              <a:t>}</a:t>
            </a:r>
          </a:p>
          <a:p>
            <a:pPr marL="0" indent="0" defTabSz="365760">
              <a:spcBef>
                <a:spcPts val="300"/>
              </a:spcBef>
              <a:buSzTx/>
              <a:buFontTx/>
              <a:buNone/>
              <a:defRPr sz="1280"/>
            </a:pPr>
            <a:r>
              <a:t>int main()</a:t>
            </a:r>
          </a:p>
          <a:p>
            <a:pPr marL="0" indent="0" defTabSz="365760">
              <a:spcBef>
                <a:spcPts val="300"/>
              </a:spcBef>
              <a:buSzTx/>
              <a:buFontTx/>
              <a:buNone/>
              <a:defRPr sz="1280"/>
            </a:pPr>
            <a:r>
              <a:t>{</a:t>
            </a:r>
          </a:p>
          <a:p>
            <a:pPr marL="0" indent="0" defTabSz="365760">
              <a:spcBef>
                <a:spcPts val="300"/>
              </a:spcBef>
              <a:buSzTx/>
              <a:buFontTx/>
              <a:buNone/>
              <a:defRPr sz="1280"/>
            </a:pPr>
            <a:r>
              <a:t>    int a=6,b=9;</a:t>
            </a:r>
          </a:p>
          <a:p>
            <a:pPr marL="0" indent="0" defTabSz="365760">
              <a:spcBef>
                <a:spcPts val="300"/>
              </a:spcBef>
              <a:buSzTx/>
              <a:buFontTx/>
              <a:buNone/>
              <a:defRPr sz="1280"/>
            </a:pPr>
            <a:r>
              <a:t>    show(&amp;a,&amp;b);</a:t>
            </a:r>
          </a:p>
          <a:p>
            <a:pPr marL="0" indent="0" defTabSz="365760">
              <a:spcBef>
                <a:spcPts val="300"/>
              </a:spcBef>
              <a:buSzTx/>
              <a:buFontTx/>
              <a:buNone/>
              <a:defRPr sz="1280"/>
            </a:pPr>
            <a:r>
              <a:t>    a=a+1;</a:t>
            </a:r>
          </a:p>
          <a:p>
            <a:pPr marL="0" indent="0" defTabSz="365760">
              <a:spcBef>
                <a:spcPts val="300"/>
              </a:spcBef>
              <a:buSzTx/>
              <a:buFontTx/>
              <a:buNone/>
              <a:defRPr sz="1280"/>
            </a:pPr>
            <a:r>
              <a:t>    b=b+1;</a:t>
            </a:r>
          </a:p>
          <a:p>
            <a:pPr marL="0" indent="0" defTabSz="365760">
              <a:spcBef>
                <a:spcPts val="300"/>
              </a:spcBef>
              <a:buSzTx/>
              <a:buFontTx/>
              <a:buNone/>
              <a:defRPr sz="1280"/>
            </a:pPr>
            <a:r>
              <a:t>    printf(“%d,%d ",a,b);</a:t>
            </a:r>
          </a:p>
          <a:p>
            <a:pPr marL="0" indent="0" defTabSz="365760">
              <a:spcBef>
                <a:spcPts val="300"/>
              </a:spcBef>
              <a:buSzTx/>
              <a:buFontTx/>
              <a:buNone/>
              <a:defRPr sz="1280"/>
            </a:pPr>
            <a:r>
              <a:t>}</a:t>
            </a:r>
          </a:p>
          <a:p>
            <a:pPr marL="0" indent="0" defTabSz="365760">
              <a:spcBef>
                <a:spcPts val="300"/>
              </a:spcBef>
              <a:buSzTx/>
              <a:buFontTx/>
              <a:buNone/>
              <a:defRPr sz="1280"/>
            </a:pPr>
            <a:r>
              <a:t>A. 7,10 8,11</a:t>
            </a:r>
          </a:p>
          <a:p>
            <a:pPr marL="0" indent="0" defTabSz="365760">
              <a:spcBef>
                <a:spcPts val="300"/>
              </a:spcBef>
              <a:buSzTx/>
              <a:buFontTx/>
              <a:buNone/>
              <a:defRPr sz="1280"/>
            </a:pPr>
            <a:r>
              <a:t>B. 7,10 7,10</a:t>
            </a:r>
          </a:p>
          <a:p>
            <a:pPr marL="0" indent="0" defTabSz="365760">
              <a:spcBef>
                <a:spcPts val="300"/>
              </a:spcBef>
              <a:buSzTx/>
              <a:buFontTx/>
              <a:buNone/>
              <a:defRPr sz="1280"/>
            </a:pPr>
            <a:r>
              <a:t>C.8,11 7,10</a:t>
            </a:r>
          </a:p>
          <a:p>
            <a:pPr marL="0" indent="0" defTabSz="365760">
              <a:spcBef>
                <a:spcPts val="300"/>
              </a:spcBef>
              <a:buSzTx/>
              <a:buFontTx/>
              <a:buNone/>
              <a:defRPr sz="1280"/>
            </a:pPr>
            <a:r>
              <a:t>D. Compiler error</a:t>
            </a:r>
          </a:p>
          <a:p>
            <a:pPr marL="0" indent="0" defTabSz="365760">
              <a:spcBef>
                <a:spcPts val="300"/>
              </a:spcBef>
              <a:buSzTx/>
              <a:buFontTx/>
              <a:buNone/>
              <a:defRPr sz="1280"/>
            </a:pPr>
            <a:endParaRPr/>
          </a:p>
        </p:txBody>
      </p:sp>
    </p:spTree>
  </p:cSld>
  <p:clrMapOvr>
    <a:masterClrMapping/>
  </p:clrMapOvr>
  <p:transition spd="med"/>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p:cNvSpPr txBox="1">
            <a:spLocks noGrp="1"/>
          </p:cNvSpPr>
          <p:nvPr>
            <p:ph type="title"/>
          </p:nvPr>
        </p:nvSpPr>
        <p:spPr>
          <a:prstGeom prst="rect">
            <a:avLst/>
          </a:prstGeom>
        </p:spPr>
        <p:txBody>
          <a:bodyPr/>
          <a:lstStyle/>
          <a:p>
            <a:endParaRPr/>
          </a:p>
        </p:txBody>
      </p:sp>
      <p:sp>
        <p:nvSpPr>
          <p:cNvPr id="152" name="Body"/>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4"/>
          <p:cNvSpPr txBox="1">
            <a:spLocks noGrp="1"/>
          </p:cNvSpPr>
          <p:nvPr>
            <p:ph type="title"/>
          </p:nvPr>
        </p:nvSpPr>
        <p:spPr>
          <a:prstGeom prst="rect">
            <a:avLst/>
          </a:prstGeom>
        </p:spPr>
        <p:txBody>
          <a:bodyPr/>
          <a:lstStyle/>
          <a:p>
            <a:r>
              <a:t>Header Files</a:t>
            </a:r>
          </a:p>
        </p:txBody>
      </p:sp>
      <p:sp>
        <p:nvSpPr>
          <p:cNvPr id="155" name="Rectangle 5"/>
          <p:cNvSpPr txBox="1">
            <a:spLocks noGrp="1"/>
          </p:cNvSpPr>
          <p:nvPr>
            <p:ph type="body" idx="1"/>
          </p:nvPr>
        </p:nvSpPr>
        <p:spPr>
          <a:xfrm>
            <a:off x="457200" y="1600200"/>
            <a:ext cx="8229600" cy="4525963"/>
          </a:xfrm>
          <a:prstGeom prst="rect">
            <a:avLst/>
          </a:prstGeom>
        </p:spPr>
        <p:txBody>
          <a:bodyPr/>
          <a:lstStyle/>
          <a:p>
            <a:pPr>
              <a:lnSpc>
                <a:spcPct val="90000"/>
              </a:lnSpc>
              <a:spcBef>
                <a:spcPts val="600"/>
              </a:spcBef>
              <a:defRPr sz="2700"/>
            </a:pPr>
            <a:r>
              <a:t>Header files</a:t>
            </a:r>
          </a:p>
          <a:p>
            <a:pPr marL="742950" lvl="1" indent="-285750">
              <a:lnSpc>
                <a:spcPct val="90000"/>
              </a:lnSpc>
              <a:spcBef>
                <a:spcPts val="500"/>
              </a:spcBef>
              <a:defRPr sz="2300"/>
            </a:pPr>
            <a:r>
              <a:t>Contain function prototypes for library functions</a:t>
            </a:r>
          </a:p>
          <a:p>
            <a:pPr marL="742950" lvl="1" indent="-285750">
              <a:lnSpc>
                <a:spcPct val="90000"/>
              </a:lnSpc>
              <a:spcBef>
                <a:spcPts val="500"/>
              </a:spcBef>
              <a:defRPr sz="2300">
                <a:latin typeface="Courier New"/>
                <a:ea typeface="Courier New"/>
                <a:cs typeface="Courier New"/>
                <a:sym typeface="Courier New"/>
              </a:defRPr>
            </a:pPr>
            <a:r>
              <a:t>&lt;stdlib.h&gt;</a:t>
            </a:r>
            <a:r>
              <a:rPr>
                <a:latin typeface="Lucida Console"/>
                <a:ea typeface="Lucida Console"/>
                <a:cs typeface="Lucida Console"/>
                <a:sym typeface="Lucida Console"/>
              </a:rPr>
              <a:t> , </a:t>
            </a:r>
            <a:r>
              <a:t>&lt;math.h&gt;</a:t>
            </a:r>
            <a:r>
              <a:rPr>
                <a:latin typeface="+mj-lt"/>
                <a:ea typeface="+mj-ea"/>
                <a:cs typeface="+mj-cs"/>
                <a:sym typeface="Calibri"/>
              </a:rPr>
              <a:t> , etc</a:t>
            </a:r>
          </a:p>
          <a:p>
            <a:pPr marL="742950" lvl="1" indent="-285750">
              <a:lnSpc>
                <a:spcPct val="90000"/>
              </a:lnSpc>
              <a:spcBef>
                <a:spcPts val="500"/>
              </a:spcBef>
              <a:defRPr sz="2300"/>
            </a:pPr>
            <a:r>
              <a:t>Load with </a:t>
            </a:r>
            <a:r>
              <a:rPr b="1">
                <a:latin typeface="Courier New"/>
                <a:ea typeface="Courier New"/>
                <a:cs typeface="Courier New"/>
                <a:sym typeface="Courier New"/>
              </a:rPr>
              <a:t>#include &lt;filename&gt;</a:t>
            </a:r>
          </a:p>
          <a:p>
            <a:pPr marL="228600" lvl="2" indent="685800">
              <a:lnSpc>
                <a:spcPct val="90000"/>
              </a:lnSpc>
              <a:spcBef>
                <a:spcPts val="500"/>
              </a:spcBef>
              <a:buSzTx/>
              <a:buNone/>
              <a:defRPr sz="2300">
                <a:latin typeface="Courier New"/>
                <a:ea typeface="Courier New"/>
                <a:cs typeface="Courier New"/>
                <a:sym typeface="Courier New"/>
              </a:defRPr>
            </a:pPr>
            <a:r>
              <a:t>#include &lt;math.h&gt;</a:t>
            </a:r>
            <a:endParaRPr sz="2000"/>
          </a:p>
          <a:p>
            <a:pPr>
              <a:lnSpc>
                <a:spcPct val="90000"/>
              </a:lnSpc>
              <a:spcBef>
                <a:spcPts val="600"/>
              </a:spcBef>
              <a:defRPr sz="2700"/>
            </a:pPr>
            <a:r>
              <a:t>Custom header files</a:t>
            </a:r>
          </a:p>
          <a:p>
            <a:pPr marL="742950" lvl="1" indent="-285750">
              <a:lnSpc>
                <a:spcPct val="90000"/>
              </a:lnSpc>
              <a:spcBef>
                <a:spcPts val="500"/>
              </a:spcBef>
              <a:defRPr sz="2300"/>
            </a:pPr>
            <a:r>
              <a:t>Create file with functions </a:t>
            </a:r>
          </a:p>
          <a:p>
            <a:pPr marL="742950" lvl="1" indent="-285750">
              <a:lnSpc>
                <a:spcPct val="90000"/>
              </a:lnSpc>
              <a:spcBef>
                <a:spcPts val="500"/>
              </a:spcBef>
              <a:defRPr sz="2300"/>
            </a:pPr>
            <a:r>
              <a:t>Save as </a:t>
            </a:r>
            <a:r>
              <a:rPr>
                <a:latin typeface="Courier New"/>
                <a:ea typeface="Courier New"/>
                <a:cs typeface="Courier New"/>
                <a:sym typeface="Courier New"/>
              </a:rPr>
              <a:t>filename.h</a:t>
            </a:r>
          </a:p>
          <a:p>
            <a:pPr marL="742950" lvl="1" indent="-285750">
              <a:lnSpc>
                <a:spcPct val="90000"/>
              </a:lnSpc>
              <a:spcBef>
                <a:spcPts val="500"/>
              </a:spcBef>
              <a:defRPr sz="2300"/>
            </a:pPr>
            <a:r>
              <a:t>Load in other files with </a:t>
            </a:r>
            <a:r>
              <a:rPr b="1">
                <a:latin typeface="Courier New"/>
                <a:ea typeface="Courier New"/>
                <a:cs typeface="Courier New"/>
                <a:sym typeface="Courier New"/>
              </a:rPr>
              <a:t>#</a:t>
            </a:r>
            <a:r>
              <a:rPr>
                <a:latin typeface="Courier New"/>
                <a:ea typeface="Courier New"/>
                <a:cs typeface="Courier New"/>
                <a:sym typeface="Courier New"/>
              </a:rPr>
              <a:t>include "filename.h"</a:t>
            </a:r>
          </a:p>
          <a:p>
            <a:pPr marL="742950" lvl="1" indent="-285750">
              <a:lnSpc>
                <a:spcPct val="90000"/>
              </a:lnSpc>
              <a:spcBef>
                <a:spcPts val="500"/>
              </a:spcBef>
              <a:defRPr sz="2300"/>
            </a:pPr>
            <a:r>
              <a:t>Reuse functions </a:t>
            </a:r>
          </a:p>
          <a:p>
            <a:pPr marL="1143000" lvl="2" indent="-228600">
              <a:lnSpc>
                <a:spcPct val="90000"/>
              </a:lnSpc>
              <a:spcBef>
                <a:spcPts val="500"/>
              </a:spcBef>
              <a:defRPr sz="2200"/>
            </a:pPr>
            <a:r>
              <a:t>Example</a:t>
            </a:r>
            <a:r>
              <a:rPr>
                <a:latin typeface="Courier New"/>
                <a:ea typeface="Courier New"/>
                <a:cs typeface="Courier New"/>
                <a:sym typeface="Courier New"/>
              </a:rPr>
              <a:t> #include&lt;square.h&gt;</a:t>
            </a:r>
          </a:p>
        </p:txBody>
      </p:sp>
      <p:grpSp>
        <p:nvGrpSpPr>
          <p:cNvPr id="158" name="Group 3"/>
          <p:cNvGrpSpPr/>
          <p:nvPr/>
        </p:nvGrpSpPr>
        <p:grpSpPr>
          <a:xfrm>
            <a:off x="4731656" y="1143000"/>
            <a:ext cx="3276601" cy="3276600"/>
            <a:chOff x="0" y="0"/>
            <a:chExt cx="3276600" cy="3276600"/>
          </a:xfrm>
        </p:grpSpPr>
        <p:pic>
          <p:nvPicPr>
            <p:cNvPr id="156" name="Picture 2" descr="Picture 2"/>
            <p:cNvPicPr>
              <a:picLocks noChangeAspect="1"/>
            </p:cNvPicPr>
            <p:nvPr/>
          </p:nvPicPr>
          <p:blipFill>
            <a:blip r:embed="rId2"/>
            <a:stretch>
              <a:fillRect/>
            </a:stretch>
          </p:blipFill>
          <p:spPr>
            <a:xfrm>
              <a:off x="0" y="0"/>
              <a:ext cx="3276600" cy="3276600"/>
            </a:xfrm>
            <a:prstGeom prst="rect">
              <a:avLst/>
            </a:prstGeom>
            <a:ln w="12700" cap="flat">
              <a:noFill/>
              <a:miter lim="400000"/>
            </a:ln>
            <a:effectLst/>
          </p:spPr>
        </p:pic>
        <p:sp>
          <p:nvSpPr>
            <p:cNvPr id="157" name="TextBox 5"/>
            <p:cNvSpPr txBox="1"/>
            <p:nvPr/>
          </p:nvSpPr>
          <p:spPr>
            <a:xfrm rot="21303997">
              <a:off x="582958" y="795959"/>
              <a:ext cx="2133601" cy="22978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a:solidFill>
                    <a:srgbClr val="002060"/>
                  </a:solidFill>
                  <a:latin typeface="Bradley Hand ITC"/>
                  <a:ea typeface="Bradley Hand ITC"/>
                  <a:cs typeface="Bradley Hand ITC"/>
                  <a:sym typeface="Bradley Hand ITC"/>
                </a:defRPr>
              </a:pPr>
              <a:r>
                <a:t>Quick yak:</a:t>
              </a:r>
            </a:p>
            <a:p>
              <a:pPr>
                <a:defRPr>
                  <a:latin typeface="Bradley Hand ITC"/>
                  <a:ea typeface="Bradley Hand ITC"/>
                  <a:cs typeface="Bradley Hand ITC"/>
                  <a:sym typeface="Bradley Hand ITC"/>
                </a:defRPr>
              </a:pPr>
              <a:r>
                <a:t>Students should create their header files for:</a:t>
              </a:r>
            </a:p>
            <a:p>
              <a:pPr marL="285750" indent="-285750">
                <a:buSzPct val="100000"/>
                <a:buFont typeface="Arial"/>
                <a:buChar char="•"/>
                <a:defRPr>
                  <a:latin typeface="Bradley Hand ITC"/>
                  <a:ea typeface="Bradley Hand ITC"/>
                  <a:cs typeface="Bradley Hand ITC"/>
                  <a:sym typeface="Bradley Hand ITC"/>
                </a:defRPr>
              </a:pPr>
              <a:r>
                <a:t>GeoMaster</a:t>
              </a:r>
            </a:p>
            <a:p>
              <a:pPr marL="285750" indent="-285750">
                <a:buSzPct val="100000"/>
                <a:buFont typeface="Arial"/>
                <a:buChar char="•"/>
                <a:defRPr>
                  <a:latin typeface="Bradley Hand ITC"/>
                  <a:ea typeface="Bradley Hand ITC"/>
                  <a:cs typeface="Bradley Hand ITC"/>
                  <a:sym typeface="Bradley Hand ITC"/>
                </a:defRPr>
              </a:pPr>
              <a:r>
                <a:t>MyCarRace</a:t>
              </a:r>
            </a:p>
            <a:p>
              <a:pPr marL="285750" indent="-285750">
                <a:buSzPct val="100000"/>
                <a:buFont typeface="Arial"/>
                <a:buChar char="•"/>
                <a:defRPr>
                  <a:latin typeface="Bradley Hand ITC"/>
                  <a:ea typeface="Bradley Hand ITC"/>
                  <a:cs typeface="Bradley Hand ITC"/>
                  <a:sym typeface="Bradley Hand ITC"/>
                </a:defRPr>
              </a:pPr>
              <a:r>
                <a:t>MyCalc</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58"/>
                                        </p:tgtEl>
                                        <p:attrNameLst>
                                          <p:attrName>style.visibility</p:attrName>
                                        </p:attrNameLst>
                                      </p:cBhvr>
                                      <p:to>
                                        <p:strVal val="visible"/>
                                      </p:to>
                                    </p:set>
                                    <p:anim calcmode="lin" valueType="num">
                                      <p:cBhvr>
                                        <p:cTn id="7" dur="1000" fill="hold"/>
                                        <p:tgtEl>
                                          <p:spTgt spid="158"/>
                                        </p:tgtEl>
                                        <p:attrNameLst>
                                          <p:attrName>ppt_x</p:attrName>
                                        </p:attrNameLst>
                                      </p:cBhvr>
                                      <p:tavLst>
                                        <p:tav tm="0">
                                          <p:val>
                                            <p:strVal val="#ppt_x"/>
                                          </p:val>
                                        </p:tav>
                                        <p:tav tm="100000">
                                          <p:val>
                                            <p:strVal val="#ppt_x"/>
                                          </p:val>
                                        </p:tav>
                                      </p:tavLst>
                                    </p:anim>
                                    <p:anim calcmode="lin" valueType="num">
                                      <p:cBhvr>
                                        <p:cTn id="8" dur="1000" fill="hold"/>
                                        <p:tgtEl>
                                          <p:spTgt spid="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advAuto="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2"/>
          <p:cNvSpPr txBox="1">
            <a:spLocks noGrp="1"/>
          </p:cNvSpPr>
          <p:nvPr>
            <p:ph type="title"/>
          </p:nvPr>
        </p:nvSpPr>
        <p:spPr>
          <a:xfrm>
            <a:off x="685800" y="0"/>
            <a:ext cx="7772400" cy="1143000"/>
          </a:xfrm>
          <a:prstGeom prst="rect">
            <a:avLst/>
          </a:prstGeom>
        </p:spPr>
        <p:txBody>
          <a:bodyPr/>
          <a:lstStyle/>
          <a:p>
            <a:r>
              <a:t>Header Files</a:t>
            </a:r>
          </a:p>
        </p:txBody>
      </p:sp>
      <p:pic>
        <p:nvPicPr>
          <p:cNvPr id="161" name="Object 0" descr="Object 0"/>
          <p:cNvPicPr>
            <a:picLocks noChangeAspect="1"/>
          </p:cNvPicPr>
          <p:nvPr/>
        </p:nvPicPr>
        <p:blipFill>
          <a:blip r:embed="rId2"/>
          <a:stretch>
            <a:fillRect/>
          </a:stretch>
        </p:blipFill>
        <p:spPr>
          <a:xfrm>
            <a:off x="473075" y="1143000"/>
            <a:ext cx="8107364" cy="5502275"/>
          </a:xfrm>
          <a:prstGeom prst="rect">
            <a:avLst/>
          </a:prstGeom>
          <a:ln w="12700">
            <a:miter lim="400000"/>
          </a:ln>
        </p:spPr>
      </p:pic>
    </p:spTree>
  </p:cSld>
  <p:clrMapOvr>
    <a:masterClrMapping/>
  </p:clrMapOvr>
  <p:transition spd="med"/>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2"/>
          <p:cNvSpPr txBox="1">
            <a:spLocks noGrp="1"/>
          </p:cNvSpPr>
          <p:nvPr>
            <p:ph type="title"/>
          </p:nvPr>
        </p:nvSpPr>
        <p:spPr>
          <a:xfrm>
            <a:off x="685800" y="4114800"/>
            <a:ext cx="7155254" cy="1600200"/>
          </a:xfrm>
          <a:prstGeom prst="rect">
            <a:avLst/>
          </a:prstGeom>
        </p:spPr>
        <p:txBody>
          <a:bodyPr/>
          <a:lstStyle/>
          <a:p>
            <a:r>
              <a:t>Next Class: Recursive Functions and Scope Rules</a:t>
            </a:r>
          </a:p>
        </p:txBody>
      </p:sp>
    </p:spTree>
  </p:cSld>
  <p:clrMapOvr>
    <a:masterClrMapping/>
  </p:clrMapOvr>
  <p:transition spd="med"/>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CSE101-Lec#13</a:t>
            </a:r>
          </a:p>
        </p:txBody>
      </p:sp>
      <p:sp>
        <p:nvSpPr>
          <p:cNvPr id="3" name="Subtitle 2"/>
          <p:cNvSpPr>
            <a:spLocks noGrp="1"/>
          </p:cNvSpPr>
          <p:nvPr>
            <p:ph idx="1"/>
          </p:nvPr>
        </p:nvSpPr>
        <p:spPr/>
        <p:txBody>
          <a:bodyPr/>
          <a:lstStyle/>
          <a:p>
            <a:pPr algn="l"/>
            <a:r>
              <a:rPr lang="en-US" dirty="0"/>
              <a:t>Math Library functions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Character </a:t>
            </a:r>
            <a:endParaRPr/>
          </a:p>
        </p:txBody>
      </p:sp>
      <p:sp>
        <p:nvSpPr>
          <p:cNvPr id="335" name="Google Shape;335;p33"/>
          <p:cNvSpPr txBox="1">
            <a:spLocks noGrp="1"/>
          </p:cNvSpPr>
          <p:nvPr>
            <p:ph type="body" idx="1"/>
          </p:nvPr>
        </p:nvSpPr>
        <p:spPr>
          <a:xfrm>
            <a:off x="457200" y="1600200"/>
            <a:ext cx="8229600" cy="47244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3200"/>
              <a:buChar char="•"/>
            </a:pPr>
            <a:r>
              <a:rPr lang="en-US">
                <a:solidFill>
                  <a:schemeClr val="accent1"/>
                </a:solidFill>
              </a:rPr>
              <a:t>It stores a single character of data belonging to the C character set.</a:t>
            </a:r>
            <a:endParaRPr/>
          </a:p>
          <a:p>
            <a:pPr marL="342900" lvl="0" indent="-139700" algn="just" rtl="0">
              <a:spcBef>
                <a:spcPts val="640"/>
              </a:spcBef>
              <a:spcAft>
                <a:spcPts val="0"/>
              </a:spcAft>
              <a:buClr>
                <a:schemeClr val="accent1"/>
              </a:buClr>
              <a:buSzPts val="3200"/>
              <a:buNone/>
            </a:pPr>
            <a:endParaRPr>
              <a:solidFill>
                <a:schemeClr val="accent1"/>
              </a:solidFill>
            </a:endParaRPr>
          </a:p>
          <a:p>
            <a:pPr marL="342900" lvl="0" indent="-342900" algn="just" rtl="0">
              <a:spcBef>
                <a:spcPts val="640"/>
              </a:spcBef>
              <a:spcAft>
                <a:spcPts val="0"/>
              </a:spcAft>
              <a:buClr>
                <a:schemeClr val="accent1"/>
              </a:buClr>
              <a:buSzPts val="3200"/>
              <a:buChar char="•"/>
            </a:pPr>
            <a:r>
              <a:rPr lang="en-US">
                <a:solidFill>
                  <a:schemeClr val="accent1"/>
                </a:solidFill>
              </a:rPr>
              <a:t>The alphabets written in blue box of My-Grades problem are the character.</a:t>
            </a:r>
            <a:endParaRPr/>
          </a:p>
        </p:txBody>
      </p:sp>
      <p:sp>
        <p:nvSpPr>
          <p:cNvPr id="336" name="Google Shape;336;p33"/>
          <p:cNvSpPr/>
          <p:nvPr/>
        </p:nvSpPr>
        <p:spPr>
          <a:xfrm>
            <a:off x="1524000" y="4559965"/>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a:t>
            </a:r>
            <a:endParaRPr sz="1800">
              <a:solidFill>
                <a:schemeClr val="lt1"/>
              </a:solidFill>
              <a:latin typeface="Calibri"/>
              <a:ea typeface="Calibri"/>
              <a:cs typeface="Calibri"/>
              <a:sym typeface="Calibri"/>
            </a:endParaRPr>
          </a:p>
        </p:txBody>
      </p:sp>
      <p:sp>
        <p:nvSpPr>
          <p:cNvPr id="337" name="Google Shape;337;p33"/>
          <p:cNvSpPr/>
          <p:nvPr/>
        </p:nvSpPr>
        <p:spPr>
          <a:xfrm>
            <a:off x="4343400" y="4559965"/>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a:t>
            </a:r>
            <a:endParaRPr/>
          </a:p>
        </p:txBody>
      </p:sp>
      <p:sp>
        <p:nvSpPr>
          <p:cNvPr id="338" name="Google Shape;338;p33"/>
          <p:cNvSpPr/>
          <p:nvPr/>
        </p:nvSpPr>
        <p:spPr>
          <a:xfrm>
            <a:off x="7060704" y="4572000"/>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t>
            </a:r>
            <a:endParaRPr/>
          </a:p>
        </p:txBody>
      </p:sp>
      <p:sp>
        <p:nvSpPr>
          <p:cNvPr id="339" name="Google Shape;339;p33"/>
          <p:cNvSpPr/>
          <p:nvPr/>
        </p:nvSpPr>
        <p:spPr>
          <a:xfrm>
            <a:off x="5715000" y="4572000"/>
            <a:ext cx="864096" cy="316836"/>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a:t>
            </a:r>
            <a:endParaRPr/>
          </a:p>
        </p:txBody>
      </p:sp>
      <p:sp>
        <p:nvSpPr>
          <p:cNvPr id="340" name="Google Shape;340;p33"/>
          <p:cNvSpPr/>
          <p:nvPr/>
        </p:nvSpPr>
        <p:spPr>
          <a:xfrm>
            <a:off x="2971800" y="4559965"/>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
            </a:r>
            <a:endParaRPr sz="1800">
              <a:solidFill>
                <a:schemeClr val="lt1"/>
              </a:solidFill>
              <a:latin typeface="Calibri"/>
              <a:ea typeface="Calibri"/>
              <a:cs typeface="Calibri"/>
              <a:sym typeface="Calibri"/>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normAutofit fontScale="90000"/>
          </a:bodyPr>
          <a:lstStyle/>
          <a:p>
            <a:r>
              <a:rPr lang="en-US" dirty="0"/>
              <a:t>Functions in Mathematics</a:t>
            </a:r>
          </a:p>
        </p:txBody>
      </p:sp>
      <p:sp>
        <p:nvSpPr>
          <p:cNvPr id="529411" name="Rectangle 3"/>
          <p:cNvSpPr>
            <a:spLocks noGrp="1" noChangeArrowheads="1"/>
          </p:cNvSpPr>
          <p:nvPr>
            <p:ph type="body" sz="half" idx="1"/>
          </p:nvPr>
        </p:nvSpPr>
        <p:spPr>
          <a:xfrm>
            <a:off x="685800" y="1295400"/>
            <a:ext cx="7772400" cy="2514600"/>
          </a:xfrm>
        </p:spPr>
        <p:txBody>
          <a:bodyPr/>
          <a:lstStyle/>
          <a:p>
            <a:pPr>
              <a:buFont typeface="Wingdings" pitchFamily="2" charset="2"/>
              <a:buNone/>
            </a:pPr>
            <a:r>
              <a:rPr lang="en-US" sz="2400" dirty="0"/>
              <a:t>“A relationship between two variables, typically </a:t>
            </a:r>
            <a:r>
              <a:rPr lang="en-US" sz="2400" i="1" dirty="0"/>
              <a:t>x</a:t>
            </a:r>
            <a:r>
              <a:rPr lang="en-US" sz="2400" dirty="0"/>
              <a:t> and </a:t>
            </a:r>
            <a:r>
              <a:rPr lang="en-US" sz="2400" i="1" dirty="0"/>
              <a:t>y</a:t>
            </a:r>
            <a:r>
              <a:rPr lang="en-US" sz="2400" dirty="0"/>
              <a:t>, is called a </a:t>
            </a:r>
            <a:r>
              <a:rPr lang="en-US" sz="2400" b="1" i="1" u="sng" dirty="0"/>
              <a:t>function</a:t>
            </a:r>
            <a:r>
              <a:rPr lang="en-US" sz="2400" dirty="0"/>
              <a:t>, if there is a </a:t>
            </a:r>
            <a:r>
              <a:rPr lang="en-US" sz="2400" b="1" u="sng" dirty="0"/>
              <a:t>rule</a:t>
            </a:r>
            <a:r>
              <a:rPr lang="en-US" sz="2400" dirty="0"/>
              <a:t> that assigns to each value of </a:t>
            </a:r>
            <a:r>
              <a:rPr lang="en-US" sz="2400" i="1" dirty="0"/>
              <a:t>x</a:t>
            </a:r>
            <a:r>
              <a:rPr lang="en-US" sz="2400" dirty="0"/>
              <a:t> one and only one value of </a:t>
            </a:r>
            <a:r>
              <a:rPr lang="en-US" sz="2400" i="1" dirty="0"/>
              <a:t>y</a:t>
            </a:r>
            <a:r>
              <a:rPr lang="en-US" sz="2400" dirty="0"/>
              <a:t>.”</a:t>
            </a:r>
          </a:p>
          <a:p>
            <a:pPr>
              <a:lnSpc>
                <a:spcPct val="90000"/>
              </a:lnSpc>
              <a:buFont typeface="Wingdings" pitchFamily="2" charset="2"/>
              <a:buNone/>
            </a:pPr>
            <a:r>
              <a:rPr lang="en-US" sz="2400" dirty="0"/>
              <a:t>So, for example, if we have a function</a:t>
            </a:r>
          </a:p>
          <a:p>
            <a:pPr algn="ctr">
              <a:lnSpc>
                <a:spcPct val="60000"/>
              </a:lnSpc>
              <a:buFont typeface="Wingdings" pitchFamily="2" charset="2"/>
              <a:buNone/>
            </a:pPr>
            <a:r>
              <a:rPr lang="en-US" sz="2400" i="1" dirty="0"/>
              <a:t>f</a:t>
            </a:r>
            <a:r>
              <a:rPr lang="en-US" sz="2400" dirty="0"/>
              <a:t>(</a:t>
            </a:r>
            <a:r>
              <a:rPr lang="en-US" sz="2400" i="1" dirty="0"/>
              <a:t>x</a:t>
            </a:r>
            <a:r>
              <a:rPr lang="en-US" sz="2400" dirty="0"/>
              <a:t>) = </a:t>
            </a:r>
            <a:r>
              <a:rPr lang="en-US" sz="2400" i="1" dirty="0"/>
              <a:t>x</a:t>
            </a:r>
            <a:r>
              <a:rPr lang="en-US" sz="2400" dirty="0"/>
              <a:t> + 1</a:t>
            </a:r>
          </a:p>
          <a:p>
            <a:pPr>
              <a:lnSpc>
                <a:spcPct val="50000"/>
              </a:lnSpc>
              <a:buFont typeface="Wingdings" pitchFamily="2" charset="2"/>
              <a:buNone/>
            </a:pPr>
            <a:r>
              <a:rPr lang="en-US" sz="2400" dirty="0"/>
              <a:t>then we know that</a:t>
            </a:r>
          </a:p>
        </p:txBody>
      </p:sp>
      <p:graphicFrame>
        <p:nvGraphicFramePr>
          <p:cNvPr id="529752" name="Group 344"/>
          <p:cNvGraphicFramePr>
            <a:graphicFrameLocks noGrp="1"/>
          </p:cNvGraphicFramePr>
          <p:nvPr>
            <p:ph sz="half" idx="2"/>
          </p:nvPr>
        </p:nvGraphicFramePr>
        <p:xfrm>
          <a:off x="2743200" y="3424238"/>
          <a:ext cx="3848100" cy="2890393"/>
        </p:xfrm>
        <a:graphic>
          <a:graphicData uri="http://schemas.openxmlformats.org/drawingml/2006/table">
            <a:tbl>
              <a:tblPr/>
              <a:tblGrid>
                <a:gridCol w="762000">
                  <a:extLst>
                    <a:ext uri="{9D8B030D-6E8A-4147-A177-3AD203B41FA5}">
                      <a16:colId xmlns:a16="http://schemas.microsoft.com/office/drawing/2014/main" val="20000"/>
                    </a:ext>
                  </a:extLst>
                </a:gridCol>
                <a:gridCol w="336550">
                  <a:extLst>
                    <a:ext uri="{9D8B030D-6E8A-4147-A177-3AD203B41FA5}">
                      <a16:colId xmlns:a16="http://schemas.microsoft.com/office/drawing/2014/main" val="20001"/>
                    </a:ext>
                  </a:extLst>
                </a:gridCol>
                <a:gridCol w="577850">
                  <a:extLst>
                    <a:ext uri="{9D8B030D-6E8A-4147-A177-3AD203B41FA5}">
                      <a16:colId xmlns:a16="http://schemas.microsoft.com/office/drawing/2014/main" val="20002"/>
                    </a:ext>
                  </a:extLst>
                </a:gridCol>
                <a:gridCol w="304800">
                  <a:extLst>
                    <a:ext uri="{9D8B030D-6E8A-4147-A177-3AD203B41FA5}">
                      <a16:colId xmlns:a16="http://schemas.microsoft.com/office/drawing/2014/main" val="20003"/>
                    </a:ext>
                  </a:extLst>
                </a:gridCol>
                <a:gridCol w="304800">
                  <a:extLst>
                    <a:ext uri="{9D8B030D-6E8A-4147-A177-3AD203B41FA5}">
                      <a16:colId xmlns:a16="http://schemas.microsoft.com/office/drawing/2014/main" val="20004"/>
                    </a:ext>
                  </a:extLst>
                </a:gridCol>
                <a:gridCol w="304800">
                  <a:extLst>
                    <a:ext uri="{9D8B030D-6E8A-4147-A177-3AD203B41FA5}">
                      <a16:colId xmlns:a16="http://schemas.microsoft.com/office/drawing/2014/main" val="20005"/>
                    </a:ext>
                  </a:extLst>
                </a:gridCol>
                <a:gridCol w="1257300">
                  <a:extLst>
                    <a:ext uri="{9D8B030D-6E8A-4147-A177-3AD203B41FA5}">
                      <a16:colId xmlns:a16="http://schemas.microsoft.com/office/drawing/2014/main" val="20006"/>
                    </a:ext>
                  </a:extLst>
                </a:gridCol>
              </a:tblGrid>
              <a:tr h="228600">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cap="flat">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3675">
                <a:tc>
                  <a:txBody>
                    <a:bodyPr/>
                    <a:lstStyle/>
                    <a:p>
                      <a:pPr marL="0" marR="0" lvl="0" indent="0" algn="r"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1600" b="0" i="1" u="none" strike="noStrike" cap="none" normalizeH="0" baseline="0">
                          <a:ln>
                            <a:noFill/>
                          </a:ln>
                          <a:solidFill>
                            <a:schemeClr val="tx1"/>
                          </a:solidFill>
                          <a:effectLst/>
                          <a:latin typeface="Times New Roman" pitchFamily="18" charset="0"/>
                        </a:rPr>
                        <a:t>f</a:t>
                      </a:r>
                      <a:r>
                        <a:rPr kumimoji="0" lang="en-US" sz="1600" b="0" i="0" u="none" strike="noStrike" cap="none" normalizeH="0" baseline="0">
                          <a:ln>
                            <a:noFill/>
                          </a:ln>
                          <a:solidFill>
                            <a:schemeClr val="tx1"/>
                          </a:solidFill>
                          <a:effectLst/>
                          <a:latin typeface="Times New Roman" pitchFamily="18" charset="0"/>
                        </a:rPr>
                        <a:t>(-2.5)</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-2.5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-1.5</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952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1" u="none" strike="noStrike" cap="none" normalizeH="0" baseline="0">
                          <a:ln>
                            <a:noFill/>
                          </a:ln>
                          <a:solidFill>
                            <a:schemeClr val="tx1"/>
                          </a:solidFill>
                          <a:effectLst/>
                          <a:latin typeface="Times New Roman" pitchFamily="18" charset="0"/>
                        </a:rPr>
                        <a:t>f</a:t>
                      </a:r>
                      <a:r>
                        <a:rPr kumimoji="0" lang="en-US" sz="1600" b="0" i="0" u="none" strike="noStrike" cap="none" normalizeH="0" baseline="0">
                          <a:ln>
                            <a:noFill/>
                          </a:ln>
                          <a:solidFill>
                            <a:schemeClr val="tx1"/>
                          </a:solidFill>
                          <a:effectLst/>
                          <a:latin typeface="Times New Roman" pitchFamily="18" charset="0"/>
                        </a:rPr>
                        <a:t>(-2)</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-2</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1" u="none" strike="noStrike" cap="none" normalizeH="0" baseline="0">
                          <a:ln>
                            <a:noFill/>
                          </a:ln>
                          <a:solidFill>
                            <a:schemeClr val="tx1"/>
                          </a:solidFill>
                          <a:effectLst/>
                          <a:latin typeface="Times New Roman" pitchFamily="18" charset="0"/>
                        </a:rPr>
                        <a:t>f</a:t>
                      </a:r>
                      <a:r>
                        <a:rPr kumimoji="0" lang="en-US" sz="1600" b="0" i="0" u="none" strike="noStrike" cap="none" normalizeH="0" baseline="0">
                          <a:ln>
                            <a:noFill/>
                          </a:ln>
                          <a:solidFill>
                            <a:schemeClr val="tx1"/>
                          </a:solidFill>
                          <a:effectLst/>
                          <a:latin typeface="Times New Roman" pitchFamily="18" charset="0"/>
                        </a:rPr>
                        <a:t>(-1)</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93675">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1" u="none" strike="noStrike" cap="none" normalizeH="0" baseline="0">
                          <a:ln>
                            <a:noFill/>
                          </a:ln>
                          <a:solidFill>
                            <a:schemeClr val="tx1"/>
                          </a:solidFill>
                          <a:effectLst/>
                          <a:latin typeface="Times New Roman" pitchFamily="18" charset="0"/>
                        </a:rPr>
                        <a:t>f</a:t>
                      </a:r>
                      <a:r>
                        <a:rPr kumimoji="0" lang="en-US" sz="1600" b="0" i="0" u="none" strike="noStrike" cap="none" normalizeH="0" baseline="0">
                          <a:ln>
                            <a:noFill/>
                          </a:ln>
                          <a:solidFill>
                            <a:schemeClr val="tx1"/>
                          </a:solidFill>
                          <a:effectLst/>
                          <a:latin typeface="Times New Roman" pitchFamily="18" charset="0"/>
                        </a:rPr>
                        <a:t>(0)</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1952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1" u="none" strike="noStrike" cap="none" normalizeH="0" baseline="0">
                          <a:ln>
                            <a:noFill/>
                          </a:ln>
                          <a:solidFill>
                            <a:schemeClr val="tx1"/>
                          </a:solidFill>
                          <a:effectLst/>
                          <a:latin typeface="Times New Roman" pitchFamily="18" charset="0"/>
                        </a:rPr>
                        <a:t>f</a:t>
                      </a:r>
                      <a:r>
                        <a:rPr kumimoji="0" lang="en-US" sz="1600" b="0" i="0" u="none" strike="noStrike" cap="none" normalizeH="0" baseline="0">
                          <a:ln>
                            <a:noFill/>
                          </a:ln>
                          <a:solidFill>
                            <a:schemeClr val="tx1"/>
                          </a:solidFill>
                          <a:effectLst/>
                          <a:latin typeface="Times New Roman" pitchFamily="18" charset="0"/>
                        </a:rPr>
                        <a:t>(+1)</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1952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1" u="none" strike="noStrike" cap="none" normalizeH="0" baseline="0">
                          <a:ln>
                            <a:noFill/>
                          </a:ln>
                          <a:solidFill>
                            <a:schemeClr val="tx1"/>
                          </a:solidFill>
                          <a:effectLst/>
                          <a:latin typeface="Times New Roman" pitchFamily="18" charset="0"/>
                        </a:rPr>
                        <a:t>f</a:t>
                      </a:r>
                      <a:r>
                        <a:rPr kumimoji="0" lang="en-US" sz="1600" b="0" i="0" u="none" strike="noStrike" cap="none" normalizeH="0" baseline="0">
                          <a:ln>
                            <a:noFill/>
                          </a:ln>
                          <a:solidFill>
                            <a:schemeClr val="tx1"/>
                          </a:solidFill>
                          <a:effectLst/>
                          <a:latin typeface="Times New Roman" pitchFamily="18" charset="0"/>
                        </a:rPr>
                        <a:t>(+2)</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193675">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1" u="none" strike="noStrike" cap="none" normalizeH="0" baseline="0">
                          <a:ln>
                            <a:noFill/>
                          </a:ln>
                          <a:solidFill>
                            <a:schemeClr val="tx1"/>
                          </a:solidFill>
                          <a:effectLst/>
                          <a:latin typeface="Times New Roman" pitchFamily="18" charset="0"/>
                        </a:rPr>
                        <a:t>f</a:t>
                      </a:r>
                      <a:r>
                        <a:rPr kumimoji="0" lang="en-US" sz="1600" b="0" i="0" u="none" strike="noStrike" cap="none" normalizeH="0" baseline="0">
                          <a:ln>
                            <a:noFill/>
                          </a:ln>
                          <a:solidFill>
                            <a:schemeClr val="tx1"/>
                          </a:solidFill>
                          <a:effectLst/>
                          <a:latin typeface="Times New Roman" pitchFamily="18" charset="0"/>
                        </a:rPr>
                        <a:t>(+2.5)</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+3.5</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195263">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30000" dirty="0">
                          <a:ln>
                            <a:noFill/>
                          </a:ln>
                          <a:solidFill>
                            <a:schemeClr val="tx1"/>
                          </a:solidFill>
                          <a:effectLst/>
                          <a:latin typeface="Times New Roman" pitchFamily="18"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bl>
          </a:graphicData>
        </a:graphic>
      </p:graphicFrame>
    </p:spTree>
    <p:custDataLst>
      <p:tags r:id="rId1"/>
    </p:custData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normAutofit fontScale="90000"/>
          </a:bodyPr>
          <a:lstStyle/>
          <a:p>
            <a:r>
              <a:rPr lang="en-US" dirty="0"/>
              <a:t>Functions in Mathematics</a:t>
            </a:r>
          </a:p>
        </p:txBody>
      </p:sp>
      <p:sp>
        <p:nvSpPr>
          <p:cNvPr id="531459" name="Rectangle 3"/>
          <p:cNvSpPr>
            <a:spLocks noGrp="1" noChangeArrowheads="1"/>
          </p:cNvSpPr>
          <p:nvPr>
            <p:ph type="body" sz="half" idx="1"/>
          </p:nvPr>
        </p:nvSpPr>
        <p:spPr>
          <a:xfrm>
            <a:off x="685800" y="1295400"/>
            <a:ext cx="7848600" cy="1219200"/>
          </a:xfrm>
        </p:spPr>
        <p:txBody>
          <a:bodyPr>
            <a:normAutofit lnSpcReduction="10000"/>
          </a:bodyPr>
          <a:lstStyle/>
          <a:p>
            <a:pPr>
              <a:lnSpc>
                <a:spcPct val="80000"/>
              </a:lnSpc>
              <a:buFont typeface="Wingdings" pitchFamily="2" charset="2"/>
              <a:buNone/>
            </a:pPr>
            <a:r>
              <a:rPr lang="en-US"/>
              <a:t>Likewise, if we have a function</a:t>
            </a:r>
          </a:p>
          <a:p>
            <a:pPr algn="ctr">
              <a:lnSpc>
                <a:spcPct val="80000"/>
              </a:lnSpc>
              <a:buFont typeface="Wingdings" pitchFamily="2" charset="2"/>
              <a:buNone/>
            </a:pPr>
            <a:r>
              <a:rPr lang="en-US" i="1"/>
              <a:t>a</a:t>
            </a:r>
            <a:r>
              <a:rPr lang="en-US"/>
              <a:t>(</a:t>
            </a:r>
            <a:r>
              <a:rPr lang="en-US" i="1"/>
              <a:t>y</a:t>
            </a:r>
            <a:r>
              <a:rPr lang="en-US"/>
              <a:t>) = | </a:t>
            </a:r>
            <a:r>
              <a:rPr lang="en-US" i="1"/>
              <a:t>y</a:t>
            </a:r>
            <a:r>
              <a:rPr lang="en-US"/>
              <a:t> |</a:t>
            </a:r>
          </a:p>
          <a:p>
            <a:pPr>
              <a:lnSpc>
                <a:spcPct val="50000"/>
              </a:lnSpc>
              <a:buFont typeface="Wingdings" pitchFamily="2" charset="2"/>
              <a:buNone/>
            </a:pPr>
            <a:r>
              <a:rPr lang="en-US"/>
              <a:t>then we know that</a:t>
            </a:r>
          </a:p>
          <a:p>
            <a:pPr>
              <a:buFont typeface="Wingdings" pitchFamily="2" charset="2"/>
              <a:buNone/>
            </a:pPr>
            <a:endParaRPr lang="en-US"/>
          </a:p>
          <a:p>
            <a:pPr>
              <a:buFont typeface="Wingdings" pitchFamily="2" charset="2"/>
              <a:buNone/>
            </a:pPr>
            <a:endParaRPr lang="en-US" sz="2400"/>
          </a:p>
          <a:p>
            <a:pPr>
              <a:buFont typeface="Wingdings" pitchFamily="2" charset="2"/>
              <a:buNone/>
            </a:pPr>
            <a:endParaRPr lang="en-US" sz="2400"/>
          </a:p>
          <a:p>
            <a:pPr>
              <a:buFont typeface="Wingdings" pitchFamily="2" charset="2"/>
              <a:buNone/>
            </a:pPr>
            <a:endParaRPr lang="en-US" sz="2400"/>
          </a:p>
          <a:p>
            <a:pPr>
              <a:buFont typeface="Wingdings" pitchFamily="2" charset="2"/>
              <a:buNone/>
            </a:pPr>
            <a:endParaRPr lang="en-US" sz="2400"/>
          </a:p>
          <a:p>
            <a:pPr>
              <a:buFont typeface="Wingdings" pitchFamily="2" charset="2"/>
              <a:buNone/>
            </a:pPr>
            <a:endParaRPr lang="en-US" sz="2400"/>
          </a:p>
        </p:txBody>
      </p:sp>
      <p:graphicFrame>
        <p:nvGraphicFramePr>
          <p:cNvPr id="531852" name="Group 396"/>
          <p:cNvGraphicFramePr>
            <a:graphicFrameLocks noGrp="1"/>
          </p:cNvGraphicFramePr>
          <p:nvPr>
            <p:ph sz="half" idx="2"/>
          </p:nvPr>
        </p:nvGraphicFramePr>
        <p:xfrm>
          <a:off x="2057400" y="2171700"/>
          <a:ext cx="5410200" cy="4105656"/>
        </p:xfrm>
        <a:graphic>
          <a:graphicData uri="http://schemas.openxmlformats.org/drawingml/2006/table">
            <a:tbl>
              <a:tblPr/>
              <a:tblGrid>
                <a:gridCol w="1258888">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239712">
                  <a:extLst>
                    <a:ext uri="{9D8B030D-6E8A-4147-A177-3AD203B41FA5}">
                      <a16:colId xmlns:a16="http://schemas.microsoft.com/office/drawing/2014/main" val="20002"/>
                    </a:ext>
                  </a:extLst>
                </a:gridCol>
                <a:gridCol w="833438">
                  <a:extLst>
                    <a:ext uri="{9D8B030D-6E8A-4147-A177-3AD203B41FA5}">
                      <a16:colId xmlns:a16="http://schemas.microsoft.com/office/drawing/2014/main" val="20003"/>
                    </a:ext>
                  </a:extLst>
                </a:gridCol>
                <a:gridCol w="233362">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2057400">
                  <a:extLst>
                    <a:ext uri="{9D8B030D-6E8A-4147-A177-3AD203B41FA5}">
                      <a16:colId xmlns:a16="http://schemas.microsoft.com/office/drawing/2014/main" val="20006"/>
                    </a:ext>
                  </a:extLst>
                </a:gridCol>
              </a:tblGrid>
              <a:tr h="228600">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cap="flat">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3675">
                <a:tc>
                  <a:txBody>
                    <a:bodyPr/>
                    <a:lstStyle/>
                    <a:p>
                      <a:pPr marL="0" marR="0" lvl="0" indent="0" algn="r"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2800" b="0" i="1" u="none" strike="noStrike" cap="none" normalizeH="0" baseline="0">
                          <a:ln>
                            <a:noFill/>
                          </a:ln>
                          <a:solidFill>
                            <a:schemeClr val="tx1"/>
                          </a:solidFill>
                          <a:effectLst/>
                          <a:latin typeface="Times New Roman" pitchFamily="18" charset="0"/>
                        </a:rPr>
                        <a:t>a</a:t>
                      </a:r>
                      <a:r>
                        <a:rPr kumimoji="0" lang="en-US" sz="2800" b="0" i="0" u="none" strike="noStrike" cap="none" normalizeH="0" baseline="0">
                          <a:ln>
                            <a:noFill/>
                          </a:ln>
                          <a:solidFill>
                            <a:schemeClr val="tx1"/>
                          </a:solidFill>
                          <a:effectLst/>
                          <a:latin typeface="Times New Roman" pitchFamily="18" charset="0"/>
                        </a:rPr>
                        <a:t>(-2.5)</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6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+2.5</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952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1" u="none" strike="noStrike" cap="none" normalizeH="0" baseline="0">
                          <a:ln>
                            <a:noFill/>
                          </a:ln>
                          <a:solidFill>
                            <a:schemeClr val="tx1"/>
                          </a:solidFill>
                          <a:effectLst/>
                          <a:latin typeface="Times New Roman" pitchFamily="18" charset="0"/>
                        </a:rPr>
                        <a:t>a</a:t>
                      </a:r>
                      <a:r>
                        <a:rPr kumimoji="0" lang="en-US" sz="2800" b="0" i="0" u="none" strike="noStrike" cap="none" normalizeH="0" baseline="0">
                          <a:ln>
                            <a:noFill/>
                          </a:ln>
                          <a:solidFill>
                            <a:schemeClr val="tx1"/>
                          </a:solidFill>
                          <a:effectLst/>
                          <a:latin typeface="Times New Roman" pitchFamily="18" charset="0"/>
                        </a:rPr>
                        <a:t>(-2)</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9051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1" u="none" strike="noStrike" cap="none" normalizeH="0" baseline="0">
                          <a:ln>
                            <a:noFill/>
                          </a:ln>
                          <a:solidFill>
                            <a:schemeClr val="tx1"/>
                          </a:solidFill>
                          <a:effectLst/>
                          <a:latin typeface="Times New Roman" pitchFamily="18" charset="0"/>
                        </a:rPr>
                        <a:t>a</a:t>
                      </a:r>
                      <a:r>
                        <a:rPr kumimoji="0" lang="en-US" sz="2800" b="0" i="0" u="none" strike="noStrike" cap="none" normalizeH="0" baseline="0">
                          <a:ln>
                            <a:noFill/>
                          </a:ln>
                          <a:solidFill>
                            <a:schemeClr val="tx1"/>
                          </a:solidFill>
                          <a:effectLst/>
                          <a:latin typeface="Times New Roman" pitchFamily="18" charset="0"/>
                        </a:rPr>
                        <a:t>(-1)</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193675">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1" u="none" strike="noStrike" cap="none" normalizeH="0" baseline="0">
                          <a:ln>
                            <a:noFill/>
                          </a:ln>
                          <a:solidFill>
                            <a:schemeClr val="tx1"/>
                          </a:solidFill>
                          <a:effectLst/>
                          <a:latin typeface="Times New Roman" pitchFamily="18" charset="0"/>
                        </a:rPr>
                        <a:t>a</a:t>
                      </a:r>
                      <a:r>
                        <a:rPr kumimoji="0" lang="en-US" sz="2800" b="0" i="0" u="none" strike="noStrike" cap="none" normalizeH="0" baseline="0">
                          <a:ln>
                            <a:noFill/>
                          </a:ln>
                          <a:solidFill>
                            <a:schemeClr val="tx1"/>
                          </a:solidFill>
                          <a:effectLst/>
                          <a:latin typeface="Times New Roman" pitchFamily="18" charset="0"/>
                        </a:rPr>
                        <a:t>(0)</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  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1952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1" u="none" strike="noStrike" cap="none" normalizeH="0" baseline="0">
                          <a:ln>
                            <a:noFill/>
                          </a:ln>
                          <a:solidFill>
                            <a:schemeClr val="tx1"/>
                          </a:solidFill>
                          <a:effectLst/>
                          <a:latin typeface="Times New Roman" pitchFamily="18" charset="0"/>
                        </a:rPr>
                        <a:t>a</a:t>
                      </a:r>
                      <a:r>
                        <a:rPr kumimoji="0" lang="en-US" sz="2800" b="0" i="0" u="none" strike="noStrike" cap="none" normalizeH="0" baseline="0">
                          <a:ln>
                            <a:noFill/>
                          </a:ln>
                          <a:solidFill>
                            <a:schemeClr val="tx1"/>
                          </a:solidFill>
                          <a:effectLst/>
                          <a:latin typeface="Times New Roman" pitchFamily="18" charset="0"/>
                        </a:rPr>
                        <a:t>(+1)</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1952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1" u="none" strike="noStrike" cap="none" normalizeH="0" baseline="0">
                          <a:ln>
                            <a:noFill/>
                          </a:ln>
                          <a:solidFill>
                            <a:schemeClr val="tx1"/>
                          </a:solidFill>
                          <a:effectLst/>
                          <a:latin typeface="Times New Roman" pitchFamily="18" charset="0"/>
                        </a:rPr>
                        <a:t>a</a:t>
                      </a:r>
                      <a:r>
                        <a:rPr kumimoji="0" lang="en-US" sz="2800" b="0" i="0" u="none" strike="noStrike" cap="none" normalizeH="0" baseline="0">
                          <a:ln>
                            <a:noFill/>
                          </a:ln>
                          <a:solidFill>
                            <a:schemeClr val="tx1"/>
                          </a:solidFill>
                          <a:effectLst/>
                          <a:latin typeface="Times New Roman" pitchFamily="18" charset="0"/>
                        </a:rPr>
                        <a:t>(+2)</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193675">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1" u="none" strike="noStrike" cap="none" normalizeH="0" baseline="0">
                          <a:ln>
                            <a:noFill/>
                          </a:ln>
                          <a:solidFill>
                            <a:schemeClr val="tx1"/>
                          </a:solidFill>
                          <a:effectLst/>
                          <a:latin typeface="Times New Roman" pitchFamily="18" charset="0"/>
                        </a:rPr>
                        <a:t>a</a:t>
                      </a:r>
                      <a:r>
                        <a:rPr kumimoji="0" lang="en-US" sz="2800" b="0" i="0" u="none" strike="noStrike" cap="none" normalizeH="0" baseline="0">
                          <a:ln>
                            <a:noFill/>
                          </a:ln>
                          <a:solidFill>
                            <a:schemeClr val="tx1"/>
                          </a:solidFill>
                          <a:effectLst/>
                          <a:latin typeface="Times New Roman" pitchFamily="18" charset="0"/>
                        </a:rPr>
                        <a:t>(+2.5)</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+2.5</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195263">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30000">
                          <a:ln>
                            <a:noFill/>
                          </a:ln>
                          <a:solidFill>
                            <a:schemeClr val="tx1"/>
                          </a:solidFill>
                          <a:effectLst/>
                          <a:latin typeface="Times New Roman" pitchFamily="18"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bl>
          </a:graphicData>
        </a:graphic>
      </p:graphicFrame>
    </p:spTree>
    <p:custDataLst>
      <p:tags r:id="rId1"/>
    </p:custData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p:txBody>
          <a:bodyPr/>
          <a:lstStyle/>
          <a:p>
            <a:r>
              <a:rPr lang="en-US"/>
              <a:t>Function Argument</a:t>
            </a:r>
          </a:p>
        </p:txBody>
      </p:sp>
      <p:sp>
        <p:nvSpPr>
          <p:cNvPr id="549891" name="Rectangle 3"/>
          <p:cNvSpPr>
            <a:spLocks noGrp="1" noChangeArrowheads="1"/>
          </p:cNvSpPr>
          <p:nvPr>
            <p:ph type="body" idx="1"/>
          </p:nvPr>
        </p:nvSpPr>
        <p:spPr/>
        <p:txBody>
          <a:bodyPr>
            <a:normAutofit lnSpcReduction="10000"/>
          </a:bodyPr>
          <a:lstStyle/>
          <a:p>
            <a:pPr algn="ctr">
              <a:lnSpc>
                <a:spcPct val="80000"/>
              </a:lnSpc>
              <a:buFont typeface="Wingdings" pitchFamily="2" charset="2"/>
              <a:buNone/>
            </a:pPr>
            <a:r>
              <a:rPr lang="en-US" i="1"/>
              <a:t>f</a:t>
            </a:r>
            <a:r>
              <a:rPr lang="en-US"/>
              <a:t>(</a:t>
            </a:r>
            <a:r>
              <a:rPr lang="en-US" i="1"/>
              <a:t>x</a:t>
            </a:r>
            <a:r>
              <a:rPr lang="en-US"/>
              <a:t>) = </a:t>
            </a:r>
            <a:r>
              <a:rPr lang="en-US" i="1"/>
              <a:t>x</a:t>
            </a:r>
            <a:r>
              <a:rPr lang="en-US"/>
              <a:t> + 1</a:t>
            </a:r>
          </a:p>
          <a:p>
            <a:pPr algn="ctr">
              <a:lnSpc>
                <a:spcPct val="80000"/>
              </a:lnSpc>
              <a:buFont typeface="Wingdings" pitchFamily="2" charset="2"/>
              <a:buNone/>
            </a:pPr>
            <a:r>
              <a:rPr lang="en-US" i="1"/>
              <a:t>a</a:t>
            </a:r>
            <a:r>
              <a:rPr lang="en-US"/>
              <a:t>(</a:t>
            </a:r>
            <a:r>
              <a:rPr lang="en-US" i="1"/>
              <a:t>y</a:t>
            </a:r>
            <a:r>
              <a:rPr lang="en-US"/>
              <a:t>) = | </a:t>
            </a:r>
            <a:r>
              <a:rPr lang="en-US" i="1"/>
              <a:t>y</a:t>
            </a:r>
            <a:r>
              <a:rPr lang="en-US"/>
              <a:t> |</a:t>
            </a:r>
          </a:p>
          <a:p>
            <a:pPr>
              <a:buFont typeface="Wingdings" pitchFamily="2" charset="2"/>
              <a:buNone/>
            </a:pPr>
            <a:r>
              <a:rPr lang="en-US"/>
              <a:t>We refer to the thing inside the parentheses immediately after the name of the function as the </a:t>
            </a:r>
            <a:r>
              <a:rPr lang="en-US" b="1" i="1" u="sng"/>
              <a:t>argument</a:t>
            </a:r>
            <a:r>
              <a:rPr lang="en-US" i="1"/>
              <a:t> </a:t>
            </a:r>
            <a:r>
              <a:rPr lang="en-US"/>
              <a:t>(also known as the </a:t>
            </a:r>
            <a:r>
              <a:rPr lang="en-US" b="1" i="1" u="sng"/>
              <a:t>parameter</a:t>
            </a:r>
            <a:r>
              <a:rPr lang="en-US"/>
              <a:t>) of the function.</a:t>
            </a:r>
          </a:p>
          <a:p>
            <a:pPr>
              <a:buFont typeface="Wingdings" pitchFamily="2" charset="2"/>
              <a:buNone/>
            </a:pPr>
            <a:r>
              <a:rPr lang="en-US"/>
              <a:t>In the examples above:</a:t>
            </a:r>
          </a:p>
          <a:p>
            <a:r>
              <a:rPr lang="en-US"/>
              <a:t>the argument of the function named </a:t>
            </a:r>
            <a:r>
              <a:rPr lang="en-US" i="1"/>
              <a:t>f</a:t>
            </a:r>
            <a:r>
              <a:rPr lang="en-US"/>
              <a:t> is </a:t>
            </a:r>
            <a:r>
              <a:rPr lang="en-US" i="1"/>
              <a:t>x</a:t>
            </a:r>
            <a:r>
              <a:rPr lang="en-US"/>
              <a:t>;</a:t>
            </a:r>
          </a:p>
          <a:p>
            <a:r>
              <a:rPr lang="en-US"/>
              <a:t>the argument of the function named </a:t>
            </a:r>
            <a:r>
              <a:rPr lang="en-US" i="1"/>
              <a:t>a</a:t>
            </a:r>
            <a:r>
              <a:rPr lang="en-US"/>
              <a:t> is </a:t>
            </a:r>
            <a:r>
              <a:rPr lang="en-US" i="1"/>
              <a:t>y</a:t>
            </a:r>
            <a:r>
              <a:rPr lang="en-US"/>
              <a:t>. </a:t>
            </a:r>
          </a:p>
          <a:p>
            <a:pPr>
              <a:buFont typeface="Wingdings" pitchFamily="2" charset="2"/>
              <a:buNone/>
            </a:pPr>
            <a:endParaRPr lang="en-US"/>
          </a:p>
        </p:txBody>
      </p:sp>
    </p:spTree>
    <p:custDataLst>
      <p:tags r:id="rId1"/>
    </p:custData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dirty="0"/>
              <a:t>Absolute Value Function in C</a:t>
            </a:r>
          </a:p>
        </p:txBody>
      </p:sp>
      <p:sp>
        <p:nvSpPr>
          <p:cNvPr id="534531" name="Rectangle 3"/>
          <p:cNvSpPr>
            <a:spLocks noGrp="1" noChangeArrowheads="1"/>
          </p:cNvSpPr>
          <p:nvPr>
            <p:ph type="body" idx="1"/>
          </p:nvPr>
        </p:nvSpPr>
        <p:spPr>
          <a:xfrm>
            <a:off x="685800" y="1295400"/>
            <a:ext cx="7848600" cy="5334000"/>
          </a:xfrm>
        </p:spPr>
        <p:txBody>
          <a:bodyPr>
            <a:normAutofit/>
          </a:bodyPr>
          <a:lstStyle/>
          <a:p>
            <a:pPr algn="just">
              <a:lnSpc>
                <a:spcPct val="90000"/>
              </a:lnSpc>
            </a:pPr>
            <a:r>
              <a:rPr lang="en-US" dirty="0"/>
              <a:t>The </a:t>
            </a:r>
            <a:r>
              <a:rPr lang="en-US" dirty="0">
                <a:latin typeface="Courier New" pitchFamily="49" charset="0"/>
              </a:rPr>
              <a:t>abs</a:t>
            </a:r>
            <a:r>
              <a:rPr lang="en-US" dirty="0"/>
              <a:t> function calculates the </a:t>
            </a:r>
            <a:r>
              <a:rPr lang="en-US" b="1" i="1" u="sng" dirty="0"/>
              <a:t>absolute value</a:t>
            </a:r>
            <a:r>
              <a:rPr lang="en-US" i="1" dirty="0"/>
              <a:t> </a:t>
            </a:r>
            <a:r>
              <a:rPr lang="en-US" dirty="0"/>
              <a:t>of its argument. It’s the C analogue of the mathematical function</a:t>
            </a:r>
          </a:p>
          <a:p>
            <a:pPr algn="just">
              <a:lnSpc>
                <a:spcPct val="60000"/>
              </a:lnSpc>
              <a:buFont typeface="Wingdings" pitchFamily="2" charset="2"/>
              <a:buNone/>
            </a:pPr>
            <a:r>
              <a:rPr lang="en-US" dirty="0"/>
              <a:t>				a(</a:t>
            </a:r>
            <a:r>
              <a:rPr lang="en-US" i="1" dirty="0"/>
              <a:t>y</a:t>
            </a:r>
            <a:r>
              <a:rPr lang="en-US" dirty="0"/>
              <a:t>) = | </a:t>
            </a:r>
            <a:r>
              <a:rPr lang="en-US" i="1" dirty="0"/>
              <a:t>y</a:t>
            </a:r>
            <a:r>
              <a:rPr lang="en-US" dirty="0"/>
              <a:t> |</a:t>
            </a:r>
          </a:p>
          <a:p>
            <a:pPr algn="just">
              <a:lnSpc>
                <a:spcPct val="70000"/>
              </a:lnSpc>
              <a:buFont typeface="Wingdings" pitchFamily="2" charset="2"/>
              <a:buNone/>
            </a:pPr>
            <a:r>
              <a:rPr lang="en-US" dirty="0"/>
              <a:t>    (the absolute value function)</a:t>
            </a:r>
          </a:p>
          <a:p>
            <a:pPr algn="just">
              <a:lnSpc>
                <a:spcPct val="70000"/>
              </a:lnSpc>
              <a:buFont typeface="Wingdings" pitchFamily="2" charset="2"/>
              <a:buNone/>
            </a:pPr>
            <a:r>
              <a:rPr lang="en-US" dirty="0"/>
              <a:t>				 a= abs(y);</a:t>
            </a:r>
          </a:p>
        </p:txBody>
      </p:sp>
    </p:spTree>
    <p:custDataLst>
      <p:tags r:id="rId1"/>
    </p:custData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idx="4294967295"/>
          </p:nvPr>
        </p:nvSpPr>
        <p:spPr>
          <a:xfrm>
            <a:off x="685800" y="457200"/>
            <a:ext cx="7793038" cy="990600"/>
          </a:xfrm>
        </p:spPr>
        <p:txBody>
          <a:bodyPr>
            <a:normAutofit/>
          </a:bodyPr>
          <a:lstStyle/>
          <a:p>
            <a:r>
              <a:rPr lang="en-US" dirty="0"/>
              <a:t>Absolute Value Function in C </a:t>
            </a:r>
          </a:p>
        </p:txBody>
      </p:sp>
      <p:graphicFrame>
        <p:nvGraphicFramePr>
          <p:cNvPr id="535724" name="Group 172"/>
          <p:cNvGraphicFramePr>
            <a:graphicFrameLocks noGrp="1"/>
          </p:cNvGraphicFramePr>
          <p:nvPr>
            <p:ph idx="1"/>
          </p:nvPr>
        </p:nvGraphicFramePr>
        <p:xfrm>
          <a:off x="2286000" y="1295400"/>
          <a:ext cx="4724400" cy="4500246"/>
        </p:xfrm>
        <a:graphic>
          <a:graphicData uri="http://schemas.openxmlformats.org/drawingml/2006/table">
            <a:tbl>
              <a:tblPr/>
              <a:tblGrid>
                <a:gridCol w="25908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436563">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accent1"/>
                          </a:solidFill>
                          <a:effectLst/>
                          <a:latin typeface="Times New Roman" pitchFamily="18" charset="0"/>
                        </a:rPr>
                        <a:t>…</a:t>
                      </a:r>
                    </a:p>
                  </a:txBody>
                  <a:tcPr horzOverflow="overflow">
                    <a:lnL cap="flat">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59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err="1">
                          <a:ln>
                            <a:noFill/>
                          </a:ln>
                          <a:solidFill>
                            <a:schemeClr val="accent1"/>
                          </a:solidFill>
                          <a:effectLst/>
                          <a:latin typeface="Courier New" pitchFamily="49" charset="0"/>
                        </a:rPr>
                        <a:t>fabs</a:t>
                      </a:r>
                      <a:r>
                        <a:rPr kumimoji="0" lang="en-US" sz="2800" b="0" i="0" u="none" strike="noStrike" cap="none" normalizeH="0" baseline="0" dirty="0">
                          <a:ln>
                            <a:noFill/>
                          </a:ln>
                          <a:solidFill>
                            <a:schemeClr val="accent1"/>
                          </a:solidFill>
                          <a:effectLst/>
                          <a:latin typeface="Courier New" pitchFamily="49" charset="0"/>
                        </a:rPr>
                        <a:t>(-2.5)</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Times New Roman" pitchFamily="18" charset="0"/>
                        </a:rPr>
                        <a:t>returns</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Courier New" pitchFamily="49" charset="0"/>
                        </a:rPr>
                        <a:t>2.5</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159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Courier New" pitchFamily="49" charset="0"/>
                        </a:rPr>
                        <a:t> abs(-2)</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Times New Roman" pitchFamily="18" charset="0"/>
                        </a:rPr>
                        <a:t>returns</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Courier New" pitchFamily="49" charset="0"/>
                        </a:rPr>
                        <a:t>2</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159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Courier New" pitchFamily="49" charset="0"/>
                        </a:rPr>
                        <a:t> abs(-1)</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Times New Roman" pitchFamily="18" charset="0"/>
                        </a:rPr>
                        <a:t>returns</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Courier New" pitchFamily="49" charset="0"/>
                        </a:rPr>
                        <a:t>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175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Courier New" pitchFamily="49" charset="0"/>
                        </a:rPr>
                        <a:t> abs(0)</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Times New Roman" pitchFamily="18" charset="0"/>
                        </a:rPr>
                        <a:t>returns</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Courier New" pitchFamily="49" charset="0"/>
                        </a:rPr>
                        <a:t>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5159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Courier New" pitchFamily="49" charset="0"/>
                        </a:rPr>
                        <a:t> abs(1) </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Times New Roman" pitchFamily="18" charset="0"/>
                        </a:rPr>
                        <a:t>returns</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Courier New" pitchFamily="49" charset="0"/>
                        </a:rPr>
                        <a:t>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5159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Courier New" pitchFamily="49" charset="0"/>
                        </a:rPr>
                        <a:t> abs(2)</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Times New Roman" pitchFamily="18" charset="0"/>
                        </a:rPr>
                        <a:t>returns</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Courier New" pitchFamily="49" charset="0"/>
                        </a:rPr>
                        <a:t>2</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5159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Courier New" pitchFamily="49" charset="0"/>
                        </a:rPr>
                        <a:t>fabs(2.5)</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accent1"/>
                          </a:solidFill>
                          <a:effectLst/>
                          <a:latin typeface="Times New Roman" pitchFamily="18" charset="0"/>
                        </a:rPr>
                        <a:t>returns</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dirty="0">
                          <a:ln>
                            <a:noFill/>
                          </a:ln>
                          <a:solidFill>
                            <a:schemeClr val="accent1"/>
                          </a:solidFill>
                          <a:effectLst/>
                          <a:latin typeface="Courier New" pitchFamily="49" charset="0"/>
                        </a:rPr>
                        <a:t>2.5</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436563">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accent1"/>
                          </a:solidFill>
                          <a:effectLst/>
                          <a:latin typeface="Times New Roman" pitchFamily="18" charset="0"/>
                        </a:rPr>
                        <a:t>…</a:t>
                      </a:r>
                    </a:p>
                  </a:txBody>
                  <a:tcPr horzOverflow="overflow">
                    <a:lnL cap="flat">
                      <a:noFill/>
                    </a:lnL>
                    <a:lnR cap="flat">
                      <a:noFill/>
                    </a:lnR>
                    <a:lnT>
                      <a:noFill/>
                    </a:lnT>
                    <a:lnB cap="flat">
                      <a:noFill/>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bl>
          </a:graphicData>
        </a:graphic>
      </p:graphicFrame>
    </p:spTree>
    <p:custDataLst>
      <p:tags r:id="rId1"/>
    </p:custData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idx="4294967295"/>
          </p:nvPr>
        </p:nvSpPr>
        <p:spPr>
          <a:xfrm>
            <a:off x="990600" y="457200"/>
            <a:ext cx="7793038" cy="677863"/>
          </a:xfrm>
        </p:spPr>
        <p:txBody>
          <a:bodyPr>
            <a:normAutofit fontScale="90000"/>
          </a:bodyPr>
          <a:lstStyle/>
          <a:p>
            <a:r>
              <a:rPr lang="en-US"/>
              <a:t>Absolute Value Function in C #3</a:t>
            </a:r>
          </a:p>
        </p:txBody>
      </p:sp>
      <p:sp>
        <p:nvSpPr>
          <p:cNvPr id="551983" name="Text Box 47"/>
          <p:cNvSpPr txBox="1">
            <a:spLocks noChangeArrowheads="1"/>
          </p:cNvSpPr>
          <p:nvPr/>
        </p:nvSpPr>
        <p:spPr bwMode="auto">
          <a:xfrm>
            <a:off x="685800" y="1447800"/>
            <a:ext cx="7772400" cy="2311402"/>
          </a:xfrm>
          <a:prstGeom prst="rect">
            <a:avLst/>
          </a:prstGeom>
          <a:noFill/>
          <a:ln w="9525">
            <a:noFill/>
            <a:miter lim="800000"/>
            <a:headEnd/>
            <a:tailEnd/>
          </a:ln>
          <a:effectLst/>
        </p:spPr>
        <p:txBody>
          <a:bodyPr>
            <a:spAutoFit/>
          </a:bodyPr>
          <a:lstStyle/>
          <a:p>
            <a:pPr algn="l">
              <a:lnSpc>
                <a:spcPct val="90000"/>
              </a:lnSpc>
            </a:pPr>
            <a:r>
              <a:rPr lang="en-US" sz="2800" dirty="0">
                <a:solidFill>
                  <a:schemeClr val="accent1"/>
                </a:solidFill>
              </a:rPr>
              <a:t>We say “</a:t>
            </a:r>
            <a:r>
              <a:rPr lang="en-US" sz="2800" dirty="0">
                <a:solidFill>
                  <a:schemeClr val="accent1"/>
                </a:solidFill>
                <a:latin typeface="Courier New" pitchFamily="49" charset="0"/>
              </a:rPr>
              <a:t>abs</a:t>
            </a:r>
            <a:r>
              <a:rPr lang="en-US" sz="2800" dirty="0">
                <a:solidFill>
                  <a:schemeClr val="accent1"/>
                </a:solidFill>
              </a:rPr>
              <a:t> of -2 </a:t>
            </a:r>
            <a:r>
              <a:rPr lang="en-US" sz="2800" b="1" i="1" u="sng" dirty="0">
                <a:solidFill>
                  <a:schemeClr val="accent1"/>
                </a:solidFill>
              </a:rPr>
              <a:t>evaluates to</a:t>
            </a:r>
            <a:r>
              <a:rPr lang="en-US" sz="2800" dirty="0">
                <a:solidFill>
                  <a:schemeClr val="accent1"/>
                </a:solidFill>
              </a:rPr>
              <a:t> 2” or “</a:t>
            </a:r>
            <a:r>
              <a:rPr lang="en-US" sz="2800" dirty="0">
                <a:solidFill>
                  <a:schemeClr val="accent1"/>
                </a:solidFill>
                <a:latin typeface="Courier New" pitchFamily="49" charset="0"/>
              </a:rPr>
              <a:t>abs</a:t>
            </a:r>
            <a:r>
              <a:rPr lang="en-US" sz="2800" dirty="0">
                <a:solidFill>
                  <a:schemeClr val="accent1"/>
                </a:solidFill>
              </a:rPr>
              <a:t> of -2 </a:t>
            </a:r>
            <a:r>
              <a:rPr lang="en-US" sz="2800" b="1" i="1" u="sng" dirty="0">
                <a:solidFill>
                  <a:schemeClr val="accent1"/>
                </a:solidFill>
              </a:rPr>
              <a:t>returns</a:t>
            </a:r>
            <a:r>
              <a:rPr lang="en-US" sz="2800" dirty="0">
                <a:solidFill>
                  <a:schemeClr val="accent1"/>
                </a:solidFill>
              </a:rPr>
              <a:t> 2.”</a:t>
            </a:r>
          </a:p>
          <a:p>
            <a:pPr algn="l">
              <a:lnSpc>
                <a:spcPct val="90000"/>
              </a:lnSpc>
            </a:pPr>
            <a:endParaRPr lang="en-US" sz="2800" dirty="0">
              <a:solidFill>
                <a:schemeClr val="accent1"/>
              </a:solidFill>
            </a:endParaRPr>
          </a:p>
          <a:p>
            <a:pPr algn="l">
              <a:lnSpc>
                <a:spcPct val="80000"/>
              </a:lnSpc>
            </a:pPr>
            <a:r>
              <a:rPr lang="en-US" sz="2800" dirty="0">
                <a:solidFill>
                  <a:schemeClr val="accent1"/>
                </a:solidFill>
              </a:rPr>
              <a:t>Note that the function named </a:t>
            </a:r>
            <a:r>
              <a:rPr lang="en-US" sz="2800" b="1" u="sng" dirty="0">
                <a:solidFill>
                  <a:schemeClr val="accent1"/>
                </a:solidFill>
                <a:latin typeface="Courier New" pitchFamily="49" charset="0"/>
              </a:rPr>
              <a:t>abs</a:t>
            </a:r>
            <a:r>
              <a:rPr lang="en-US" sz="2800" dirty="0">
                <a:solidFill>
                  <a:schemeClr val="accent1"/>
                </a:solidFill>
              </a:rPr>
              <a:t> calculates the absolute value of an </a:t>
            </a:r>
            <a:r>
              <a:rPr lang="en-US" sz="2800" b="1" u="sng" dirty="0">
                <a:solidFill>
                  <a:schemeClr val="accent1"/>
                </a:solidFill>
                <a:latin typeface="Courier New" pitchFamily="49" charset="0"/>
              </a:rPr>
              <a:t>int</a:t>
            </a:r>
            <a:r>
              <a:rPr lang="en-US" sz="2800" dirty="0">
                <a:solidFill>
                  <a:schemeClr val="accent1"/>
                </a:solidFill>
              </a:rPr>
              <a:t> argument, and </a:t>
            </a:r>
            <a:r>
              <a:rPr lang="en-US" sz="2800" b="1" u="sng" dirty="0" err="1">
                <a:solidFill>
                  <a:schemeClr val="accent1"/>
                </a:solidFill>
                <a:latin typeface="Courier New" pitchFamily="49" charset="0"/>
              </a:rPr>
              <a:t>fabs</a:t>
            </a:r>
            <a:r>
              <a:rPr lang="en-US" sz="2800" dirty="0">
                <a:solidFill>
                  <a:schemeClr val="accent1"/>
                </a:solidFill>
              </a:rPr>
              <a:t> calculates the absolute value of a </a:t>
            </a:r>
            <a:r>
              <a:rPr lang="en-US" sz="2800" b="1" u="sng" dirty="0">
                <a:solidFill>
                  <a:schemeClr val="accent1"/>
                </a:solidFill>
                <a:latin typeface="Courier New" pitchFamily="49" charset="0"/>
              </a:rPr>
              <a:t>float</a:t>
            </a:r>
            <a:r>
              <a:rPr lang="en-US" sz="2800" dirty="0">
                <a:solidFill>
                  <a:schemeClr val="accent1"/>
                </a:solidFill>
              </a:rPr>
              <a:t> argument.</a:t>
            </a:r>
          </a:p>
        </p:txBody>
      </p:sp>
    </p:spTree>
    <p:custDataLst>
      <p:tags r:id="rId1"/>
    </p:custData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t>Function Call in Programming</a:t>
            </a:r>
          </a:p>
        </p:txBody>
      </p:sp>
      <p:sp>
        <p:nvSpPr>
          <p:cNvPr id="538627" name="Rectangle 3"/>
          <p:cNvSpPr>
            <a:spLocks noGrp="1" noChangeArrowheads="1"/>
          </p:cNvSpPr>
          <p:nvPr>
            <p:ph type="body" idx="1"/>
          </p:nvPr>
        </p:nvSpPr>
        <p:spPr>
          <a:xfrm>
            <a:off x="685800" y="1209675"/>
            <a:ext cx="7848600" cy="5257800"/>
          </a:xfrm>
        </p:spPr>
        <p:txBody>
          <a:bodyPr/>
          <a:lstStyle/>
          <a:p>
            <a:pPr algn="just">
              <a:lnSpc>
                <a:spcPct val="90000"/>
              </a:lnSpc>
              <a:buFont typeface="Wingdings" pitchFamily="2" charset="2"/>
              <a:buNone/>
            </a:pPr>
            <a:r>
              <a:rPr lang="en-US" dirty="0"/>
              <a:t>In programming, the use of a function in an expression is referred to as a </a:t>
            </a:r>
            <a:r>
              <a:rPr lang="en-US" b="1" i="1" u="sng" dirty="0"/>
              <a:t>call</a:t>
            </a:r>
            <a:r>
              <a:rPr lang="en-US" dirty="0"/>
              <a:t>.</a:t>
            </a:r>
          </a:p>
          <a:p>
            <a:pPr algn="just">
              <a:lnSpc>
                <a:spcPct val="70000"/>
              </a:lnSpc>
              <a:buFont typeface="Wingdings" pitchFamily="2" charset="2"/>
              <a:buNone/>
            </a:pPr>
            <a:r>
              <a:rPr lang="en-US" dirty="0"/>
              <a:t>We say that the statement</a:t>
            </a:r>
          </a:p>
          <a:p>
            <a:pPr algn="just">
              <a:lnSpc>
                <a:spcPct val="80000"/>
              </a:lnSpc>
              <a:buFont typeface="Wingdings" pitchFamily="2" charset="2"/>
              <a:buNone/>
            </a:pPr>
            <a:r>
              <a:rPr lang="en-US" dirty="0">
                <a:latin typeface="Courier New" pitchFamily="49" charset="0"/>
              </a:rPr>
              <a:t>printf("%d\n", abs(-2));</a:t>
            </a:r>
          </a:p>
          <a:p>
            <a:pPr algn="just">
              <a:lnSpc>
                <a:spcPct val="90000"/>
              </a:lnSpc>
              <a:buFont typeface="Wingdings" pitchFamily="2" charset="2"/>
              <a:buNone/>
            </a:pPr>
            <a:r>
              <a:rPr lang="en-US" b="1" i="1" u="sng" dirty="0"/>
              <a:t>invokes</a:t>
            </a:r>
            <a:r>
              <a:rPr lang="en-US" i="1" dirty="0"/>
              <a:t> </a:t>
            </a:r>
            <a:r>
              <a:rPr lang="en-US" dirty="0"/>
              <a:t>or </a:t>
            </a:r>
            <a:r>
              <a:rPr lang="en-US" b="1" i="1" u="sng" dirty="0"/>
              <a:t>calls</a:t>
            </a:r>
            <a:r>
              <a:rPr lang="en-US" i="1" dirty="0"/>
              <a:t> </a:t>
            </a:r>
            <a:r>
              <a:rPr lang="en-US" dirty="0"/>
              <a:t>the function </a:t>
            </a:r>
            <a:r>
              <a:rPr lang="en-US" dirty="0">
                <a:latin typeface="Courier New" pitchFamily="49" charset="0"/>
              </a:rPr>
              <a:t>abs</a:t>
            </a:r>
            <a:r>
              <a:rPr lang="en-US" dirty="0"/>
              <a:t>; </a:t>
            </a:r>
          </a:p>
          <a:p>
            <a:pPr algn="just">
              <a:lnSpc>
                <a:spcPct val="90000"/>
              </a:lnSpc>
              <a:buFont typeface="Wingdings" pitchFamily="2" charset="2"/>
              <a:buNone/>
            </a:pPr>
            <a:r>
              <a:rPr lang="en-US" dirty="0"/>
              <a:t>the statement </a:t>
            </a:r>
            <a:r>
              <a:rPr lang="en-US" b="1" i="1" u="sng" dirty="0"/>
              <a:t>passes</a:t>
            </a:r>
            <a:r>
              <a:rPr lang="en-US" i="1" dirty="0"/>
              <a:t> </a:t>
            </a:r>
            <a:r>
              <a:rPr lang="en-US" dirty="0"/>
              <a:t>an argument of -2 to the function; the function </a:t>
            </a:r>
            <a:r>
              <a:rPr lang="en-US" dirty="0">
                <a:latin typeface="Courier New" pitchFamily="49" charset="0"/>
              </a:rPr>
              <a:t>abs</a:t>
            </a:r>
            <a:r>
              <a:rPr lang="en-US" dirty="0"/>
              <a:t> </a:t>
            </a:r>
            <a:r>
              <a:rPr lang="en-US" b="1" i="1" u="sng" dirty="0"/>
              <a:t>returns</a:t>
            </a:r>
            <a:r>
              <a:rPr lang="en-US" i="1" dirty="0"/>
              <a:t> </a:t>
            </a:r>
            <a:r>
              <a:rPr lang="en-US" dirty="0"/>
              <a:t>a value of 2.</a:t>
            </a:r>
          </a:p>
        </p:txBody>
      </p:sp>
    </p:spTree>
    <p:custDataLst>
      <p:tags r:id="rId1"/>
    </p:custData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normAutofit fontScale="90000"/>
          </a:bodyPr>
          <a:lstStyle/>
          <a:p>
            <a:r>
              <a:rPr lang="en-US"/>
              <a:t>Math Function vs Programming Function</a:t>
            </a:r>
          </a:p>
        </p:txBody>
      </p:sp>
      <p:sp>
        <p:nvSpPr>
          <p:cNvPr id="552963" name="Rectangle 3"/>
          <p:cNvSpPr>
            <a:spLocks noGrp="1" noChangeArrowheads="1"/>
          </p:cNvSpPr>
          <p:nvPr>
            <p:ph type="body" idx="1"/>
          </p:nvPr>
        </p:nvSpPr>
        <p:spPr/>
        <p:txBody>
          <a:bodyPr/>
          <a:lstStyle/>
          <a:p>
            <a:pPr>
              <a:buFont typeface="Wingdings" pitchFamily="2" charset="2"/>
              <a:buNone/>
            </a:pPr>
            <a:r>
              <a:rPr lang="en-US" dirty="0"/>
              <a:t>An important distinction between a function in mathematics and a function in programming: a </a:t>
            </a:r>
            <a:r>
              <a:rPr lang="en-US" b="1" u="sng" dirty="0"/>
              <a:t>function in mathematics</a:t>
            </a:r>
            <a:r>
              <a:rPr lang="en-US" dirty="0"/>
              <a:t> is simply a </a:t>
            </a:r>
            <a:r>
              <a:rPr lang="en-US" b="1" u="sng" dirty="0"/>
              <a:t>definition</a:t>
            </a:r>
            <a:r>
              <a:rPr lang="en-US" dirty="0"/>
              <a:t> (“this name </a:t>
            </a:r>
            <a:r>
              <a:rPr lang="en-US" b="1" u="sng" dirty="0"/>
              <a:t>means</a:t>
            </a:r>
            <a:r>
              <a:rPr lang="en-US" dirty="0"/>
              <a:t> that expression”), while a </a:t>
            </a:r>
            <a:r>
              <a:rPr lang="en-US" b="1" u="sng" dirty="0"/>
              <a:t>function in programming</a:t>
            </a:r>
            <a:r>
              <a:rPr lang="en-US" dirty="0"/>
              <a:t> is an </a:t>
            </a:r>
            <a:r>
              <a:rPr lang="en-US" b="1" u="sng" dirty="0"/>
              <a:t>action</a:t>
            </a:r>
            <a:r>
              <a:rPr lang="en-US" dirty="0"/>
              <a:t> (“this name </a:t>
            </a:r>
            <a:r>
              <a:rPr lang="en-US" b="1" u="sng" dirty="0"/>
              <a:t>means</a:t>
            </a:r>
            <a:r>
              <a:rPr lang="en-US" dirty="0"/>
              <a:t> execute that sequence of statements”). </a:t>
            </a:r>
          </a:p>
        </p:txBody>
      </p:sp>
    </p:spTree>
    <p:custDataLst>
      <p:tags r:id="rId1"/>
    </p:custData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en-US"/>
              <a:t>C Standard Library</a:t>
            </a:r>
            <a:endParaRPr lang="en-US" b="0"/>
          </a:p>
        </p:txBody>
      </p:sp>
      <p:sp>
        <p:nvSpPr>
          <p:cNvPr id="539651" name="Rectangle 3"/>
          <p:cNvSpPr>
            <a:spLocks noGrp="1" noChangeArrowheads="1"/>
          </p:cNvSpPr>
          <p:nvPr>
            <p:ph type="body" idx="1"/>
          </p:nvPr>
        </p:nvSpPr>
        <p:spPr>
          <a:xfrm>
            <a:off x="685800" y="1295400"/>
            <a:ext cx="7467600" cy="4648200"/>
          </a:xfrm>
        </p:spPr>
        <p:txBody>
          <a:bodyPr/>
          <a:lstStyle/>
          <a:p>
            <a:pPr algn="just"/>
            <a:r>
              <a:rPr lang="en-US" dirty="0"/>
              <a:t>Every implementation of C comes with a standard </a:t>
            </a:r>
            <a:r>
              <a:rPr lang="en-US" b="1" i="1" u="sng" dirty="0"/>
              <a:t>library</a:t>
            </a:r>
            <a:r>
              <a:rPr lang="en-US" i="1" dirty="0"/>
              <a:t> </a:t>
            </a:r>
            <a:r>
              <a:rPr lang="en-US" dirty="0"/>
              <a:t>of predefined functions.</a:t>
            </a:r>
          </a:p>
          <a:p>
            <a:pPr algn="just"/>
            <a:r>
              <a:rPr lang="en-US" dirty="0"/>
              <a:t>Note that, in programming, a </a:t>
            </a:r>
            <a:r>
              <a:rPr lang="en-US" b="1" i="1" u="sng" dirty="0"/>
              <a:t>library</a:t>
            </a:r>
            <a:r>
              <a:rPr lang="en-US" dirty="0"/>
              <a:t> is a </a:t>
            </a:r>
            <a:r>
              <a:rPr lang="en-US" b="1" u="sng" dirty="0"/>
              <a:t>collection of functions</a:t>
            </a:r>
            <a:r>
              <a:rPr lang="en-US" dirty="0"/>
              <a:t>.</a:t>
            </a:r>
          </a:p>
          <a:p>
            <a:pPr algn="just"/>
            <a:r>
              <a:rPr lang="en-US" dirty="0"/>
              <a:t>The functions that are common to all versions of C are known as the </a:t>
            </a:r>
            <a:r>
              <a:rPr lang="en-US" b="1" i="1" u="sng" dirty="0"/>
              <a:t>C Standard Library</a:t>
            </a:r>
            <a:r>
              <a:rPr lang="en-US" dirty="0"/>
              <a:t>.</a:t>
            </a:r>
          </a:p>
        </p:txBody>
      </p:sp>
    </p:spTree>
    <p:custDataLst>
      <p:tags r:id="rId1"/>
    </p:custData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Grp="1" noChangeArrowheads="1"/>
          </p:cNvSpPr>
          <p:nvPr>
            <p:ph type="title"/>
          </p:nvPr>
        </p:nvSpPr>
        <p:spPr/>
        <p:txBody>
          <a:bodyPr/>
          <a:lstStyle/>
          <a:p>
            <a:r>
              <a:rPr lang="en-US" dirty="0"/>
              <a:t>Math Library Functions</a:t>
            </a:r>
          </a:p>
        </p:txBody>
      </p:sp>
      <p:sp>
        <p:nvSpPr>
          <p:cNvPr id="7173" name="Rectangle 5"/>
          <p:cNvSpPr>
            <a:spLocks noGrp="1" noChangeArrowheads="1"/>
          </p:cNvSpPr>
          <p:nvPr>
            <p:ph idx="1"/>
          </p:nvPr>
        </p:nvSpPr>
        <p:spPr/>
        <p:txBody>
          <a:bodyPr>
            <a:normAutofit fontScale="85000" lnSpcReduction="20000"/>
          </a:bodyPr>
          <a:lstStyle/>
          <a:p>
            <a:r>
              <a:rPr lang="en-US" dirty="0"/>
              <a:t>Math library functions </a:t>
            </a:r>
          </a:p>
          <a:p>
            <a:pPr lvl="1"/>
            <a:r>
              <a:rPr lang="en-US" dirty="0"/>
              <a:t>perform common mathematical calculations</a:t>
            </a:r>
          </a:p>
          <a:p>
            <a:pPr lvl="1"/>
            <a:r>
              <a:rPr lang="en-US" sz="2000" b="1" dirty="0">
                <a:latin typeface="Courier New" pitchFamily="49" charset="0"/>
                <a:cs typeface="Courier New" pitchFamily="49" charset="0"/>
              </a:rPr>
              <a:t>#include &lt;</a:t>
            </a:r>
            <a:r>
              <a:rPr lang="en-US" sz="2000" b="1" dirty="0" err="1">
                <a:latin typeface="Courier New" pitchFamily="49" charset="0"/>
                <a:cs typeface="Courier New" pitchFamily="49" charset="0"/>
              </a:rPr>
              <a:t>math.h</a:t>
            </a:r>
            <a:r>
              <a:rPr lang="en-US" sz="2000" b="1" dirty="0">
                <a:latin typeface="Courier New" pitchFamily="49" charset="0"/>
                <a:cs typeface="Courier New" pitchFamily="49" charset="0"/>
              </a:rPr>
              <a:t>&gt;</a:t>
            </a:r>
          </a:p>
          <a:p>
            <a:r>
              <a:rPr lang="en-US" dirty="0"/>
              <a:t>Format for calling </a:t>
            </a:r>
            <a:r>
              <a:rPr lang="en-US" dirty="0" err="1"/>
              <a:t>maths</a:t>
            </a:r>
            <a:r>
              <a:rPr lang="en-US" dirty="0"/>
              <a:t> functions</a:t>
            </a:r>
          </a:p>
          <a:p>
            <a:pPr lvl="1"/>
            <a:r>
              <a:rPr lang="en-US" dirty="0" err="1">
                <a:solidFill>
                  <a:srgbClr val="C00000"/>
                </a:solidFill>
                <a:latin typeface="Courier New" pitchFamily="49" charset="0"/>
                <a:cs typeface="Courier New" pitchFamily="49" charset="0"/>
              </a:rPr>
              <a:t>functionName</a:t>
            </a:r>
            <a:r>
              <a:rPr lang="en-US" dirty="0">
                <a:solidFill>
                  <a:srgbClr val="C00000"/>
                </a:solidFill>
                <a:latin typeface="Courier New" pitchFamily="49" charset="0"/>
                <a:cs typeface="Courier New" pitchFamily="49" charset="0"/>
              </a:rPr>
              <a:t>( </a:t>
            </a:r>
            <a:r>
              <a:rPr lang="en-US" i="1" dirty="0">
                <a:solidFill>
                  <a:srgbClr val="C00000"/>
                </a:solidFill>
                <a:latin typeface="Courier New" pitchFamily="49" charset="0"/>
                <a:cs typeface="Courier New" pitchFamily="49" charset="0"/>
              </a:rPr>
              <a:t>argument</a:t>
            </a:r>
            <a:r>
              <a:rPr lang="en-US" dirty="0">
                <a:solidFill>
                  <a:srgbClr val="C00000"/>
                </a:solidFill>
                <a:latin typeface="Courier New" pitchFamily="49" charset="0"/>
                <a:cs typeface="Courier New" pitchFamily="49" charset="0"/>
              </a:rPr>
              <a:t> );</a:t>
            </a:r>
          </a:p>
          <a:p>
            <a:pPr lvl="2"/>
            <a:r>
              <a:rPr lang="en-US" dirty="0"/>
              <a:t>If multiple arguments, use comma-separated list</a:t>
            </a:r>
          </a:p>
          <a:p>
            <a:r>
              <a:rPr lang="en-US" dirty="0"/>
              <a:t>Example:</a:t>
            </a:r>
          </a:p>
          <a:p>
            <a:pPr lvl="1">
              <a:buNone/>
            </a:pPr>
            <a:r>
              <a:rPr lang="en-US" dirty="0">
                <a:latin typeface="Courier New" pitchFamily="49" charset="0"/>
                <a:cs typeface="Courier New" pitchFamily="49" charset="0"/>
              </a:rPr>
              <a:t>printf( "%.2f", </a:t>
            </a:r>
            <a:r>
              <a:rPr lang="en-US" dirty="0" err="1">
                <a:latin typeface="Courier New" pitchFamily="49" charset="0"/>
                <a:cs typeface="Courier New" pitchFamily="49" charset="0"/>
              </a:rPr>
              <a:t>sqrt</a:t>
            </a:r>
            <a:r>
              <a:rPr lang="en-US" dirty="0">
                <a:latin typeface="Courier New" pitchFamily="49" charset="0"/>
                <a:cs typeface="Courier New" pitchFamily="49" charset="0"/>
              </a:rPr>
              <a:t>( 900.0 ) );</a:t>
            </a:r>
            <a:r>
              <a:rPr lang="en-US" b="1" dirty="0">
                <a:latin typeface="Courier New" pitchFamily="49" charset="0"/>
                <a:cs typeface="Courier New" pitchFamily="49" charset="0"/>
              </a:rPr>
              <a:t> </a:t>
            </a:r>
          </a:p>
          <a:p>
            <a:pPr lvl="2"/>
            <a:r>
              <a:rPr lang="en-US" dirty="0"/>
              <a:t>Calls function </a:t>
            </a:r>
            <a:r>
              <a:rPr lang="en-US" sz="1800" dirty="0" err="1">
                <a:latin typeface="Courier New" pitchFamily="49" charset="0"/>
                <a:cs typeface="Courier New" pitchFamily="49" charset="0"/>
              </a:rPr>
              <a:t>sqrt</a:t>
            </a:r>
            <a:r>
              <a:rPr lang="en-US" dirty="0"/>
              <a:t>, which returns the square root of its argument</a:t>
            </a:r>
          </a:p>
          <a:p>
            <a:pPr lvl="2"/>
            <a:r>
              <a:rPr lang="en-US" dirty="0"/>
              <a:t>All math functions return data type </a:t>
            </a:r>
            <a:r>
              <a:rPr lang="en-US" sz="1800" b="1" dirty="0">
                <a:solidFill>
                  <a:srgbClr val="FF0000"/>
                </a:solidFill>
                <a:latin typeface="Courier New" pitchFamily="49" charset="0"/>
                <a:cs typeface="Courier New" pitchFamily="49" charset="0"/>
              </a:rPr>
              <a:t>double</a:t>
            </a:r>
          </a:p>
          <a:p>
            <a:pPr lvl="1"/>
            <a:r>
              <a:rPr lang="en-US" dirty="0"/>
              <a:t>Arguments may be constants, variables, or expressions</a:t>
            </a:r>
          </a:p>
          <a:p>
            <a:pPr lvl="2"/>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346" name="Google Shape;346;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3200"/>
              <a:buChar char="•"/>
            </a:pPr>
            <a:r>
              <a:rPr lang="en-US">
                <a:solidFill>
                  <a:schemeClr val="accent1"/>
                </a:solidFill>
              </a:rPr>
              <a:t>It occupies 1 byte of memory.</a:t>
            </a:r>
            <a:endParaRPr/>
          </a:p>
          <a:p>
            <a:pPr marL="342900" lvl="0" indent="-342900" algn="just" rtl="0">
              <a:spcBef>
                <a:spcPts val="640"/>
              </a:spcBef>
              <a:spcAft>
                <a:spcPts val="0"/>
              </a:spcAft>
              <a:buClr>
                <a:srgbClr val="01303D"/>
              </a:buClr>
              <a:buSzPts val="3200"/>
              <a:buChar char="•"/>
            </a:pPr>
            <a:r>
              <a:rPr lang="en-US">
                <a:solidFill>
                  <a:srgbClr val="01303D"/>
                </a:solidFill>
              </a:rPr>
              <a:t>Format specifier is </a:t>
            </a:r>
            <a:r>
              <a:rPr lang="en-US" b="1">
                <a:solidFill>
                  <a:srgbClr val="01303D"/>
                </a:solidFill>
              </a:rPr>
              <a:t>%c</a:t>
            </a:r>
            <a:r>
              <a:rPr lang="en-US">
                <a:solidFill>
                  <a:srgbClr val="01303D"/>
                </a:solidFill>
              </a:rPr>
              <a:t>.</a:t>
            </a:r>
            <a:endParaRPr/>
          </a:p>
          <a:p>
            <a:pPr marL="342900" lvl="0" indent="-342900" algn="just" rtl="0">
              <a:spcBef>
                <a:spcPts val="640"/>
              </a:spcBef>
              <a:spcAft>
                <a:spcPts val="0"/>
              </a:spcAft>
              <a:buClr>
                <a:schemeClr val="accent1"/>
              </a:buClr>
              <a:buSzPts val="3200"/>
              <a:buChar char="•"/>
            </a:pPr>
            <a:r>
              <a:rPr lang="en-US">
                <a:solidFill>
                  <a:schemeClr val="accent1"/>
                </a:solidFill>
              </a:rPr>
              <a:t>The range is 0 to 255 for unsigned char.</a:t>
            </a:r>
            <a:endParaRPr/>
          </a:p>
          <a:p>
            <a:pPr marL="342900" lvl="0" indent="-342900" algn="just" rtl="0">
              <a:spcBef>
                <a:spcPts val="640"/>
              </a:spcBef>
              <a:spcAft>
                <a:spcPts val="0"/>
              </a:spcAft>
              <a:buClr>
                <a:schemeClr val="accent1"/>
              </a:buClr>
              <a:buSzPts val="3200"/>
              <a:buChar char="•"/>
            </a:pPr>
            <a:r>
              <a:rPr lang="en-US">
                <a:solidFill>
                  <a:schemeClr val="accent1"/>
                </a:solidFill>
              </a:rPr>
              <a:t>The range is -12</a:t>
            </a:r>
            <a:r>
              <a:rPr lang="en-US"/>
              <a:t>8</a:t>
            </a:r>
            <a:r>
              <a:rPr lang="en-US">
                <a:solidFill>
                  <a:schemeClr val="accent1"/>
                </a:solidFill>
              </a:rPr>
              <a:t> to 127 for signed char.</a:t>
            </a:r>
            <a:endParaRPr/>
          </a:p>
          <a:p>
            <a:pPr marL="342900" lvl="0" indent="-342900" algn="just" rtl="0">
              <a:spcBef>
                <a:spcPts val="640"/>
              </a:spcBef>
              <a:spcAft>
                <a:spcPts val="0"/>
              </a:spcAft>
              <a:buClr>
                <a:schemeClr val="accent1"/>
              </a:buClr>
              <a:buSzPts val="3200"/>
              <a:buChar char="•"/>
            </a:pPr>
            <a:r>
              <a:rPr lang="en-US">
                <a:solidFill>
                  <a:schemeClr val="accent1"/>
                </a:solidFill>
              </a:rPr>
              <a:t>Each char type has an equivalent integer interpretation, ASCII value, so that a char is really a special kind of short integer.</a:t>
            </a:r>
            <a:endParaRPr/>
          </a:p>
          <a:p>
            <a:pPr marL="342900" lvl="0" indent="-342900" algn="just" rtl="0">
              <a:spcBef>
                <a:spcPts val="640"/>
              </a:spcBef>
              <a:spcAft>
                <a:spcPts val="0"/>
              </a:spcAft>
              <a:buClr>
                <a:schemeClr val="accent1"/>
              </a:buClr>
              <a:buSzPts val="3200"/>
              <a:buNone/>
            </a:pPr>
            <a:r>
              <a:rPr lang="en-US">
                <a:solidFill>
                  <a:schemeClr val="accent1"/>
                </a:solidFill>
              </a:rPr>
              <a:t>    </a:t>
            </a:r>
            <a:r>
              <a:rPr lang="en-US" b="1">
                <a:solidFill>
                  <a:schemeClr val="accent1"/>
                </a:solidFill>
              </a:rPr>
              <a:t>char choice=‘y’;</a:t>
            </a:r>
            <a:endParaRPr/>
          </a:p>
          <a:p>
            <a:pPr marL="342900" lvl="0" indent="-139700" algn="l" rtl="0">
              <a:spcBef>
                <a:spcPts val="640"/>
              </a:spcBef>
              <a:spcAft>
                <a:spcPts val="0"/>
              </a:spcAft>
              <a:buClr>
                <a:schemeClr val="accent1"/>
              </a:buClr>
              <a:buSzPts val="3200"/>
              <a:buNone/>
            </a:pPr>
            <a:endParaRPr/>
          </a:p>
        </p:txBody>
      </p:sp>
      <p:sp>
        <p:nvSpPr>
          <p:cNvPr id="347" name="Google Shape;347;p34"/>
          <p:cNvSpPr/>
          <p:nvPr/>
        </p:nvSpPr>
        <p:spPr>
          <a:xfrm>
            <a:off x="76200" y="2362200"/>
            <a:ext cx="381000" cy="228600"/>
          </a:xfrm>
          <a:prstGeom prst="rightArrow">
            <a:avLst>
              <a:gd name="adj1" fmla="val 50000"/>
              <a:gd name="adj2" fmla="val 50000"/>
            </a:avLst>
          </a:prstGeom>
          <a:solidFill>
            <a:schemeClr val="accent1"/>
          </a:solidFill>
          <a:ln w="2540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a:t>Math Library Functions</a:t>
            </a:r>
          </a:p>
        </p:txBody>
      </p:sp>
      <p:graphicFrame>
        <p:nvGraphicFramePr>
          <p:cNvPr id="50181" name="Object 5"/>
          <p:cNvGraphicFramePr>
            <a:graphicFrameLocks/>
          </p:cNvGraphicFramePr>
          <p:nvPr/>
        </p:nvGraphicFramePr>
        <p:xfrm>
          <a:off x="0" y="1257300"/>
          <a:ext cx="9144000" cy="5905500"/>
        </p:xfrm>
        <a:graphic>
          <a:graphicData uri="http://schemas.openxmlformats.org/presentationml/2006/ole">
            <mc:AlternateContent xmlns:mc="http://schemas.openxmlformats.org/markup-compatibility/2006">
              <mc:Choice xmlns:v="urn:schemas-microsoft-com:vml" Requires="v">
                <p:oleObj name="Document" r:id="rId3" imgW="6150271" imgH="5654695" progId="Word.Document.8">
                  <p:embed/>
                </p:oleObj>
              </mc:Choice>
              <mc:Fallback>
                <p:oleObj name="Document" r:id="rId3" imgW="6150271" imgH="5654695" progId="Word.Document.8">
                  <p:embed/>
                  <p:pic>
                    <p:nvPicPr>
                      <p:cNvPr id="50181"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57300"/>
                        <a:ext cx="9144000" cy="590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Math Library Functions: </a:t>
            </a:r>
            <a:r>
              <a:rPr lang="en-US" dirty="0" err="1"/>
              <a:t>pow</a:t>
            </a:r>
            <a:r>
              <a:rPr lang="en-US" dirty="0"/>
              <a:t>()</a:t>
            </a:r>
          </a:p>
        </p:txBody>
      </p:sp>
      <p:sp>
        <p:nvSpPr>
          <p:cNvPr id="46083" name="Rectangle 3"/>
          <p:cNvSpPr>
            <a:spLocks noGrp="1" noChangeArrowheads="1"/>
          </p:cNvSpPr>
          <p:nvPr>
            <p:ph idx="1"/>
          </p:nvPr>
        </p:nvSpPr>
        <p:spPr>
          <a:xfrm>
            <a:off x="457200" y="1600200"/>
            <a:ext cx="8229600" cy="4800600"/>
          </a:xfrm>
        </p:spPr>
        <p:txBody>
          <a:bodyPr>
            <a:normAutofit/>
          </a:bodyPr>
          <a:lstStyle/>
          <a:p>
            <a:pPr marL="450850" indent="-225425">
              <a:spcAft>
                <a:spcPts val="600"/>
              </a:spcAft>
              <a:buFont typeface="Symbol" pitchFamily="18" charset="2"/>
              <a:buChar char="·"/>
            </a:pPr>
            <a:r>
              <a:rPr lang="en-US" sz="2400" dirty="0"/>
              <a:t>The </a:t>
            </a:r>
            <a:r>
              <a:rPr lang="en-US" sz="2400" b="1" i="1" dirty="0"/>
              <a:t>power</a:t>
            </a:r>
            <a:r>
              <a:rPr lang="en-US" sz="2400" dirty="0"/>
              <a:t> function, </a:t>
            </a:r>
            <a:r>
              <a:rPr lang="en-US" sz="2400" dirty="0" err="1">
                <a:latin typeface="Courier New" pitchFamily="49" charset="0"/>
              </a:rPr>
              <a:t>pow</a:t>
            </a:r>
            <a:r>
              <a:rPr lang="en-US" sz="2400" dirty="0">
                <a:latin typeface="Courier New" pitchFamily="49" charset="0"/>
              </a:rPr>
              <a:t>(</a:t>
            </a:r>
            <a:r>
              <a:rPr lang="en-US" sz="2400" dirty="0" err="1">
                <a:latin typeface="Courier New" pitchFamily="49" charset="0"/>
              </a:rPr>
              <a:t>x,y</a:t>
            </a:r>
            <a:r>
              <a:rPr lang="en-US" sz="2400" dirty="0">
                <a:latin typeface="Courier New" pitchFamily="49" charset="0"/>
              </a:rPr>
              <a:t>)</a:t>
            </a:r>
            <a:r>
              <a:rPr lang="en-US" sz="2400" dirty="0"/>
              <a:t>, calculates </a:t>
            </a:r>
            <a:r>
              <a:rPr lang="en-US" sz="2400" dirty="0" err="1">
                <a:latin typeface="Courier New" pitchFamily="49" charset="0"/>
              </a:rPr>
              <a:t>x</a:t>
            </a:r>
            <a:r>
              <a:rPr lang="en-US" sz="2400" baseline="30000" dirty="0" err="1">
                <a:latin typeface="Courier New" pitchFamily="49" charset="0"/>
              </a:rPr>
              <a:t>y</a:t>
            </a:r>
            <a:r>
              <a:rPr lang="en-US" sz="2400" dirty="0"/>
              <a:t>; that is, the value of </a:t>
            </a:r>
          </a:p>
          <a:p>
            <a:pPr marL="450850" indent="-225425">
              <a:spcAft>
                <a:spcPts val="600"/>
              </a:spcAft>
              <a:buNone/>
            </a:pPr>
            <a:r>
              <a:rPr lang="en-US" sz="2400" b="1" dirty="0">
                <a:latin typeface="Courier New" pitchFamily="49" charset="0"/>
              </a:rPr>
              <a:t>				</a:t>
            </a:r>
            <a:r>
              <a:rPr lang="en-US" sz="2400" b="1" dirty="0" err="1">
                <a:latin typeface="Courier New" pitchFamily="49" charset="0"/>
              </a:rPr>
              <a:t>pow</a:t>
            </a:r>
            <a:r>
              <a:rPr lang="en-US" sz="2400" b="1" dirty="0">
                <a:latin typeface="Courier New" pitchFamily="49" charset="0"/>
              </a:rPr>
              <a:t>(</a:t>
            </a:r>
            <a:r>
              <a:rPr lang="en-US" sz="2400" b="1" dirty="0" err="1">
                <a:latin typeface="Courier New" pitchFamily="49" charset="0"/>
              </a:rPr>
              <a:t>x,y</a:t>
            </a:r>
            <a:r>
              <a:rPr lang="en-US" sz="2400" b="1" dirty="0">
                <a:latin typeface="Courier New" pitchFamily="49" charset="0"/>
              </a:rPr>
              <a:t>) = </a:t>
            </a:r>
            <a:r>
              <a:rPr lang="en-US" sz="2400" b="1" dirty="0" err="1">
                <a:latin typeface="Courier New" pitchFamily="49" charset="0"/>
              </a:rPr>
              <a:t>x</a:t>
            </a:r>
            <a:r>
              <a:rPr lang="en-US" sz="2400" b="1" baseline="30000" dirty="0" err="1">
                <a:latin typeface="Courier New" pitchFamily="49" charset="0"/>
              </a:rPr>
              <a:t>y</a:t>
            </a:r>
            <a:r>
              <a:rPr lang="en-US" sz="2400" b="1" dirty="0"/>
              <a:t>. </a:t>
            </a:r>
          </a:p>
          <a:p>
            <a:pPr marL="450850" indent="-225425">
              <a:spcAft>
                <a:spcPts val="600"/>
              </a:spcAft>
              <a:buFont typeface="Symbol" pitchFamily="18" charset="2"/>
              <a:buChar char="·"/>
            </a:pPr>
            <a:r>
              <a:rPr lang="en-US" sz="2400" dirty="0" err="1">
                <a:latin typeface="Courier New" pitchFamily="49" charset="0"/>
              </a:rPr>
              <a:t>pow</a:t>
            </a:r>
            <a:r>
              <a:rPr lang="en-US" sz="2400" dirty="0">
                <a:latin typeface="Courier New" pitchFamily="49" charset="0"/>
              </a:rPr>
              <a:t>(2,3)= 2³ = 8.0</a:t>
            </a:r>
            <a:r>
              <a:rPr lang="en-US" sz="2400" dirty="0"/>
              <a:t> and </a:t>
            </a:r>
            <a:r>
              <a:rPr lang="en-US" sz="2400" dirty="0" err="1">
                <a:latin typeface="Courier New" pitchFamily="49" charset="0"/>
              </a:rPr>
              <a:t>pow</a:t>
            </a:r>
            <a:r>
              <a:rPr lang="en-US" sz="2400" dirty="0">
                <a:latin typeface="Courier New" pitchFamily="49" charset="0"/>
              </a:rPr>
              <a:t>(2.5,3) = 15.625</a:t>
            </a:r>
            <a:r>
              <a:rPr lang="en-US" sz="2400" dirty="0"/>
              <a:t>. </a:t>
            </a:r>
          </a:p>
          <a:p>
            <a:pPr marL="450850" indent="-225425">
              <a:spcAft>
                <a:spcPts val="600"/>
              </a:spcAft>
              <a:buFont typeface="Symbol" pitchFamily="18" charset="2"/>
              <a:buChar char="·"/>
            </a:pPr>
            <a:r>
              <a:rPr lang="en-US" sz="2400" dirty="0"/>
              <a:t>The function </a:t>
            </a:r>
            <a:r>
              <a:rPr lang="en-US" sz="2400" dirty="0" err="1">
                <a:latin typeface="Courier New" pitchFamily="49" charset="0"/>
              </a:rPr>
              <a:t>pow</a:t>
            </a:r>
            <a:r>
              <a:rPr lang="en-US" sz="2400" dirty="0"/>
              <a:t> is of the type </a:t>
            </a:r>
            <a:r>
              <a:rPr lang="en-US" sz="2400" dirty="0">
                <a:solidFill>
                  <a:srgbClr val="FF0000"/>
                </a:solidFill>
                <a:latin typeface="Courier New" pitchFamily="49" charset="0"/>
              </a:rPr>
              <a:t>double</a:t>
            </a:r>
            <a:r>
              <a:rPr lang="en-US" sz="2400" dirty="0">
                <a:solidFill>
                  <a:srgbClr val="0000FF"/>
                </a:solidFill>
              </a:rPr>
              <a:t> </a:t>
            </a:r>
            <a:r>
              <a:rPr lang="en-US" sz="2400" dirty="0"/>
              <a:t>or that the function </a:t>
            </a:r>
            <a:r>
              <a:rPr lang="en-US" sz="2400" dirty="0" err="1">
                <a:latin typeface="Courier New" pitchFamily="49" charset="0"/>
              </a:rPr>
              <a:t>pow</a:t>
            </a:r>
            <a:r>
              <a:rPr lang="en-US" sz="2400" dirty="0"/>
              <a:t> returns a value of the type </a:t>
            </a:r>
            <a:r>
              <a:rPr lang="en-US" sz="2400" dirty="0">
                <a:solidFill>
                  <a:srgbClr val="FF0000"/>
                </a:solidFill>
                <a:latin typeface="Courier New" pitchFamily="49" charset="0"/>
              </a:rPr>
              <a:t>double</a:t>
            </a:r>
            <a:r>
              <a:rPr lang="en-US" sz="2400" dirty="0"/>
              <a:t>. </a:t>
            </a:r>
          </a:p>
          <a:p>
            <a:pPr marL="450850" indent="-225425">
              <a:spcAft>
                <a:spcPts val="600"/>
              </a:spcAft>
              <a:buFont typeface="Symbol" pitchFamily="18" charset="2"/>
              <a:buChar char="·"/>
            </a:pPr>
            <a:r>
              <a:rPr lang="en-US" sz="2400" dirty="0">
                <a:latin typeface="Courier New" pitchFamily="49" charset="0"/>
              </a:rPr>
              <a:t>x</a:t>
            </a:r>
            <a:r>
              <a:rPr lang="en-US" sz="2400" dirty="0"/>
              <a:t> and </a:t>
            </a:r>
            <a:r>
              <a:rPr lang="en-US" sz="2400" dirty="0">
                <a:latin typeface="Courier New" pitchFamily="49" charset="0"/>
              </a:rPr>
              <a:t>y</a:t>
            </a:r>
            <a:r>
              <a:rPr lang="en-US" sz="2400" dirty="0"/>
              <a:t> are called the </a:t>
            </a:r>
            <a:r>
              <a:rPr lang="en-US" sz="2400" b="1" dirty="0"/>
              <a:t>parameters</a:t>
            </a:r>
            <a:r>
              <a:rPr lang="en-US" sz="2400" dirty="0"/>
              <a:t> (or </a:t>
            </a:r>
            <a:r>
              <a:rPr lang="en-US" sz="2400" b="1" dirty="0"/>
              <a:t>arguments)</a:t>
            </a:r>
            <a:r>
              <a:rPr lang="en-US" sz="2400" dirty="0"/>
              <a:t> of the function </a:t>
            </a:r>
            <a:r>
              <a:rPr lang="en-US" sz="2400" dirty="0" err="1">
                <a:latin typeface="Courier New" pitchFamily="49" charset="0"/>
              </a:rPr>
              <a:t>pow</a:t>
            </a:r>
            <a:r>
              <a:rPr lang="en-US" sz="2400" dirty="0"/>
              <a:t>. </a:t>
            </a:r>
          </a:p>
          <a:p>
            <a:pPr marL="450850" indent="-225425">
              <a:spcAft>
                <a:spcPts val="600"/>
              </a:spcAft>
              <a:buFont typeface="Symbol" pitchFamily="18" charset="2"/>
              <a:buChar char="·"/>
            </a:pPr>
            <a:r>
              <a:rPr lang="en-US" sz="2400" dirty="0"/>
              <a:t>Function </a:t>
            </a:r>
            <a:r>
              <a:rPr lang="en-US" sz="2400" dirty="0" err="1">
                <a:latin typeface="Courier New" pitchFamily="49" charset="0"/>
              </a:rPr>
              <a:t>pow</a:t>
            </a:r>
            <a:r>
              <a:rPr lang="en-US" sz="2400" dirty="0"/>
              <a:t> has two parameters. </a:t>
            </a:r>
            <a:endParaRPr lang="en-US" sz="2800"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sqrt</a:t>
            </a:r>
            <a:r>
              <a:rPr lang="en-US" dirty="0"/>
              <a:t>()</a:t>
            </a:r>
          </a:p>
        </p:txBody>
      </p:sp>
      <p:sp>
        <p:nvSpPr>
          <p:cNvPr id="66562" name="Rectangle 2"/>
          <p:cNvSpPr>
            <a:spLocks noGrp="1" noChangeArrowheads="1"/>
          </p:cNvSpPr>
          <p:nvPr>
            <p:ph idx="1"/>
          </p:nvPr>
        </p:nvSpPr>
        <p:spPr/>
        <p:txBody>
          <a:bodyPr>
            <a:normAutofit/>
          </a:bodyPr>
          <a:lstStyle/>
          <a:p>
            <a:pPr marL="450850" indent="-225425">
              <a:buFont typeface="Symbol" pitchFamily="18" charset="2"/>
              <a:buChar char="·"/>
            </a:pPr>
            <a:r>
              <a:rPr lang="en-US" sz="2400" dirty="0"/>
              <a:t>The </a:t>
            </a:r>
            <a:r>
              <a:rPr lang="en-US" sz="2400" b="1" dirty="0"/>
              <a:t>s</a:t>
            </a:r>
            <a:r>
              <a:rPr lang="en-US" sz="2400" b="1" i="1" dirty="0"/>
              <a:t>quare root</a:t>
            </a:r>
            <a:r>
              <a:rPr lang="en-US" sz="2400" dirty="0"/>
              <a:t> function, </a:t>
            </a:r>
            <a:r>
              <a:rPr lang="en-US" sz="2400" dirty="0" err="1">
                <a:latin typeface="Courier New" pitchFamily="49" charset="0"/>
              </a:rPr>
              <a:t>sqrt</a:t>
            </a:r>
            <a:r>
              <a:rPr lang="en-US" sz="2400" dirty="0">
                <a:latin typeface="Courier New" pitchFamily="49" charset="0"/>
              </a:rPr>
              <a:t>(x)</a:t>
            </a:r>
            <a:r>
              <a:rPr lang="en-US" sz="2400" dirty="0"/>
              <a:t>,  </a:t>
            </a:r>
          </a:p>
          <a:p>
            <a:pPr marL="450850" indent="-225425">
              <a:buNone/>
            </a:pPr>
            <a:r>
              <a:rPr lang="en-US" sz="2400" dirty="0"/>
              <a:t>   calculates the non-negative square root of </a:t>
            </a:r>
            <a:r>
              <a:rPr lang="en-US" sz="2400" dirty="0">
                <a:latin typeface="Courier New" pitchFamily="49" charset="0"/>
              </a:rPr>
              <a:t>x</a:t>
            </a:r>
            <a:r>
              <a:rPr lang="en-US" sz="2400" dirty="0"/>
              <a:t> for </a:t>
            </a:r>
            <a:r>
              <a:rPr lang="en-US" sz="2400" dirty="0">
                <a:latin typeface="Courier New" pitchFamily="49" charset="0"/>
              </a:rPr>
              <a:t>x &gt;= 0.0</a:t>
            </a:r>
            <a:r>
              <a:rPr lang="en-US" sz="2400" dirty="0"/>
              <a:t> </a:t>
            </a:r>
          </a:p>
          <a:p>
            <a:pPr marL="450850" indent="-225425">
              <a:spcAft>
                <a:spcPts val="600"/>
              </a:spcAft>
              <a:buNone/>
            </a:pPr>
            <a:r>
              <a:rPr lang="en-US" sz="2400" dirty="0">
                <a:latin typeface="Courier New" pitchFamily="49" charset="0"/>
              </a:rPr>
              <a:t>			</a:t>
            </a:r>
            <a:r>
              <a:rPr lang="en-US" sz="2400" dirty="0" err="1">
                <a:latin typeface="Courier New" pitchFamily="49" charset="0"/>
              </a:rPr>
              <a:t>sqrt</a:t>
            </a:r>
            <a:r>
              <a:rPr lang="en-US" sz="2400" dirty="0">
                <a:latin typeface="Courier New" pitchFamily="49" charset="0"/>
              </a:rPr>
              <a:t>(2.25)</a:t>
            </a:r>
            <a:r>
              <a:rPr lang="en-US" sz="2400" dirty="0"/>
              <a:t> is </a:t>
            </a:r>
            <a:r>
              <a:rPr lang="en-US" sz="2400" dirty="0">
                <a:latin typeface="Courier New" pitchFamily="49" charset="0"/>
              </a:rPr>
              <a:t>1.5</a:t>
            </a:r>
            <a:r>
              <a:rPr lang="en-US" sz="2400" dirty="0"/>
              <a:t> </a:t>
            </a:r>
          </a:p>
          <a:p>
            <a:pPr marL="450850" indent="-225425">
              <a:spcAft>
                <a:spcPts val="600"/>
              </a:spcAft>
              <a:buNone/>
            </a:pPr>
            <a:r>
              <a:rPr lang="en-US" sz="2400" dirty="0"/>
              <a:t>			</a:t>
            </a:r>
            <a:r>
              <a:rPr lang="en-US" sz="2400" dirty="0" err="1">
                <a:latin typeface="Courier New" pitchFamily="49" charset="0"/>
              </a:rPr>
              <a:t>sqrt</a:t>
            </a:r>
            <a:r>
              <a:rPr lang="en-US" sz="2400" dirty="0">
                <a:latin typeface="Courier New" pitchFamily="49" charset="0"/>
              </a:rPr>
              <a:t>(25)</a:t>
            </a:r>
            <a:r>
              <a:rPr lang="en-US" sz="2400" dirty="0"/>
              <a:t> is  5.0</a:t>
            </a:r>
          </a:p>
          <a:p>
            <a:pPr marL="450850" indent="-225425">
              <a:spcAft>
                <a:spcPts val="600"/>
              </a:spcAft>
              <a:buFont typeface="Symbol" pitchFamily="18" charset="2"/>
              <a:buChar char="·"/>
            </a:pPr>
            <a:r>
              <a:rPr lang="en-US" sz="2400" dirty="0"/>
              <a:t>The function </a:t>
            </a:r>
            <a:r>
              <a:rPr lang="en-US" sz="2400" dirty="0" err="1">
                <a:latin typeface="Courier New" pitchFamily="49" charset="0"/>
              </a:rPr>
              <a:t>sqrt</a:t>
            </a:r>
            <a:r>
              <a:rPr lang="en-US" sz="2400" dirty="0"/>
              <a:t> is of the type </a:t>
            </a:r>
            <a:r>
              <a:rPr lang="en-US" sz="2400" dirty="0">
                <a:solidFill>
                  <a:srgbClr val="FF0000"/>
                </a:solidFill>
                <a:latin typeface="Courier New" pitchFamily="49" charset="0"/>
              </a:rPr>
              <a:t>double</a:t>
            </a:r>
            <a:r>
              <a:rPr lang="en-US" sz="2400" dirty="0"/>
              <a:t> and has only one parameter. </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fabs</a:t>
            </a:r>
            <a:r>
              <a:rPr lang="en-US" dirty="0"/>
              <a:t>()</a:t>
            </a:r>
          </a:p>
        </p:txBody>
      </p:sp>
      <p:sp>
        <p:nvSpPr>
          <p:cNvPr id="3" name="Content Placeholder 2"/>
          <p:cNvSpPr>
            <a:spLocks noGrp="1"/>
          </p:cNvSpPr>
          <p:nvPr>
            <p:ph idx="1"/>
          </p:nvPr>
        </p:nvSpPr>
        <p:spPr/>
        <p:txBody>
          <a:bodyPr>
            <a:normAutofit/>
          </a:bodyPr>
          <a:lstStyle/>
          <a:p>
            <a:r>
              <a:rPr lang="en-US" dirty="0" err="1"/>
              <a:t>fabs</a:t>
            </a:r>
            <a:r>
              <a:rPr lang="en-US" dirty="0"/>
              <a:t> calculates the absolute value of a float argument.</a:t>
            </a:r>
          </a:p>
          <a:p>
            <a:pPr marL="450850" indent="-225425">
              <a:buNone/>
            </a:pPr>
            <a:r>
              <a:rPr lang="en-US" dirty="0">
                <a:latin typeface="Courier New" pitchFamily="49" charset="0"/>
              </a:rPr>
              <a:t>  		</a:t>
            </a:r>
            <a:r>
              <a:rPr lang="en-US" dirty="0" err="1">
                <a:latin typeface="Courier New" pitchFamily="49" charset="0"/>
              </a:rPr>
              <a:t>fabs</a:t>
            </a:r>
            <a:r>
              <a:rPr lang="en-US" dirty="0">
                <a:latin typeface="Courier New" pitchFamily="49" charset="0"/>
              </a:rPr>
              <a:t>(2.25)</a:t>
            </a:r>
            <a:r>
              <a:rPr lang="en-US" dirty="0"/>
              <a:t> is 2.25 </a:t>
            </a:r>
          </a:p>
          <a:p>
            <a:pPr marL="450850" indent="-225425">
              <a:spcAft>
                <a:spcPts val="600"/>
              </a:spcAft>
              <a:buNone/>
            </a:pPr>
            <a:r>
              <a:rPr lang="en-US" dirty="0"/>
              <a:t>			</a:t>
            </a:r>
            <a:r>
              <a:rPr lang="en-US" dirty="0" err="1">
                <a:latin typeface="Courier New" pitchFamily="49" charset="0"/>
              </a:rPr>
              <a:t>fabs</a:t>
            </a:r>
            <a:r>
              <a:rPr lang="en-US" dirty="0">
                <a:latin typeface="Courier New" pitchFamily="49" charset="0"/>
              </a:rPr>
              <a:t>(-25.0)</a:t>
            </a:r>
            <a:r>
              <a:rPr lang="en-US" dirty="0"/>
              <a:t> is  25.0</a:t>
            </a:r>
          </a:p>
          <a:p>
            <a:pPr marL="450850" indent="-225425">
              <a:spcAft>
                <a:spcPts val="600"/>
              </a:spcAft>
              <a:buFont typeface="Symbol" pitchFamily="18" charset="2"/>
              <a:buChar char="·"/>
            </a:pPr>
            <a:r>
              <a:rPr lang="en-US" dirty="0"/>
              <a:t>The function </a:t>
            </a:r>
            <a:r>
              <a:rPr lang="en-US" dirty="0" err="1">
                <a:latin typeface="Courier New" pitchFamily="49" charset="0"/>
              </a:rPr>
              <a:t>fabs</a:t>
            </a:r>
            <a:r>
              <a:rPr lang="en-US" dirty="0"/>
              <a:t> is of the type </a:t>
            </a:r>
            <a:r>
              <a:rPr lang="en-US" dirty="0">
                <a:solidFill>
                  <a:srgbClr val="FF0000"/>
                </a:solidFill>
                <a:latin typeface="Courier New" pitchFamily="49" charset="0"/>
              </a:rPr>
              <a:t>double</a:t>
            </a:r>
            <a:r>
              <a:rPr lang="en-US" dirty="0"/>
              <a:t> and has only one parameter. </a:t>
            </a:r>
          </a:p>
          <a:p>
            <a:endParaRPr lang="en-US"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floor()</a:t>
            </a:r>
          </a:p>
        </p:txBody>
      </p:sp>
      <p:sp>
        <p:nvSpPr>
          <p:cNvPr id="3" name="Content Placeholder 2"/>
          <p:cNvSpPr>
            <a:spLocks noGrp="1"/>
          </p:cNvSpPr>
          <p:nvPr>
            <p:ph idx="1"/>
          </p:nvPr>
        </p:nvSpPr>
        <p:spPr/>
        <p:txBody>
          <a:bodyPr>
            <a:normAutofit/>
          </a:bodyPr>
          <a:lstStyle/>
          <a:p>
            <a:pPr marL="450850" indent="-225425">
              <a:spcAft>
                <a:spcPts val="600"/>
              </a:spcAft>
              <a:buFont typeface="Symbol" pitchFamily="18" charset="2"/>
              <a:buChar char="·"/>
            </a:pPr>
            <a:r>
              <a:rPr lang="en-US" sz="2800" dirty="0"/>
              <a:t>The </a:t>
            </a:r>
            <a:r>
              <a:rPr lang="en-US" sz="2800" b="1" i="1" dirty="0"/>
              <a:t>floor</a:t>
            </a:r>
            <a:r>
              <a:rPr lang="en-US" sz="2800" dirty="0"/>
              <a:t> function, </a:t>
            </a:r>
            <a:r>
              <a:rPr lang="en-US" sz="2800" dirty="0">
                <a:latin typeface="Courier New" pitchFamily="49" charset="0"/>
              </a:rPr>
              <a:t>floor</a:t>
            </a:r>
            <a:r>
              <a:rPr lang="en-US" sz="2800" dirty="0"/>
              <a:t>, calculates the largest whole number that is not greater than </a:t>
            </a:r>
            <a:r>
              <a:rPr lang="en-US" sz="2800" dirty="0">
                <a:latin typeface="Courier New" pitchFamily="49" charset="0"/>
              </a:rPr>
              <a:t>x.</a:t>
            </a:r>
            <a:r>
              <a:rPr lang="en-US" sz="2800" dirty="0"/>
              <a:t> </a:t>
            </a:r>
          </a:p>
          <a:p>
            <a:pPr marL="450850" indent="-225425">
              <a:spcAft>
                <a:spcPts val="600"/>
              </a:spcAft>
              <a:buNone/>
            </a:pPr>
            <a:r>
              <a:rPr lang="en-US" sz="2800" dirty="0">
                <a:latin typeface="Courier New" pitchFamily="49" charset="0"/>
              </a:rPr>
              <a:t>			</a:t>
            </a:r>
            <a:r>
              <a:rPr lang="en-US" sz="2600" dirty="0">
                <a:latin typeface="Courier New" pitchFamily="49" charset="0"/>
              </a:rPr>
              <a:t>floor(48.79)</a:t>
            </a:r>
            <a:r>
              <a:rPr lang="en-US" sz="2600" dirty="0"/>
              <a:t> is </a:t>
            </a:r>
            <a:r>
              <a:rPr lang="en-US" sz="2600" dirty="0">
                <a:latin typeface="Courier New" pitchFamily="49" charset="0"/>
              </a:rPr>
              <a:t>48.0</a:t>
            </a:r>
          </a:p>
          <a:p>
            <a:pPr marL="450850" indent="-225425">
              <a:spcAft>
                <a:spcPts val="600"/>
              </a:spcAft>
              <a:buNone/>
            </a:pPr>
            <a:r>
              <a:rPr lang="en-US" sz="2600" dirty="0">
                <a:latin typeface="Courier New" pitchFamily="49" charset="0"/>
              </a:rPr>
              <a:t>			floor(48.03)</a:t>
            </a:r>
            <a:r>
              <a:rPr lang="en-US" sz="2600" dirty="0"/>
              <a:t> is </a:t>
            </a:r>
            <a:r>
              <a:rPr lang="en-US" sz="2600" dirty="0">
                <a:latin typeface="Courier New" pitchFamily="49" charset="0"/>
              </a:rPr>
              <a:t>48.0</a:t>
            </a:r>
          </a:p>
          <a:p>
            <a:pPr marL="450850" indent="-225425">
              <a:spcAft>
                <a:spcPts val="600"/>
              </a:spcAft>
              <a:buNone/>
            </a:pPr>
            <a:r>
              <a:rPr lang="en-US" sz="2600" dirty="0">
                <a:latin typeface="Courier New" pitchFamily="49" charset="0"/>
              </a:rPr>
              <a:t>			floor(47.79)</a:t>
            </a:r>
            <a:r>
              <a:rPr lang="en-US" sz="2600" dirty="0"/>
              <a:t> is </a:t>
            </a:r>
            <a:r>
              <a:rPr lang="en-US" sz="2600" dirty="0">
                <a:latin typeface="Courier New" pitchFamily="49" charset="0"/>
              </a:rPr>
              <a:t>47.0</a:t>
            </a:r>
            <a:r>
              <a:rPr lang="en-US" sz="2600" dirty="0"/>
              <a:t> </a:t>
            </a:r>
          </a:p>
          <a:p>
            <a:pPr marL="450850" indent="-225425">
              <a:spcAft>
                <a:spcPts val="600"/>
              </a:spcAft>
              <a:buFont typeface="Symbol" pitchFamily="18" charset="2"/>
              <a:buChar char="·"/>
            </a:pPr>
            <a:r>
              <a:rPr lang="en-US" sz="2800" dirty="0"/>
              <a:t>The function </a:t>
            </a:r>
            <a:r>
              <a:rPr lang="en-US" sz="2800" dirty="0">
                <a:latin typeface="Courier New" pitchFamily="49" charset="0"/>
              </a:rPr>
              <a:t>floor</a:t>
            </a:r>
            <a:r>
              <a:rPr lang="en-US" sz="2800" dirty="0"/>
              <a:t> is of the type </a:t>
            </a:r>
            <a:r>
              <a:rPr lang="en-US" sz="2800" dirty="0">
                <a:solidFill>
                  <a:srgbClr val="FF0000"/>
                </a:solidFill>
                <a:latin typeface="Courier New" pitchFamily="49" charset="0"/>
              </a:rPr>
              <a:t>double</a:t>
            </a:r>
            <a:r>
              <a:rPr lang="en-US" sz="2800" dirty="0"/>
              <a:t> and has only one parameter.</a:t>
            </a:r>
            <a:endParaRPr lang="en-US" sz="2800" b="1" dirty="0"/>
          </a:p>
          <a:p>
            <a:endParaRPr lang="en-US" sz="2800"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ceil()</a:t>
            </a:r>
          </a:p>
        </p:txBody>
      </p:sp>
      <p:sp>
        <p:nvSpPr>
          <p:cNvPr id="3" name="Content Placeholder 2"/>
          <p:cNvSpPr>
            <a:spLocks noGrp="1"/>
          </p:cNvSpPr>
          <p:nvPr>
            <p:ph idx="1"/>
          </p:nvPr>
        </p:nvSpPr>
        <p:spPr/>
        <p:txBody>
          <a:bodyPr>
            <a:normAutofit/>
          </a:bodyPr>
          <a:lstStyle/>
          <a:p>
            <a:pPr marL="450850" indent="-225425">
              <a:spcAft>
                <a:spcPts val="600"/>
              </a:spcAft>
              <a:buFont typeface="Symbol" pitchFamily="18" charset="2"/>
              <a:buChar char="·"/>
            </a:pPr>
            <a:r>
              <a:rPr lang="en-US" sz="2800" dirty="0"/>
              <a:t>The </a:t>
            </a:r>
            <a:r>
              <a:rPr lang="en-US" sz="2800" b="1" i="1" dirty="0"/>
              <a:t>ceil </a:t>
            </a:r>
            <a:r>
              <a:rPr lang="en-US" sz="2800" dirty="0"/>
              <a:t>function, </a:t>
            </a:r>
            <a:r>
              <a:rPr lang="en-US" sz="2800" dirty="0">
                <a:latin typeface="Courier New" pitchFamily="49" charset="0"/>
              </a:rPr>
              <a:t>ceil</a:t>
            </a:r>
            <a:r>
              <a:rPr lang="en-US" sz="2800" dirty="0"/>
              <a:t>, calculates the smallest whole number that is not less than </a:t>
            </a:r>
            <a:r>
              <a:rPr lang="en-US" sz="2800" dirty="0">
                <a:latin typeface="Courier New" pitchFamily="49" charset="0"/>
              </a:rPr>
              <a:t>x.</a:t>
            </a:r>
            <a:r>
              <a:rPr lang="en-US" sz="2800" dirty="0"/>
              <a:t> </a:t>
            </a:r>
          </a:p>
          <a:p>
            <a:pPr marL="450850" indent="-225425">
              <a:spcAft>
                <a:spcPts val="600"/>
              </a:spcAft>
              <a:buNone/>
            </a:pPr>
            <a:r>
              <a:rPr lang="en-US" sz="2800" dirty="0">
                <a:latin typeface="Courier New" pitchFamily="49" charset="0"/>
              </a:rPr>
              <a:t>			</a:t>
            </a:r>
            <a:r>
              <a:rPr lang="en-US" sz="2400" dirty="0">
                <a:latin typeface="Courier New" pitchFamily="49" charset="0"/>
              </a:rPr>
              <a:t> ceil</a:t>
            </a:r>
            <a:r>
              <a:rPr lang="en-US" sz="2600" dirty="0">
                <a:latin typeface="Courier New" pitchFamily="49" charset="0"/>
              </a:rPr>
              <a:t>(48.79)</a:t>
            </a:r>
            <a:r>
              <a:rPr lang="en-US" sz="2600" dirty="0"/>
              <a:t> is </a:t>
            </a:r>
            <a:r>
              <a:rPr lang="en-US" sz="2600" dirty="0">
                <a:latin typeface="Courier New" pitchFamily="49" charset="0"/>
              </a:rPr>
              <a:t>49</a:t>
            </a:r>
          </a:p>
          <a:p>
            <a:pPr marL="450850" indent="-225425">
              <a:spcAft>
                <a:spcPts val="600"/>
              </a:spcAft>
              <a:buNone/>
            </a:pPr>
            <a:r>
              <a:rPr lang="en-US" sz="2600" dirty="0">
                <a:latin typeface="Courier New" pitchFamily="49" charset="0"/>
              </a:rPr>
              <a:t>			</a:t>
            </a:r>
            <a:r>
              <a:rPr lang="en-US" sz="2400" dirty="0">
                <a:latin typeface="Courier New" pitchFamily="49" charset="0"/>
              </a:rPr>
              <a:t> ceil</a:t>
            </a:r>
            <a:r>
              <a:rPr lang="en-US" sz="2600" dirty="0">
                <a:latin typeface="Courier New" pitchFamily="49" charset="0"/>
              </a:rPr>
              <a:t>(48.03)</a:t>
            </a:r>
            <a:r>
              <a:rPr lang="en-US" sz="2600" dirty="0"/>
              <a:t> is </a:t>
            </a:r>
            <a:r>
              <a:rPr lang="en-US" sz="2600" dirty="0">
                <a:latin typeface="Courier New" pitchFamily="49" charset="0"/>
              </a:rPr>
              <a:t>49</a:t>
            </a:r>
          </a:p>
          <a:p>
            <a:pPr marL="450850" indent="-225425">
              <a:spcAft>
                <a:spcPts val="600"/>
              </a:spcAft>
              <a:buNone/>
            </a:pPr>
            <a:r>
              <a:rPr lang="en-US" sz="2600" dirty="0">
                <a:latin typeface="Courier New" pitchFamily="49" charset="0"/>
              </a:rPr>
              <a:t>			</a:t>
            </a:r>
            <a:r>
              <a:rPr lang="en-US" sz="2400" dirty="0">
                <a:latin typeface="Courier New" pitchFamily="49" charset="0"/>
              </a:rPr>
              <a:t> ceil</a:t>
            </a:r>
            <a:r>
              <a:rPr lang="en-US" sz="2600" dirty="0">
                <a:latin typeface="Courier New" pitchFamily="49" charset="0"/>
              </a:rPr>
              <a:t>(47.79)</a:t>
            </a:r>
            <a:r>
              <a:rPr lang="en-US" sz="2600" dirty="0"/>
              <a:t> is </a:t>
            </a:r>
            <a:r>
              <a:rPr lang="en-US" sz="2600" dirty="0">
                <a:latin typeface="Courier New" pitchFamily="49" charset="0"/>
              </a:rPr>
              <a:t>48</a:t>
            </a:r>
            <a:r>
              <a:rPr lang="en-US" sz="2600" dirty="0"/>
              <a:t> </a:t>
            </a:r>
          </a:p>
          <a:p>
            <a:pPr marL="450850" indent="-225425">
              <a:spcAft>
                <a:spcPts val="600"/>
              </a:spcAft>
              <a:buFont typeface="Symbol" pitchFamily="18" charset="2"/>
              <a:buChar char="·"/>
            </a:pPr>
            <a:r>
              <a:rPr lang="en-US" sz="2800" dirty="0"/>
              <a:t>The function </a:t>
            </a:r>
            <a:r>
              <a:rPr lang="en-US" sz="2800" dirty="0">
                <a:latin typeface="Courier New" pitchFamily="49" charset="0"/>
              </a:rPr>
              <a:t>ceil </a:t>
            </a:r>
            <a:r>
              <a:rPr lang="en-US" sz="2800" dirty="0"/>
              <a:t>is of the type </a:t>
            </a:r>
            <a:r>
              <a:rPr lang="en-US" sz="2800" dirty="0">
                <a:solidFill>
                  <a:srgbClr val="FF0000"/>
                </a:solidFill>
                <a:latin typeface="Courier New" pitchFamily="49" charset="0"/>
              </a:rPr>
              <a:t>double</a:t>
            </a:r>
            <a:r>
              <a:rPr lang="en-US" sz="2800" dirty="0"/>
              <a:t> and has only one parameter.</a:t>
            </a:r>
            <a:endParaRPr lang="en-US" sz="2800" b="1" dirty="0"/>
          </a:p>
          <a:p>
            <a:endParaRPr lang="en-US" sz="2800"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pic>
        <p:nvPicPr>
          <p:cNvPr id="14" name="Picture 4"/>
          <p:cNvPicPr>
            <a:picLocks noGrp="1" noChangeAspect="1" noChangeArrowheads="1"/>
          </p:cNvPicPr>
          <p:nvPr>
            <p:ph idx="1"/>
          </p:nvPr>
        </p:nvPicPr>
        <p:blipFill>
          <a:blip r:embed="rId2"/>
          <a:srcRect/>
          <a:stretch>
            <a:fillRect/>
          </a:stretch>
        </p:blipFill>
        <p:spPr bwMode="auto">
          <a:xfrm>
            <a:off x="411091" y="1524000"/>
            <a:ext cx="8199509" cy="4724399"/>
          </a:xfrm>
          <a:prstGeom prst="rect">
            <a:avLst/>
          </a:prstGeom>
          <a:noFill/>
          <a:ln w="9525">
            <a:noFill/>
            <a:miter lim="800000"/>
            <a:headEnd/>
            <a:tailEnd/>
          </a:ln>
          <a:effectLst/>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t>Programming: Argument Type</a:t>
            </a:r>
          </a:p>
        </p:txBody>
      </p:sp>
      <p:sp>
        <p:nvSpPr>
          <p:cNvPr id="545795" name="Rectangle 3"/>
          <p:cNvSpPr>
            <a:spLocks noGrp="1" noChangeArrowheads="1"/>
          </p:cNvSpPr>
          <p:nvPr>
            <p:ph type="body" idx="1"/>
          </p:nvPr>
        </p:nvSpPr>
        <p:spPr>
          <a:xfrm>
            <a:off x="685800" y="1295400"/>
            <a:ext cx="7848600" cy="4800600"/>
          </a:xfrm>
        </p:spPr>
        <p:txBody>
          <a:bodyPr>
            <a:normAutofit/>
          </a:bodyPr>
          <a:lstStyle/>
          <a:p>
            <a:pPr>
              <a:lnSpc>
                <a:spcPct val="95000"/>
              </a:lnSpc>
              <a:spcBef>
                <a:spcPct val="0"/>
              </a:spcBef>
            </a:pPr>
            <a:r>
              <a:rPr lang="en-US" sz="2600" dirty="0"/>
              <a:t>Programming has concepts that are analogous to the mathematical </a:t>
            </a:r>
            <a:r>
              <a:rPr lang="en-US" sz="2600" b="1" u="sng" dirty="0"/>
              <a:t>domain</a:t>
            </a:r>
            <a:r>
              <a:rPr lang="en-US" sz="2600" dirty="0"/>
              <a:t> and </a:t>
            </a:r>
            <a:r>
              <a:rPr lang="en-US" sz="2600" b="1" u="sng" dirty="0"/>
              <a:t>range</a:t>
            </a:r>
            <a:r>
              <a:rPr lang="en-US" sz="2600" dirty="0"/>
              <a:t>: </a:t>
            </a:r>
            <a:r>
              <a:rPr lang="en-US" sz="2600" b="1" i="1" u="sng" dirty="0"/>
              <a:t>argument type</a:t>
            </a:r>
            <a:r>
              <a:rPr lang="en-US" sz="2600" i="1" dirty="0"/>
              <a:t> </a:t>
            </a:r>
            <a:r>
              <a:rPr lang="en-US" sz="2600" dirty="0"/>
              <a:t>and </a:t>
            </a:r>
            <a:r>
              <a:rPr lang="en-US" sz="2600" b="1" i="1" u="sng" dirty="0"/>
              <a:t>return type</a:t>
            </a:r>
            <a:r>
              <a:rPr lang="en-US" sz="2600" dirty="0"/>
              <a:t>.</a:t>
            </a:r>
          </a:p>
          <a:p>
            <a:pPr>
              <a:lnSpc>
                <a:spcPct val="95000"/>
              </a:lnSpc>
              <a:spcBef>
                <a:spcPct val="0"/>
              </a:spcBef>
            </a:pPr>
            <a:r>
              <a:rPr lang="en-US" sz="2600" dirty="0"/>
              <a:t>For a given function in C, the </a:t>
            </a:r>
            <a:r>
              <a:rPr lang="en-US" sz="2600" b="1" i="1" u="sng" dirty="0"/>
              <a:t>argument type</a:t>
            </a:r>
            <a:r>
              <a:rPr lang="en-US" sz="2600" dirty="0"/>
              <a:t> –  which corresponds to the </a:t>
            </a:r>
            <a:r>
              <a:rPr lang="en-US" sz="2600" b="1" u="sng" dirty="0"/>
              <a:t>domain</a:t>
            </a:r>
            <a:r>
              <a:rPr lang="en-US" sz="2600" dirty="0"/>
              <a:t> in mathematics – is the data type that C expects for an argument of that function.</a:t>
            </a:r>
          </a:p>
          <a:p>
            <a:pPr>
              <a:lnSpc>
                <a:spcPct val="95000"/>
              </a:lnSpc>
              <a:spcBef>
                <a:spcPct val="0"/>
              </a:spcBef>
            </a:pPr>
            <a:r>
              <a:rPr lang="en-US" sz="2600" dirty="0"/>
              <a:t>For example:</a:t>
            </a:r>
          </a:p>
          <a:p>
            <a:pPr>
              <a:lnSpc>
                <a:spcPct val="95000"/>
              </a:lnSpc>
              <a:spcBef>
                <a:spcPct val="0"/>
              </a:spcBef>
            </a:pPr>
            <a:r>
              <a:rPr lang="en-US" sz="2600" dirty="0"/>
              <a:t>the argument type of    </a:t>
            </a:r>
            <a:r>
              <a:rPr lang="en-US" sz="2600" dirty="0">
                <a:latin typeface="Courier New" pitchFamily="49" charset="0"/>
              </a:rPr>
              <a:t>abs</a:t>
            </a:r>
            <a:r>
              <a:rPr lang="en-US" sz="2600" dirty="0"/>
              <a:t> is </a:t>
            </a:r>
            <a:r>
              <a:rPr lang="en-US" sz="2600" dirty="0">
                <a:latin typeface="Courier New" pitchFamily="49" charset="0"/>
              </a:rPr>
              <a:t>int</a:t>
            </a:r>
            <a:r>
              <a:rPr lang="en-US" sz="2600" dirty="0"/>
              <a:t>;</a:t>
            </a:r>
          </a:p>
          <a:p>
            <a:pPr>
              <a:lnSpc>
                <a:spcPct val="95000"/>
              </a:lnSpc>
              <a:spcBef>
                <a:spcPct val="0"/>
              </a:spcBef>
            </a:pPr>
            <a:r>
              <a:rPr lang="en-US" sz="2600" dirty="0"/>
              <a:t>the argument type of </a:t>
            </a:r>
            <a:r>
              <a:rPr lang="en-US" sz="2600" dirty="0" err="1">
                <a:latin typeface="Courier New" pitchFamily="49" charset="0"/>
              </a:rPr>
              <a:t>fabs</a:t>
            </a:r>
            <a:r>
              <a:rPr lang="en-US" sz="2600" dirty="0"/>
              <a:t> is </a:t>
            </a:r>
            <a:r>
              <a:rPr lang="en-US" sz="2600" dirty="0">
                <a:latin typeface="Courier New" pitchFamily="49" charset="0"/>
              </a:rPr>
              <a:t>float</a:t>
            </a:r>
            <a:r>
              <a:rPr lang="en-US" sz="2600" dirty="0"/>
              <a:t>.</a:t>
            </a:r>
          </a:p>
        </p:txBody>
      </p:sp>
    </p:spTree>
    <p:custDataLst>
      <p:tags r:id="rId1"/>
    </p:custData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t>Argument Type Mismatch</a:t>
            </a:r>
          </a:p>
        </p:txBody>
      </p:sp>
      <p:sp>
        <p:nvSpPr>
          <p:cNvPr id="547843" name="Rectangle 3"/>
          <p:cNvSpPr>
            <a:spLocks noGrp="1" noChangeArrowheads="1"/>
          </p:cNvSpPr>
          <p:nvPr>
            <p:ph type="body" idx="1"/>
          </p:nvPr>
        </p:nvSpPr>
        <p:spPr/>
        <p:txBody>
          <a:bodyPr>
            <a:normAutofit/>
          </a:bodyPr>
          <a:lstStyle/>
          <a:p>
            <a:pPr>
              <a:lnSpc>
                <a:spcPct val="95000"/>
              </a:lnSpc>
              <a:spcBef>
                <a:spcPct val="0"/>
              </a:spcBef>
            </a:pPr>
            <a:r>
              <a:rPr lang="en-US" sz="2600" dirty="0"/>
              <a:t>An </a:t>
            </a:r>
            <a:r>
              <a:rPr lang="en-US" sz="2600" b="1" i="1" u="sng" dirty="0"/>
              <a:t>argument type mismatch</a:t>
            </a:r>
            <a:r>
              <a:rPr lang="en-US" sz="2600" dirty="0"/>
              <a:t> is when you pass an argument of a particular data type to a function that expects a different data type.</a:t>
            </a:r>
          </a:p>
          <a:p>
            <a:pPr>
              <a:lnSpc>
                <a:spcPct val="95000"/>
              </a:lnSpc>
              <a:spcBef>
                <a:spcPct val="0"/>
              </a:spcBef>
            </a:pPr>
            <a:r>
              <a:rPr lang="en-US" sz="2600" dirty="0"/>
              <a:t>Some implementations of C </a:t>
            </a:r>
            <a:r>
              <a:rPr lang="en-US" sz="2600" b="1" u="sng" dirty="0"/>
              <a:t>WON’T</a:t>
            </a:r>
            <a:r>
              <a:rPr lang="en-US" sz="2600" dirty="0"/>
              <a:t> check for you whether the data type of the argument you pass is correct. If you pass the wrong data type, you can get a bogus answer.</a:t>
            </a:r>
          </a:p>
          <a:p>
            <a:pPr>
              <a:lnSpc>
                <a:spcPct val="95000"/>
              </a:lnSpc>
              <a:spcBef>
                <a:spcPct val="0"/>
              </a:spcBef>
            </a:pPr>
            <a:r>
              <a:rPr lang="en-US" sz="2600" dirty="0"/>
              <a:t>This problem is more likely to come up when you pass a </a:t>
            </a:r>
            <a:r>
              <a:rPr lang="en-US" sz="2600" dirty="0">
                <a:latin typeface="Courier New" pitchFamily="49" charset="0"/>
              </a:rPr>
              <a:t>float</a:t>
            </a:r>
            <a:r>
              <a:rPr lang="en-US" sz="2600" dirty="0"/>
              <a:t> where the function expects an </a:t>
            </a:r>
            <a:r>
              <a:rPr lang="en-US" sz="2600" dirty="0">
                <a:latin typeface="Courier New" pitchFamily="49" charset="0"/>
              </a:rPr>
              <a:t>int</a:t>
            </a:r>
            <a:r>
              <a:rPr lang="en-US" sz="2600" dirty="0"/>
              <a:t>. In the reverse case, typically C simply promotes the </a:t>
            </a:r>
            <a:r>
              <a:rPr lang="en-US" sz="2600" dirty="0">
                <a:latin typeface="Courier New" pitchFamily="49" charset="0"/>
              </a:rPr>
              <a:t>int</a:t>
            </a:r>
            <a:r>
              <a:rPr lang="en-US" sz="2600" dirty="0"/>
              <a:t> to a </a:t>
            </a:r>
            <a:r>
              <a:rPr lang="en-US" sz="2600" dirty="0">
                <a:latin typeface="Courier New" pitchFamily="49" charset="0"/>
              </a:rPr>
              <a:t>float</a:t>
            </a:r>
            <a:r>
              <a:rPr lang="en-US" sz="2600" dirty="0"/>
              <a:t>.</a:t>
            </a:r>
          </a:p>
        </p:txBody>
      </p:sp>
    </p:spTree>
    <p:custDataLst>
      <p:tags r:id="rId1"/>
    </p:custData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endParaRPr lang="en-US" dirty="0"/>
          </a:p>
        </p:txBody>
      </p:sp>
      <p:sp>
        <p:nvSpPr>
          <p:cNvPr id="565251" name="Rectangle 3"/>
          <p:cNvSpPr>
            <a:spLocks noGrp="1" noChangeArrowheads="1"/>
          </p:cNvSpPr>
          <p:nvPr>
            <p:ph type="body" idx="1"/>
          </p:nvPr>
        </p:nvSpPr>
        <p:spPr/>
        <p:style>
          <a:lnRef idx="1">
            <a:schemeClr val="accent1"/>
          </a:lnRef>
          <a:fillRef idx="2">
            <a:schemeClr val="accent1"/>
          </a:fillRef>
          <a:effectRef idx="1">
            <a:schemeClr val="accent1"/>
          </a:effectRef>
          <a:fontRef idx="minor">
            <a:schemeClr val="dk1"/>
          </a:fontRef>
        </p:style>
        <p:txBody>
          <a:bodyPr>
            <a:normAutofit lnSpcReduction="10000"/>
          </a:bodyPr>
          <a:lstStyle/>
          <a:p>
            <a:pPr>
              <a:lnSpc>
                <a:spcPct val="90000"/>
              </a:lnSpc>
              <a:buFont typeface="Wingdings" pitchFamily="2" charset="2"/>
              <a:buNone/>
            </a:pPr>
            <a:r>
              <a:rPr lang="en-US" sz="2000" dirty="0">
                <a:solidFill>
                  <a:schemeClr val="tx1"/>
                </a:solidFill>
                <a:latin typeface="Courier New" pitchFamily="49" charset="0"/>
              </a:rPr>
              <a:t>#include &lt;stdio.h&gt;</a:t>
            </a:r>
          </a:p>
          <a:p>
            <a:pPr>
              <a:lnSpc>
                <a:spcPct val="90000"/>
              </a:lnSpc>
              <a:buFont typeface="Wingdings" pitchFamily="2" charset="2"/>
              <a:buNone/>
            </a:pPr>
            <a:r>
              <a:rPr lang="en-US" sz="2000" dirty="0">
                <a:solidFill>
                  <a:schemeClr val="tx1"/>
                </a:solidFill>
                <a:latin typeface="Courier New" pitchFamily="49" charset="0"/>
              </a:rPr>
              <a:t>#include &lt;</a:t>
            </a:r>
            <a:r>
              <a:rPr lang="en-US" sz="2000" dirty="0" err="1">
                <a:solidFill>
                  <a:schemeClr val="tx1"/>
                </a:solidFill>
                <a:latin typeface="Courier New" pitchFamily="49" charset="0"/>
              </a:rPr>
              <a:t>math.h</a:t>
            </a:r>
            <a:r>
              <a:rPr lang="en-US" sz="2000" dirty="0">
                <a:solidFill>
                  <a:schemeClr val="tx1"/>
                </a:solidFill>
                <a:latin typeface="Courier New" pitchFamily="49" charset="0"/>
              </a:rPr>
              <a:t>&gt;</a:t>
            </a:r>
          </a:p>
          <a:p>
            <a:pPr>
              <a:lnSpc>
                <a:spcPct val="90000"/>
              </a:lnSpc>
              <a:buFont typeface="Wingdings" pitchFamily="2" charset="2"/>
              <a:buNone/>
            </a:pPr>
            <a:endParaRPr lang="en-US" sz="2000" dirty="0">
              <a:solidFill>
                <a:schemeClr val="tx1"/>
              </a:solidFill>
              <a:latin typeface="Courier New" pitchFamily="49" charset="0"/>
            </a:endParaRPr>
          </a:p>
          <a:p>
            <a:pPr>
              <a:lnSpc>
                <a:spcPct val="90000"/>
              </a:lnSpc>
              <a:buFont typeface="Wingdings" pitchFamily="2" charset="2"/>
              <a:buNone/>
            </a:pPr>
            <a:r>
              <a:rPr lang="en-US" sz="2000" dirty="0">
                <a:solidFill>
                  <a:schemeClr val="tx1"/>
                </a:solidFill>
                <a:latin typeface="Courier New" pitchFamily="49" charset="0"/>
              </a:rPr>
              <a:t>int main ()</a:t>
            </a:r>
          </a:p>
          <a:p>
            <a:pPr>
              <a:lnSpc>
                <a:spcPct val="90000"/>
              </a:lnSpc>
              <a:buFont typeface="Wingdings" pitchFamily="2" charset="2"/>
              <a:buNone/>
            </a:pPr>
            <a:r>
              <a:rPr lang="en-US" sz="2000" dirty="0">
                <a:solidFill>
                  <a:schemeClr val="tx1"/>
                </a:solidFill>
                <a:latin typeface="Courier New" pitchFamily="49" charset="0"/>
              </a:rPr>
              <a:t>{ /* main */</a:t>
            </a:r>
          </a:p>
          <a:p>
            <a:pPr>
              <a:lnSpc>
                <a:spcPct val="90000"/>
              </a:lnSpc>
              <a:buFont typeface="Wingdings" pitchFamily="2" charset="2"/>
              <a:buNone/>
            </a:pPr>
            <a:r>
              <a:rPr lang="en-US" sz="2000" dirty="0">
                <a:solidFill>
                  <a:schemeClr val="tx1"/>
                </a:solidFill>
                <a:latin typeface="Courier New" pitchFamily="49" charset="0"/>
              </a:rPr>
              <a:t>		const float pi = 3.1415926;</a:t>
            </a:r>
          </a:p>
          <a:p>
            <a:pPr>
              <a:lnSpc>
                <a:spcPct val="90000"/>
              </a:lnSpc>
              <a:buFont typeface="Wingdings" pitchFamily="2" charset="2"/>
              <a:buNone/>
            </a:pPr>
            <a:r>
              <a:rPr lang="en-US" sz="2000" dirty="0">
                <a:solidFill>
                  <a:schemeClr val="tx1"/>
                </a:solidFill>
                <a:latin typeface="Courier New" pitchFamily="49" charset="0"/>
              </a:rPr>
              <a:t>		printf("2.0 = %f\n", 2.0);</a:t>
            </a:r>
          </a:p>
          <a:p>
            <a:pPr>
              <a:lnSpc>
                <a:spcPct val="90000"/>
              </a:lnSpc>
              <a:buFont typeface="Wingdings" pitchFamily="2" charset="2"/>
              <a:buNone/>
            </a:pPr>
            <a:r>
              <a:rPr lang="en-US" sz="2000" dirty="0">
                <a:solidFill>
                  <a:schemeClr val="tx1"/>
                </a:solidFill>
                <a:latin typeface="Courier New" pitchFamily="49" charset="0"/>
              </a:rPr>
              <a:t>		printf("pi = %f\n", pi);</a:t>
            </a:r>
          </a:p>
          <a:p>
            <a:pPr>
              <a:lnSpc>
                <a:spcPct val="90000"/>
              </a:lnSpc>
              <a:buFont typeface="Wingdings" pitchFamily="2" charset="2"/>
              <a:buNone/>
            </a:pPr>
            <a:r>
              <a:rPr lang="en-US" sz="2000" dirty="0">
                <a:solidFill>
                  <a:schemeClr val="tx1"/>
                </a:solidFill>
                <a:latin typeface="Courier New" pitchFamily="49" charset="0"/>
              </a:rPr>
              <a:t>		printf("</a:t>
            </a:r>
            <a:r>
              <a:rPr lang="en-US" sz="2000" dirty="0" err="1">
                <a:solidFill>
                  <a:schemeClr val="tx1"/>
                </a:solidFill>
                <a:latin typeface="Courier New" pitchFamily="49" charset="0"/>
              </a:rPr>
              <a:t>cos</a:t>
            </a:r>
            <a:r>
              <a:rPr lang="en-US" sz="2000" dirty="0">
                <a:solidFill>
                  <a:schemeClr val="tx1"/>
                </a:solidFill>
                <a:latin typeface="Courier New" pitchFamily="49" charset="0"/>
              </a:rPr>
              <a:t>(pi) = %f\n", </a:t>
            </a:r>
            <a:r>
              <a:rPr lang="en-US" sz="2000" dirty="0" err="1">
                <a:solidFill>
                  <a:schemeClr val="tx1"/>
                </a:solidFill>
                <a:latin typeface="Courier New" pitchFamily="49" charset="0"/>
              </a:rPr>
              <a:t>cos</a:t>
            </a:r>
            <a:r>
              <a:rPr lang="en-US" sz="2000" dirty="0">
                <a:solidFill>
                  <a:schemeClr val="tx1"/>
                </a:solidFill>
                <a:latin typeface="Courier New" pitchFamily="49" charset="0"/>
              </a:rPr>
              <a:t>(pi));</a:t>
            </a:r>
          </a:p>
          <a:p>
            <a:pPr>
              <a:lnSpc>
                <a:spcPct val="90000"/>
              </a:lnSpc>
              <a:buFont typeface="Wingdings" pitchFamily="2" charset="2"/>
              <a:buNone/>
            </a:pPr>
            <a:r>
              <a:rPr lang="en-US" sz="2000" dirty="0">
                <a:solidFill>
                  <a:schemeClr val="tx1"/>
                </a:solidFill>
                <a:latin typeface="Courier New" pitchFamily="49" charset="0"/>
              </a:rPr>
              <a:t>		printf("sin(pi) = %f\n", sin(pi));</a:t>
            </a:r>
          </a:p>
          <a:p>
            <a:pPr>
              <a:lnSpc>
                <a:spcPct val="80000"/>
              </a:lnSpc>
              <a:buFont typeface="Wingdings" pitchFamily="2" charset="2"/>
              <a:buNone/>
            </a:pPr>
            <a:r>
              <a:rPr lang="en-US" sz="2000" dirty="0">
                <a:solidFill>
                  <a:schemeClr val="tx1"/>
                </a:solidFill>
                <a:latin typeface="Courier New" pitchFamily="49" charset="0"/>
              </a:rPr>
              <a:t>		printf("</a:t>
            </a:r>
            <a:r>
              <a:rPr lang="en-US" sz="2000" dirty="0" err="1">
                <a:solidFill>
                  <a:schemeClr val="tx1"/>
                </a:solidFill>
                <a:latin typeface="Courier New" pitchFamily="49" charset="0"/>
              </a:rPr>
              <a:t>sqrt</a:t>
            </a:r>
            <a:r>
              <a:rPr lang="en-US" sz="2000" dirty="0">
                <a:solidFill>
                  <a:schemeClr val="tx1"/>
                </a:solidFill>
                <a:latin typeface="Courier New" pitchFamily="49" charset="0"/>
              </a:rPr>
              <a:t>(2.0) = %f\n", </a:t>
            </a:r>
            <a:r>
              <a:rPr lang="en-US" sz="2000" dirty="0" err="1">
                <a:solidFill>
                  <a:schemeClr val="tx1"/>
                </a:solidFill>
                <a:latin typeface="Courier New" pitchFamily="49" charset="0"/>
              </a:rPr>
              <a:t>sqrt</a:t>
            </a:r>
            <a:r>
              <a:rPr lang="en-US" sz="2000" dirty="0">
                <a:solidFill>
                  <a:schemeClr val="tx1"/>
                </a:solidFill>
                <a:latin typeface="Courier New" pitchFamily="49" charset="0"/>
              </a:rPr>
              <a:t>(2.0));</a:t>
            </a:r>
          </a:p>
          <a:p>
            <a:pPr>
              <a:lnSpc>
                <a:spcPct val="80000"/>
              </a:lnSpc>
              <a:buFont typeface="Wingdings" pitchFamily="2" charset="2"/>
              <a:buNone/>
            </a:pPr>
            <a:r>
              <a:rPr lang="en-US" sz="2000" dirty="0">
                <a:solidFill>
                  <a:schemeClr val="tx1"/>
                </a:solidFill>
                <a:latin typeface="Courier New" pitchFamily="49" charset="0"/>
              </a:rPr>
              <a:t>    	printf("</a:t>
            </a:r>
            <a:r>
              <a:rPr lang="en-US" sz="2000" dirty="0" err="1">
                <a:solidFill>
                  <a:schemeClr val="tx1"/>
                </a:solidFill>
                <a:latin typeface="Courier New" pitchFamily="49" charset="0"/>
              </a:rPr>
              <a:t>sqrt</a:t>
            </a:r>
            <a:r>
              <a:rPr lang="en-US" sz="2000" dirty="0">
                <a:solidFill>
                  <a:schemeClr val="tx1"/>
                </a:solidFill>
                <a:latin typeface="Courier New" pitchFamily="49" charset="0"/>
              </a:rPr>
              <a:t>(2.0) / 2 = %f\n", </a:t>
            </a:r>
            <a:r>
              <a:rPr lang="en-US" sz="2000" dirty="0" err="1">
                <a:solidFill>
                  <a:schemeClr val="tx1"/>
                </a:solidFill>
                <a:latin typeface="Courier New" pitchFamily="49" charset="0"/>
              </a:rPr>
              <a:t>sqrt</a:t>
            </a:r>
            <a:r>
              <a:rPr lang="en-US" sz="2000" dirty="0">
                <a:solidFill>
                  <a:schemeClr val="tx1"/>
                </a:solidFill>
                <a:latin typeface="Courier New" pitchFamily="49" charset="0"/>
              </a:rPr>
              <a:t>(2.0) / 2);</a:t>
            </a:r>
          </a:p>
          <a:p>
            <a:pPr>
              <a:lnSpc>
                <a:spcPct val="80000"/>
              </a:lnSpc>
              <a:buFont typeface="Wingdings" pitchFamily="2" charset="2"/>
              <a:buNone/>
            </a:pPr>
            <a:r>
              <a:rPr lang="en-US" sz="2000" dirty="0">
                <a:solidFill>
                  <a:schemeClr val="tx1"/>
                </a:solidFill>
                <a:latin typeface="Courier New" pitchFamily="49" charset="0"/>
              </a:rPr>
              <a:t>} /* main */</a:t>
            </a:r>
          </a:p>
          <a:p>
            <a:pPr>
              <a:lnSpc>
                <a:spcPct val="90000"/>
              </a:lnSpc>
              <a:buFont typeface="Wingdings" pitchFamily="2" charset="2"/>
              <a:buNone/>
            </a:pPr>
            <a:endParaRPr lang="en-US" sz="2000" dirty="0">
              <a:solidFill>
                <a:schemeClr val="tx1"/>
              </a:solidFill>
              <a:latin typeface="Courier New" pitchFamily="49" charset="0"/>
            </a:endParaRPr>
          </a:p>
          <a:p>
            <a:pPr>
              <a:lnSpc>
                <a:spcPct val="90000"/>
              </a:lnSpc>
              <a:buFont typeface="Wingdings" pitchFamily="2" charset="2"/>
              <a:buNone/>
            </a:pPr>
            <a:endParaRPr lang="en-US" sz="2000" dirty="0">
              <a:solidFill>
                <a:schemeClr val="tx1"/>
              </a:solidFill>
              <a:latin typeface="Courier New" pitchFamily="49" charset="0"/>
            </a:endParaRPr>
          </a:p>
          <a:p>
            <a:pPr>
              <a:lnSpc>
                <a:spcPct val="90000"/>
              </a:lnSpc>
              <a:buFont typeface="Wingdings" pitchFamily="2" charset="2"/>
              <a:buNone/>
            </a:pPr>
            <a:endParaRPr lang="en-US" sz="2000" dirty="0">
              <a:solidFill>
                <a:schemeClr val="tx1"/>
              </a:solidFill>
              <a:latin typeface="Courier New" pitchFamily="49" charset="0"/>
            </a:endParaRPr>
          </a:p>
          <a:p>
            <a:pPr>
              <a:lnSpc>
                <a:spcPct val="90000"/>
              </a:lnSpc>
              <a:buFont typeface="Wingdings" pitchFamily="2" charset="2"/>
              <a:buNone/>
            </a:pPr>
            <a:endParaRPr lang="en-US" sz="2000" dirty="0">
              <a:solidFill>
                <a:schemeClr val="tx1"/>
              </a:solidFill>
              <a:latin typeface="Courier New" pitchFamily="49" charset="0"/>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Format Specifier</a:t>
            </a:r>
            <a:endParaRPr/>
          </a:p>
        </p:txBody>
      </p:sp>
      <p:sp>
        <p:nvSpPr>
          <p:cNvPr id="353" name="Google Shape;353;p3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lnSpc>
                <a:spcPct val="80000"/>
              </a:lnSpc>
              <a:spcBef>
                <a:spcPts val="0"/>
              </a:spcBef>
              <a:spcAft>
                <a:spcPts val="0"/>
              </a:spcAft>
              <a:buClr>
                <a:schemeClr val="accent1"/>
              </a:buClr>
              <a:buSzPts val="2720"/>
              <a:buChar char="•"/>
            </a:pPr>
            <a:r>
              <a:rPr lang="en-US" sz="2720">
                <a:solidFill>
                  <a:schemeClr val="accent1"/>
                </a:solidFill>
              </a:rPr>
              <a:t>Specifies the format according to which the value will be printed on screen in C.</a:t>
            </a:r>
            <a:endParaRPr/>
          </a:p>
          <a:p>
            <a:pPr marL="342900" lvl="0" indent="-342900" algn="just" rtl="0">
              <a:lnSpc>
                <a:spcPct val="80000"/>
              </a:lnSpc>
              <a:spcBef>
                <a:spcPts val="544"/>
              </a:spcBef>
              <a:spcAft>
                <a:spcPts val="0"/>
              </a:spcAft>
              <a:buClr>
                <a:schemeClr val="accent1"/>
              </a:buClr>
              <a:buSzPts val="2720"/>
              <a:buNone/>
            </a:pPr>
            <a:r>
              <a:rPr lang="en-US" sz="2720" b="1">
                <a:solidFill>
                  <a:schemeClr val="accent1"/>
                </a:solidFill>
              </a:rPr>
              <a:t>Example:</a:t>
            </a:r>
            <a:endParaRPr/>
          </a:p>
          <a:p>
            <a:pPr marL="342900" lvl="0" indent="-342900" algn="just" rtl="0">
              <a:lnSpc>
                <a:spcPct val="80000"/>
              </a:lnSpc>
              <a:spcBef>
                <a:spcPts val="544"/>
              </a:spcBef>
              <a:spcAft>
                <a:spcPts val="0"/>
              </a:spcAft>
              <a:buClr>
                <a:schemeClr val="accent1"/>
              </a:buClr>
              <a:buSzPts val="2720"/>
              <a:buChar char="•"/>
            </a:pPr>
            <a:r>
              <a:rPr lang="en-US" sz="2720">
                <a:solidFill>
                  <a:schemeClr val="accent1"/>
                </a:solidFill>
              </a:rPr>
              <a:t>%d or %i : signed integer </a:t>
            </a:r>
            <a:endParaRPr/>
          </a:p>
          <a:p>
            <a:pPr marL="342900" lvl="0" indent="-342900" algn="just" rtl="0">
              <a:lnSpc>
                <a:spcPct val="80000"/>
              </a:lnSpc>
              <a:spcBef>
                <a:spcPts val="544"/>
              </a:spcBef>
              <a:spcAft>
                <a:spcPts val="0"/>
              </a:spcAft>
              <a:buClr>
                <a:schemeClr val="accent1"/>
              </a:buClr>
              <a:buSzPts val="2720"/>
              <a:buChar char="•"/>
            </a:pPr>
            <a:r>
              <a:rPr lang="en-US" sz="2720">
                <a:solidFill>
                  <a:schemeClr val="accent1"/>
                </a:solidFill>
              </a:rPr>
              <a:t>%ld: long integer</a:t>
            </a:r>
            <a:endParaRPr/>
          </a:p>
          <a:p>
            <a:pPr marL="342900" lvl="0" indent="-342900" algn="just" rtl="0">
              <a:lnSpc>
                <a:spcPct val="80000"/>
              </a:lnSpc>
              <a:spcBef>
                <a:spcPts val="544"/>
              </a:spcBef>
              <a:spcAft>
                <a:spcPts val="0"/>
              </a:spcAft>
              <a:buClr>
                <a:schemeClr val="accent1"/>
              </a:buClr>
              <a:buSzPts val="2720"/>
              <a:buChar char="•"/>
            </a:pPr>
            <a:r>
              <a:rPr lang="en-US" sz="2720">
                <a:solidFill>
                  <a:schemeClr val="accent1"/>
                </a:solidFill>
              </a:rPr>
              <a:t>%u : unsigned integer</a:t>
            </a:r>
            <a:endParaRPr/>
          </a:p>
          <a:p>
            <a:pPr marL="342900" lvl="0" indent="-342900" algn="just" rtl="0">
              <a:lnSpc>
                <a:spcPct val="80000"/>
              </a:lnSpc>
              <a:spcBef>
                <a:spcPts val="544"/>
              </a:spcBef>
              <a:spcAft>
                <a:spcPts val="0"/>
              </a:spcAft>
              <a:buClr>
                <a:schemeClr val="accent1"/>
              </a:buClr>
              <a:buSzPts val="2720"/>
              <a:buChar char="•"/>
            </a:pPr>
            <a:r>
              <a:rPr lang="en-US" sz="2720">
                <a:solidFill>
                  <a:schemeClr val="accent1"/>
                </a:solidFill>
              </a:rPr>
              <a:t>%c : single character</a:t>
            </a:r>
            <a:endParaRPr/>
          </a:p>
          <a:p>
            <a:pPr marL="342900" lvl="0" indent="-342900" algn="just" rtl="0">
              <a:lnSpc>
                <a:spcPct val="80000"/>
              </a:lnSpc>
              <a:spcBef>
                <a:spcPts val="544"/>
              </a:spcBef>
              <a:spcAft>
                <a:spcPts val="0"/>
              </a:spcAft>
              <a:buClr>
                <a:schemeClr val="accent1"/>
              </a:buClr>
              <a:buSzPts val="2720"/>
              <a:buChar char="•"/>
            </a:pPr>
            <a:r>
              <a:rPr lang="en-US" sz="2720">
                <a:solidFill>
                  <a:schemeClr val="accent1"/>
                </a:solidFill>
              </a:rPr>
              <a:t>%f  or %g : float</a:t>
            </a:r>
            <a:endParaRPr/>
          </a:p>
          <a:p>
            <a:pPr marL="342900" lvl="0" indent="-342900" algn="just" rtl="0">
              <a:lnSpc>
                <a:spcPct val="80000"/>
              </a:lnSpc>
              <a:spcBef>
                <a:spcPts val="544"/>
              </a:spcBef>
              <a:spcAft>
                <a:spcPts val="0"/>
              </a:spcAft>
              <a:buClr>
                <a:schemeClr val="accent1"/>
              </a:buClr>
              <a:buSzPts val="2720"/>
              <a:buChar char="•"/>
            </a:pPr>
            <a:r>
              <a:rPr lang="en-US" sz="2720"/>
              <a:t>%lf: double</a:t>
            </a:r>
            <a:endParaRPr/>
          </a:p>
          <a:p>
            <a:pPr marL="342900" lvl="0" indent="-342900" algn="just" rtl="0">
              <a:lnSpc>
                <a:spcPct val="80000"/>
              </a:lnSpc>
              <a:spcBef>
                <a:spcPts val="544"/>
              </a:spcBef>
              <a:spcAft>
                <a:spcPts val="0"/>
              </a:spcAft>
              <a:buClr>
                <a:schemeClr val="accent1"/>
              </a:buClr>
              <a:buSzPts val="2720"/>
              <a:buChar char="•"/>
            </a:pPr>
            <a:r>
              <a:rPr lang="en-US" sz="2720"/>
              <a:t>%Lf: long double</a:t>
            </a:r>
            <a:endParaRPr sz="2720">
              <a:solidFill>
                <a:schemeClr val="accent1"/>
              </a:solidFill>
            </a:endParaRPr>
          </a:p>
          <a:p>
            <a:pPr marL="342900" lvl="0" indent="-342900" algn="just" rtl="0">
              <a:lnSpc>
                <a:spcPct val="80000"/>
              </a:lnSpc>
              <a:spcBef>
                <a:spcPts val="544"/>
              </a:spcBef>
              <a:spcAft>
                <a:spcPts val="0"/>
              </a:spcAft>
              <a:buClr>
                <a:schemeClr val="accent1"/>
              </a:buClr>
              <a:buSzPts val="2720"/>
              <a:buChar char="•"/>
            </a:pPr>
            <a:r>
              <a:rPr lang="en-US" sz="2720">
                <a:solidFill>
                  <a:schemeClr val="accent1"/>
                </a:solidFill>
              </a:rPr>
              <a:t>%s : string</a:t>
            </a:r>
            <a:endParaRPr/>
          </a:p>
          <a:p>
            <a:pPr marL="342900" lvl="0" indent="-342900" algn="just" rtl="0">
              <a:lnSpc>
                <a:spcPct val="80000"/>
              </a:lnSpc>
              <a:spcBef>
                <a:spcPts val="544"/>
              </a:spcBef>
              <a:spcAft>
                <a:spcPts val="0"/>
              </a:spcAft>
              <a:buClr>
                <a:schemeClr val="accent1"/>
              </a:buClr>
              <a:buSzPts val="2720"/>
              <a:buNone/>
            </a:pPr>
            <a:endParaRPr sz="2720">
              <a:solidFill>
                <a:schemeClr val="accent1"/>
              </a:solidFill>
            </a:endParaRPr>
          </a:p>
          <a:p>
            <a:pPr marL="342900" lvl="0" indent="-342900" algn="just" rtl="0">
              <a:lnSpc>
                <a:spcPct val="80000"/>
              </a:lnSpc>
              <a:spcBef>
                <a:spcPts val="544"/>
              </a:spcBef>
              <a:spcAft>
                <a:spcPts val="0"/>
              </a:spcAft>
              <a:buClr>
                <a:schemeClr val="accent1"/>
              </a:buClr>
              <a:buSzPts val="2720"/>
              <a:buNone/>
            </a:pPr>
            <a:endParaRPr sz="2720">
              <a:solidFill>
                <a:schemeClr val="accent1"/>
              </a:solidFill>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dirty="0"/>
              <a:t>Function Use Example</a:t>
            </a:r>
          </a:p>
        </p:txBody>
      </p:sp>
      <p:sp>
        <p:nvSpPr>
          <p:cNvPr id="568323" name="Rectangle 3"/>
          <p:cNvSpPr>
            <a:spLocks noGrp="1" noChangeArrowheads="1"/>
          </p:cNvSpPr>
          <p:nvPr>
            <p:ph type="body" idx="1"/>
          </p:nvPr>
        </p:nvSpPr>
        <p:spPr>
          <a:xfrm>
            <a:off x="457200" y="1600201"/>
            <a:ext cx="8229600" cy="1905000"/>
          </a:xfrm>
        </p:spPr>
        <p:style>
          <a:lnRef idx="2">
            <a:schemeClr val="dk1"/>
          </a:lnRef>
          <a:fillRef idx="1">
            <a:schemeClr val="lt1"/>
          </a:fillRef>
          <a:effectRef idx="0">
            <a:schemeClr val="dk1"/>
          </a:effectRef>
          <a:fontRef idx="minor">
            <a:schemeClr val="dk1"/>
          </a:fontRef>
        </p:style>
        <p:txBody>
          <a:bodyPr>
            <a:normAutofit/>
          </a:bodyPr>
          <a:lstStyle/>
          <a:p>
            <a:pPr>
              <a:lnSpc>
                <a:spcPct val="60000"/>
              </a:lnSpc>
              <a:buFont typeface="Wingdings" pitchFamily="2" charset="2"/>
              <a:buNone/>
            </a:pPr>
            <a:r>
              <a:rPr lang="en-US" sz="2000" dirty="0">
                <a:solidFill>
                  <a:schemeClr val="tx1"/>
                </a:solidFill>
                <a:latin typeface="Courier New" pitchFamily="49" charset="0"/>
              </a:rPr>
              <a:t>2.0 = 2.000000</a:t>
            </a:r>
          </a:p>
          <a:p>
            <a:pPr>
              <a:lnSpc>
                <a:spcPct val="60000"/>
              </a:lnSpc>
              <a:buFont typeface="Wingdings" pitchFamily="2" charset="2"/>
              <a:buNone/>
            </a:pPr>
            <a:r>
              <a:rPr lang="en-US" sz="2000" dirty="0">
                <a:solidFill>
                  <a:schemeClr val="tx1"/>
                </a:solidFill>
                <a:latin typeface="Courier New" pitchFamily="49" charset="0"/>
              </a:rPr>
              <a:t>pi = 3.141593</a:t>
            </a:r>
          </a:p>
          <a:p>
            <a:pPr>
              <a:lnSpc>
                <a:spcPct val="60000"/>
              </a:lnSpc>
              <a:buFont typeface="Wingdings" pitchFamily="2" charset="2"/>
              <a:buNone/>
            </a:pPr>
            <a:r>
              <a:rPr lang="en-US" sz="2000" dirty="0" err="1">
                <a:solidFill>
                  <a:schemeClr val="tx1"/>
                </a:solidFill>
                <a:latin typeface="Courier New" pitchFamily="49" charset="0"/>
              </a:rPr>
              <a:t>cos</a:t>
            </a:r>
            <a:r>
              <a:rPr lang="en-US" sz="2000" dirty="0">
                <a:solidFill>
                  <a:schemeClr val="tx1"/>
                </a:solidFill>
                <a:latin typeface="Courier New" pitchFamily="49" charset="0"/>
              </a:rPr>
              <a:t>(pi) = -1.000000</a:t>
            </a:r>
          </a:p>
          <a:p>
            <a:pPr>
              <a:lnSpc>
                <a:spcPct val="60000"/>
              </a:lnSpc>
              <a:buFont typeface="Wingdings" pitchFamily="2" charset="2"/>
              <a:buNone/>
            </a:pPr>
            <a:r>
              <a:rPr lang="en-US" sz="2000" dirty="0">
                <a:solidFill>
                  <a:schemeClr val="tx1"/>
                </a:solidFill>
                <a:latin typeface="Courier New" pitchFamily="49" charset="0"/>
              </a:rPr>
              <a:t>sin(pi) = 0.000000</a:t>
            </a:r>
          </a:p>
          <a:p>
            <a:pPr>
              <a:lnSpc>
                <a:spcPct val="60000"/>
              </a:lnSpc>
              <a:buFont typeface="Wingdings" pitchFamily="2" charset="2"/>
              <a:buNone/>
            </a:pPr>
            <a:r>
              <a:rPr lang="en-US" sz="2000" dirty="0" err="1">
                <a:solidFill>
                  <a:schemeClr val="tx1"/>
                </a:solidFill>
                <a:latin typeface="Courier New" pitchFamily="49" charset="0"/>
              </a:rPr>
              <a:t>sqrt</a:t>
            </a:r>
            <a:r>
              <a:rPr lang="en-US" sz="2000" dirty="0">
                <a:solidFill>
                  <a:schemeClr val="tx1"/>
                </a:solidFill>
                <a:latin typeface="Courier New" pitchFamily="49" charset="0"/>
              </a:rPr>
              <a:t>(2.0) = 1.414214</a:t>
            </a:r>
          </a:p>
          <a:p>
            <a:pPr>
              <a:lnSpc>
                <a:spcPct val="60000"/>
              </a:lnSpc>
              <a:buFont typeface="Wingdings" pitchFamily="2" charset="2"/>
              <a:buNone/>
            </a:pPr>
            <a:r>
              <a:rPr lang="en-US" sz="2000" dirty="0" err="1">
                <a:solidFill>
                  <a:schemeClr val="tx1"/>
                </a:solidFill>
                <a:latin typeface="Courier New" pitchFamily="49" charset="0"/>
              </a:rPr>
              <a:t>sqrt</a:t>
            </a:r>
            <a:r>
              <a:rPr lang="en-US" sz="2000" dirty="0">
                <a:solidFill>
                  <a:schemeClr val="tx1"/>
                </a:solidFill>
                <a:latin typeface="Courier New" pitchFamily="49" charset="0"/>
              </a:rPr>
              <a:t>(2.0) / 2 = 0.707107</a:t>
            </a:r>
          </a:p>
        </p:txBody>
      </p:sp>
    </p:spTree>
    <p:custDataLst>
      <p:tags r:id="rId1"/>
    </p:custData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a:t>
            </a:r>
          </a:p>
        </p:txBody>
      </p:sp>
      <p:sp>
        <p:nvSpPr>
          <p:cNvPr id="3" name="Content Placeholder 2"/>
          <p:cNvSpPr>
            <a:spLocks noGrp="1"/>
          </p:cNvSpPr>
          <p:nvPr>
            <p:ph idx="1"/>
          </p:nvPr>
        </p:nvSpPr>
        <p:spPr/>
        <p:txBody>
          <a:bodyPr/>
          <a:lstStyle/>
          <a:p>
            <a:pPr marL="0" indent="0">
              <a:buNone/>
            </a:pPr>
            <a:r>
              <a:rPr lang="en-US" dirty="0"/>
              <a:t>Which of the following header declares mathematical functions and macros?</a:t>
            </a:r>
            <a:br>
              <a:rPr lang="en-US" dirty="0"/>
            </a:br>
            <a:r>
              <a:rPr lang="en-US" dirty="0"/>
              <a:t>a) </a:t>
            </a:r>
            <a:r>
              <a:rPr lang="en-US" dirty="0" err="1"/>
              <a:t>math.h</a:t>
            </a:r>
            <a:br>
              <a:rPr lang="en-US" dirty="0"/>
            </a:br>
            <a:r>
              <a:rPr lang="en-US" dirty="0"/>
              <a:t>b) </a:t>
            </a:r>
            <a:r>
              <a:rPr lang="en-US" dirty="0" err="1"/>
              <a:t>assert.h</a:t>
            </a:r>
            <a:br>
              <a:rPr lang="en-US" dirty="0"/>
            </a:br>
            <a:r>
              <a:rPr lang="en-US" dirty="0"/>
              <a:t>c) </a:t>
            </a:r>
            <a:r>
              <a:rPr lang="en-US" dirty="0" err="1"/>
              <a:t>stdmat</a:t>
            </a:r>
            <a:r>
              <a:rPr lang="en-US" dirty="0"/>
              <a:t>. h</a:t>
            </a:r>
            <a:br>
              <a:rPr lang="en-US" dirty="0"/>
            </a:br>
            <a:r>
              <a:rPr lang="en-US" dirty="0"/>
              <a:t>d) </a:t>
            </a:r>
            <a:r>
              <a:rPr lang="en-US" dirty="0" err="1"/>
              <a:t>stdio</a:t>
            </a:r>
            <a:r>
              <a:rPr lang="en-US" dirty="0"/>
              <a:t>. h</a:t>
            </a:r>
          </a:p>
        </p:txBody>
      </p:sp>
    </p:spTree>
    <p:extLst>
      <p:ext uri="{BB962C8B-B14F-4D97-AF65-F5344CB8AC3E}">
        <p14:creationId xmlns:p14="http://schemas.microsoft.com/office/powerpoint/2010/main" val="289621800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a:t>
            </a:r>
          </a:p>
        </p:txBody>
      </p:sp>
      <p:sp>
        <p:nvSpPr>
          <p:cNvPr id="3" name="Content Placeholder 2"/>
          <p:cNvSpPr>
            <a:spLocks noGrp="1"/>
          </p:cNvSpPr>
          <p:nvPr>
            <p:ph idx="1"/>
          </p:nvPr>
        </p:nvSpPr>
        <p:spPr/>
        <p:txBody>
          <a:bodyPr/>
          <a:lstStyle/>
          <a:p>
            <a:pPr marL="0" indent="0">
              <a:buNone/>
            </a:pPr>
            <a:r>
              <a:rPr lang="en-US" dirty="0"/>
              <a:t>Which of the following header declares mathematical functions and macros?</a:t>
            </a:r>
            <a:br>
              <a:rPr lang="en-US" dirty="0"/>
            </a:br>
            <a:r>
              <a:rPr lang="en-US" dirty="0"/>
              <a:t>a) </a:t>
            </a:r>
            <a:r>
              <a:rPr lang="en-US" b="1" dirty="0" err="1"/>
              <a:t>math.h</a:t>
            </a:r>
            <a:br>
              <a:rPr lang="en-US" dirty="0"/>
            </a:br>
            <a:r>
              <a:rPr lang="en-US" dirty="0"/>
              <a:t>b) </a:t>
            </a:r>
            <a:r>
              <a:rPr lang="en-US" dirty="0" err="1"/>
              <a:t>assert.h</a:t>
            </a:r>
            <a:br>
              <a:rPr lang="en-US" dirty="0"/>
            </a:br>
            <a:r>
              <a:rPr lang="en-US" dirty="0"/>
              <a:t>c) </a:t>
            </a:r>
            <a:r>
              <a:rPr lang="en-US" dirty="0" err="1"/>
              <a:t>stdmat</a:t>
            </a:r>
            <a:r>
              <a:rPr lang="en-US" dirty="0"/>
              <a:t>. h</a:t>
            </a:r>
            <a:br>
              <a:rPr lang="en-US" dirty="0"/>
            </a:br>
            <a:r>
              <a:rPr lang="en-US" dirty="0"/>
              <a:t>d) </a:t>
            </a:r>
            <a:r>
              <a:rPr lang="en-US" dirty="0" err="1"/>
              <a:t>stdio</a:t>
            </a:r>
            <a:r>
              <a:rPr lang="en-US" dirty="0"/>
              <a:t>. h</a:t>
            </a:r>
          </a:p>
        </p:txBody>
      </p:sp>
    </p:spTree>
    <p:extLst>
      <p:ext uri="{BB962C8B-B14F-4D97-AF65-F5344CB8AC3E}">
        <p14:creationId xmlns:p14="http://schemas.microsoft.com/office/powerpoint/2010/main" val="32163880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Q2</a:t>
            </a:r>
          </a:p>
        </p:txBody>
      </p:sp>
      <p:sp>
        <p:nvSpPr>
          <p:cNvPr id="3" name="Content Placeholder 2"/>
          <p:cNvSpPr>
            <a:spLocks noGrp="1"/>
          </p:cNvSpPr>
          <p:nvPr>
            <p:ph idx="1"/>
          </p:nvPr>
        </p:nvSpPr>
        <p:spPr/>
        <p:txBody>
          <a:bodyPr/>
          <a:lstStyle/>
          <a:p>
            <a:pPr marL="0" indent="0">
              <a:buNone/>
            </a:pPr>
            <a:r>
              <a:rPr lang="en-US" dirty="0"/>
              <a:t>What is the value of x</a:t>
            </a:r>
          </a:p>
          <a:p>
            <a:pPr marL="0" indent="0">
              <a:buNone/>
            </a:pPr>
            <a:r>
              <a:rPr lang="en-US" dirty="0"/>
              <a:t>                   x=floor(-2.3)</a:t>
            </a:r>
            <a:br>
              <a:rPr lang="en-US" dirty="0"/>
            </a:br>
            <a:r>
              <a:rPr lang="en-US" dirty="0"/>
              <a:t>a) 2</a:t>
            </a:r>
            <a:br>
              <a:rPr lang="en-US" dirty="0"/>
            </a:br>
            <a:r>
              <a:rPr lang="en-US" dirty="0"/>
              <a:t>b) -2</a:t>
            </a:r>
            <a:br>
              <a:rPr lang="en-US" dirty="0"/>
            </a:br>
            <a:r>
              <a:rPr lang="en-US" dirty="0"/>
              <a:t>c) 3</a:t>
            </a:r>
            <a:br>
              <a:rPr lang="en-US" dirty="0"/>
            </a:br>
            <a:r>
              <a:rPr lang="en-US" dirty="0"/>
              <a:t>d) -3</a:t>
            </a:r>
          </a:p>
          <a:p>
            <a:pPr marL="0" indent="0">
              <a:buNone/>
            </a:pPr>
            <a:endParaRPr lang="en-US" dirty="0"/>
          </a:p>
        </p:txBody>
      </p:sp>
    </p:spTree>
    <p:extLst>
      <p:ext uri="{BB962C8B-B14F-4D97-AF65-F5344CB8AC3E}">
        <p14:creationId xmlns:p14="http://schemas.microsoft.com/office/powerpoint/2010/main" val="2292055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Q2</a:t>
            </a:r>
          </a:p>
        </p:txBody>
      </p:sp>
      <p:sp>
        <p:nvSpPr>
          <p:cNvPr id="3" name="Content Placeholder 2"/>
          <p:cNvSpPr>
            <a:spLocks noGrp="1"/>
          </p:cNvSpPr>
          <p:nvPr>
            <p:ph idx="1"/>
          </p:nvPr>
        </p:nvSpPr>
        <p:spPr/>
        <p:txBody>
          <a:bodyPr/>
          <a:lstStyle/>
          <a:p>
            <a:pPr marL="0" indent="0">
              <a:buNone/>
            </a:pPr>
            <a:r>
              <a:rPr lang="en-US" dirty="0"/>
              <a:t>What is the value of x</a:t>
            </a:r>
          </a:p>
          <a:p>
            <a:pPr marL="0" indent="0">
              <a:buNone/>
            </a:pPr>
            <a:r>
              <a:rPr lang="en-US" dirty="0"/>
              <a:t>                   x=floor(-2.3)</a:t>
            </a:r>
            <a:br>
              <a:rPr lang="en-US" dirty="0"/>
            </a:br>
            <a:r>
              <a:rPr lang="en-US" dirty="0"/>
              <a:t>a) 2</a:t>
            </a:r>
            <a:br>
              <a:rPr lang="en-US" dirty="0"/>
            </a:br>
            <a:r>
              <a:rPr lang="en-US" dirty="0"/>
              <a:t>b) -2</a:t>
            </a:r>
            <a:br>
              <a:rPr lang="en-US" dirty="0"/>
            </a:br>
            <a:r>
              <a:rPr lang="en-US" dirty="0"/>
              <a:t>c) 3</a:t>
            </a:r>
            <a:br>
              <a:rPr lang="en-US" dirty="0"/>
            </a:br>
            <a:r>
              <a:rPr lang="en-US" dirty="0"/>
              <a:t>d)</a:t>
            </a:r>
            <a:r>
              <a:rPr lang="en-US" b="1" dirty="0"/>
              <a:t> -3</a:t>
            </a:r>
          </a:p>
          <a:p>
            <a:pPr marL="0" indent="0">
              <a:buNone/>
            </a:pPr>
            <a:endParaRPr lang="en-US" dirty="0"/>
          </a:p>
        </p:txBody>
      </p:sp>
    </p:spTree>
    <p:extLst>
      <p:ext uri="{BB962C8B-B14F-4D97-AF65-F5344CB8AC3E}">
        <p14:creationId xmlns:p14="http://schemas.microsoft.com/office/powerpoint/2010/main" val="102520171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Q3</a:t>
            </a:r>
          </a:p>
        </p:txBody>
      </p:sp>
      <p:sp>
        <p:nvSpPr>
          <p:cNvPr id="3" name="Content Placeholder 2"/>
          <p:cNvSpPr>
            <a:spLocks noGrp="1"/>
          </p:cNvSpPr>
          <p:nvPr>
            <p:ph idx="1"/>
          </p:nvPr>
        </p:nvSpPr>
        <p:spPr/>
        <p:txBody>
          <a:bodyPr/>
          <a:lstStyle/>
          <a:p>
            <a:pPr marL="0" indent="0">
              <a:buNone/>
            </a:pPr>
            <a:r>
              <a:rPr lang="en-US" dirty="0"/>
              <a:t>Which of the given function is a library function under the header </a:t>
            </a:r>
            <a:r>
              <a:rPr lang="en-US" dirty="0" err="1"/>
              <a:t>math.h</a:t>
            </a:r>
            <a:r>
              <a:rPr lang="en-US" dirty="0"/>
              <a:t>?</a:t>
            </a:r>
            <a:br>
              <a:rPr lang="en-US" dirty="0"/>
            </a:br>
            <a:r>
              <a:rPr lang="en-US" dirty="0"/>
              <a:t>a) log10()</a:t>
            </a:r>
            <a:br>
              <a:rPr lang="en-US" dirty="0"/>
            </a:br>
            <a:r>
              <a:rPr lang="en-US" dirty="0"/>
              <a:t>b) log20()</a:t>
            </a:r>
            <a:br>
              <a:rPr lang="en-US" dirty="0"/>
            </a:br>
            <a:r>
              <a:rPr lang="en-US" dirty="0"/>
              <a:t>c) log30()</a:t>
            </a:r>
            <a:br>
              <a:rPr lang="en-US" dirty="0"/>
            </a:br>
            <a:r>
              <a:rPr lang="en-US" dirty="0"/>
              <a:t>d) log50()</a:t>
            </a:r>
          </a:p>
        </p:txBody>
      </p:sp>
    </p:spTree>
    <p:extLst>
      <p:ext uri="{BB962C8B-B14F-4D97-AF65-F5344CB8AC3E}">
        <p14:creationId xmlns:p14="http://schemas.microsoft.com/office/powerpoint/2010/main" val="41820617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Q3</a:t>
            </a:r>
          </a:p>
        </p:txBody>
      </p:sp>
      <p:sp>
        <p:nvSpPr>
          <p:cNvPr id="3" name="Content Placeholder 2"/>
          <p:cNvSpPr>
            <a:spLocks noGrp="1"/>
          </p:cNvSpPr>
          <p:nvPr>
            <p:ph idx="1"/>
          </p:nvPr>
        </p:nvSpPr>
        <p:spPr/>
        <p:txBody>
          <a:bodyPr/>
          <a:lstStyle/>
          <a:p>
            <a:pPr marL="0" indent="0">
              <a:buNone/>
            </a:pPr>
            <a:r>
              <a:rPr lang="en-US" dirty="0"/>
              <a:t>Which of the given function is a library function under the header </a:t>
            </a:r>
            <a:r>
              <a:rPr lang="en-US" dirty="0" err="1"/>
              <a:t>math.h</a:t>
            </a:r>
            <a:r>
              <a:rPr lang="en-US" dirty="0"/>
              <a:t>?</a:t>
            </a:r>
            <a:br>
              <a:rPr lang="en-US" dirty="0"/>
            </a:br>
            <a:r>
              <a:rPr lang="en-US" dirty="0"/>
              <a:t>a) </a:t>
            </a:r>
            <a:r>
              <a:rPr lang="en-US" b="1" dirty="0"/>
              <a:t>log10()</a:t>
            </a:r>
            <a:br>
              <a:rPr lang="en-US" dirty="0"/>
            </a:br>
            <a:r>
              <a:rPr lang="en-US" dirty="0"/>
              <a:t>b) log20()</a:t>
            </a:r>
            <a:br>
              <a:rPr lang="en-US" dirty="0"/>
            </a:br>
            <a:r>
              <a:rPr lang="en-US" dirty="0"/>
              <a:t>c) log30()</a:t>
            </a:r>
            <a:br>
              <a:rPr lang="en-US" dirty="0"/>
            </a:br>
            <a:r>
              <a:rPr lang="en-US" dirty="0"/>
              <a:t>d) log50()</a:t>
            </a:r>
          </a:p>
        </p:txBody>
      </p:sp>
    </p:spTree>
    <p:extLst>
      <p:ext uri="{BB962C8B-B14F-4D97-AF65-F5344CB8AC3E}">
        <p14:creationId xmlns:p14="http://schemas.microsoft.com/office/powerpoint/2010/main" val="385214583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Q4</a:t>
            </a:r>
          </a:p>
        </p:txBody>
      </p:sp>
      <p:sp>
        <p:nvSpPr>
          <p:cNvPr id="3" name="Content Placeholder 2"/>
          <p:cNvSpPr>
            <a:spLocks noGrp="1"/>
          </p:cNvSpPr>
          <p:nvPr>
            <p:ph idx="1"/>
          </p:nvPr>
        </p:nvSpPr>
        <p:spPr/>
        <p:txBody>
          <a:bodyPr/>
          <a:lstStyle/>
          <a:p>
            <a:pPr marL="0" indent="0">
              <a:buNone/>
            </a:pPr>
            <a:r>
              <a:rPr lang="en-US" dirty="0"/>
              <a:t>Which is used to calculates </a:t>
            </a:r>
            <a:r>
              <a:rPr lang="en-US" dirty="0" err="1">
                <a:latin typeface="Courier New" pitchFamily="49" charset="0"/>
              </a:rPr>
              <a:t>x</a:t>
            </a:r>
            <a:r>
              <a:rPr lang="en-US" baseline="30000" dirty="0" err="1">
                <a:latin typeface="Courier New" pitchFamily="49" charset="0"/>
              </a:rPr>
              <a:t>y</a:t>
            </a:r>
            <a:br>
              <a:rPr lang="en-US" dirty="0"/>
            </a:br>
            <a:r>
              <a:rPr lang="en-US" dirty="0"/>
              <a:t>a) pow()</a:t>
            </a:r>
            <a:br>
              <a:rPr lang="en-US" dirty="0"/>
            </a:br>
            <a:r>
              <a:rPr lang="en-US" dirty="0"/>
              <a:t>b) </a:t>
            </a:r>
            <a:r>
              <a:rPr lang="en-US" dirty="0" err="1"/>
              <a:t>exp</a:t>
            </a:r>
            <a:r>
              <a:rPr lang="en-US" dirty="0"/>
              <a:t>()</a:t>
            </a:r>
            <a:br>
              <a:rPr lang="en-US" dirty="0"/>
            </a:br>
            <a:r>
              <a:rPr lang="en-US" dirty="0"/>
              <a:t>c) power()</a:t>
            </a:r>
            <a:br>
              <a:rPr lang="en-US" dirty="0"/>
            </a:br>
            <a:r>
              <a:rPr lang="en-US" dirty="0"/>
              <a:t>d) log10()</a:t>
            </a:r>
          </a:p>
        </p:txBody>
      </p:sp>
    </p:spTree>
    <p:extLst>
      <p:ext uri="{BB962C8B-B14F-4D97-AF65-F5344CB8AC3E}">
        <p14:creationId xmlns:p14="http://schemas.microsoft.com/office/powerpoint/2010/main" val="40758102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Q4</a:t>
            </a:r>
          </a:p>
        </p:txBody>
      </p:sp>
      <p:sp>
        <p:nvSpPr>
          <p:cNvPr id="3" name="Content Placeholder 2"/>
          <p:cNvSpPr>
            <a:spLocks noGrp="1"/>
          </p:cNvSpPr>
          <p:nvPr>
            <p:ph idx="1"/>
          </p:nvPr>
        </p:nvSpPr>
        <p:spPr/>
        <p:txBody>
          <a:bodyPr/>
          <a:lstStyle/>
          <a:p>
            <a:pPr marL="0" indent="0">
              <a:buNone/>
            </a:pPr>
            <a:r>
              <a:rPr lang="en-US" dirty="0"/>
              <a:t>Which is used to calculates </a:t>
            </a:r>
            <a:r>
              <a:rPr lang="en-US" dirty="0" err="1">
                <a:latin typeface="Courier New" pitchFamily="49" charset="0"/>
              </a:rPr>
              <a:t>x</a:t>
            </a:r>
            <a:r>
              <a:rPr lang="en-US" baseline="30000" dirty="0" err="1">
                <a:latin typeface="Courier New" pitchFamily="49" charset="0"/>
              </a:rPr>
              <a:t>y</a:t>
            </a:r>
            <a:br>
              <a:rPr lang="en-US" dirty="0"/>
            </a:br>
            <a:r>
              <a:rPr lang="en-US" dirty="0"/>
              <a:t>a) </a:t>
            </a:r>
            <a:r>
              <a:rPr lang="en-US" b="1" dirty="0"/>
              <a:t>pow()</a:t>
            </a:r>
            <a:br>
              <a:rPr lang="en-US" dirty="0"/>
            </a:br>
            <a:r>
              <a:rPr lang="en-US" dirty="0"/>
              <a:t>b) </a:t>
            </a:r>
            <a:r>
              <a:rPr lang="en-US" dirty="0" err="1"/>
              <a:t>exp</a:t>
            </a:r>
            <a:r>
              <a:rPr lang="en-US" dirty="0"/>
              <a:t>()</a:t>
            </a:r>
            <a:br>
              <a:rPr lang="en-US" dirty="0"/>
            </a:br>
            <a:r>
              <a:rPr lang="en-US" dirty="0"/>
              <a:t>c) power()</a:t>
            </a:r>
            <a:br>
              <a:rPr lang="en-US" dirty="0"/>
            </a:br>
            <a:r>
              <a:rPr lang="en-US" dirty="0"/>
              <a:t>d) log10()</a:t>
            </a:r>
          </a:p>
        </p:txBody>
      </p:sp>
    </p:spTree>
    <p:extLst>
      <p:ext uri="{BB962C8B-B14F-4D97-AF65-F5344CB8AC3E}">
        <p14:creationId xmlns:p14="http://schemas.microsoft.com/office/powerpoint/2010/main" val="1119213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C00000"/>
                </a:solidFill>
              </a:rPr>
              <a:t>Next Class: Function Call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6"/>
          <p:cNvSpPr txBox="1">
            <a:spLocks noGrp="1"/>
          </p:cNvSpPr>
          <p:nvPr>
            <p:ph type="body" idx="1"/>
          </p:nvPr>
        </p:nvSpPr>
        <p:spPr>
          <a:xfrm>
            <a:off x="457200" y="609600"/>
            <a:ext cx="8229600" cy="55165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3200"/>
              <a:buChar char="•"/>
            </a:pPr>
            <a:r>
              <a:rPr lang="en-US">
                <a:solidFill>
                  <a:schemeClr val="accent1"/>
                </a:solidFill>
              </a:rPr>
              <a:t>Remember car example?</a:t>
            </a:r>
            <a:endParaRPr>
              <a:solidFill>
                <a:schemeClr val="accent1"/>
              </a:solidFill>
            </a:endParaRPr>
          </a:p>
        </p:txBody>
      </p:sp>
      <p:pic>
        <p:nvPicPr>
          <p:cNvPr id="359" name="Google Shape;359;p36"/>
          <p:cNvPicPr preferRelativeResize="0"/>
          <p:nvPr/>
        </p:nvPicPr>
        <p:blipFill rotWithShape="1">
          <a:blip r:embed="rId3">
            <a:alphaModFix/>
          </a:blip>
          <a:srcRect/>
          <a:stretch/>
        </p:blipFill>
        <p:spPr>
          <a:xfrm>
            <a:off x="5943600" y="838200"/>
            <a:ext cx="3200400" cy="1981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pic>
      <p:grpSp>
        <p:nvGrpSpPr>
          <p:cNvPr id="360" name="Google Shape;360;p36"/>
          <p:cNvGrpSpPr/>
          <p:nvPr/>
        </p:nvGrpSpPr>
        <p:grpSpPr>
          <a:xfrm>
            <a:off x="609600" y="1600200"/>
            <a:ext cx="4369296" cy="1981200"/>
            <a:chOff x="609600" y="1600200"/>
            <a:chExt cx="4369296" cy="1981200"/>
          </a:xfrm>
        </p:grpSpPr>
        <p:grpSp>
          <p:nvGrpSpPr>
            <p:cNvPr id="361" name="Google Shape;361;p36"/>
            <p:cNvGrpSpPr/>
            <p:nvPr/>
          </p:nvGrpSpPr>
          <p:grpSpPr>
            <a:xfrm>
              <a:off x="609600" y="1600200"/>
              <a:ext cx="4369296" cy="1981200"/>
              <a:chOff x="457200" y="1295400"/>
              <a:chExt cx="4369296" cy="1981200"/>
            </a:xfrm>
          </p:grpSpPr>
          <p:sp>
            <p:nvSpPr>
              <p:cNvPr id="362" name="Google Shape;362;p36"/>
              <p:cNvSpPr/>
              <p:nvPr/>
            </p:nvSpPr>
            <p:spPr>
              <a:xfrm>
                <a:off x="457200" y="1664365"/>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15</a:t>
                </a:r>
                <a:endParaRPr sz="1800">
                  <a:solidFill>
                    <a:schemeClr val="lt1"/>
                  </a:solidFill>
                  <a:latin typeface="Calibri"/>
                  <a:ea typeface="Calibri"/>
                  <a:cs typeface="Calibri"/>
                  <a:sym typeface="Calibri"/>
                </a:endParaRPr>
              </a:p>
            </p:txBody>
          </p:sp>
          <p:sp>
            <p:nvSpPr>
              <p:cNvPr id="363" name="Google Shape;363;p36"/>
              <p:cNvSpPr/>
              <p:nvPr/>
            </p:nvSpPr>
            <p:spPr>
              <a:xfrm>
                <a:off x="457200" y="2452575"/>
                <a:ext cx="864096" cy="290625"/>
              </a:xfrm>
              <a:prstGeom prst="roundRect">
                <a:avLst>
                  <a:gd name="adj" fmla="val 16667"/>
                </a:avLst>
              </a:prstGeom>
              <a:solidFill>
                <a:srgbClr val="FF000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3.14</a:t>
                </a:r>
                <a:endParaRPr sz="1800">
                  <a:solidFill>
                    <a:schemeClr val="lt1"/>
                  </a:solidFill>
                  <a:latin typeface="Calibri"/>
                  <a:ea typeface="Calibri"/>
                  <a:cs typeface="Calibri"/>
                  <a:sym typeface="Calibri"/>
                </a:endParaRPr>
              </a:p>
            </p:txBody>
          </p:sp>
          <p:sp>
            <p:nvSpPr>
              <p:cNvPr id="364" name="Google Shape;364;p36"/>
              <p:cNvSpPr/>
              <p:nvPr/>
            </p:nvSpPr>
            <p:spPr>
              <a:xfrm>
                <a:off x="2057400" y="1295400"/>
                <a:ext cx="1143000" cy="1981200"/>
              </a:xfrm>
              <a:prstGeom prst="rect">
                <a:avLst/>
              </a:prstGeom>
              <a:solidFill>
                <a:schemeClr val="accent1"/>
              </a:solidFill>
              <a:ln w="2540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Program</a:t>
                </a:r>
                <a:endParaRPr sz="1800">
                  <a:solidFill>
                    <a:schemeClr val="lt1"/>
                  </a:solidFill>
                  <a:latin typeface="Calibri"/>
                  <a:ea typeface="Calibri"/>
                  <a:cs typeface="Calibri"/>
                  <a:sym typeface="Calibri"/>
                </a:endParaRPr>
              </a:p>
            </p:txBody>
          </p:sp>
          <p:sp>
            <p:nvSpPr>
              <p:cNvPr id="365" name="Google Shape;365;p36"/>
              <p:cNvSpPr/>
              <p:nvPr/>
            </p:nvSpPr>
            <p:spPr>
              <a:xfrm>
                <a:off x="3962400" y="2133600"/>
                <a:ext cx="864096" cy="29062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90</a:t>
                </a:r>
                <a:endParaRPr sz="1800">
                  <a:solidFill>
                    <a:schemeClr val="lt1"/>
                  </a:solidFill>
                  <a:latin typeface="Calibri"/>
                  <a:ea typeface="Calibri"/>
                  <a:cs typeface="Calibri"/>
                  <a:sym typeface="Calibri"/>
                </a:endParaRPr>
              </a:p>
            </p:txBody>
          </p:sp>
          <p:cxnSp>
            <p:nvCxnSpPr>
              <p:cNvPr id="366" name="Google Shape;366;p36"/>
              <p:cNvCxnSpPr>
                <a:stCxn id="362" idx="3"/>
              </p:cNvCxnSpPr>
              <p:nvPr/>
            </p:nvCxnSpPr>
            <p:spPr>
              <a:xfrm>
                <a:off x="1321296" y="1822783"/>
                <a:ext cx="736200" cy="6000"/>
              </a:xfrm>
              <a:prstGeom prst="straightConnector1">
                <a:avLst/>
              </a:prstGeom>
              <a:noFill/>
              <a:ln w="9525" cap="flat" cmpd="sng">
                <a:solidFill>
                  <a:srgbClr val="096CC5"/>
                </a:solidFill>
                <a:prstDash val="solid"/>
                <a:round/>
                <a:headEnd type="none" w="sm" len="sm"/>
                <a:tailEnd type="stealth" w="med" len="med"/>
              </a:ln>
            </p:spPr>
          </p:cxnSp>
          <p:cxnSp>
            <p:nvCxnSpPr>
              <p:cNvPr id="367" name="Google Shape;367;p36"/>
              <p:cNvCxnSpPr>
                <a:stCxn id="363" idx="3"/>
              </p:cNvCxnSpPr>
              <p:nvPr/>
            </p:nvCxnSpPr>
            <p:spPr>
              <a:xfrm rot="10800000" flipH="1">
                <a:off x="1321296" y="2590687"/>
                <a:ext cx="736200" cy="7200"/>
              </a:xfrm>
              <a:prstGeom prst="straightConnector1">
                <a:avLst/>
              </a:prstGeom>
              <a:noFill/>
              <a:ln w="9525" cap="flat" cmpd="sng">
                <a:solidFill>
                  <a:srgbClr val="096CC5"/>
                </a:solidFill>
                <a:prstDash val="solid"/>
                <a:round/>
                <a:headEnd type="none" w="sm" len="sm"/>
                <a:tailEnd type="stealth" w="med" len="med"/>
              </a:ln>
            </p:spPr>
          </p:cxnSp>
          <p:cxnSp>
            <p:nvCxnSpPr>
              <p:cNvPr id="368" name="Google Shape;368;p36"/>
              <p:cNvCxnSpPr>
                <a:stCxn id="364" idx="3"/>
              </p:cNvCxnSpPr>
              <p:nvPr/>
            </p:nvCxnSpPr>
            <p:spPr>
              <a:xfrm>
                <a:off x="3200400" y="2286000"/>
                <a:ext cx="762000" cy="1500"/>
              </a:xfrm>
              <a:prstGeom prst="straightConnector1">
                <a:avLst/>
              </a:prstGeom>
              <a:noFill/>
              <a:ln w="9525" cap="flat" cmpd="sng">
                <a:solidFill>
                  <a:srgbClr val="096CC5"/>
                </a:solidFill>
                <a:prstDash val="solid"/>
                <a:round/>
                <a:headEnd type="none" w="sm" len="sm"/>
                <a:tailEnd type="stealth" w="med" len="med"/>
              </a:ln>
            </p:spPr>
          </p:cxnSp>
        </p:grpSp>
        <p:sp>
          <p:nvSpPr>
            <p:cNvPr id="369" name="Google Shape;369;p36"/>
            <p:cNvSpPr txBox="1"/>
            <p:nvPr/>
          </p:nvSpPr>
          <p:spPr>
            <a:xfrm>
              <a:off x="1600200" y="2145268"/>
              <a:ext cx="471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%d</a:t>
              </a:r>
              <a:endParaRPr sz="1800">
                <a:solidFill>
                  <a:srgbClr val="01303D"/>
                </a:solidFill>
                <a:latin typeface="Calibri"/>
                <a:ea typeface="Calibri"/>
                <a:cs typeface="Calibri"/>
                <a:sym typeface="Calibri"/>
              </a:endParaRPr>
            </a:p>
          </p:txBody>
        </p:sp>
        <p:sp>
          <p:nvSpPr>
            <p:cNvPr id="370" name="Google Shape;370;p36"/>
            <p:cNvSpPr txBox="1"/>
            <p:nvPr/>
          </p:nvSpPr>
          <p:spPr>
            <a:xfrm>
              <a:off x="3490796" y="2602468"/>
              <a:ext cx="471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%d</a:t>
              </a:r>
              <a:endParaRPr sz="1800">
                <a:solidFill>
                  <a:srgbClr val="01303D"/>
                </a:solidFill>
                <a:latin typeface="Calibri"/>
                <a:ea typeface="Calibri"/>
                <a:cs typeface="Calibri"/>
                <a:sym typeface="Calibri"/>
              </a:endParaRPr>
            </a:p>
          </p:txBody>
        </p:sp>
        <p:sp>
          <p:nvSpPr>
            <p:cNvPr id="371" name="Google Shape;371;p36"/>
            <p:cNvSpPr txBox="1"/>
            <p:nvPr/>
          </p:nvSpPr>
          <p:spPr>
            <a:xfrm>
              <a:off x="1600200" y="2895600"/>
              <a:ext cx="471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%d</a:t>
              </a:r>
              <a:endParaRPr sz="1800">
                <a:solidFill>
                  <a:srgbClr val="01303D"/>
                </a:solidFill>
                <a:latin typeface="Calibri"/>
                <a:ea typeface="Calibri"/>
                <a:cs typeface="Calibri"/>
                <a:sym typeface="Calibri"/>
              </a:endParaRPr>
            </a:p>
          </p:txBody>
        </p:sp>
      </p:grpSp>
      <p:grpSp>
        <p:nvGrpSpPr>
          <p:cNvPr id="372" name="Google Shape;372;p36"/>
          <p:cNvGrpSpPr/>
          <p:nvPr/>
        </p:nvGrpSpPr>
        <p:grpSpPr>
          <a:xfrm>
            <a:off x="685800" y="4495800"/>
            <a:ext cx="4369296" cy="1981200"/>
            <a:chOff x="685800" y="4495800"/>
            <a:chExt cx="4369296" cy="1981200"/>
          </a:xfrm>
        </p:grpSpPr>
        <p:grpSp>
          <p:nvGrpSpPr>
            <p:cNvPr id="373" name="Google Shape;373;p36"/>
            <p:cNvGrpSpPr/>
            <p:nvPr/>
          </p:nvGrpSpPr>
          <p:grpSpPr>
            <a:xfrm>
              <a:off x="685800" y="4495800"/>
              <a:ext cx="4369296" cy="1981200"/>
              <a:chOff x="457200" y="1295400"/>
              <a:chExt cx="4369296" cy="1981200"/>
            </a:xfrm>
          </p:grpSpPr>
          <p:sp>
            <p:nvSpPr>
              <p:cNvPr id="374" name="Google Shape;374;p36"/>
              <p:cNvSpPr/>
              <p:nvPr/>
            </p:nvSpPr>
            <p:spPr>
              <a:xfrm>
                <a:off x="457200" y="1664365"/>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15</a:t>
                </a:r>
                <a:endParaRPr sz="1800">
                  <a:solidFill>
                    <a:schemeClr val="lt1"/>
                  </a:solidFill>
                  <a:latin typeface="Calibri"/>
                  <a:ea typeface="Calibri"/>
                  <a:cs typeface="Calibri"/>
                  <a:sym typeface="Calibri"/>
                </a:endParaRPr>
              </a:p>
            </p:txBody>
          </p:sp>
          <p:sp>
            <p:nvSpPr>
              <p:cNvPr id="375" name="Google Shape;375;p36"/>
              <p:cNvSpPr/>
              <p:nvPr/>
            </p:nvSpPr>
            <p:spPr>
              <a:xfrm>
                <a:off x="457200" y="2452575"/>
                <a:ext cx="864096" cy="290625"/>
              </a:xfrm>
              <a:prstGeom prst="roundRect">
                <a:avLst>
                  <a:gd name="adj" fmla="val 16667"/>
                </a:avLst>
              </a:prstGeom>
              <a:solidFill>
                <a:srgbClr val="FF000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3.14</a:t>
                </a:r>
                <a:endParaRPr sz="1800">
                  <a:solidFill>
                    <a:schemeClr val="lt1"/>
                  </a:solidFill>
                  <a:latin typeface="Calibri"/>
                  <a:ea typeface="Calibri"/>
                  <a:cs typeface="Calibri"/>
                  <a:sym typeface="Calibri"/>
                </a:endParaRPr>
              </a:p>
            </p:txBody>
          </p:sp>
          <p:sp>
            <p:nvSpPr>
              <p:cNvPr id="376" name="Google Shape;376;p36"/>
              <p:cNvSpPr/>
              <p:nvPr/>
            </p:nvSpPr>
            <p:spPr>
              <a:xfrm>
                <a:off x="2057400" y="1295400"/>
                <a:ext cx="1143000" cy="1981200"/>
              </a:xfrm>
              <a:prstGeom prst="rect">
                <a:avLst/>
              </a:prstGeom>
              <a:solidFill>
                <a:schemeClr val="accent1"/>
              </a:solidFill>
              <a:ln w="2540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Program</a:t>
                </a:r>
                <a:endParaRPr sz="1800">
                  <a:solidFill>
                    <a:schemeClr val="lt1"/>
                  </a:solidFill>
                  <a:latin typeface="Calibri"/>
                  <a:ea typeface="Calibri"/>
                  <a:cs typeface="Calibri"/>
                  <a:sym typeface="Calibri"/>
                </a:endParaRPr>
              </a:p>
            </p:txBody>
          </p:sp>
          <p:sp>
            <p:nvSpPr>
              <p:cNvPr id="377" name="Google Shape;377;p36"/>
              <p:cNvSpPr/>
              <p:nvPr/>
            </p:nvSpPr>
            <p:spPr>
              <a:xfrm>
                <a:off x="3962400" y="2133600"/>
                <a:ext cx="864096" cy="290625"/>
              </a:xfrm>
              <a:prstGeom prst="roundRect">
                <a:avLst>
                  <a:gd name="adj" fmla="val 16667"/>
                </a:avLst>
              </a:prstGeom>
              <a:solidFill>
                <a:srgbClr val="FF000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94.2</a:t>
                </a:r>
                <a:endParaRPr sz="1800">
                  <a:solidFill>
                    <a:schemeClr val="lt1"/>
                  </a:solidFill>
                  <a:latin typeface="Calibri"/>
                  <a:ea typeface="Calibri"/>
                  <a:cs typeface="Calibri"/>
                  <a:sym typeface="Calibri"/>
                </a:endParaRPr>
              </a:p>
            </p:txBody>
          </p:sp>
          <p:cxnSp>
            <p:nvCxnSpPr>
              <p:cNvPr id="378" name="Google Shape;378;p36"/>
              <p:cNvCxnSpPr>
                <a:stCxn id="374" idx="3"/>
              </p:cNvCxnSpPr>
              <p:nvPr/>
            </p:nvCxnSpPr>
            <p:spPr>
              <a:xfrm>
                <a:off x="1321296" y="1822783"/>
                <a:ext cx="736200" cy="6000"/>
              </a:xfrm>
              <a:prstGeom prst="straightConnector1">
                <a:avLst/>
              </a:prstGeom>
              <a:noFill/>
              <a:ln w="9525" cap="flat" cmpd="sng">
                <a:solidFill>
                  <a:srgbClr val="096CC5"/>
                </a:solidFill>
                <a:prstDash val="solid"/>
                <a:round/>
                <a:headEnd type="none" w="sm" len="sm"/>
                <a:tailEnd type="stealth" w="med" len="med"/>
              </a:ln>
            </p:spPr>
          </p:cxnSp>
          <p:cxnSp>
            <p:nvCxnSpPr>
              <p:cNvPr id="379" name="Google Shape;379;p36"/>
              <p:cNvCxnSpPr>
                <a:stCxn id="375" idx="3"/>
              </p:cNvCxnSpPr>
              <p:nvPr/>
            </p:nvCxnSpPr>
            <p:spPr>
              <a:xfrm rot="10800000" flipH="1">
                <a:off x="1321296" y="2590687"/>
                <a:ext cx="736200" cy="7200"/>
              </a:xfrm>
              <a:prstGeom prst="straightConnector1">
                <a:avLst/>
              </a:prstGeom>
              <a:noFill/>
              <a:ln w="9525" cap="flat" cmpd="sng">
                <a:solidFill>
                  <a:srgbClr val="096CC5"/>
                </a:solidFill>
                <a:prstDash val="solid"/>
                <a:round/>
                <a:headEnd type="none" w="sm" len="sm"/>
                <a:tailEnd type="stealth" w="med" len="med"/>
              </a:ln>
            </p:spPr>
          </p:cxnSp>
          <p:cxnSp>
            <p:nvCxnSpPr>
              <p:cNvPr id="380" name="Google Shape;380;p36"/>
              <p:cNvCxnSpPr>
                <a:stCxn id="376" idx="3"/>
              </p:cNvCxnSpPr>
              <p:nvPr/>
            </p:nvCxnSpPr>
            <p:spPr>
              <a:xfrm>
                <a:off x="3200400" y="2286000"/>
                <a:ext cx="762000" cy="1500"/>
              </a:xfrm>
              <a:prstGeom prst="straightConnector1">
                <a:avLst/>
              </a:prstGeom>
              <a:noFill/>
              <a:ln w="9525" cap="flat" cmpd="sng">
                <a:solidFill>
                  <a:srgbClr val="096CC5"/>
                </a:solidFill>
                <a:prstDash val="solid"/>
                <a:round/>
                <a:headEnd type="none" w="sm" len="sm"/>
                <a:tailEnd type="stealth" w="med" len="med"/>
              </a:ln>
            </p:spPr>
          </p:cxnSp>
        </p:grpSp>
        <p:sp>
          <p:nvSpPr>
            <p:cNvPr id="381" name="Google Shape;381;p36"/>
            <p:cNvSpPr txBox="1"/>
            <p:nvPr/>
          </p:nvSpPr>
          <p:spPr>
            <a:xfrm>
              <a:off x="1676400" y="5791200"/>
              <a:ext cx="4203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%f</a:t>
              </a:r>
              <a:endParaRPr sz="1800">
                <a:solidFill>
                  <a:srgbClr val="01303D"/>
                </a:solidFill>
                <a:latin typeface="Calibri"/>
                <a:ea typeface="Calibri"/>
                <a:cs typeface="Calibri"/>
                <a:sym typeface="Calibri"/>
              </a:endParaRPr>
            </a:p>
          </p:txBody>
        </p:sp>
        <p:sp>
          <p:nvSpPr>
            <p:cNvPr id="382" name="Google Shape;382;p36"/>
            <p:cNvSpPr txBox="1"/>
            <p:nvPr/>
          </p:nvSpPr>
          <p:spPr>
            <a:xfrm>
              <a:off x="1661996" y="5040868"/>
              <a:ext cx="471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%d</a:t>
              </a:r>
              <a:endParaRPr sz="1800">
                <a:solidFill>
                  <a:srgbClr val="01303D"/>
                </a:solidFill>
                <a:latin typeface="Calibri"/>
                <a:ea typeface="Calibri"/>
                <a:cs typeface="Calibri"/>
                <a:sym typeface="Calibri"/>
              </a:endParaRPr>
            </a:p>
          </p:txBody>
        </p:sp>
        <p:sp>
          <p:nvSpPr>
            <p:cNvPr id="383" name="Google Shape;383;p36"/>
            <p:cNvSpPr txBox="1"/>
            <p:nvPr/>
          </p:nvSpPr>
          <p:spPr>
            <a:xfrm>
              <a:off x="3618292" y="5486400"/>
              <a:ext cx="4203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%f</a:t>
              </a:r>
              <a:endParaRPr sz="1800">
                <a:solidFill>
                  <a:srgbClr val="01303D"/>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 y="10459"/>
            <a:ext cx="9139237" cy="944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endParaRPr lang="en-US" dirty="0"/>
          </a:p>
        </p:txBody>
      </p:sp>
      <p:sp>
        <p:nvSpPr>
          <p:cNvPr id="5" name="Subtitle 4"/>
          <p:cNvSpPr>
            <a:spLocks noGrp="1"/>
          </p:cNvSpPr>
          <p:nvPr>
            <p:ph idx="1"/>
          </p:nvPr>
        </p:nvSpPr>
        <p:spPr/>
        <p:txBody>
          <a:bodyPr/>
          <a:lstStyle/>
          <a:p>
            <a:pPr algn="l"/>
            <a:r>
              <a:rPr lang="en-US" dirty="0">
                <a:solidFill>
                  <a:srgbClr val="C00000"/>
                </a:solidFill>
              </a:rPr>
              <a:t>Recursive function</a:t>
            </a:r>
          </a:p>
        </p:txBody>
      </p:sp>
    </p:spTree>
    <p:extLst>
      <p:ext uri="{BB962C8B-B14F-4D97-AF65-F5344CB8AC3E}">
        <p14:creationId xmlns:p14="http://schemas.microsoft.com/office/powerpoint/2010/main" val="27880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Outline</a:t>
            </a:r>
          </a:p>
        </p:txBody>
      </p:sp>
      <p:sp>
        <p:nvSpPr>
          <p:cNvPr id="3" name="Content Placeholder 2"/>
          <p:cNvSpPr>
            <a:spLocks noGrp="1"/>
          </p:cNvSpPr>
          <p:nvPr>
            <p:ph idx="1"/>
          </p:nvPr>
        </p:nvSpPr>
        <p:spPr/>
        <p:txBody>
          <a:bodyPr/>
          <a:lstStyle/>
          <a:p>
            <a:r>
              <a:rPr lang="en-US" dirty="0">
                <a:solidFill>
                  <a:schemeClr val="accent1"/>
                </a:solidFill>
              </a:rPr>
              <a:t>Recursion</a:t>
            </a:r>
          </a:p>
          <a:p>
            <a:r>
              <a:rPr lang="en-US" dirty="0">
                <a:solidFill>
                  <a:schemeClr val="accent1"/>
                </a:solidFill>
              </a:rPr>
              <a:t>Examples of recursion</a:t>
            </a:r>
          </a:p>
          <a:p>
            <a:pPr lvl="1"/>
            <a:r>
              <a:rPr lang="en-US" dirty="0">
                <a:solidFill>
                  <a:schemeClr val="accent1"/>
                </a:solidFill>
              </a:rPr>
              <a:t>Finding factorial of a number</a:t>
            </a:r>
          </a:p>
          <a:p>
            <a:pPr lvl="1"/>
            <a:r>
              <a:rPr lang="en-US" dirty="0">
                <a:solidFill>
                  <a:schemeClr val="accent1"/>
                </a:solidFill>
              </a:rPr>
              <a:t>Finding Fibonacci series up to nth term </a:t>
            </a:r>
          </a:p>
          <a:p>
            <a:r>
              <a:rPr lang="en-US" dirty="0">
                <a:solidFill>
                  <a:schemeClr val="accent1"/>
                </a:solidFill>
              </a:rPr>
              <a:t>Recursion Vs Iteration</a:t>
            </a:r>
          </a:p>
        </p:txBody>
      </p:sp>
    </p:spTree>
    <p:extLst>
      <p:ext uri="{BB962C8B-B14F-4D97-AF65-F5344CB8AC3E}">
        <p14:creationId xmlns:p14="http://schemas.microsoft.com/office/powerpoint/2010/main" val="269887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a:t>Recursion</a:t>
            </a:r>
          </a:p>
        </p:txBody>
      </p:sp>
      <p:sp>
        <p:nvSpPr>
          <p:cNvPr id="2" name="Content Placeholder 1"/>
          <p:cNvSpPr>
            <a:spLocks noGrp="1"/>
          </p:cNvSpPr>
          <p:nvPr>
            <p:ph idx="1"/>
          </p:nvPr>
        </p:nvSpPr>
        <p:spPr>
          <a:xfrm>
            <a:off x="457200" y="1600200"/>
            <a:ext cx="5791200" cy="4525963"/>
          </a:xfrm>
        </p:spPr>
        <p:txBody>
          <a:bodyPr>
            <a:normAutofit fontScale="85000" lnSpcReduction="10000"/>
          </a:bodyPr>
          <a:lstStyle/>
          <a:p>
            <a:r>
              <a:rPr lang="en-US" dirty="0">
                <a:solidFill>
                  <a:schemeClr val="accent1"/>
                </a:solidFill>
              </a:rPr>
              <a:t>Recursive functions </a:t>
            </a:r>
          </a:p>
          <a:p>
            <a:pPr lvl="1"/>
            <a:r>
              <a:rPr lang="en-US" dirty="0">
                <a:solidFill>
                  <a:schemeClr val="accent1"/>
                </a:solidFill>
              </a:rPr>
              <a:t>Functions that call themselves</a:t>
            </a:r>
          </a:p>
          <a:p>
            <a:pPr lvl="1"/>
            <a:r>
              <a:rPr lang="en-US" b="1" dirty="0">
                <a:solidFill>
                  <a:schemeClr val="accent1"/>
                </a:solidFill>
              </a:rPr>
              <a:t>Can only solve a base case</a:t>
            </a:r>
          </a:p>
          <a:p>
            <a:pPr lvl="1"/>
            <a:r>
              <a:rPr lang="en-US" dirty="0">
                <a:solidFill>
                  <a:schemeClr val="accent1"/>
                </a:solidFill>
              </a:rPr>
              <a:t>Divide a problem up into</a:t>
            </a:r>
          </a:p>
          <a:p>
            <a:pPr lvl="2"/>
            <a:r>
              <a:rPr lang="en-US" dirty="0">
                <a:solidFill>
                  <a:schemeClr val="accent1"/>
                </a:solidFill>
              </a:rPr>
              <a:t>What it can do</a:t>
            </a:r>
          </a:p>
          <a:p>
            <a:pPr lvl="2"/>
            <a:r>
              <a:rPr lang="en-US" dirty="0">
                <a:solidFill>
                  <a:schemeClr val="accent1"/>
                </a:solidFill>
              </a:rPr>
              <a:t>What it cannot do</a:t>
            </a:r>
          </a:p>
          <a:p>
            <a:pPr lvl="3"/>
            <a:r>
              <a:rPr lang="en-US" dirty="0">
                <a:solidFill>
                  <a:schemeClr val="accent1"/>
                </a:solidFill>
              </a:rPr>
              <a:t>What it cannot do resembles original problem</a:t>
            </a:r>
          </a:p>
          <a:p>
            <a:pPr lvl="3"/>
            <a:r>
              <a:rPr lang="en-US" dirty="0">
                <a:solidFill>
                  <a:schemeClr val="accent1"/>
                </a:solidFill>
              </a:rPr>
              <a:t>The function launches a new copy of itself (recursion step) to solve what it cannot do</a:t>
            </a:r>
          </a:p>
          <a:p>
            <a:pPr lvl="1"/>
            <a:r>
              <a:rPr lang="en-US" dirty="0">
                <a:solidFill>
                  <a:schemeClr val="accent1"/>
                </a:solidFill>
              </a:rPr>
              <a:t>Eventually base case gets solved</a:t>
            </a:r>
          </a:p>
          <a:p>
            <a:pPr lvl="2"/>
            <a:r>
              <a:rPr lang="en-US" dirty="0">
                <a:solidFill>
                  <a:schemeClr val="accent1"/>
                </a:solidFill>
              </a:rPr>
              <a:t>Gets plugged in, works its way up and solves whole problem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65090"/>
            <a:ext cx="2724150" cy="5578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104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a:t>Recursion example (factorial)</a:t>
            </a:r>
          </a:p>
        </p:txBody>
      </p:sp>
      <p:sp>
        <p:nvSpPr>
          <p:cNvPr id="2" name="Content Placeholder 1"/>
          <p:cNvSpPr>
            <a:spLocks noGrp="1"/>
          </p:cNvSpPr>
          <p:nvPr>
            <p:ph idx="1"/>
          </p:nvPr>
        </p:nvSpPr>
        <p:spPr/>
        <p:txBody>
          <a:bodyPr>
            <a:normAutofit fontScale="92500" lnSpcReduction="10000"/>
          </a:bodyPr>
          <a:lstStyle/>
          <a:p>
            <a:r>
              <a:rPr lang="en-US" dirty="0">
                <a:solidFill>
                  <a:schemeClr val="accent1"/>
                </a:solidFill>
              </a:rPr>
              <a:t>Factorial of a number in mathematics</a:t>
            </a:r>
          </a:p>
          <a:p>
            <a:pPr lvl="1"/>
            <a:r>
              <a:rPr lang="en-US" sz="2000" dirty="0">
                <a:solidFill>
                  <a:schemeClr val="accent1"/>
                </a:solidFill>
                <a:latin typeface="Lucida Console" pitchFamily="49" charset="0"/>
              </a:rPr>
              <a:t>5! = 5 * 4 * 3 * 2 * 1</a:t>
            </a:r>
          </a:p>
          <a:p>
            <a:r>
              <a:rPr lang="en-US" dirty="0">
                <a:solidFill>
                  <a:schemeClr val="accent1"/>
                </a:solidFill>
              </a:rPr>
              <a:t>Another method we have studied is</a:t>
            </a:r>
          </a:p>
          <a:p>
            <a:pPr lvl="1"/>
            <a:r>
              <a:rPr lang="en-US" sz="2200" dirty="0">
                <a:solidFill>
                  <a:schemeClr val="accent1"/>
                </a:solidFill>
                <a:latin typeface="Lucida Console" pitchFamily="49" charset="0"/>
              </a:rPr>
              <a:t>For 5!, we write 5! = 5 * 4!</a:t>
            </a:r>
          </a:p>
          <a:p>
            <a:pPr lvl="1"/>
            <a:r>
              <a:rPr lang="en-US" sz="2200" dirty="0">
                <a:solidFill>
                  <a:schemeClr val="accent1"/>
                </a:solidFill>
                <a:latin typeface="Lucida Console" pitchFamily="49" charset="0"/>
              </a:rPr>
              <a:t>Then for 4!, 4! = 4 * 3!</a:t>
            </a:r>
          </a:p>
          <a:p>
            <a:pPr lvl="1"/>
            <a:r>
              <a:rPr lang="en-US" sz="2200" dirty="0">
                <a:solidFill>
                  <a:schemeClr val="accent1"/>
                </a:solidFill>
                <a:latin typeface="Lucida Console" pitchFamily="49" charset="0"/>
              </a:rPr>
              <a:t>Then for 3!, 3! = 3 * 2!</a:t>
            </a:r>
          </a:p>
          <a:p>
            <a:pPr lvl="1"/>
            <a:r>
              <a:rPr lang="en-US" sz="2200" dirty="0">
                <a:solidFill>
                  <a:schemeClr val="accent1"/>
                </a:solidFill>
                <a:latin typeface="Lucida Console" pitchFamily="49" charset="0"/>
              </a:rPr>
              <a:t>Then for 2!, 2! = 2 * 1!</a:t>
            </a:r>
          </a:p>
          <a:p>
            <a:pPr lvl="1"/>
            <a:r>
              <a:rPr lang="en-US" sz="2200" dirty="0">
                <a:solidFill>
                  <a:schemeClr val="accent1"/>
                </a:solidFill>
                <a:latin typeface="Lucida Console" pitchFamily="49" charset="0"/>
              </a:rPr>
              <a:t>Then for 1!, 1! = 1 * 0!</a:t>
            </a:r>
          </a:p>
          <a:p>
            <a:pPr lvl="1"/>
            <a:r>
              <a:rPr lang="en-US" sz="2200" dirty="0">
                <a:solidFill>
                  <a:schemeClr val="accent1"/>
                </a:solidFill>
                <a:latin typeface="Lucida Console" pitchFamily="49" charset="0"/>
              </a:rPr>
              <a:t>And if its comes to 0, </a:t>
            </a:r>
            <a:endParaRPr lang="en-US" sz="2200" dirty="0">
              <a:latin typeface="Lucida Console" pitchFamily="49" charset="0"/>
            </a:endParaRPr>
          </a:p>
          <a:p>
            <a:pPr lvl="1"/>
            <a:r>
              <a:rPr lang="en-US" sz="2200" dirty="0">
                <a:solidFill>
                  <a:schemeClr val="accent1"/>
                </a:solidFill>
                <a:latin typeface="Lucida Console" pitchFamily="49" charset="0"/>
              </a:rPr>
              <a:t> 		0!=1</a:t>
            </a:r>
            <a:endParaRPr lang="en-US" sz="1800" dirty="0">
              <a:latin typeface="Lucida Console" pitchFamily="49" charset="0"/>
            </a:endParaRPr>
          </a:p>
          <a:p>
            <a:pPr lvl="1"/>
            <a:r>
              <a:rPr lang="en-US" dirty="0"/>
              <a:t>Solve base case (</a:t>
            </a:r>
            <a:r>
              <a:rPr lang="en-US" sz="2000" dirty="0">
                <a:latin typeface="Lucida Console" pitchFamily="49" charset="0"/>
              </a:rPr>
              <a:t>1! = 0! = 1</a:t>
            </a:r>
            <a:r>
              <a:rPr lang="en-US" dirty="0"/>
              <a:t>) </a:t>
            </a:r>
          </a:p>
        </p:txBody>
      </p:sp>
      <p:sp>
        <p:nvSpPr>
          <p:cNvPr id="25" name="Curved Left Arrow 24"/>
          <p:cNvSpPr/>
          <p:nvPr/>
        </p:nvSpPr>
        <p:spPr>
          <a:xfrm>
            <a:off x="5436096" y="3658209"/>
            <a:ext cx="360040" cy="41886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urved Left Arrow 25"/>
          <p:cNvSpPr/>
          <p:nvPr/>
        </p:nvSpPr>
        <p:spPr>
          <a:xfrm rot="21443582">
            <a:off x="6020534" y="3311355"/>
            <a:ext cx="360040" cy="49045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urved Left Arrow 27"/>
          <p:cNvSpPr/>
          <p:nvPr/>
        </p:nvSpPr>
        <p:spPr>
          <a:xfrm>
            <a:off x="5436096" y="4102830"/>
            <a:ext cx="360040" cy="41886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urved Left Arrow 28"/>
          <p:cNvSpPr/>
          <p:nvPr/>
        </p:nvSpPr>
        <p:spPr>
          <a:xfrm>
            <a:off x="5436096" y="4594313"/>
            <a:ext cx="360040" cy="41886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5" name="Group 44"/>
          <p:cNvGrpSpPr/>
          <p:nvPr/>
        </p:nvGrpSpPr>
        <p:grpSpPr>
          <a:xfrm>
            <a:off x="7092280" y="2564904"/>
            <a:ext cx="1911697" cy="2664297"/>
            <a:chOff x="7092280" y="2564904"/>
            <a:chExt cx="1911697" cy="2664297"/>
          </a:xfrm>
        </p:grpSpPr>
        <p:grpSp>
          <p:nvGrpSpPr>
            <p:cNvPr id="43" name="Group 42"/>
            <p:cNvGrpSpPr/>
            <p:nvPr/>
          </p:nvGrpSpPr>
          <p:grpSpPr>
            <a:xfrm>
              <a:off x="7092280" y="3131676"/>
              <a:ext cx="1368152" cy="1940323"/>
              <a:chOff x="7092280" y="3131676"/>
              <a:chExt cx="1368152" cy="1940323"/>
            </a:xfrm>
          </p:grpSpPr>
          <p:sp>
            <p:nvSpPr>
              <p:cNvPr id="34" name="Curved Left Arrow 33"/>
              <p:cNvSpPr/>
              <p:nvPr/>
            </p:nvSpPr>
            <p:spPr>
              <a:xfrm>
                <a:off x="7092280" y="4653136"/>
                <a:ext cx="360040" cy="418863"/>
              </a:xfrm>
              <a:prstGeom prst="curvedLeftArrow">
                <a:avLst/>
              </a:prstGeom>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urved Left Arrow 34"/>
              <p:cNvSpPr/>
              <p:nvPr/>
            </p:nvSpPr>
            <p:spPr>
              <a:xfrm>
                <a:off x="7092280" y="4149080"/>
                <a:ext cx="360040" cy="418863"/>
              </a:xfrm>
              <a:prstGeom prst="curvedLeftArrow">
                <a:avLst/>
              </a:prstGeom>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urved Left Arrow 35"/>
              <p:cNvSpPr/>
              <p:nvPr/>
            </p:nvSpPr>
            <p:spPr>
              <a:xfrm>
                <a:off x="7092280" y="3645024"/>
                <a:ext cx="360040" cy="418863"/>
              </a:xfrm>
              <a:prstGeom prst="curvedLeftArrow">
                <a:avLst/>
              </a:prstGeom>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Curved Left Arrow 36"/>
              <p:cNvSpPr/>
              <p:nvPr/>
            </p:nvSpPr>
            <p:spPr>
              <a:xfrm>
                <a:off x="7092280" y="3154153"/>
                <a:ext cx="360040" cy="418863"/>
              </a:xfrm>
              <a:prstGeom prst="curvedLeftArrow">
                <a:avLst/>
              </a:prstGeom>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7812360" y="4702667"/>
                <a:ext cx="504056" cy="369332"/>
              </a:xfrm>
              <a:prstGeom prst="rect">
                <a:avLst/>
              </a:prstGeom>
              <a:noFill/>
            </p:spPr>
            <p:txBody>
              <a:bodyPr wrap="square" rtlCol="0">
                <a:spAutoFit/>
              </a:bodyPr>
              <a:lstStyle/>
              <a:p>
                <a:r>
                  <a:rPr lang="en-US" dirty="0">
                    <a:solidFill>
                      <a:schemeClr val="accent1"/>
                    </a:solidFill>
                  </a:rPr>
                  <a:t>1</a:t>
                </a:r>
              </a:p>
            </p:txBody>
          </p:sp>
          <p:sp>
            <p:nvSpPr>
              <p:cNvPr id="39" name="TextBox 38"/>
              <p:cNvSpPr txBox="1"/>
              <p:nvPr/>
            </p:nvSpPr>
            <p:spPr>
              <a:xfrm>
                <a:off x="7812360" y="4355812"/>
                <a:ext cx="504056" cy="369332"/>
              </a:xfrm>
              <a:prstGeom prst="rect">
                <a:avLst/>
              </a:prstGeom>
              <a:noFill/>
            </p:spPr>
            <p:txBody>
              <a:bodyPr wrap="square" rtlCol="0">
                <a:spAutoFit/>
              </a:bodyPr>
              <a:lstStyle/>
              <a:p>
                <a:r>
                  <a:rPr lang="en-US" dirty="0">
                    <a:solidFill>
                      <a:schemeClr val="accent1"/>
                    </a:solidFill>
                  </a:rPr>
                  <a:t>2</a:t>
                </a:r>
              </a:p>
            </p:txBody>
          </p:sp>
          <p:sp>
            <p:nvSpPr>
              <p:cNvPr id="40" name="TextBox 39"/>
              <p:cNvSpPr txBox="1"/>
              <p:nvPr/>
            </p:nvSpPr>
            <p:spPr>
              <a:xfrm>
                <a:off x="7812360" y="3995772"/>
                <a:ext cx="504056" cy="369332"/>
              </a:xfrm>
              <a:prstGeom prst="rect">
                <a:avLst/>
              </a:prstGeom>
              <a:noFill/>
            </p:spPr>
            <p:txBody>
              <a:bodyPr wrap="square" rtlCol="0">
                <a:spAutoFit/>
              </a:bodyPr>
              <a:lstStyle/>
              <a:p>
                <a:r>
                  <a:rPr lang="en-US" dirty="0">
                    <a:solidFill>
                      <a:schemeClr val="accent1"/>
                    </a:solidFill>
                  </a:rPr>
                  <a:t>6</a:t>
                </a:r>
              </a:p>
            </p:txBody>
          </p:sp>
          <p:sp>
            <p:nvSpPr>
              <p:cNvPr id="41" name="TextBox 40"/>
              <p:cNvSpPr txBox="1"/>
              <p:nvPr/>
            </p:nvSpPr>
            <p:spPr>
              <a:xfrm>
                <a:off x="7812360" y="3573016"/>
                <a:ext cx="504056" cy="369332"/>
              </a:xfrm>
              <a:prstGeom prst="rect">
                <a:avLst/>
              </a:prstGeom>
              <a:noFill/>
            </p:spPr>
            <p:txBody>
              <a:bodyPr wrap="square" rtlCol="0">
                <a:spAutoFit/>
              </a:bodyPr>
              <a:lstStyle/>
              <a:p>
                <a:r>
                  <a:rPr lang="en-US" dirty="0">
                    <a:solidFill>
                      <a:schemeClr val="accent1"/>
                    </a:solidFill>
                  </a:rPr>
                  <a:t>24</a:t>
                </a:r>
              </a:p>
            </p:txBody>
          </p:sp>
          <p:sp>
            <p:nvSpPr>
              <p:cNvPr id="42" name="TextBox 41"/>
              <p:cNvSpPr txBox="1"/>
              <p:nvPr/>
            </p:nvSpPr>
            <p:spPr>
              <a:xfrm>
                <a:off x="7812360" y="3131676"/>
                <a:ext cx="648072" cy="369332"/>
              </a:xfrm>
              <a:prstGeom prst="rect">
                <a:avLst/>
              </a:prstGeom>
              <a:noFill/>
            </p:spPr>
            <p:txBody>
              <a:bodyPr wrap="square" rtlCol="0">
                <a:spAutoFit/>
              </a:bodyPr>
              <a:lstStyle/>
              <a:p>
                <a:r>
                  <a:rPr lang="en-US" dirty="0">
                    <a:solidFill>
                      <a:schemeClr val="accent1"/>
                    </a:solidFill>
                  </a:rPr>
                  <a:t>120</a:t>
                </a:r>
              </a:p>
            </p:txBody>
          </p:sp>
        </p:grpSp>
        <p:sp>
          <p:nvSpPr>
            <p:cNvPr id="44" name="TextBox 43"/>
            <p:cNvSpPr txBox="1"/>
            <p:nvPr/>
          </p:nvSpPr>
          <p:spPr>
            <a:xfrm>
              <a:off x="8388424" y="2564904"/>
              <a:ext cx="615553" cy="2664297"/>
            </a:xfrm>
            <a:prstGeom prst="rect">
              <a:avLst/>
            </a:prstGeom>
          </p:spPr>
          <p:style>
            <a:lnRef idx="2">
              <a:schemeClr val="accent5"/>
            </a:lnRef>
            <a:fillRef idx="1">
              <a:schemeClr val="lt1"/>
            </a:fillRef>
            <a:effectRef idx="0">
              <a:schemeClr val="accent5"/>
            </a:effectRef>
            <a:fontRef idx="minor">
              <a:schemeClr val="dk1"/>
            </a:fontRef>
          </p:style>
          <p:txBody>
            <a:bodyPr vert="vert270" wrap="square" rtlCol="0">
              <a:spAutoFit/>
            </a:bodyPr>
            <a:lstStyle/>
            <a:p>
              <a:r>
                <a:rPr lang="en-US" sz="2800" dirty="0">
                  <a:solidFill>
                    <a:schemeClr val="accent1"/>
                  </a:solidFill>
                </a:rPr>
                <a:t>Values returned</a:t>
              </a:r>
            </a:p>
          </p:txBody>
        </p:sp>
      </p:grpSp>
    </p:spTree>
    <p:extLst>
      <p:ext uri="{BB962C8B-B14F-4D97-AF65-F5344CB8AC3E}">
        <p14:creationId xmlns:p14="http://schemas.microsoft.com/office/powerpoint/2010/main" val="297441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500"/>
                                        <p:tgtEl>
                                          <p:spTgt spid="2">
                                            <p:txEl>
                                              <p:pRg st="4" end="4"/>
                                            </p:txEl>
                                          </p:spTgt>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500"/>
                                        <p:tgtEl>
                                          <p:spTgt spid="2">
                                            <p:txEl>
                                              <p:pRg st="5" end="5"/>
                                            </p:txEl>
                                          </p:spTgt>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2">
                                            <p:txEl>
                                              <p:pRg st="6" end="6"/>
                                            </p:txEl>
                                          </p:spTgt>
                                        </p:tgtEl>
                                        <p:attrNameLst>
                                          <p:attrName>style.visibility</p:attrName>
                                        </p:attrNameLst>
                                      </p:cBhvr>
                                      <p:to>
                                        <p:strVal val="visible"/>
                                      </p:to>
                                    </p:set>
                                    <p:animEffect transition="in" filter="fade">
                                      <p:cBhvr>
                                        <p:cTn id="45" dur="500"/>
                                        <p:tgtEl>
                                          <p:spTgt spid="2">
                                            <p:txEl>
                                              <p:pRg st="6" end="6"/>
                                            </p:txEl>
                                          </p:spTgt>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
                                            <p:txEl>
                                              <p:pRg st="7" end="7"/>
                                            </p:txEl>
                                          </p:spTgt>
                                        </p:tgtEl>
                                        <p:attrNameLst>
                                          <p:attrName>style.visibility</p:attrName>
                                        </p:attrNameLst>
                                      </p:cBhvr>
                                      <p:to>
                                        <p:strVal val="visible"/>
                                      </p:to>
                                    </p:set>
                                    <p:animEffect transition="in" filter="fade">
                                      <p:cBhvr>
                                        <p:cTn id="53" dur="500"/>
                                        <p:tgtEl>
                                          <p:spTgt spid="2">
                                            <p:txEl>
                                              <p:pRg st="7" end="7"/>
                                            </p:txEl>
                                          </p:spTgt>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animEffect transition="in" filter="fade">
                                      <p:cBhvr>
                                        <p:cTn id="57" dur="500"/>
                                        <p:tgtEl>
                                          <p:spTgt spid="2">
                                            <p:txEl>
                                              <p:pRg st="8" end="8"/>
                                            </p:txEl>
                                          </p:spTgt>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Effect transition="in" filter="fade">
                                      <p:cBhvr>
                                        <p:cTn id="61" dur="500"/>
                                        <p:tgtEl>
                                          <p:spTgt spid="2">
                                            <p:txEl>
                                              <p:pRg st="9" end="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
                                            <p:txEl>
                                              <p:pRg st="10" end="10"/>
                                            </p:txEl>
                                          </p:spTgt>
                                        </p:tgtEl>
                                        <p:attrNameLst>
                                          <p:attrName>style.visibility</p:attrName>
                                        </p:attrNameLst>
                                      </p:cBhvr>
                                      <p:to>
                                        <p:strVal val="visible"/>
                                      </p:to>
                                    </p:set>
                                    <p:animEffect transition="in" filter="fade">
                                      <p:cBhvr>
                                        <p:cTn id="64" dur="500"/>
                                        <p:tgtEl>
                                          <p:spTgt spid="2">
                                            <p:txEl>
                                              <p:pRg st="10" end="1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1000"/>
                                        <p:tgtEl>
                                          <p:spTgt spid="45"/>
                                        </p:tgtEl>
                                      </p:cBhvr>
                                    </p:animEffect>
                                    <p:anim calcmode="lin" valueType="num">
                                      <p:cBhvr>
                                        <p:cTn id="70" dur="1000" fill="hold"/>
                                        <p:tgtEl>
                                          <p:spTgt spid="45"/>
                                        </p:tgtEl>
                                        <p:attrNameLst>
                                          <p:attrName>ppt_x</p:attrName>
                                        </p:attrNameLst>
                                      </p:cBhvr>
                                      <p:tavLst>
                                        <p:tav tm="0">
                                          <p:val>
                                            <p:strVal val="#ppt_x"/>
                                          </p:val>
                                        </p:tav>
                                        <p:tav tm="100000">
                                          <p:val>
                                            <p:strVal val="#ppt_x"/>
                                          </p:val>
                                        </p:tav>
                                      </p:tavLst>
                                    </p:anim>
                                    <p:anim calcmode="lin" valueType="num">
                                      <p:cBhvr>
                                        <p:cTn id="7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5" grpId="0" animBg="1"/>
      <p:bldP spid="26" grpId="0" animBg="1"/>
      <p:bldP spid="28" grpId="0" animBg="1"/>
      <p:bldP spid="29"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algn="l"/>
            <a:r>
              <a:rPr lang="en-US" dirty="0"/>
              <a:t>Recursion example (factorial)</a:t>
            </a:r>
          </a:p>
        </p:txBody>
      </p:sp>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394" y="1757838"/>
            <a:ext cx="7660129" cy="337625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4351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fade">
                                      <p:cBhvr>
                                        <p:cTn id="7" dur="500"/>
                                        <p:tgtEl>
                                          <p:spTgt spid="87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Recursion example (factorial code)</a:t>
            </a:r>
          </a:p>
        </p:txBody>
      </p:sp>
      <p:sp>
        <p:nvSpPr>
          <p:cNvPr id="7" name="Content Placeholder 6"/>
          <p:cNvSpPr>
            <a:spLocks noGrp="1"/>
          </p:cNvSpPr>
          <p:nvPr>
            <p:ph sz="half" idx="1"/>
          </p:nvPr>
        </p:nvSpPr>
        <p:spPr/>
        <p:txBody>
          <a:bodyPr/>
          <a:lstStyle/>
          <a:p>
            <a:endParaRPr lang="en-US"/>
          </a:p>
        </p:txBody>
      </p:sp>
      <p:sp>
        <p:nvSpPr>
          <p:cNvPr id="8" name="Content Placeholder 7"/>
          <p:cNvSpPr>
            <a:spLocks noGrp="1"/>
          </p:cNvSpPr>
          <p:nvPr>
            <p:ph sz="half" idx="2"/>
          </p:nvPr>
        </p:nvSpPr>
        <p:spPr>
          <a:xfrm>
            <a:off x="6400800" y="1600200"/>
            <a:ext cx="2286000" cy="4525963"/>
          </a:xfrm>
        </p:spPr>
        <p:txBody>
          <a:bodyPr/>
          <a:lstStyle/>
          <a:p>
            <a:pPr marL="0" indent="0">
              <a:buNone/>
            </a:pPr>
            <a:r>
              <a:rPr lang="en-US" dirty="0">
                <a:solidFill>
                  <a:schemeClr val="accent1"/>
                </a:solidFill>
              </a:rPr>
              <a:t>This function calculates factorial of numbers</a:t>
            </a:r>
          </a:p>
        </p:txBody>
      </p:sp>
      <p:pic>
        <p:nvPicPr>
          <p:cNvPr id="2" name="Picture 1"/>
          <p:cNvPicPr>
            <a:picLocks noChangeAspect="1"/>
          </p:cNvPicPr>
          <p:nvPr/>
        </p:nvPicPr>
        <p:blipFill>
          <a:blip r:embed="rId2"/>
          <a:stretch>
            <a:fillRect/>
          </a:stretch>
        </p:blipFill>
        <p:spPr>
          <a:xfrm>
            <a:off x="457200" y="1099522"/>
            <a:ext cx="4336473" cy="5527318"/>
          </a:xfrm>
          <a:prstGeom prst="rect">
            <a:avLst/>
          </a:prstGeom>
        </p:spPr>
      </p:pic>
    </p:spTree>
    <p:extLst>
      <p:ext uri="{BB962C8B-B14F-4D97-AF65-F5344CB8AC3E}">
        <p14:creationId xmlns:p14="http://schemas.microsoft.com/office/powerpoint/2010/main" val="257668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a:t>Recursion example (</a:t>
            </a:r>
            <a:r>
              <a:rPr lang="en-US" dirty="0" err="1"/>
              <a:t>fibonacci</a:t>
            </a:r>
            <a:r>
              <a:rPr lang="en-US" dirty="0"/>
              <a:t>)</a:t>
            </a:r>
          </a:p>
        </p:txBody>
      </p:sp>
      <p:sp>
        <p:nvSpPr>
          <p:cNvPr id="2" name="Content Placeholder 1"/>
          <p:cNvSpPr>
            <a:spLocks noGrp="1"/>
          </p:cNvSpPr>
          <p:nvPr>
            <p:ph idx="1"/>
          </p:nvPr>
        </p:nvSpPr>
        <p:spPr/>
        <p:txBody>
          <a:bodyPr>
            <a:normAutofit fontScale="92500" lnSpcReduction="20000"/>
          </a:bodyPr>
          <a:lstStyle/>
          <a:p>
            <a:r>
              <a:rPr lang="en-US" dirty="0">
                <a:solidFill>
                  <a:schemeClr val="accent1"/>
                </a:solidFill>
              </a:rPr>
              <a:t>What is Fibonacci series: …?? </a:t>
            </a:r>
          </a:p>
          <a:p>
            <a:r>
              <a:rPr lang="en-US" dirty="0">
                <a:solidFill>
                  <a:schemeClr val="accent1"/>
                </a:solidFill>
              </a:rPr>
              <a:t>0, 1, 1, 2, 3, 5, 8...</a:t>
            </a:r>
          </a:p>
          <a:p>
            <a:pPr lvl="1"/>
            <a:r>
              <a:rPr lang="en-US" dirty="0">
                <a:solidFill>
                  <a:schemeClr val="accent1"/>
                </a:solidFill>
              </a:rPr>
              <a:t>Each number is the sum of the previous two </a:t>
            </a:r>
          </a:p>
          <a:p>
            <a:pPr lvl="1"/>
            <a:r>
              <a:rPr lang="en-US" dirty="0">
                <a:solidFill>
                  <a:schemeClr val="accent1"/>
                </a:solidFill>
              </a:rPr>
              <a:t>Can be solved recursively:</a:t>
            </a:r>
          </a:p>
          <a:p>
            <a:pPr lvl="2"/>
            <a:r>
              <a:rPr lang="en-US" sz="1800" dirty="0">
                <a:solidFill>
                  <a:schemeClr val="accent1"/>
                </a:solidFill>
                <a:latin typeface="Lucida Console" pitchFamily="49" charset="0"/>
              </a:rPr>
              <a:t>fib( n ) = fib( n - 1 ) + fib( n – 2 )</a:t>
            </a:r>
          </a:p>
          <a:p>
            <a:pPr lvl="1"/>
            <a:r>
              <a:rPr lang="en-US" dirty="0">
                <a:solidFill>
                  <a:schemeClr val="accent1"/>
                </a:solidFill>
              </a:rPr>
              <a:t>Code for the</a:t>
            </a:r>
            <a:r>
              <a:rPr lang="en-US" sz="2000" dirty="0">
                <a:solidFill>
                  <a:schemeClr val="accent1"/>
                </a:solidFill>
                <a:latin typeface="Lucida Console" pitchFamily="49" charset="0"/>
              </a:rPr>
              <a:t> </a:t>
            </a:r>
            <a:r>
              <a:rPr lang="en-US" sz="2000" dirty="0" err="1">
                <a:solidFill>
                  <a:schemeClr val="accent1"/>
                </a:solidFill>
                <a:latin typeface="Lucida Console" pitchFamily="49" charset="0"/>
              </a:rPr>
              <a:t>fibonacci</a:t>
            </a:r>
            <a:r>
              <a:rPr lang="en-US" dirty="0">
                <a:solidFill>
                  <a:schemeClr val="accent1"/>
                </a:solidFill>
              </a:rPr>
              <a:t> function</a:t>
            </a:r>
          </a:p>
          <a:p>
            <a:pPr lvl="2">
              <a:buFontTx/>
              <a:buNone/>
            </a:pPr>
            <a:r>
              <a:rPr lang="en-US" sz="1800" dirty="0">
                <a:solidFill>
                  <a:schemeClr val="accent1"/>
                </a:solidFill>
                <a:latin typeface="Lucida Console" pitchFamily="49" charset="0"/>
              </a:rPr>
              <a:t>long </a:t>
            </a:r>
            <a:r>
              <a:rPr lang="en-US" sz="1800" dirty="0" err="1">
                <a:solidFill>
                  <a:schemeClr val="accent1"/>
                </a:solidFill>
                <a:latin typeface="Lucida Console" pitchFamily="49" charset="0"/>
              </a:rPr>
              <a:t>fibonacci</a:t>
            </a:r>
            <a:r>
              <a:rPr lang="en-US" sz="1800" dirty="0">
                <a:solidFill>
                  <a:schemeClr val="accent1"/>
                </a:solidFill>
                <a:latin typeface="Lucida Console" pitchFamily="49" charset="0"/>
              </a:rPr>
              <a:t>( long n )</a:t>
            </a:r>
          </a:p>
          <a:p>
            <a:pPr lvl="2">
              <a:buFontTx/>
              <a:buNone/>
            </a:pPr>
            <a:r>
              <a:rPr lang="en-US" sz="1800" dirty="0">
                <a:solidFill>
                  <a:schemeClr val="accent1"/>
                </a:solidFill>
                <a:latin typeface="Lucida Console" pitchFamily="49" charset="0"/>
              </a:rPr>
              <a:t>{</a:t>
            </a:r>
          </a:p>
          <a:p>
            <a:pPr lvl="2">
              <a:buFontTx/>
              <a:buNone/>
            </a:pPr>
            <a:r>
              <a:rPr lang="en-US" sz="1800" dirty="0">
                <a:solidFill>
                  <a:schemeClr val="accent1"/>
                </a:solidFill>
                <a:latin typeface="Lucida Console" pitchFamily="49" charset="0"/>
              </a:rPr>
              <a:t>	if (n == 0 || n == 1)  // base case</a:t>
            </a:r>
          </a:p>
          <a:p>
            <a:pPr lvl="2">
              <a:buFontTx/>
              <a:buNone/>
            </a:pPr>
            <a:r>
              <a:rPr lang="en-US" sz="1800" dirty="0">
                <a:solidFill>
                  <a:schemeClr val="accent1"/>
                </a:solidFill>
                <a:latin typeface="Lucida Console" pitchFamily="49" charset="0"/>
              </a:rPr>
              <a:t>    return n;</a:t>
            </a:r>
          </a:p>
          <a:p>
            <a:pPr lvl="2">
              <a:buFontTx/>
              <a:buNone/>
            </a:pPr>
            <a:r>
              <a:rPr lang="en-US" sz="1800" dirty="0">
                <a:solidFill>
                  <a:schemeClr val="accent1"/>
                </a:solidFill>
                <a:latin typeface="Lucida Console" pitchFamily="49" charset="0"/>
              </a:rPr>
              <a:t>	else</a:t>
            </a:r>
          </a:p>
          <a:p>
            <a:pPr lvl="2">
              <a:buFontTx/>
              <a:buNone/>
            </a:pPr>
            <a:r>
              <a:rPr lang="en-US" sz="1800" dirty="0">
                <a:solidFill>
                  <a:schemeClr val="accent1"/>
                </a:solidFill>
                <a:latin typeface="Lucida Console" pitchFamily="49" charset="0"/>
              </a:rPr>
              <a:t>    return </a:t>
            </a:r>
            <a:r>
              <a:rPr lang="en-US" sz="1800" dirty="0" err="1">
                <a:solidFill>
                  <a:schemeClr val="accent1"/>
                </a:solidFill>
                <a:latin typeface="Lucida Console" pitchFamily="49" charset="0"/>
              </a:rPr>
              <a:t>fibonacci</a:t>
            </a:r>
            <a:r>
              <a:rPr lang="en-US" sz="1800" dirty="0">
                <a:solidFill>
                  <a:schemeClr val="accent1"/>
                </a:solidFill>
                <a:latin typeface="Lucida Console" pitchFamily="49" charset="0"/>
              </a:rPr>
              <a:t>( n - 1)+</a:t>
            </a:r>
            <a:r>
              <a:rPr lang="en-US" sz="1800" dirty="0" err="1">
                <a:solidFill>
                  <a:schemeClr val="accent1"/>
                </a:solidFill>
                <a:latin typeface="Lucida Console" pitchFamily="49" charset="0"/>
              </a:rPr>
              <a:t>fibonacci</a:t>
            </a:r>
            <a:r>
              <a:rPr lang="en-US" sz="1800" dirty="0">
                <a:solidFill>
                  <a:schemeClr val="accent1"/>
                </a:solidFill>
                <a:latin typeface="Lucida Console" pitchFamily="49" charset="0"/>
              </a:rPr>
              <a:t>( n – 2 );</a:t>
            </a:r>
          </a:p>
          <a:p>
            <a:pPr lvl="2">
              <a:buFontTx/>
              <a:buNone/>
            </a:pPr>
            <a:r>
              <a:rPr lang="en-US" sz="1800" dirty="0">
                <a:solidFill>
                  <a:schemeClr val="accent1"/>
                </a:solidFill>
                <a:latin typeface="Lucida Console" pitchFamily="49" charset="0"/>
              </a:rPr>
              <a:t>}</a:t>
            </a:r>
            <a:endParaRPr lang="en-US" dirty="0">
              <a:solidFill>
                <a:schemeClr val="accent1"/>
              </a:solidFill>
            </a:endParaRPr>
          </a:p>
        </p:txBody>
      </p:sp>
    </p:spTree>
    <p:extLst>
      <p:ext uri="{BB962C8B-B14F-4D97-AF65-F5344CB8AC3E}">
        <p14:creationId xmlns:p14="http://schemas.microsoft.com/office/powerpoint/2010/main" val="142093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
                                            <p:txEl>
                                              <p:pRg st="11" end="11"/>
                                            </p:txEl>
                                          </p:spTgt>
                                        </p:tgtEl>
                                        <p:attrNameLst>
                                          <p:attrName>style.visibility</p:attrName>
                                        </p:attrNameLst>
                                      </p:cBhvr>
                                      <p:to>
                                        <p:strVal val="visible"/>
                                      </p:to>
                                    </p:set>
                                    <p:animEffect transition="in" filter="fade">
                                      <p:cBhvr>
                                        <p:cTn id="48" dur="500"/>
                                        <p:tgtEl>
                                          <p:spTgt spid="2">
                                            <p:txEl>
                                              <p:pRg st="11" end="1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txEl>
                                              <p:pRg st="12" end="12"/>
                                            </p:txEl>
                                          </p:spTgt>
                                        </p:tgtEl>
                                        <p:attrNameLst>
                                          <p:attrName>style.visibility</p:attrName>
                                        </p:attrNameLst>
                                      </p:cBhvr>
                                      <p:to>
                                        <p:strVal val="visible"/>
                                      </p:to>
                                    </p:set>
                                    <p:animEffect transition="in" filter="fade">
                                      <p:cBhvr>
                                        <p:cTn id="51"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46" name="Rectangle 38"/>
          <p:cNvSpPr>
            <a:spLocks noGrp="1" noChangeArrowheads="1"/>
          </p:cNvSpPr>
          <p:nvPr>
            <p:ph type="title"/>
          </p:nvPr>
        </p:nvSpPr>
        <p:spPr/>
        <p:txBody>
          <a:bodyPr/>
          <a:lstStyle/>
          <a:p>
            <a:pPr algn="l"/>
            <a:r>
              <a:rPr lang="en-US" dirty="0"/>
              <a:t>Recursion example (</a:t>
            </a:r>
            <a:r>
              <a:rPr lang="en-US" dirty="0" err="1"/>
              <a:t>fibonacci</a:t>
            </a:r>
            <a:r>
              <a:rPr lang="en-US" dirty="0"/>
              <a:t>)</a:t>
            </a:r>
          </a:p>
        </p:txBody>
      </p:sp>
      <p:sp>
        <p:nvSpPr>
          <p:cNvPr id="43047" name="Rectangle 39"/>
          <p:cNvSpPr>
            <a:spLocks noGrp="1" noChangeArrowheads="1"/>
          </p:cNvSpPr>
          <p:nvPr>
            <p:ph idx="1"/>
          </p:nvPr>
        </p:nvSpPr>
        <p:spPr/>
        <p:txBody>
          <a:bodyPr/>
          <a:lstStyle/>
          <a:p>
            <a:r>
              <a:rPr lang="en-US" dirty="0">
                <a:solidFill>
                  <a:schemeClr val="accent1"/>
                </a:solidFill>
              </a:rPr>
              <a:t>Set of recursive calls to </a:t>
            </a:r>
            <a:r>
              <a:rPr lang="en-US" dirty="0" err="1">
                <a:solidFill>
                  <a:schemeClr val="accent1"/>
                </a:solidFill>
              </a:rPr>
              <a:t>fibonacci</a:t>
            </a:r>
            <a:r>
              <a:rPr lang="en-US" dirty="0">
                <a:solidFill>
                  <a:schemeClr val="accent1"/>
                </a:solidFill>
              </a:rPr>
              <a:t>() function</a:t>
            </a:r>
          </a:p>
        </p:txBody>
      </p:sp>
      <p:grpSp>
        <p:nvGrpSpPr>
          <p:cNvPr id="43012" name="Group 4"/>
          <p:cNvGrpSpPr>
            <a:grpSpLocks/>
          </p:cNvGrpSpPr>
          <p:nvPr/>
        </p:nvGrpSpPr>
        <p:grpSpPr bwMode="auto">
          <a:xfrm>
            <a:off x="1094184" y="2682900"/>
            <a:ext cx="6934200" cy="3554412"/>
            <a:chOff x="542" y="2069"/>
            <a:chExt cx="1762" cy="1231"/>
          </a:xfrm>
        </p:grpSpPr>
        <p:sp>
          <p:nvSpPr>
            <p:cNvPr id="43013" name="Freeform 5"/>
            <p:cNvSpPr>
              <a:spLocks/>
            </p:cNvSpPr>
            <p:nvPr/>
          </p:nvSpPr>
          <p:spPr bwMode="auto">
            <a:xfrm>
              <a:off x="725" y="3116"/>
              <a:ext cx="480" cy="48"/>
            </a:xfrm>
            <a:custGeom>
              <a:avLst/>
              <a:gdLst>
                <a:gd name="T0" fmla="*/ 19983 w 20000"/>
                <a:gd name="T1" fmla="*/ 19833 h 20000"/>
                <a:gd name="T2" fmla="*/ 19983 w 20000"/>
                <a:gd name="T3" fmla="*/ 0 h 20000"/>
                <a:gd name="T4" fmla="*/ 0 w 20000"/>
                <a:gd name="T5" fmla="*/ 0 h 20000"/>
                <a:gd name="T6" fmla="*/ 0 w 20000"/>
                <a:gd name="T7" fmla="*/ 19833 h 20000"/>
              </a:gdLst>
              <a:ahLst/>
              <a:cxnLst>
                <a:cxn ang="0">
                  <a:pos x="T0" y="T1"/>
                </a:cxn>
                <a:cxn ang="0">
                  <a:pos x="T2" y="T3"/>
                </a:cxn>
                <a:cxn ang="0">
                  <a:pos x="T4" y="T5"/>
                </a:cxn>
                <a:cxn ang="0">
                  <a:pos x="T6" y="T7"/>
                </a:cxn>
              </a:cxnLst>
              <a:rect l="0" t="0" r="r" b="b"/>
              <a:pathLst>
                <a:path w="20000" h="20000">
                  <a:moveTo>
                    <a:pt x="19983" y="19833"/>
                  </a:moveTo>
                  <a:lnTo>
                    <a:pt x="19983" y="0"/>
                  </a:lnTo>
                  <a:lnTo>
                    <a:pt x="0" y="0"/>
                  </a:lnTo>
                  <a:lnTo>
                    <a:pt x="0" y="19833"/>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4" name="Freeform 6"/>
            <p:cNvSpPr>
              <a:spLocks/>
            </p:cNvSpPr>
            <p:nvPr/>
          </p:nvSpPr>
          <p:spPr bwMode="auto">
            <a:xfrm>
              <a:off x="1268" y="3116"/>
              <a:ext cx="480" cy="48"/>
            </a:xfrm>
            <a:custGeom>
              <a:avLst/>
              <a:gdLst>
                <a:gd name="T0" fmla="*/ 19983 w 20000"/>
                <a:gd name="T1" fmla="*/ 19833 h 20000"/>
                <a:gd name="T2" fmla="*/ 19983 w 20000"/>
                <a:gd name="T3" fmla="*/ 0 h 20000"/>
                <a:gd name="T4" fmla="*/ 0 w 20000"/>
                <a:gd name="T5" fmla="*/ 0 h 20000"/>
                <a:gd name="T6" fmla="*/ 0 w 20000"/>
                <a:gd name="T7" fmla="*/ 19833 h 20000"/>
              </a:gdLst>
              <a:ahLst/>
              <a:cxnLst>
                <a:cxn ang="0">
                  <a:pos x="T0" y="T1"/>
                </a:cxn>
                <a:cxn ang="0">
                  <a:pos x="T2" y="T3"/>
                </a:cxn>
                <a:cxn ang="0">
                  <a:pos x="T4" y="T5"/>
                </a:cxn>
                <a:cxn ang="0">
                  <a:pos x="T6" y="T7"/>
                </a:cxn>
              </a:cxnLst>
              <a:rect l="0" t="0" r="r" b="b"/>
              <a:pathLst>
                <a:path w="20000" h="20000">
                  <a:moveTo>
                    <a:pt x="19983" y="19833"/>
                  </a:moveTo>
                  <a:lnTo>
                    <a:pt x="19983" y="0"/>
                  </a:lnTo>
                  <a:lnTo>
                    <a:pt x="0" y="0"/>
                  </a:lnTo>
                  <a:lnTo>
                    <a:pt x="0" y="19833"/>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5" name="Freeform 7"/>
            <p:cNvSpPr>
              <a:spLocks/>
            </p:cNvSpPr>
            <p:nvPr/>
          </p:nvSpPr>
          <p:spPr bwMode="auto">
            <a:xfrm>
              <a:off x="1824" y="2764"/>
              <a:ext cx="480" cy="48"/>
            </a:xfrm>
            <a:custGeom>
              <a:avLst/>
              <a:gdLst>
                <a:gd name="T0" fmla="*/ 19983 w 20000"/>
                <a:gd name="T1" fmla="*/ 19833 h 20000"/>
                <a:gd name="T2" fmla="*/ 19983 w 20000"/>
                <a:gd name="T3" fmla="*/ 0 h 20000"/>
                <a:gd name="T4" fmla="*/ 0 w 20000"/>
                <a:gd name="T5" fmla="*/ 0 h 20000"/>
                <a:gd name="T6" fmla="*/ 0 w 20000"/>
                <a:gd name="T7" fmla="*/ 19833 h 20000"/>
              </a:gdLst>
              <a:ahLst/>
              <a:cxnLst>
                <a:cxn ang="0">
                  <a:pos x="T0" y="T1"/>
                </a:cxn>
                <a:cxn ang="0">
                  <a:pos x="T2" y="T3"/>
                </a:cxn>
                <a:cxn ang="0">
                  <a:pos x="T4" y="T5"/>
                </a:cxn>
                <a:cxn ang="0">
                  <a:pos x="T6" y="T7"/>
                </a:cxn>
              </a:cxnLst>
              <a:rect l="0" t="0" r="r" b="b"/>
              <a:pathLst>
                <a:path w="20000" h="20000">
                  <a:moveTo>
                    <a:pt x="19983" y="19833"/>
                  </a:moveTo>
                  <a:lnTo>
                    <a:pt x="19983" y="0"/>
                  </a:lnTo>
                  <a:lnTo>
                    <a:pt x="0" y="0"/>
                  </a:lnTo>
                  <a:lnTo>
                    <a:pt x="0" y="19833"/>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6" name="Freeform 8"/>
            <p:cNvSpPr>
              <a:spLocks/>
            </p:cNvSpPr>
            <p:nvPr/>
          </p:nvSpPr>
          <p:spPr bwMode="auto">
            <a:xfrm>
              <a:off x="542" y="2764"/>
              <a:ext cx="1104" cy="48"/>
            </a:xfrm>
            <a:custGeom>
              <a:avLst/>
              <a:gdLst>
                <a:gd name="T0" fmla="*/ 19993 w 20000"/>
                <a:gd name="T1" fmla="*/ 19833 h 20000"/>
                <a:gd name="T2" fmla="*/ 19993 w 20000"/>
                <a:gd name="T3" fmla="*/ 0 h 20000"/>
                <a:gd name="T4" fmla="*/ 0 w 20000"/>
                <a:gd name="T5" fmla="*/ 0 h 20000"/>
                <a:gd name="T6" fmla="*/ 0 w 20000"/>
                <a:gd name="T7" fmla="*/ 19833 h 20000"/>
              </a:gdLst>
              <a:ahLst/>
              <a:cxnLst>
                <a:cxn ang="0">
                  <a:pos x="T0" y="T1"/>
                </a:cxn>
                <a:cxn ang="0">
                  <a:pos x="T2" y="T3"/>
                </a:cxn>
                <a:cxn ang="0">
                  <a:pos x="T4" y="T5"/>
                </a:cxn>
                <a:cxn ang="0">
                  <a:pos x="T6" y="T7"/>
                </a:cxn>
              </a:cxnLst>
              <a:rect l="0" t="0" r="r" b="b"/>
              <a:pathLst>
                <a:path w="20000" h="20000">
                  <a:moveTo>
                    <a:pt x="19993" y="19833"/>
                  </a:moveTo>
                  <a:lnTo>
                    <a:pt x="19993" y="0"/>
                  </a:lnTo>
                  <a:lnTo>
                    <a:pt x="0" y="0"/>
                  </a:lnTo>
                  <a:lnTo>
                    <a:pt x="0" y="19833"/>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7" name="Freeform 9"/>
            <p:cNvSpPr>
              <a:spLocks/>
            </p:cNvSpPr>
            <p:nvPr/>
          </p:nvSpPr>
          <p:spPr bwMode="auto">
            <a:xfrm>
              <a:off x="936" y="2417"/>
              <a:ext cx="1152" cy="48"/>
            </a:xfrm>
            <a:custGeom>
              <a:avLst/>
              <a:gdLst>
                <a:gd name="T0" fmla="*/ 19993 w 20000"/>
                <a:gd name="T1" fmla="*/ 19833 h 20000"/>
                <a:gd name="T2" fmla="*/ 19993 w 20000"/>
                <a:gd name="T3" fmla="*/ 0 h 20000"/>
                <a:gd name="T4" fmla="*/ 0 w 20000"/>
                <a:gd name="T5" fmla="*/ 0 h 20000"/>
                <a:gd name="T6" fmla="*/ 0 w 20000"/>
                <a:gd name="T7" fmla="*/ 19833 h 20000"/>
              </a:gdLst>
              <a:ahLst/>
              <a:cxnLst>
                <a:cxn ang="0">
                  <a:pos x="T0" y="T1"/>
                </a:cxn>
                <a:cxn ang="0">
                  <a:pos x="T2" y="T3"/>
                </a:cxn>
                <a:cxn ang="0">
                  <a:pos x="T4" y="T5"/>
                </a:cxn>
                <a:cxn ang="0">
                  <a:pos x="T6" y="T7"/>
                </a:cxn>
              </a:cxnLst>
              <a:rect l="0" t="0" r="r" b="b"/>
              <a:pathLst>
                <a:path w="20000" h="20000">
                  <a:moveTo>
                    <a:pt x="19993" y="19833"/>
                  </a:moveTo>
                  <a:lnTo>
                    <a:pt x="19993" y="0"/>
                  </a:lnTo>
                  <a:lnTo>
                    <a:pt x="0" y="0"/>
                  </a:lnTo>
                  <a:lnTo>
                    <a:pt x="0" y="19833"/>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8" name="Freeform 10"/>
            <p:cNvSpPr>
              <a:spLocks/>
            </p:cNvSpPr>
            <p:nvPr/>
          </p:nvSpPr>
          <p:spPr bwMode="auto">
            <a:xfrm>
              <a:off x="1352" y="2069"/>
              <a:ext cx="288" cy="144"/>
            </a:xfrm>
            <a:custGeom>
              <a:avLst/>
              <a:gdLst>
                <a:gd name="T0" fmla="*/ 19972 w 20000"/>
                <a:gd name="T1" fmla="*/ 0 h 20000"/>
                <a:gd name="T2" fmla="*/ 19972 w 20000"/>
                <a:gd name="T3" fmla="*/ 19944 h 20000"/>
                <a:gd name="T4" fmla="*/ 0 w 20000"/>
                <a:gd name="T5" fmla="*/ 19944 h 20000"/>
                <a:gd name="T6" fmla="*/ 0 w 20000"/>
                <a:gd name="T7" fmla="*/ 0 h 20000"/>
                <a:gd name="T8" fmla="*/ 19972 w 20000"/>
                <a:gd name="T9" fmla="*/ 0 h 20000"/>
              </a:gdLst>
              <a:ahLst/>
              <a:cxnLst>
                <a:cxn ang="0">
                  <a:pos x="T0" y="T1"/>
                </a:cxn>
                <a:cxn ang="0">
                  <a:pos x="T2" y="T3"/>
                </a:cxn>
                <a:cxn ang="0">
                  <a:pos x="T4" y="T5"/>
                </a:cxn>
                <a:cxn ang="0">
                  <a:pos x="T6" y="T7"/>
                </a:cxn>
                <a:cxn ang="0">
                  <a:pos x="T8" y="T9"/>
                </a:cxn>
              </a:cxnLst>
              <a:rect l="0" t="0" r="r" b="b"/>
              <a:pathLst>
                <a:path w="20000" h="20000">
                  <a:moveTo>
                    <a:pt x="19972" y="0"/>
                  </a:moveTo>
                  <a:lnTo>
                    <a:pt x="19972" y="19944"/>
                  </a:lnTo>
                  <a:lnTo>
                    <a:pt x="0" y="19944"/>
                  </a:lnTo>
                  <a:lnTo>
                    <a:pt x="0" y="0"/>
                  </a:lnTo>
                  <a:lnTo>
                    <a:pt x="19972"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9" name="Freeform 11"/>
            <p:cNvSpPr>
              <a:spLocks/>
            </p:cNvSpPr>
            <p:nvPr/>
          </p:nvSpPr>
          <p:spPr bwMode="auto">
            <a:xfrm>
              <a:off x="1280" y="2453"/>
              <a:ext cx="288" cy="144"/>
            </a:xfrm>
            <a:custGeom>
              <a:avLst/>
              <a:gdLst>
                <a:gd name="T0" fmla="*/ 19972 w 20000"/>
                <a:gd name="T1" fmla="*/ 0 h 20000"/>
                <a:gd name="T2" fmla="*/ 19972 w 20000"/>
                <a:gd name="T3" fmla="*/ 19944 h 20000"/>
                <a:gd name="T4" fmla="*/ 0 w 20000"/>
                <a:gd name="T5" fmla="*/ 19944 h 20000"/>
                <a:gd name="T6" fmla="*/ 0 w 20000"/>
                <a:gd name="T7" fmla="*/ 0 h 20000"/>
                <a:gd name="T8" fmla="*/ 19972 w 20000"/>
                <a:gd name="T9" fmla="*/ 0 h 20000"/>
              </a:gdLst>
              <a:ahLst/>
              <a:cxnLst>
                <a:cxn ang="0">
                  <a:pos x="T0" y="T1"/>
                </a:cxn>
                <a:cxn ang="0">
                  <a:pos x="T2" y="T3"/>
                </a:cxn>
                <a:cxn ang="0">
                  <a:pos x="T4" y="T5"/>
                </a:cxn>
                <a:cxn ang="0">
                  <a:pos x="T6" y="T7"/>
                </a:cxn>
                <a:cxn ang="0">
                  <a:pos x="T8" y="T9"/>
                </a:cxn>
              </a:cxnLst>
              <a:rect l="0" t="0" r="r" b="b"/>
              <a:pathLst>
                <a:path w="20000" h="20000">
                  <a:moveTo>
                    <a:pt x="19972" y="0"/>
                  </a:moveTo>
                  <a:lnTo>
                    <a:pt x="19972" y="19944"/>
                  </a:lnTo>
                  <a:lnTo>
                    <a:pt x="0" y="19944"/>
                  </a:lnTo>
                  <a:lnTo>
                    <a:pt x="0" y="0"/>
                  </a:lnTo>
                  <a:lnTo>
                    <a:pt x="19972"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0" name="Freeform 12"/>
            <p:cNvSpPr>
              <a:spLocks/>
            </p:cNvSpPr>
            <p:nvPr/>
          </p:nvSpPr>
          <p:spPr bwMode="auto">
            <a:xfrm>
              <a:off x="1732" y="2453"/>
              <a:ext cx="288" cy="144"/>
            </a:xfrm>
            <a:custGeom>
              <a:avLst/>
              <a:gdLst>
                <a:gd name="T0" fmla="*/ 19972 w 20000"/>
                <a:gd name="T1" fmla="*/ 0 h 20000"/>
                <a:gd name="T2" fmla="*/ 19972 w 20000"/>
                <a:gd name="T3" fmla="*/ 19944 h 20000"/>
                <a:gd name="T4" fmla="*/ 0 w 20000"/>
                <a:gd name="T5" fmla="*/ 19944 h 20000"/>
                <a:gd name="T6" fmla="*/ 0 w 20000"/>
                <a:gd name="T7" fmla="*/ 0 h 20000"/>
                <a:gd name="T8" fmla="*/ 19972 w 20000"/>
                <a:gd name="T9" fmla="*/ 0 h 20000"/>
              </a:gdLst>
              <a:ahLst/>
              <a:cxnLst>
                <a:cxn ang="0">
                  <a:pos x="T0" y="T1"/>
                </a:cxn>
                <a:cxn ang="0">
                  <a:pos x="T2" y="T3"/>
                </a:cxn>
                <a:cxn ang="0">
                  <a:pos x="T4" y="T5"/>
                </a:cxn>
                <a:cxn ang="0">
                  <a:pos x="T6" y="T7"/>
                </a:cxn>
                <a:cxn ang="0">
                  <a:pos x="T8" y="T9"/>
                </a:cxn>
              </a:cxnLst>
              <a:rect l="0" t="0" r="r" b="b"/>
              <a:pathLst>
                <a:path w="20000" h="20000">
                  <a:moveTo>
                    <a:pt x="19972" y="0"/>
                  </a:moveTo>
                  <a:lnTo>
                    <a:pt x="19972" y="19944"/>
                  </a:lnTo>
                  <a:lnTo>
                    <a:pt x="0" y="19944"/>
                  </a:lnTo>
                  <a:lnTo>
                    <a:pt x="0" y="0"/>
                  </a:lnTo>
                  <a:lnTo>
                    <a:pt x="19972"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1" name="Freeform 13"/>
            <p:cNvSpPr>
              <a:spLocks/>
            </p:cNvSpPr>
            <p:nvPr/>
          </p:nvSpPr>
          <p:spPr bwMode="auto">
            <a:xfrm>
              <a:off x="1872" y="2804"/>
              <a:ext cx="384" cy="144"/>
            </a:xfrm>
            <a:custGeom>
              <a:avLst/>
              <a:gdLst>
                <a:gd name="T0" fmla="*/ 19979 w 20000"/>
                <a:gd name="T1" fmla="*/ 0 h 20000"/>
                <a:gd name="T2" fmla="*/ 19979 w 20000"/>
                <a:gd name="T3" fmla="*/ 19944 h 20000"/>
                <a:gd name="T4" fmla="*/ 0 w 20000"/>
                <a:gd name="T5" fmla="*/ 19944 h 20000"/>
                <a:gd name="T6" fmla="*/ 0 w 20000"/>
                <a:gd name="T7" fmla="*/ 0 h 20000"/>
                <a:gd name="T8" fmla="*/ 19979 w 20000"/>
                <a:gd name="T9" fmla="*/ 0 h 20000"/>
              </a:gdLst>
              <a:ahLst/>
              <a:cxnLst>
                <a:cxn ang="0">
                  <a:pos x="T0" y="T1"/>
                </a:cxn>
                <a:cxn ang="0">
                  <a:pos x="T2" y="T3"/>
                </a:cxn>
                <a:cxn ang="0">
                  <a:pos x="T4" y="T5"/>
                </a:cxn>
                <a:cxn ang="0">
                  <a:pos x="T6" y="T7"/>
                </a:cxn>
                <a:cxn ang="0">
                  <a:pos x="T8" y="T9"/>
                </a:cxn>
              </a:cxnLst>
              <a:rect l="0" t="0" r="r" b="b"/>
              <a:pathLst>
                <a:path w="20000" h="20000">
                  <a:moveTo>
                    <a:pt x="19979" y="0"/>
                  </a:moveTo>
                  <a:lnTo>
                    <a:pt x="19979" y="19944"/>
                  </a:lnTo>
                  <a:lnTo>
                    <a:pt x="0" y="19944"/>
                  </a:lnTo>
                  <a:lnTo>
                    <a:pt x="0" y="0"/>
                  </a:lnTo>
                  <a:lnTo>
                    <a:pt x="19979"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2" name="Freeform 14"/>
            <p:cNvSpPr>
              <a:spLocks/>
            </p:cNvSpPr>
            <p:nvPr/>
          </p:nvSpPr>
          <p:spPr bwMode="auto">
            <a:xfrm>
              <a:off x="1321" y="2804"/>
              <a:ext cx="288" cy="144"/>
            </a:xfrm>
            <a:custGeom>
              <a:avLst/>
              <a:gdLst>
                <a:gd name="T0" fmla="*/ 19972 w 20000"/>
                <a:gd name="T1" fmla="*/ 0 h 20000"/>
                <a:gd name="T2" fmla="*/ 19972 w 20000"/>
                <a:gd name="T3" fmla="*/ 19944 h 20000"/>
                <a:gd name="T4" fmla="*/ 0 w 20000"/>
                <a:gd name="T5" fmla="*/ 19944 h 20000"/>
                <a:gd name="T6" fmla="*/ 0 w 20000"/>
                <a:gd name="T7" fmla="*/ 0 h 20000"/>
                <a:gd name="T8" fmla="*/ 19972 w 20000"/>
                <a:gd name="T9" fmla="*/ 0 h 20000"/>
              </a:gdLst>
              <a:ahLst/>
              <a:cxnLst>
                <a:cxn ang="0">
                  <a:pos x="T0" y="T1"/>
                </a:cxn>
                <a:cxn ang="0">
                  <a:pos x="T2" y="T3"/>
                </a:cxn>
                <a:cxn ang="0">
                  <a:pos x="T4" y="T5"/>
                </a:cxn>
                <a:cxn ang="0">
                  <a:pos x="T6" y="T7"/>
                </a:cxn>
                <a:cxn ang="0">
                  <a:pos x="T8" y="T9"/>
                </a:cxn>
              </a:cxnLst>
              <a:rect l="0" t="0" r="r" b="b"/>
              <a:pathLst>
                <a:path w="20000" h="20000">
                  <a:moveTo>
                    <a:pt x="19972" y="0"/>
                  </a:moveTo>
                  <a:lnTo>
                    <a:pt x="19972" y="19944"/>
                  </a:lnTo>
                  <a:lnTo>
                    <a:pt x="0" y="19944"/>
                  </a:lnTo>
                  <a:lnTo>
                    <a:pt x="0" y="0"/>
                  </a:lnTo>
                  <a:lnTo>
                    <a:pt x="19972"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3" name="Freeform 15"/>
            <p:cNvSpPr>
              <a:spLocks/>
            </p:cNvSpPr>
            <p:nvPr/>
          </p:nvSpPr>
          <p:spPr bwMode="auto">
            <a:xfrm>
              <a:off x="864" y="2804"/>
              <a:ext cx="288" cy="144"/>
            </a:xfrm>
            <a:custGeom>
              <a:avLst/>
              <a:gdLst>
                <a:gd name="T0" fmla="*/ 19972 w 20000"/>
                <a:gd name="T1" fmla="*/ 0 h 20000"/>
                <a:gd name="T2" fmla="*/ 19972 w 20000"/>
                <a:gd name="T3" fmla="*/ 19944 h 20000"/>
                <a:gd name="T4" fmla="*/ 0 w 20000"/>
                <a:gd name="T5" fmla="*/ 19944 h 20000"/>
                <a:gd name="T6" fmla="*/ 0 w 20000"/>
                <a:gd name="T7" fmla="*/ 0 h 20000"/>
                <a:gd name="T8" fmla="*/ 19972 w 20000"/>
                <a:gd name="T9" fmla="*/ 0 h 20000"/>
              </a:gdLst>
              <a:ahLst/>
              <a:cxnLst>
                <a:cxn ang="0">
                  <a:pos x="T0" y="T1"/>
                </a:cxn>
                <a:cxn ang="0">
                  <a:pos x="T2" y="T3"/>
                </a:cxn>
                <a:cxn ang="0">
                  <a:pos x="T4" y="T5"/>
                </a:cxn>
                <a:cxn ang="0">
                  <a:pos x="T6" y="T7"/>
                </a:cxn>
                <a:cxn ang="0">
                  <a:pos x="T8" y="T9"/>
                </a:cxn>
              </a:cxnLst>
              <a:rect l="0" t="0" r="r" b="b"/>
              <a:pathLst>
                <a:path w="20000" h="20000">
                  <a:moveTo>
                    <a:pt x="19972" y="0"/>
                  </a:moveTo>
                  <a:lnTo>
                    <a:pt x="19972" y="19944"/>
                  </a:lnTo>
                  <a:lnTo>
                    <a:pt x="0" y="19944"/>
                  </a:lnTo>
                  <a:lnTo>
                    <a:pt x="0" y="0"/>
                  </a:lnTo>
                  <a:lnTo>
                    <a:pt x="19972"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4" name="Freeform 16"/>
            <p:cNvSpPr>
              <a:spLocks/>
            </p:cNvSpPr>
            <p:nvPr/>
          </p:nvSpPr>
          <p:spPr bwMode="auto">
            <a:xfrm>
              <a:off x="774" y="3156"/>
              <a:ext cx="384" cy="144"/>
            </a:xfrm>
            <a:custGeom>
              <a:avLst/>
              <a:gdLst>
                <a:gd name="T0" fmla="*/ 19979 w 20000"/>
                <a:gd name="T1" fmla="*/ 0 h 20000"/>
                <a:gd name="T2" fmla="*/ 19979 w 20000"/>
                <a:gd name="T3" fmla="*/ 19944 h 20000"/>
                <a:gd name="T4" fmla="*/ 0 w 20000"/>
                <a:gd name="T5" fmla="*/ 19944 h 20000"/>
                <a:gd name="T6" fmla="*/ 0 w 20000"/>
                <a:gd name="T7" fmla="*/ 0 h 20000"/>
                <a:gd name="T8" fmla="*/ 19979 w 20000"/>
                <a:gd name="T9" fmla="*/ 0 h 20000"/>
              </a:gdLst>
              <a:ahLst/>
              <a:cxnLst>
                <a:cxn ang="0">
                  <a:pos x="T0" y="T1"/>
                </a:cxn>
                <a:cxn ang="0">
                  <a:pos x="T2" y="T3"/>
                </a:cxn>
                <a:cxn ang="0">
                  <a:pos x="T4" y="T5"/>
                </a:cxn>
                <a:cxn ang="0">
                  <a:pos x="T6" y="T7"/>
                </a:cxn>
                <a:cxn ang="0">
                  <a:pos x="T8" y="T9"/>
                </a:cxn>
              </a:cxnLst>
              <a:rect l="0" t="0" r="r" b="b"/>
              <a:pathLst>
                <a:path w="20000" h="20000">
                  <a:moveTo>
                    <a:pt x="19979" y="0"/>
                  </a:moveTo>
                  <a:lnTo>
                    <a:pt x="19979" y="19944"/>
                  </a:lnTo>
                  <a:lnTo>
                    <a:pt x="0" y="19944"/>
                  </a:lnTo>
                  <a:lnTo>
                    <a:pt x="0" y="0"/>
                  </a:lnTo>
                  <a:lnTo>
                    <a:pt x="19979"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5" name="Freeform 17"/>
            <p:cNvSpPr>
              <a:spLocks/>
            </p:cNvSpPr>
            <p:nvPr/>
          </p:nvSpPr>
          <p:spPr bwMode="auto">
            <a:xfrm>
              <a:off x="1315" y="3156"/>
              <a:ext cx="384" cy="144"/>
            </a:xfrm>
            <a:custGeom>
              <a:avLst/>
              <a:gdLst>
                <a:gd name="T0" fmla="*/ 19979 w 20000"/>
                <a:gd name="T1" fmla="*/ 0 h 20000"/>
                <a:gd name="T2" fmla="*/ 19979 w 20000"/>
                <a:gd name="T3" fmla="*/ 19944 h 20000"/>
                <a:gd name="T4" fmla="*/ 0 w 20000"/>
                <a:gd name="T5" fmla="*/ 19944 h 20000"/>
                <a:gd name="T6" fmla="*/ 0 w 20000"/>
                <a:gd name="T7" fmla="*/ 0 h 20000"/>
                <a:gd name="T8" fmla="*/ 19979 w 20000"/>
                <a:gd name="T9" fmla="*/ 0 h 20000"/>
              </a:gdLst>
              <a:ahLst/>
              <a:cxnLst>
                <a:cxn ang="0">
                  <a:pos x="T0" y="T1"/>
                </a:cxn>
                <a:cxn ang="0">
                  <a:pos x="T2" y="T3"/>
                </a:cxn>
                <a:cxn ang="0">
                  <a:pos x="T4" y="T5"/>
                </a:cxn>
                <a:cxn ang="0">
                  <a:pos x="T6" y="T7"/>
                </a:cxn>
                <a:cxn ang="0">
                  <a:pos x="T8" y="T9"/>
                </a:cxn>
              </a:cxnLst>
              <a:rect l="0" t="0" r="r" b="b"/>
              <a:pathLst>
                <a:path w="20000" h="20000">
                  <a:moveTo>
                    <a:pt x="19979" y="0"/>
                  </a:moveTo>
                  <a:lnTo>
                    <a:pt x="19979" y="19944"/>
                  </a:lnTo>
                  <a:lnTo>
                    <a:pt x="0" y="19944"/>
                  </a:lnTo>
                  <a:lnTo>
                    <a:pt x="0" y="0"/>
                  </a:lnTo>
                  <a:lnTo>
                    <a:pt x="19979"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6" name="Freeform 18"/>
            <p:cNvSpPr>
              <a:spLocks/>
            </p:cNvSpPr>
            <p:nvPr/>
          </p:nvSpPr>
          <p:spPr bwMode="auto">
            <a:xfrm>
              <a:off x="1504" y="2217"/>
              <a:ext cx="0" cy="200"/>
            </a:xfrm>
            <a:custGeom>
              <a:avLst/>
              <a:gdLst>
                <a:gd name="T0" fmla="*/ 0 w 20000"/>
                <a:gd name="T1" fmla="*/ 19960 h 20000"/>
                <a:gd name="T2" fmla="*/ 0 w 20000"/>
                <a:gd name="T3" fmla="*/ 0 h 20000"/>
              </a:gdLst>
              <a:ahLst/>
              <a:cxnLst>
                <a:cxn ang="0">
                  <a:pos x="T0" y="T1"/>
                </a:cxn>
                <a:cxn ang="0">
                  <a:pos x="T2" y="T3"/>
                </a:cxn>
              </a:cxnLst>
              <a:rect l="0" t="0" r="r" b="b"/>
              <a:pathLst>
                <a:path w="20000" h="20000">
                  <a:moveTo>
                    <a:pt x="0" y="19960"/>
                  </a:moveTo>
                  <a:lnTo>
                    <a:pt x="0" y="0"/>
                  </a:lnTo>
                </a:path>
              </a:pathLst>
            </a:custGeom>
            <a:noFill/>
            <a:ln w="3175">
              <a:solidFill>
                <a:srgbClr val="000000"/>
              </a:solidFill>
              <a:round/>
              <a:headEnd type="triangle" w="med" len="sm"/>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7" name="Freeform 19"/>
            <p:cNvSpPr>
              <a:spLocks/>
            </p:cNvSpPr>
            <p:nvPr/>
          </p:nvSpPr>
          <p:spPr bwMode="auto">
            <a:xfrm>
              <a:off x="1259" y="2601"/>
              <a:ext cx="163" cy="163"/>
            </a:xfrm>
            <a:custGeom>
              <a:avLst/>
              <a:gdLst>
                <a:gd name="T0" fmla="*/ 0 w 20000"/>
                <a:gd name="T1" fmla="*/ 19951 h 20000"/>
                <a:gd name="T2" fmla="*/ 19951 w 20000"/>
                <a:gd name="T3" fmla="*/ 0 h 20000"/>
              </a:gdLst>
              <a:ahLst/>
              <a:cxnLst>
                <a:cxn ang="0">
                  <a:pos x="T0" y="T1"/>
                </a:cxn>
                <a:cxn ang="0">
                  <a:pos x="T2" y="T3"/>
                </a:cxn>
              </a:cxnLst>
              <a:rect l="0" t="0" r="r" b="b"/>
              <a:pathLst>
                <a:path w="20000" h="20000">
                  <a:moveTo>
                    <a:pt x="0" y="19951"/>
                  </a:moveTo>
                  <a:lnTo>
                    <a:pt x="19951" y="0"/>
                  </a:lnTo>
                </a:path>
              </a:pathLst>
            </a:custGeom>
            <a:noFill/>
            <a:ln w="3175">
              <a:solidFill>
                <a:srgbClr val="000000"/>
              </a:solidFill>
              <a:round/>
              <a:headEnd type="triangle" w="med" len="sm"/>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8" name="Freeform 20"/>
            <p:cNvSpPr>
              <a:spLocks/>
            </p:cNvSpPr>
            <p:nvPr/>
          </p:nvSpPr>
          <p:spPr bwMode="auto">
            <a:xfrm>
              <a:off x="1884" y="2599"/>
              <a:ext cx="104" cy="165"/>
            </a:xfrm>
            <a:custGeom>
              <a:avLst/>
              <a:gdLst>
                <a:gd name="T0" fmla="*/ 19923 w 20000"/>
                <a:gd name="T1" fmla="*/ 19952 h 20000"/>
                <a:gd name="T2" fmla="*/ 0 w 20000"/>
                <a:gd name="T3" fmla="*/ 0 h 20000"/>
              </a:gdLst>
              <a:ahLst/>
              <a:cxnLst>
                <a:cxn ang="0">
                  <a:pos x="T0" y="T1"/>
                </a:cxn>
                <a:cxn ang="0">
                  <a:pos x="T2" y="T3"/>
                </a:cxn>
              </a:cxnLst>
              <a:rect l="0" t="0" r="r" b="b"/>
              <a:pathLst>
                <a:path w="20000" h="20000">
                  <a:moveTo>
                    <a:pt x="19923" y="19952"/>
                  </a:moveTo>
                  <a:lnTo>
                    <a:pt x="0" y="0"/>
                  </a:lnTo>
                </a:path>
              </a:pathLst>
            </a:custGeom>
            <a:noFill/>
            <a:ln w="3175">
              <a:solidFill>
                <a:srgbClr val="000000"/>
              </a:solidFill>
              <a:round/>
              <a:headEnd type="triangle" w="med" len="sm"/>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9" name="Freeform 21"/>
            <p:cNvSpPr>
              <a:spLocks/>
            </p:cNvSpPr>
            <p:nvPr/>
          </p:nvSpPr>
          <p:spPr bwMode="auto">
            <a:xfrm>
              <a:off x="1011" y="2949"/>
              <a:ext cx="0" cy="167"/>
            </a:xfrm>
            <a:custGeom>
              <a:avLst/>
              <a:gdLst>
                <a:gd name="T0" fmla="*/ 0 w 20000"/>
                <a:gd name="T1" fmla="*/ 19952 h 20000"/>
                <a:gd name="T2" fmla="*/ 0 w 20000"/>
                <a:gd name="T3" fmla="*/ 0 h 20000"/>
              </a:gdLst>
              <a:ahLst/>
              <a:cxnLst>
                <a:cxn ang="0">
                  <a:pos x="T0" y="T1"/>
                </a:cxn>
                <a:cxn ang="0">
                  <a:pos x="T2" y="T3"/>
                </a:cxn>
              </a:cxnLst>
              <a:rect l="0" t="0" r="r" b="b"/>
              <a:pathLst>
                <a:path w="20000" h="20000">
                  <a:moveTo>
                    <a:pt x="0" y="19952"/>
                  </a:moveTo>
                  <a:lnTo>
                    <a:pt x="0" y="0"/>
                  </a:lnTo>
                </a:path>
              </a:pathLst>
            </a:custGeom>
            <a:noFill/>
            <a:ln w="3175">
              <a:solidFill>
                <a:srgbClr val="000000"/>
              </a:solidFill>
              <a:round/>
              <a:headEnd type="triangle" w="med" len="sm"/>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30" name="Freeform 22"/>
            <p:cNvSpPr>
              <a:spLocks/>
            </p:cNvSpPr>
            <p:nvPr/>
          </p:nvSpPr>
          <p:spPr bwMode="auto">
            <a:xfrm>
              <a:off x="1470" y="2949"/>
              <a:ext cx="0" cy="167"/>
            </a:xfrm>
            <a:custGeom>
              <a:avLst/>
              <a:gdLst>
                <a:gd name="T0" fmla="*/ 0 w 20000"/>
                <a:gd name="T1" fmla="*/ 19952 h 20000"/>
                <a:gd name="T2" fmla="*/ 0 w 20000"/>
                <a:gd name="T3" fmla="*/ 0 h 20000"/>
              </a:gdLst>
              <a:ahLst/>
              <a:cxnLst>
                <a:cxn ang="0">
                  <a:pos x="T0" y="T1"/>
                </a:cxn>
                <a:cxn ang="0">
                  <a:pos x="T2" y="T3"/>
                </a:cxn>
              </a:cxnLst>
              <a:rect l="0" t="0" r="r" b="b"/>
              <a:pathLst>
                <a:path w="20000" h="20000">
                  <a:moveTo>
                    <a:pt x="0" y="19952"/>
                  </a:moveTo>
                  <a:lnTo>
                    <a:pt x="0" y="0"/>
                  </a:lnTo>
                </a:path>
              </a:pathLst>
            </a:custGeom>
            <a:noFill/>
            <a:ln w="3175">
              <a:solidFill>
                <a:srgbClr val="000000"/>
              </a:solidFill>
              <a:round/>
              <a:headEnd type="triangle" w="med" len="sm"/>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31" name="Rectangle 23"/>
            <p:cNvSpPr>
              <a:spLocks noChangeArrowheads="1"/>
            </p:cNvSpPr>
            <p:nvPr/>
          </p:nvSpPr>
          <p:spPr bwMode="auto">
            <a:xfrm>
              <a:off x="1369" y="2087"/>
              <a:ext cx="30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dirty="0">
                  <a:latin typeface="Lucida Console" pitchFamily="49" charset="0"/>
                  <a:cs typeface="Times New Roman" pitchFamily="18" charset="0"/>
                </a:rPr>
                <a:t>f( 3 )</a:t>
              </a:r>
            </a:p>
            <a:p>
              <a:pPr eaLnBrk="0" hangingPunct="0"/>
              <a:endParaRPr lang="en-US" sz="1600" dirty="0">
                <a:latin typeface="Lucida Console" pitchFamily="49" charset="0"/>
              </a:endParaRPr>
            </a:p>
          </p:txBody>
        </p:sp>
        <p:sp>
          <p:nvSpPr>
            <p:cNvPr id="43032" name="Rectangle 24"/>
            <p:cNvSpPr>
              <a:spLocks noChangeArrowheads="1"/>
            </p:cNvSpPr>
            <p:nvPr/>
          </p:nvSpPr>
          <p:spPr bwMode="auto">
            <a:xfrm>
              <a:off x="1750" y="2473"/>
              <a:ext cx="30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a:latin typeface="Lucida Console" pitchFamily="49" charset="0"/>
                  <a:cs typeface="Times New Roman" pitchFamily="18" charset="0"/>
                </a:rPr>
                <a:t>f( 1 )</a:t>
              </a:r>
            </a:p>
            <a:p>
              <a:pPr eaLnBrk="0" hangingPunct="0"/>
              <a:endParaRPr lang="en-US" sz="1600">
                <a:latin typeface="Lucida Console" pitchFamily="49" charset="0"/>
              </a:endParaRPr>
            </a:p>
          </p:txBody>
        </p:sp>
        <p:sp>
          <p:nvSpPr>
            <p:cNvPr id="43033" name="Rectangle 25"/>
            <p:cNvSpPr>
              <a:spLocks noChangeArrowheads="1"/>
            </p:cNvSpPr>
            <p:nvPr/>
          </p:nvSpPr>
          <p:spPr bwMode="auto">
            <a:xfrm>
              <a:off x="1300" y="2472"/>
              <a:ext cx="30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a:latin typeface="Lucida Console" pitchFamily="49" charset="0"/>
                  <a:cs typeface="Times New Roman" pitchFamily="18" charset="0"/>
                </a:rPr>
                <a:t>f( 2 )</a:t>
              </a:r>
            </a:p>
            <a:p>
              <a:pPr eaLnBrk="0" hangingPunct="0"/>
              <a:endParaRPr lang="en-US" sz="1600">
                <a:latin typeface="Lucida Console" pitchFamily="49" charset="0"/>
              </a:endParaRPr>
            </a:p>
          </p:txBody>
        </p:sp>
        <p:sp>
          <p:nvSpPr>
            <p:cNvPr id="43034" name="Rectangle 26"/>
            <p:cNvSpPr>
              <a:spLocks noChangeArrowheads="1"/>
            </p:cNvSpPr>
            <p:nvPr/>
          </p:nvSpPr>
          <p:spPr bwMode="auto">
            <a:xfrm>
              <a:off x="878" y="2825"/>
              <a:ext cx="30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a:latin typeface="Lucida Console" pitchFamily="49" charset="0"/>
                  <a:cs typeface="Times New Roman" pitchFamily="18" charset="0"/>
                </a:rPr>
                <a:t>f( 1 )</a:t>
              </a:r>
            </a:p>
            <a:p>
              <a:pPr eaLnBrk="0" hangingPunct="0"/>
              <a:endParaRPr lang="en-US" sz="1600">
                <a:latin typeface="Lucida Console" pitchFamily="49" charset="0"/>
              </a:endParaRPr>
            </a:p>
          </p:txBody>
        </p:sp>
        <p:sp>
          <p:nvSpPr>
            <p:cNvPr id="43035" name="Rectangle 27"/>
            <p:cNvSpPr>
              <a:spLocks noChangeArrowheads="1"/>
            </p:cNvSpPr>
            <p:nvPr/>
          </p:nvSpPr>
          <p:spPr bwMode="auto">
            <a:xfrm>
              <a:off x="1336" y="2825"/>
              <a:ext cx="30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a:latin typeface="Lucida Console" pitchFamily="49" charset="0"/>
                  <a:cs typeface="Times New Roman" pitchFamily="18" charset="0"/>
                </a:rPr>
                <a:t>f( 0 )</a:t>
              </a:r>
            </a:p>
            <a:p>
              <a:pPr eaLnBrk="0" hangingPunct="0"/>
              <a:endParaRPr lang="en-US" sz="1600">
                <a:latin typeface="Lucida Console" pitchFamily="49" charset="0"/>
              </a:endParaRPr>
            </a:p>
          </p:txBody>
        </p:sp>
        <p:sp>
          <p:nvSpPr>
            <p:cNvPr id="43036" name="Rectangle 28"/>
            <p:cNvSpPr>
              <a:spLocks noChangeArrowheads="1"/>
            </p:cNvSpPr>
            <p:nvPr/>
          </p:nvSpPr>
          <p:spPr bwMode="auto">
            <a:xfrm>
              <a:off x="1890" y="2825"/>
              <a:ext cx="40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a:latin typeface="Lucida Console" pitchFamily="49" charset="0"/>
                  <a:cs typeface="Times New Roman" pitchFamily="18" charset="0"/>
                </a:rPr>
                <a:t>return 1</a:t>
              </a:r>
            </a:p>
            <a:p>
              <a:pPr eaLnBrk="0" hangingPunct="0"/>
              <a:endParaRPr lang="en-US" sz="1600">
                <a:latin typeface="Lucida Console" pitchFamily="49" charset="0"/>
              </a:endParaRPr>
            </a:p>
          </p:txBody>
        </p:sp>
        <p:sp>
          <p:nvSpPr>
            <p:cNvPr id="43037" name="Rectangle 29"/>
            <p:cNvSpPr>
              <a:spLocks noChangeArrowheads="1"/>
            </p:cNvSpPr>
            <p:nvPr/>
          </p:nvSpPr>
          <p:spPr bwMode="auto">
            <a:xfrm>
              <a:off x="795" y="3181"/>
              <a:ext cx="40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a:latin typeface="Lucida Console" pitchFamily="49" charset="0"/>
                  <a:cs typeface="Times New Roman" pitchFamily="18" charset="0"/>
                </a:rPr>
                <a:t>return 1</a:t>
              </a:r>
            </a:p>
            <a:p>
              <a:pPr eaLnBrk="0" hangingPunct="0"/>
              <a:endParaRPr lang="en-US" sz="1600">
                <a:latin typeface="Lucida Console" pitchFamily="49" charset="0"/>
              </a:endParaRPr>
            </a:p>
          </p:txBody>
        </p:sp>
        <p:sp>
          <p:nvSpPr>
            <p:cNvPr id="43038" name="Rectangle 30"/>
            <p:cNvSpPr>
              <a:spLocks noChangeArrowheads="1"/>
            </p:cNvSpPr>
            <p:nvPr/>
          </p:nvSpPr>
          <p:spPr bwMode="auto">
            <a:xfrm>
              <a:off x="1331" y="3181"/>
              <a:ext cx="40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a:latin typeface="Lucida Console" pitchFamily="49" charset="0"/>
                  <a:cs typeface="Times New Roman" pitchFamily="18" charset="0"/>
                </a:rPr>
                <a:t>return 0</a:t>
              </a:r>
            </a:p>
            <a:p>
              <a:pPr eaLnBrk="0" hangingPunct="0"/>
              <a:endParaRPr lang="en-US" sz="1600">
                <a:latin typeface="Lucida Console" pitchFamily="49" charset="0"/>
              </a:endParaRPr>
            </a:p>
          </p:txBody>
        </p:sp>
        <p:sp>
          <p:nvSpPr>
            <p:cNvPr id="43039" name="Rectangle 31"/>
            <p:cNvSpPr>
              <a:spLocks noChangeArrowheads="1"/>
            </p:cNvSpPr>
            <p:nvPr/>
          </p:nvSpPr>
          <p:spPr bwMode="auto">
            <a:xfrm>
              <a:off x="569" y="2825"/>
              <a:ext cx="30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a:latin typeface="Lucida Console" pitchFamily="49" charset="0"/>
                  <a:cs typeface="Times New Roman" pitchFamily="18" charset="0"/>
                </a:rPr>
                <a:t>return</a:t>
              </a:r>
            </a:p>
            <a:p>
              <a:pPr eaLnBrk="0" hangingPunct="0"/>
              <a:endParaRPr lang="en-US" sz="1600">
                <a:latin typeface="Lucida Console" pitchFamily="49" charset="0"/>
              </a:endParaRPr>
            </a:p>
          </p:txBody>
        </p:sp>
        <p:sp>
          <p:nvSpPr>
            <p:cNvPr id="43040" name="Rectangle 32"/>
            <p:cNvSpPr>
              <a:spLocks noChangeArrowheads="1"/>
            </p:cNvSpPr>
            <p:nvPr/>
          </p:nvSpPr>
          <p:spPr bwMode="auto">
            <a:xfrm>
              <a:off x="1214" y="2828"/>
              <a:ext cx="6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a:latin typeface="Lucida Console" pitchFamily="49" charset="0"/>
                  <a:cs typeface="Times New Roman" pitchFamily="18" charset="0"/>
                </a:rPr>
                <a:t>+</a:t>
              </a:r>
            </a:p>
            <a:p>
              <a:pPr eaLnBrk="0" hangingPunct="0"/>
              <a:endParaRPr lang="en-US" sz="1600">
                <a:latin typeface="Lucida Console" pitchFamily="49" charset="0"/>
              </a:endParaRPr>
            </a:p>
          </p:txBody>
        </p:sp>
        <p:sp>
          <p:nvSpPr>
            <p:cNvPr id="43041" name="Rectangle 33"/>
            <p:cNvSpPr>
              <a:spLocks noChangeArrowheads="1"/>
            </p:cNvSpPr>
            <p:nvPr/>
          </p:nvSpPr>
          <p:spPr bwMode="auto">
            <a:xfrm>
              <a:off x="1630" y="2473"/>
              <a:ext cx="6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a:latin typeface="Lucida Console" pitchFamily="49" charset="0"/>
                  <a:cs typeface="Times New Roman" pitchFamily="18" charset="0"/>
                </a:rPr>
                <a:t>+</a:t>
              </a:r>
            </a:p>
            <a:p>
              <a:pPr eaLnBrk="0" hangingPunct="0"/>
              <a:endParaRPr lang="en-US" sz="1600">
                <a:latin typeface="Lucida Console" pitchFamily="49" charset="0"/>
              </a:endParaRPr>
            </a:p>
          </p:txBody>
        </p:sp>
        <p:sp>
          <p:nvSpPr>
            <p:cNvPr id="43042" name="Rectangle 34"/>
            <p:cNvSpPr>
              <a:spLocks noChangeArrowheads="1"/>
            </p:cNvSpPr>
            <p:nvPr/>
          </p:nvSpPr>
          <p:spPr bwMode="auto">
            <a:xfrm>
              <a:off x="991" y="2471"/>
              <a:ext cx="30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r>
                <a:rPr lang="en-US" sz="1600">
                  <a:latin typeface="Lucida Console" pitchFamily="49" charset="0"/>
                  <a:cs typeface="Times New Roman" pitchFamily="18" charset="0"/>
                </a:rPr>
                <a:t>return</a:t>
              </a:r>
            </a:p>
            <a:p>
              <a:pPr eaLnBrk="0" hangingPunct="0"/>
              <a:endParaRPr lang="en-US" sz="1600">
                <a:latin typeface="Lucida Console" pitchFamily="49" charset="0"/>
              </a:endParaRPr>
            </a:p>
          </p:txBody>
        </p:sp>
      </p:grpSp>
      <p:sp>
        <p:nvSpPr>
          <p:cNvPr id="43043" name="Rectangle 35"/>
          <p:cNvSpPr>
            <a:spLocks noChangeArrowheads="1"/>
          </p:cNvSpPr>
          <p:nvPr/>
        </p:nvSpPr>
        <p:spPr bwMode="auto">
          <a:xfrm>
            <a:off x="0" y="1619250"/>
            <a:ext cx="5486400"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3044" name="Rectangle 36"/>
          <p:cNvSpPr>
            <a:spLocks noChangeArrowheads="1"/>
          </p:cNvSpPr>
          <p:nvPr/>
        </p:nvSpPr>
        <p:spPr bwMode="auto">
          <a:xfrm>
            <a:off x="0" y="3000375"/>
            <a:ext cx="54864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a:latin typeface="Times New Roman" pitchFamily="18" charset="0"/>
                <a:cs typeface="Times New Roman" pitchFamily="18" charset="0"/>
              </a:rPr>
              <a:t> </a:t>
            </a:r>
          </a:p>
          <a:p>
            <a:pPr eaLnBrk="0" hangingPunct="0"/>
            <a:endParaRPr lang="en-US" sz="2400">
              <a:latin typeface="Times New Roman" pitchFamily="18" charset="0"/>
            </a:endParaRPr>
          </a:p>
        </p:txBody>
      </p:sp>
      <p:sp>
        <p:nvSpPr>
          <p:cNvPr id="43045" name="Rectangle 37"/>
          <p:cNvSpPr>
            <a:spLocks noChangeArrowheads="1"/>
          </p:cNvSpPr>
          <p:nvPr/>
        </p:nvSpPr>
        <p:spPr bwMode="auto">
          <a:xfrm>
            <a:off x="0" y="3962400"/>
            <a:ext cx="91440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br>
              <a:rPr lang="en-US" sz="1400">
                <a:latin typeface="Times New Roman" pitchFamily="18" charset="0"/>
                <a:cs typeface="Times New Roman" pitchFamily="18" charset="0"/>
              </a:rPr>
            </a:br>
            <a:endParaRPr lang="en-US" sz="2400">
              <a:latin typeface="Times New Roman" pitchFamily="18" charset="0"/>
            </a:endParaRPr>
          </a:p>
        </p:txBody>
      </p:sp>
    </p:spTree>
    <p:extLst>
      <p:ext uri="{BB962C8B-B14F-4D97-AF65-F5344CB8AC3E}">
        <p14:creationId xmlns:p14="http://schemas.microsoft.com/office/powerpoint/2010/main" val="9264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047">
                                            <p:txEl>
                                              <p:pRg st="0" end="0"/>
                                            </p:txEl>
                                          </p:spTgt>
                                        </p:tgtEl>
                                        <p:attrNameLst>
                                          <p:attrName>style.visibility</p:attrName>
                                        </p:attrNameLst>
                                      </p:cBhvr>
                                      <p:to>
                                        <p:strVal val="visible"/>
                                      </p:to>
                                    </p:set>
                                    <p:animEffect transition="in" filter="fade">
                                      <p:cBhvr>
                                        <p:cTn id="7" dur="500"/>
                                        <p:tgtEl>
                                          <p:spTgt spid="4304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012"/>
                                        </p:tgtEl>
                                        <p:attrNameLst>
                                          <p:attrName>style.visibility</p:attrName>
                                        </p:attrNameLst>
                                      </p:cBhvr>
                                      <p:to>
                                        <p:strVal val="visible"/>
                                      </p:to>
                                    </p:set>
                                    <p:animEffect transition="in" filter="fade">
                                      <p:cBhvr>
                                        <p:cTn id="11" dur="5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47" grpId="0" build="p"/>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l"/>
            <a:r>
              <a:rPr lang="en-US" dirty="0"/>
              <a:t>Recursion example (</a:t>
            </a:r>
            <a:r>
              <a:rPr lang="en-US" dirty="0" err="1"/>
              <a:t>fibonacci</a:t>
            </a:r>
            <a:r>
              <a:rPr lang="en-US" dirty="0"/>
              <a:t> code)</a:t>
            </a:r>
          </a:p>
        </p:txBody>
      </p:sp>
      <p:sp>
        <p:nvSpPr>
          <p:cNvPr id="2" name="Content Placeholder 1"/>
          <p:cNvSpPr>
            <a:spLocks noGrp="1"/>
          </p:cNvSpPr>
          <p:nvPr>
            <p:ph sz="half" idx="1"/>
          </p:nvPr>
        </p:nvSpPr>
        <p:spPr/>
        <p:txBody>
          <a:bodyPr/>
          <a:lstStyle/>
          <a:p>
            <a:endParaRPr lang="en-US" dirty="0"/>
          </a:p>
        </p:txBody>
      </p:sp>
      <p:sp>
        <p:nvSpPr>
          <p:cNvPr id="3" name="Content Placeholder 2"/>
          <p:cNvSpPr>
            <a:spLocks noGrp="1"/>
          </p:cNvSpPr>
          <p:nvPr>
            <p:ph sz="half" idx="2"/>
          </p:nvPr>
        </p:nvSpPr>
        <p:spPr>
          <a:xfrm>
            <a:off x="6400800" y="1600200"/>
            <a:ext cx="2286000" cy="4525963"/>
          </a:xfrm>
        </p:spPr>
        <p:txBody>
          <a:bodyPr/>
          <a:lstStyle/>
          <a:p>
            <a:pPr marL="0" indent="0">
              <a:buNone/>
            </a:pPr>
            <a:r>
              <a:rPr lang="en-US" dirty="0">
                <a:solidFill>
                  <a:schemeClr val="accent1"/>
                </a:solidFill>
              </a:rPr>
              <a:t>This function calculates </a:t>
            </a:r>
            <a:r>
              <a:rPr lang="en-US" dirty="0" err="1">
                <a:solidFill>
                  <a:schemeClr val="accent1"/>
                </a:solidFill>
              </a:rPr>
              <a:t>fibonacci</a:t>
            </a:r>
            <a:r>
              <a:rPr lang="en-US" dirty="0">
                <a:solidFill>
                  <a:schemeClr val="accent1"/>
                </a:solidFill>
              </a:rPr>
              <a:t> number of any given position</a:t>
            </a:r>
          </a:p>
        </p:txBody>
      </p:sp>
      <p:pic>
        <p:nvPicPr>
          <p:cNvPr id="6" name="Picture 5"/>
          <p:cNvPicPr>
            <a:picLocks noChangeAspect="1"/>
          </p:cNvPicPr>
          <p:nvPr/>
        </p:nvPicPr>
        <p:blipFill>
          <a:blip r:embed="rId2"/>
          <a:stretch>
            <a:fillRect/>
          </a:stretch>
        </p:blipFill>
        <p:spPr>
          <a:xfrm>
            <a:off x="381000" y="1143000"/>
            <a:ext cx="5257800" cy="5491728"/>
          </a:xfrm>
          <a:prstGeom prst="rect">
            <a:avLst/>
          </a:prstGeom>
        </p:spPr>
      </p:pic>
    </p:spTree>
    <p:extLst>
      <p:ext uri="{BB962C8B-B14F-4D97-AF65-F5344CB8AC3E}">
        <p14:creationId xmlns:p14="http://schemas.microsoft.com/office/powerpoint/2010/main" val="195748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l"/>
            <a:r>
              <a:rPr lang="en-US" dirty="0"/>
              <a:t>Recursion example (</a:t>
            </a:r>
            <a:r>
              <a:rPr lang="en-US" dirty="0" err="1"/>
              <a:t>fibonacci</a:t>
            </a:r>
            <a:r>
              <a:rPr lang="en-US" dirty="0"/>
              <a:t> code)</a:t>
            </a:r>
          </a:p>
        </p:txBody>
      </p:sp>
      <p:sp>
        <p:nvSpPr>
          <p:cNvPr id="2" name="Content Placeholder 1"/>
          <p:cNvSpPr>
            <a:spLocks noGrp="1"/>
          </p:cNvSpPr>
          <p:nvPr>
            <p:ph sz="half" idx="1"/>
          </p:nvPr>
        </p:nvSpPr>
        <p:spPr/>
        <p:txBody>
          <a:bodyPr/>
          <a:lstStyle/>
          <a:p>
            <a:endParaRPr lang="en-US" dirty="0"/>
          </a:p>
        </p:txBody>
      </p:sp>
      <p:sp>
        <p:nvSpPr>
          <p:cNvPr id="3" name="Content Placeholder 2"/>
          <p:cNvSpPr>
            <a:spLocks noGrp="1"/>
          </p:cNvSpPr>
          <p:nvPr>
            <p:ph sz="half" idx="2"/>
          </p:nvPr>
        </p:nvSpPr>
        <p:spPr>
          <a:xfrm>
            <a:off x="6400800" y="1600200"/>
            <a:ext cx="2286000" cy="4525963"/>
          </a:xfrm>
        </p:spPr>
        <p:txBody>
          <a:bodyPr/>
          <a:lstStyle/>
          <a:p>
            <a:pPr marL="0" indent="0">
              <a:buNone/>
            </a:pPr>
            <a:r>
              <a:rPr lang="en-US" dirty="0">
                <a:solidFill>
                  <a:schemeClr val="accent1"/>
                </a:solidFill>
              </a:rPr>
              <a:t>This function </a:t>
            </a:r>
            <a:r>
              <a:rPr lang="en-US" dirty="0"/>
              <a:t>print first n term of series</a:t>
            </a:r>
            <a:endParaRPr lang="en-US" dirty="0">
              <a:solidFill>
                <a:schemeClr val="accent1"/>
              </a:solidFill>
            </a:endParaRPr>
          </a:p>
        </p:txBody>
      </p:sp>
      <p:pic>
        <p:nvPicPr>
          <p:cNvPr id="5" name="Picture 4"/>
          <p:cNvPicPr>
            <a:picLocks noChangeAspect="1"/>
          </p:cNvPicPr>
          <p:nvPr/>
        </p:nvPicPr>
        <p:blipFill>
          <a:blip r:embed="rId2"/>
          <a:stretch>
            <a:fillRect/>
          </a:stretch>
        </p:blipFill>
        <p:spPr>
          <a:xfrm>
            <a:off x="371475" y="1066800"/>
            <a:ext cx="4602390" cy="5410200"/>
          </a:xfrm>
          <a:prstGeom prst="rect">
            <a:avLst/>
          </a:prstGeom>
        </p:spPr>
      </p:pic>
    </p:spTree>
    <p:extLst>
      <p:ext uri="{BB962C8B-B14F-4D97-AF65-F5344CB8AC3E}">
        <p14:creationId xmlns:p14="http://schemas.microsoft.com/office/powerpoint/2010/main" val="271545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7"/>
          <p:cNvSpPr txBox="1">
            <a:spLocks noGrp="1"/>
          </p:cNvSpPr>
          <p:nvPr>
            <p:ph type="body" idx="1"/>
          </p:nvPr>
        </p:nvSpPr>
        <p:spPr>
          <a:xfrm>
            <a:off x="457200" y="609600"/>
            <a:ext cx="8229600" cy="55165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3200"/>
              <a:buChar char="•"/>
            </a:pPr>
            <a:r>
              <a:rPr lang="en-US">
                <a:solidFill>
                  <a:schemeClr val="accent1"/>
                </a:solidFill>
              </a:rPr>
              <a:t>Grade example:</a:t>
            </a:r>
            <a:endParaRPr>
              <a:solidFill>
                <a:schemeClr val="accent1"/>
              </a:solidFill>
            </a:endParaRPr>
          </a:p>
        </p:txBody>
      </p:sp>
      <p:pic>
        <p:nvPicPr>
          <p:cNvPr id="389" name="Google Shape;389;p37"/>
          <p:cNvPicPr preferRelativeResize="0"/>
          <p:nvPr/>
        </p:nvPicPr>
        <p:blipFill rotWithShape="1">
          <a:blip r:embed="rId3">
            <a:alphaModFix/>
          </a:blip>
          <a:srcRect/>
          <a:stretch/>
        </p:blipFill>
        <p:spPr>
          <a:xfrm>
            <a:off x="5943600" y="838200"/>
            <a:ext cx="3200400" cy="20955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pic>
      <p:grpSp>
        <p:nvGrpSpPr>
          <p:cNvPr id="390" name="Google Shape;390;p37"/>
          <p:cNvGrpSpPr/>
          <p:nvPr/>
        </p:nvGrpSpPr>
        <p:grpSpPr>
          <a:xfrm>
            <a:off x="888504" y="2209800"/>
            <a:ext cx="4547592" cy="2514600"/>
            <a:chOff x="888504" y="2209800"/>
            <a:chExt cx="4547592" cy="2514600"/>
          </a:xfrm>
        </p:grpSpPr>
        <p:sp>
          <p:nvSpPr>
            <p:cNvPr id="391" name="Google Shape;391;p37"/>
            <p:cNvSpPr/>
            <p:nvPr/>
          </p:nvSpPr>
          <p:spPr>
            <a:xfrm>
              <a:off x="888504" y="2362200"/>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84</a:t>
              </a:r>
              <a:endParaRPr sz="1800">
                <a:solidFill>
                  <a:schemeClr val="lt1"/>
                </a:solidFill>
                <a:latin typeface="Calibri"/>
                <a:ea typeface="Calibri"/>
                <a:cs typeface="Calibri"/>
                <a:sym typeface="Calibri"/>
              </a:endParaRPr>
            </a:p>
          </p:txBody>
        </p:sp>
        <p:sp>
          <p:nvSpPr>
            <p:cNvPr id="392" name="Google Shape;392;p37"/>
            <p:cNvSpPr/>
            <p:nvPr/>
          </p:nvSpPr>
          <p:spPr>
            <a:xfrm>
              <a:off x="888504" y="3276600"/>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97</a:t>
              </a:r>
              <a:endParaRPr sz="1800">
                <a:solidFill>
                  <a:schemeClr val="lt1"/>
                </a:solidFill>
                <a:latin typeface="Calibri"/>
                <a:ea typeface="Calibri"/>
                <a:cs typeface="Calibri"/>
                <a:sym typeface="Calibri"/>
              </a:endParaRPr>
            </a:p>
          </p:txBody>
        </p:sp>
        <p:sp>
          <p:nvSpPr>
            <p:cNvPr id="393" name="Google Shape;393;p37"/>
            <p:cNvSpPr/>
            <p:nvPr/>
          </p:nvSpPr>
          <p:spPr>
            <a:xfrm>
              <a:off x="914400" y="3733800"/>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58</a:t>
              </a:r>
              <a:endParaRPr sz="1800">
                <a:solidFill>
                  <a:schemeClr val="lt1"/>
                </a:solidFill>
                <a:latin typeface="Calibri"/>
                <a:ea typeface="Calibri"/>
                <a:cs typeface="Calibri"/>
                <a:sym typeface="Calibri"/>
              </a:endParaRPr>
            </a:p>
          </p:txBody>
        </p:sp>
        <p:sp>
          <p:nvSpPr>
            <p:cNvPr id="394" name="Google Shape;394;p37"/>
            <p:cNvSpPr/>
            <p:nvPr/>
          </p:nvSpPr>
          <p:spPr>
            <a:xfrm>
              <a:off x="914400" y="4267200"/>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64</a:t>
              </a:r>
              <a:endParaRPr sz="1800">
                <a:solidFill>
                  <a:schemeClr val="lt1"/>
                </a:solidFill>
                <a:latin typeface="Calibri"/>
                <a:ea typeface="Calibri"/>
                <a:cs typeface="Calibri"/>
                <a:sym typeface="Calibri"/>
              </a:endParaRPr>
            </a:p>
          </p:txBody>
        </p:sp>
        <p:grpSp>
          <p:nvGrpSpPr>
            <p:cNvPr id="395" name="Google Shape;395;p37"/>
            <p:cNvGrpSpPr/>
            <p:nvPr/>
          </p:nvGrpSpPr>
          <p:grpSpPr>
            <a:xfrm>
              <a:off x="888504" y="2209800"/>
              <a:ext cx="4547592" cy="2514600"/>
              <a:chOff x="888504" y="2209800"/>
              <a:chExt cx="4547592" cy="2514600"/>
            </a:xfrm>
          </p:grpSpPr>
          <p:grpSp>
            <p:nvGrpSpPr>
              <p:cNvPr id="396" name="Google Shape;396;p37"/>
              <p:cNvGrpSpPr/>
              <p:nvPr/>
            </p:nvGrpSpPr>
            <p:grpSpPr>
              <a:xfrm>
                <a:off x="888504" y="2209800"/>
                <a:ext cx="3657600" cy="2514600"/>
                <a:chOff x="457200" y="1143000"/>
                <a:chExt cx="3657600" cy="2514600"/>
              </a:xfrm>
            </p:grpSpPr>
            <p:sp>
              <p:nvSpPr>
                <p:cNvPr id="397" name="Google Shape;397;p37"/>
                <p:cNvSpPr/>
                <p:nvPr/>
              </p:nvSpPr>
              <p:spPr>
                <a:xfrm>
                  <a:off x="457200" y="1740565"/>
                  <a:ext cx="864096" cy="316835"/>
                </a:xfrm>
                <a:prstGeom prst="roundRect">
                  <a:avLst>
                    <a:gd name="adj" fmla="val 16667"/>
                  </a:avLst>
                </a:prstGeom>
                <a:solidFill>
                  <a:srgbClr val="92D050"/>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34</a:t>
                  </a:r>
                  <a:endParaRPr sz="1800">
                    <a:solidFill>
                      <a:schemeClr val="lt1"/>
                    </a:solidFill>
                    <a:latin typeface="Calibri"/>
                    <a:ea typeface="Calibri"/>
                    <a:cs typeface="Calibri"/>
                    <a:sym typeface="Calibri"/>
                  </a:endParaRPr>
                </a:p>
              </p:txBody>
            </p:sp>
            <p:sp>
              <p:nvSpPr>
                <p:cNvPr id="398" name="Google Shape;398;p37"/>
                <p:cNvSpPr/>
                <p:nvPr/>
              </p:nvSpPr>
              <p:spPr>
                <a:xfrm>
                  <a:off x="2057400" y="1143000"/>
                  <a:ext cx="1143000" cy="2514600"/>
                </a:xfrm>
                <a:prstGeom prst="rect">
                  <a:avLst/>
                </a:prstGeom>
                <a:solidFill>
                  <a:schemeClr val="accent1"/>
                </a:solidFill>
                <a:ln w="25400" cap="flat" cmpd="sng">
                  <a:solidFill>
                    <a:srgbClr val="0A51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Program</a:t>
                  </a:r>
                  <a:endParaRPr sz="1800">
                    <a:solidFill>
                      <a:schemeClr val="lt1"/>
                    </a:solidFill>
                    <a:latin typeface="Calibri"/>
                    <a:ea typeface="Calibri"/>
                    <a:cs typeface="Calibri"/>
                    <a:sym typeface="Calibri"/>
                  </a:endParaRPr>
                </a:p>
              </p:txBody>
            </p:sp>
            <p:cxnSp>
              <p:nvCxnSpPr>
                <p:cNvPr id="399" name="Google Shape;399;p37"/>
                <p:cNvCxnSpPr>
                  <a:stCxn id="397" idx="3"/>
                </p:cNvCxnSpPr>
                <p:nvPr/>
              </p:nvCxnSpPr>
              <p:spPr>
                <a:xfrm>
                  <a:off x="1321296" y="1898983"/>
                  <a:ext cx="736200" cy="6000"/>
                </a:xfrm>
                <a:prstGeom prst="straightConnector1">
                  <a:avLst/>
                </a:prstGeom>
                <a:noFill/>
                <a:ln w="9525" cap="flat" cmpd="sng">
                  <a:solidFill>
                    <a:srgbClr val="096CC5"/>
                  </a:solidFill>
                  <a:prstDash val="solid"/>
                  <a:round/>
                  <a:headEnd type="none" w="sm" len="sm"/>
                  <a:tailEnd type="stealth" w="med" len="med"/>
                </a:ln>
              </p:spPr>
            </p:cxnSp>
            <p:cxnSp>
              <p:nvCxnSpPr>
                <p:cNvPr id="400" name="Google Shape;400;p37"/>
                <p:cNvCxnSpPr/>
                <p:nvPr/>
              </p:nvCxnSpPr>
              <p:spPr>
                <a:xfrm>
                  <a:off x="3150096" y="1905000"/>
                  <a:ext cx="964704" cy="1"/>
                </a:xfrm>
                <a:prstGeom prst="straightConnector1">
                  <a:avLst/>
                </a:prstGeom>
                <a:noFill/>
                <a:ln w="9525" cap="flat" cmpd="sng">
                  <a:solidFill>
                    <a:srgbClr val="096CC5"/>
                  </a:solidFill>
                  <a:prstDash val="solid"/>
                  <a:round/>
                  <a:headEnd type="none" w="sm" len="sm"/>
                  <a:tailEnd type="stealth" w="med" len="med"/>
                </a:ln>
              </p:spPr>
            </p:cxnSp>
          </p:grpSp>
          <p:sp>
            <p:nvSpPr>
              <p:cNvPr id="401" name="Google Shape;401;p37"/>
              <p:cNvSpPr/>
              <p:nvPr/>
            </p:nvSpPr>
            <p:spPr>
              <a:xfrm>
                <a:off x="4546104" y="2350165"/>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a:t>
                </a:r>
                <a:endParaRPr sz="1800">
                  <a:solidFill>
                    <a:schemeClr val="lt1"/>
                  </a:solidFill>
                  <a:latin typeface="Calibri"/>
                  <a:ea typeface="Calibri"/>
                  <a:cs typeface="Calibri"/>
                  <a:sym typeface="Calibri"/>
                </a:endParaRPr>
              </a:p>
            </p:txBody>
          </p:sp>
          <p:sp>
            <p:nvSpPr>
              <p:cNvPr id="402" name="Google Shape;402;p37"/>
              <p:cNvSpPr/>
              <p:nvPr/>
            </p:nvSpPr>
            <p:spPr>
              <a:xfrm>
                <a:off x="4572000" y="3276600"/>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a:t>
                </a:r>
                <a:endParaRPr/>
              </a:p>
            </p:txBody>
          </p:sp>
          <p:sp>
            <p:nvSpPr>
              <p:cNvPr id="403" name="Google Shape;403;p37"/>
              <p:cNvSpPr/>
              <p:nvPr/>
            </p:nvSpPr>
            <p:spPr>
              <a:xfrm>
                <a:off x="4572000" y="3733800"/>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t>
                </a:r>
                <a:endParaRPr/>
              </a:p>
            </p:txBody>
          </p:sp>
          <p:sp>
            <p:nvSpPr>
              <p:cNvPr id="404" name="Google Shape;404;p37"/>
              <p:cNvSpPr/>
              <p:nvPr/>
            </p:nvSpPr>
            <p:spPr>
              <a:xfrm>
                <a:off x="4572000" y="4267200"/>
                <a:ext cx="864096" cy="316836"/>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a:t>
                </a:r>
                <a:endParaRPr/>
              </a:p>
            </p:txBody>
          </p:sp>
          <p:sp>
            <p:nvSpPr>
              <p:cNvPr id="405" name="Google Shape;405;p37"/>
              <p:cNvSpPr/>
              <p:nvPr/>
            </p:nvSpPr>
            <p:spPr>
              <a:xfrm>
                <a:off x="4546104" y="2835965"/>
                <a:ext cx="864096" cy="316835"/>
              </a:xfrm>
              <a:prstGeom prst="roundRect">
                <a:avLst>
                  <a:gd name="adj" fmla="val 16667"/>
                </a:avLst>
              </a:prstGeom>
              <a:solidFill>
                <a:schemeClr val="accent4"/>
              </a:solidFill>
              <a:ln w="9525" cap="flat" cmpd="sng">
                <a:solidFill>
                  <a:srgbClr val="04CFD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
                </a:r>
                <a:endParaRPr sz="1800">
                  <a:solidFill>
                    <a:schemeClr val="lt1"/>
                  </a:solidFill>
                  <a:latin typeface="Calibri"/>
                  <a:ea typeface="Calibri"/>
                  <a:cs typeface="Calibri"/>
                  <a:sym typeface="Calibri"/>
                </a:endParaRPr>
              </a:p>
            </p:txBody>
          </p:sp>
        </p:grpSp>
        <p:cxnSp>
          <p:nvCxnSpPr>
            <p:cNvPr id="406" name="Google Shape;406;p37"/>
            <p:cNvCxnSpPr/>
            <p:nvPr/>
          </p:nvCxnSpPr>
          <p:spPr>
            <a:xfrm>
              <a:off x="1752600" y="2508582"/>
              <a:ext cx="736104" cy="6017"/>
            </a:xfrm>
            <a:prstGeom prst="straightConnector1">
              <a:avLst/>
            </a:prstGeom>
            <a:noFill/>
            <a:ln w="9525" cap="flat" cmpd="sng">
              <a:solidFill>
                <a:srgbClr val="096CC5"/>
              </a:solidFill>
              <a:prstDash val="solid"/>
              <a:round/>
              <a:headEnd type="none" w="sm" len="sm"/>
              <a:tailEnd type="stealth" w="med" len="med"/>
            </a:ln>
          </p:spPr>
        </p:cxnSp>
        <p:cxnSp>
          <p:nvCxnSpPr>
            <p:cNvPr id="407" name="Google Shape;407;p37"/>
            <p:cNvCxnSpPr/>
            <p:nvPr/>
          </p:nvCxnSpPr>
          <p:spPr>
            <a:xfrm>
              <a:off x="3581400" y="2514599"/>
              <a:ext cx="964704" cy="1"/>
            </a:xfrm>
            <a:prstGeom prst="straightConnector1">
              <a:avLst/>
            </a:prstGeom>
            <a:noFill/>
            <a:ln w="9525" cap="flat" cmpd="sng">
              <a:solidFill>
                <a:srgbClr val="096CC5"/>
              </a:solidFill>
              <a:prstDash val="solid"/>
              <a:round/>
              <a:headEnd type="none" w="sm" len="sm"/>
              <a:tailEnd type="stealth" w="med" len="med"/>
            </a:ln>
          </p:spPr>
        </p:cxnSp>
        <p:cxnSp>
          <p:nvCxnSpPr>
            <p:cNvPr id="408" name="Google Shape;408;p37"/>
            <p:cNvCxnSpPr/>
            <p:nvPr/>
          </p:nvCxnSpPr>
          <p:spPr>
            <a:xfrm>
              <a:off x="1752600" y="3422982"/>
              <a:ext cx="736104" cy="6017"/>
            </a:xfrm>
            <a:prstGeom prst="straightConnector1">
              <a:avLst/>
            </a:prstGeom>
            <a:noFill/>
            <a:ln w="9525" cap="flat" cmpd="sng">
              <a:solidFill>
                <a:srgbClr val="096CC5"/>
              </a:solidFill>
              <a:prstDash val="solid"/>
              <a:round/>
              <a:headEnd type="none" w="sm" len="sm"/>
              <a:tailEnd type="stealth" w="med" len="med"/>
            </a:ln>
          </p:spPr>
        </p:cxnSp>
        <p:cxnSp>
          <p:nvCxnSpPr>
            <p:cNvPr id="409" name="Google Shape;409;p37"/>
            <p:cNvCxnSpPr/>
            <p:nvPr/>
          </p:nvCxnSpPr>
          <p:spPr>
            <a:xfrm>
              <a:off x="3581400" y="3428999"/>
              <a:ext cx="964704" cy="1"/>
            </a:xfrm>
            <a:prstGeom prst="straightConnector1">
              <a:avLst/>
            </a:prstGeom>
            <a:noFill/>
            <a:ln w="9525" cap="flat" cmpd="sng">
              <a:solidFill>
                <a:srgbClr val="096CC5"/>
              </a:solidFill>
              <a:prstDash val="solid"/>
              <a:round/>
              <a:headEnd type="none" w="sm" len="sm"/>
              <a:tailEnd type="stealth" w="med" len="med"/>
            </a:ln>
          </p:spPr>
        </p:cxnSp>
        <p:cxnSp>
          <p:nvCxnSpPr>
            <p:cNvPr id="410" name="Google Shape;410;p37"/>
            <p:cNvCxnSpPr/>
            <p:nvPr/>
          </p:nvCxnSpPr>
          <p:spPr>
            <a:xfrm>
              <a:off x="1752600" y="3886200"/>
              <a:ext cx="736104" cy="6017"/>
            </a:xfrm>
            <a:prstGeom prst="straightConnector1">
              <a:avLst/>
            </a:prstGeom>
            <a:noFill/>
            <a:ln w="9525" cap="flat" cmpd="sng">
              <a:solidFill>
                <a:srgbClr val="096CC5"/>
              </a:solidFill>
              <a:prstDash val="solid"/>
              <a:round/>
              <a:headEnd type="none" w="sm" len="sm"/>
              <a:tailEnd type="stealth" w="med" len="med"/>
            </a:ln>
          </p:spPr>
        </p:cxnSp>
        <p:cxnSp>
          <p:nvCxnSpPr>
            <p:cNvPr id="411" name="Google Shape;411;p37"/>
            <p:cNvCxnSpPr/>
            <p:nvPr/>
          </p:nvCxnSpPr>
          <p:spPr>
            <a:xfrm>
              <a:off x="3581400" y="3892217"/>
              <a:ext cx="964704" cy="1"/>
            </a:xfrm>
            <a:prstGeom prst="straightConnector1">
              <a:avLst/>
            </a:prstGeom>
            <a:noFill/>
            <a:ln w="9525" cap="flat" cmpd="sng">
              <a:solidFill>
                <a:srgbClr val="096CC5"/>
              </a:solidFill>
              <a:prstDash val="solid"/>
              <a:round/>
              <a:headEnd type="none" w="sm" len="sm"/>
              <a:tailEnd type="stealth" w="med" len="med"/>
            </a:ln>
          </p:spPr>
        </p:cxnSp>
        <p:cxnSp>
          <p:nvCxnSpPr>
            <p:cNvPr id="412" name="Google Shape;412;p37"/>
            <p:cNvCxnSpPr/>
            <p:nvPr/>
          </p:nvCxnSpPr>
          <p:spPr>
            <a:xfrm>
              <a:off x="1778496" y="4413582"/>
              <a:ext cx="736104" cy="6017"/>
            </a:xfrm>
            <a:prstGeom prst="straightConnector1">
              <a:avLst/>
            </a:prstGeom>
            <a:noFill/>
            <a:ln w="9525" cap="flat" cmpd="sng">
              <a:solidFill>
                <a:srgbClr val="096CC5"/>
              </a:solidFill>
              <a:prstDash val="solid"/>
              <a:round/>
              <a:headEnd type="none" w="sm" len="sm"/>
              <a:tailEnd type="stealth" w="med" len="med"/>
            </a:ln>
          </p:spPr>
        </p:cxnSp>
        <p:cxnSp>
          <p:nvCxnSpPr>
            <p:cNvPr id="413" name="Google Shape;413;p37"/>
            <p:cNvCxnSpPr/>
            <p:nvPr/>
          </p:nvCxnSpPr>
          <p:spPr>
            <a:xfrm>
              <a:off x="3607296" y="4419599"/>
              <a:ext cx="964704" cy="1"/>
            </a:xfrm>
            <a:prstGeom prst="straightConnector1">
              <a:avLst/>
            </a:prstGeom>
            <a:noFill/>
            <a:ln w="9525" cap="flat" cmpd="sng">
              <a:solidFill>
                <a:srgbClr val="096CC5"/>
              </a:solidFill>
              <a:prstDash val="solid"/>
              <a:round/>
              <a:headEnd type="none" w="sm" len="sm"/>
              <a:tailEnd type="stealth" w="med" len="med"/>
            </a:ln>
          </p:spPr>
        </p:cxnSp>
        <p:sp>
          <p:nvSpPr>
            <p:cNvPr id="414" name="Google Shape;414;p37"/>
            <p:cNvSpPr txBox="1"/>
            <p:nvPr/>
          </p:nvSpPr>
          <p:spPr>
            <a:xfrm>
              <a:off x="1890596" y="2438400"/>
              <a:ext cx="471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%d</a:t>
              </a:r>
              <a:endParaRPr sz="1800">
                <a:solidFill>
                  <a:srgbClr val="01303D"/>
                </a:solidFill>
                <a:latin typeface="Calibri"/>
                <a:ea typeface="Calibri"/>
                <a:cs typeface="Calibri"/>
                <a:sym typeface="Calibri"/>
              </a:endParaRPr>
            </a:p>
          </p:txBody>
        </p:sp>
        <p:sp>
          <p:nvSpPr>
            <p:cNvPr id="415" name="Google Shape;415;p37"/>
            <p:cNvSpPr txBox="1"/>
            <p:nvPr/>
          </p:nvSpPr>
          <p:spPr>
            <a:xfrm>
              <a:off x="1890596" y="2907268"/>
              <a:ext cx="471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%d</a:t>
              </a:r>
              <a:endParaRPr sz="1800">
                <a:solidFill>
                  <a:srgbClr val="01303D"/>
                </a:solidFill>
                <a:latin typeface="Calibri"/>
                <a:ea typeface="Calibri"/>
                <a:cs typeface="Calibri"/>
                <a:sym typeface="Calibri"/>
              </a:endParaRPr>
            </a:p>
          </p:txBody>
        </p:sp>
        <p:sp>
          <p:nvSpPr>
            <p:cNvPr id="416" name="Google Shape;416;p37"/>
            <p:cNvSpPr txBox="1"/>
            <p:nvPr/>
          </p:nvSpPr>
          <p:spPr>
            <a:xfrm>
              <a:off x="1905000" y="3364468"/>
              <a:ext cx="471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%d</a:t>
              </a:r>
              <a:endParaRPr sz="1800">
                <a:solidFill>
                  <a:srgbClr val="01303D"/>
                </a:solidFill>
                <a:latin typeface="Calibri"/>
                <a:ea typeface="Calibri"/>
                <a:cs typeface="Calibri"/>
                <a:sym typeface="Calibri"/>
              </a:endParaRPr>
            </a:p>
          </p:txBody>
        </p:sp>
        <p:sp>
          <p:nvSpPr>
            <p:cNvPr id="417" name="Google Shape;417;p37"/>
            <p:cNvSpPr txBox="1"/>
            <p:nvPr/>
          </p:nvSpPr>
          <p:spPr>
            <a:xfrm>
              <a:off x="1905000" y="3821668"/>
              <a:ext cx="471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%d</a:t>
              </a:r>
              <a:endParaRPr sz="1800">
                <a:solidFill>
                  <a:srgbClr val="01303D"/>
                </a:solidFill>
                <a:latin typeface="Calibri"/>
                <a:ea typeface="Calibri"/>
                <a:cs typeface="Calibri"/>
                <a:sym typeface="Calibri"/>
              </a:endParaRPr>
            </a:p>
          </p:txBody>
        </p:sp>
        <p:sp>
          <p:nvSpPr>
            <p:cNvPr id="418" name="Google Shape;418;p37"/>
            <p:cNvSpPr txBox="1"/>
            <p:nvPr/>
          </p:nvSpPr>
          <p:spPr>
            <a:xfrm>
              <a:off x="1905000" y="4343400"/>
              <a:ext cx="4716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%d</a:t>
              </a:r>
              <a:endParaRPr sz="1800">
                <a:solidFill>
                  <a:srgbClr val="01303D"/>
                </a:solidFill>
                <a:latin typeface="Calibri"/>
                <a:ea typeface="Calibri"/>
                <a:cs typeface="Calibri"/>
                <a:sym typeface="Calibri"/>
              </a:endParaRPr>
            </a:p>
          </p:txBody>
        </p:sp>
        <p:sp>
          <p:nvSpPr>
            <p:cNvPr id="419" name="Google Shape;419;p37"/>
            <p:cNvSpPr txBox="1"/>
            <p:nvPr/>
          </p:nvSpPr>
          <p:spPr>
            <a:xfrm>
              <a:off x="3886200" y="3810000"/>
              <a:ext cx="4475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%c</a:t>
              </a:r>
              <a:endParaRPr sz="1800">
                <a:solidFill>
                  <a:srgbClr val="01303D"/>
                </a:solidFill>
                <a:latin typeface="Calibri"/>
                <a:ea typeface="Calibri"/>
                <a:cs typeface="Calibri"/>
                <a:sym typeface="Calibri"/>
              </a:endParaRPr>
            </a:p>
          </p:txBody>
        </p:sp>
        <p:sp>
          <p:nvSpPr>
            <p:cNvPr id="420" name="Google Shape;420;p37"/>
            <p:cNvSpPr txBox="1"/>
            <p:nvPr/>
          </p:nvSpPr>
          <p:spPr>
            <a:xfrm>
              <a:off x="3871796" y="3352800"/>
              <a:ext cx="4475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%c</a:t>
              </a:r>
              <a:endParaRPr sz="1800">
                <a:solidFill>
                  <a:srgbClr val="01303D"/>
                </a:solidFill>
                <a:latin typeface="Calibri"/>
                <a:ea typeface="Calibri"/>
                <a:cs typeface="Calibri"/>
                <a:sym typeface="Calibri"/>
              </a:endParaRPr>
            </a:p>
          </p:txBody>
        </p:sp>
        <p:sp>
          <p:nvSpPr>
            <p:cNvPr id="421" name="Google Shape;421;p37"/>
            <p:cNvSpPr txBox="1"/>
            <p:nvPr/>
          </p:nvSpPr>
          <p:spPr>
            <a:xfrm>
              <a:off x="3886200" y="4343400"/>
              <a:ext cx="4475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%c</a:t>
              </a:r>
              <a:endParaRPr sz="1800">
                <a:solidFill>
                  <a:srgbClr val="01303D"/>
                </a:solidFill>
                <a:latin typeface="Calibri"/>
                <a:ea typeface="Calibri"/>
                <a:cs typeface="Calibri"/>
                <a:sym typeface="Calibri"/>
              </a:endParaRPr>
            </a:p>
          </p:txBody>
        </p:sp>
        <p:sp>
          <p:nvSpPr>
            <p:cNvPr id="422" name="Google Shape;422;p37"/>
            <p:cNvSpPr txBox="1"/>
            <p:nvPr/>
          </p:nvSpPr>
          <p:spPr>
            <a:xfrm>
              <a:off x="3871796" y="2895600"/>
              <a:ext cx="4475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%c</a:t>
              </a:r>
              <a:endParaRPr sz="1800">
                <a:solidFill>
                  <a:srgbClr val="01303D"/>
                </a:solidFill>
                <a:latin typeface="Calibri"/>
                <a:ea typeface="Calibri"/>
                <a:cs typeface="Calibri"/>
                <a:sym typeface="Calibri"/>
              </a:endParaRPr>
            </a:p>
          </p:txBody>
        </p:sp>
        <p:sp>
          <p:nvSpPr>
            <p:cNvPr id="423" name="Google Shape;423;p37"/>
            <p:cNvSpPr txBox="1"/>
            <p:nvPr/>
          </p:nvSpPr>
          <p:spPr>
            <a:xfrm>
              <a:off x="3871796" y="2438400"/>
              <a:ext cx="4475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1303D"/>
                  </a:solidFill>
                  <a:latin typeface="Calibri"/>
                  <a:ea typeface="Calibri"/>
                  <a:cs typeface="Calibri"/>
                  <a:sym typeface="Calibri"/>
                </a:rPr>
                <a:t>%c</a:t>
              </a:r>
              <a:endParaRPr sz="1800">
                <a:solidFill>
                  <a:srgbClr val="01303D"/>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p:txBody>
          <a:bodyPr/>
          <a:lstStyle/>
          <a:p>
            <a:pPr algn="l"/>
            <a:r>
              <a:rPr lang="en-US" dirty="0"/>
              <a:t>Recursion vs. Iteration</a:t>
            </a:r>
          </a:p>
        </p:txBody>
      </p:sp>
      <p:sp>
        <p:nvSpPr>
          <p:cNvPr id="38917" name="Rectangle 5"/>
          <p:cNvSpPr>
            <a:spLocks noGrp="1" noChangeArrowheads="1"/>
          </p:cNvSpPr>
          <p:nvPr>
            <p:ph idx="1"/>
          </p:nvPr>
        </p:nvSpPr>
        <p:spPr/>
        <p:txBody>
          <a:bodyPr>
            <a:normAutofit fontScale="92500" lnSpcReduction="20000"/>
          </a:bodyPr>
          <a:lstStyle/>
          <a:p>
            <a:r>
              <a:rPr lang="en-US" dirty="0">
                <a:solidFill>
                  <a:schemeClr val="accent1"/>
                </a:solidFill>
              </a:rPr>
              <a:t>Repetition</a:t>
            </a:r>
          </a:p>
          <a:p>
            <a:pPr lvl="1"/>
            <a:r>
              <a:rPr lang="en-US" dirty="0">
                <a:solidFill>
                  <a:schemeClr val="accent1"/>
                </a:solidFill>
              </a:rPr>
              <a:t>Iteration:  explicit loop(</a:t>
            </a:r>
            <a:r>
              <a:rPr lang="en-US" dirty="0" err="1">
                <a:solidFill>
                  <a:schemeClr val="accent1"/>
                </a:solidFill>
              </a:rPr>
              <a:t>for,while</a:t>
            </a:r>
            <a:r>
              <a:rPr lang="en-US" dirty="0">
                <a:solidFill>
                  <a:schemeClr val="accent1"/>
                </a:solidFill>
              </a:rPr>
              <a:t>)</a:t>
            </a:r>
          </a:p>
          <a:p>
            <a:pPr lvl="1"/>
            <a:r>
              <a:rPr lang="en-US" dirty="0">
                <a:solidFill>
                  <a:schemeClr val="accent1"/>
                </a:solidFill>
              </a:rPr>
              <a:t>Recursion:  repeated function calls</a:t>
            </a:r>
          </a:p>
          <a:p>
            <a:r>
              <a:rPr lang="en-US" dirty="0">
                <a:solidFill>
                  <a:schemeClr val="accent1"/>
                </a:solidFill>
              </a:rPr>
              <a:t>Termination</a:t>
            </a:r>
          </a:p>
          <a:p>
            <a:pPr lvl="1"/>
            <a:r>
              <a:rPr lang="en-US" dirty="0">
                <a:solidFill>
                  <a:schemeClr val="accent1"/>
                </a:solidFill>
              </a:rPr>
              <a:t>Iteration: loop condition fails</a:t>
            </a:r>
          </a:p>
          <a:p>
            <a:pPr lvl="1"/>
            <a:r>
              <a:rPr lang="en-US" dirty="0">
                <a:solidFill>
                  <a:schemeClr val="accent1"/>
                </a:solidFill>
              </a:rPr>
              <a:t>Recursion: base case reached</a:t>
            </a:r>
          </a:p>
          <a:p>
            <a:r>
              <a:rPr lang="en-US" dirty="0">
                <a:solidFill>
                  <a:schemeClr val="accent1"/>
                </a:solidFill>
              </a:rPr>
              <a:t>Both can have infinite loops</a:t>
            </a:r>
          </a:p>
          <a:p>
            <a:r>
              <a:rPr lang="en-US" dirty="0">
                <a:solidFill>
                  <a:schemeClr val="accent1"/>
                </a:solidFill>
              </a:rPr>
              <a:t>Balance </a:t>
            </a:r>
          </a:p>
          <a:p>
            <a:pPr lvl="1"/>
            <a:r>
              <a:rPr lang="en-US" dirty="0">
                <a:solidFill>
                  <a:srgbClr val="FF0000"/>
                </a:solidFill>
              </a:rPr>
              <a:t>Choice between performance (iteration) and good software engineering (recursion)</a:t>
            </a:r>
          </a:p>
        </p:txBody>
      </p:sp>
    </p:spTree>
    <p:extLst>
      <p:ext uri="{BB962C8B-B14F-4D97-AF65-F5344CB8AC3E}">
        <p14:creationId xmlns:p14="http://schemas.microsoft.com/office/powerpoint/2010/main" val="28073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917">
                                            <p:txEl>
                                              <p:pRg st="0" end="0"/>
                                            </p:txEl>
                                          </p:spTgt>
                                        </p:tgtEl>
                                        <p:attrNameLst>
                                          <p:attrName>style.visibility</p:attrName>
                                        </p:attrNameLst>
                                      </p:cBhvr>
                                      <p:to>
                                        <p:strVal val="visible"/>
                                      </p:to>
                                    </p:set>
                                    <p:animEffect transition="in" filter="fade">
                                      <p:cBhvr>
                                        <p:cTn id="7" dur="500"/>
                                        <p:tgtEl>
                                          <p:spTgt spid="389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17">
                                            <p:txEl>
                                              <p:pRg st="1" end="1"/>
                                            </p:txEl>
                                          </p:spTgt>
                                        </p:tgtEl>
                                        <p:attrNameLst>
                                          <p:attrName>style.visibility</p:attrName>
                                        </p:attrNameLst>
                                      </p:cBhvr>
                                      <p:to>
                                        <p:strVal val="visible"/>
                                      </p:to>
                                    </p:set>
                                    <p:animEffect transition="in" filter="fade">
                                      <p:cBhvr>
                                        <p:cTn id="10" dur="500"/>
                                        <p:tgtEl>
                                          <p:spTgt spid="3891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917">
                                            <p:txEl>
                                              <p:pRg st="2" end="2"/>
                                            </p:txEl>
                                          </p:spTgt>
                                        </p:tgtEl>
                                        <p:attrNameLst>
                                          <p:attrName>style.visibility</p:attrName>
                                        </p:attrNameLst>
                                      </p:cBhvr>
                                      <p:to>
                                        <p:strVal val="visible"/>
                                      </p:to>
                                    </p:set>
                                    <p:animEffect transition="in" filter="fade">
                                      <p:cBhvr>
                                        <p:cTn id="13" dur="500"/>
                                        <p:tgtEl>
                                          <p:spTgt spid="389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917">
                                            <p:txEl>
                                              <p:pRg st="3" end="3"/>
                                            </p:txEl>
                                          </p:spTgt>
                                        </p:tgtEl>
                                        <p:attrNameLst>
                                          <p:attrName>style.visibility</p:attrName>
                                        </p:attrNameLst>
                                      </p:cBhvr>
                                      <p:to>
                                        <p:strVal val="visible"/>
                                      </p:to>
                                    </p:set>
                                    <p:animEffect transition="in" filter="fade">
                                      <p:cBhvr>
                                        <p:cTn id="18" dur="500"/>
                                        <p:tgtEl>
                                          <p:spTgt spid="3891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917">
                                            <p:txEl>
                                              <p:pRg st="4" end="4"/>
                                            </p:txEl>
                                          </p:spTgt>
                                        </p:tgtEl>
                                        <p:attrNameLst>
                                          <p:attrName>style.visibility</p:attrName>
                                        </p:attrNameLst>
                                      </p:cBhvr>
                                      <p:to>
                                        <p:strVal val="visible"/>
                                      </p:to>
                                    </p:set>
                                    <p:animEffect transition="in" filter="fade">
                                      <p:cBhvr>
                                        <p:cTn id="21" dur="500"/>
                                        <p:tgtEl>
                                          <p:spTgt spid="3891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917">
                                            <p:txEl>
                                              <p:pRg st="5" end="5"/>
                                            </p:txEl>
                                          </p:spTgt>
                                        </p:tgtEl>
                                        <p:attrNameLst>
                                          <p:attrName>style.visibility</p:attrName>
                                        </p:attrNameLst>
                                      </p:cBhvr>
                                      <p:to>
                                        <p:strVal val="visible"/>
                                      </p:to>
                                    </p:set>
                                    <p:animEffect transition="in" filter="fade">
                                      <p:cBhvr>
                                        <p:cTn id="24" dur="500"/>
                                        <p:tgtEl>
                                          <p:spTgt spid="3891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917">
                                            <p:txEl>
                                              <p:pRg st="6" end="6"/>
                                            </p:txEl>
                                          </p:spTgt>
                                        </p:tgtEl>
                                        <p:attrNameLst>
                                          <p:attrName>style.visibility</p:attrName>
                                        </p:attrNameLst>
                                      </p:cBhvr>
                                      <p:to>
                                        <p:strVal val="visible"/>
                                      </p:to>
                                    </p:set>
                                    <p:animEffect transition="in" filter="fade">
                                      <p:cBhvr>
                                        <p:cTn id="29" dur="500"/>
                                        <p:tgtEl>
                                          <p:spTgt spid="38917">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8917">
                                            <p:txEl>
                                              <p:pRg st="7" end="7"/>
                                            </p:txEl>
                                          </p:spTgt>
                                        </p:tgtEl>
                                        <p:attrNameLst>
                                          <p:attrName>style.visibility</p:attrName>
                                        </p:attrNameLst>
                                      </p:cBhvr>
                                      <p:to>
                                        <p:strVal val="visible"/>
                                      </p:to>
                                    </p:set>
                                    <p:animEffect transition="in" filter="fade">
                                      <p:cBhvr>
                                        <p:cTn id="34" dur="500"/>
                                        <p:tgtEl>
                                          <p:spTgt spid="38917">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917">
                                            <p:txEl>
                                              <p:pRg st="8" end="8"/>
                                            </p:txEl>
                                          </p:spTgt>
                                        </p:tgtEl>
                                        <p:attrNameLst>
                                          <p:attrName>style.visibility</p:attrName>
                                        </p:attrNameLst>
                                      </p:cBhvr>
                                      <p:to>
                                        <p:strVal val="visible"/>
                                      </p:to>
                                    </p:set>
                                    <p:animEffect transition="in" filter="fade">
                                      <p:cBhvr>
                                        <p:cTn id="37" dur="500"/>
                                        <p:tgtEl>
                                          <p:spTgt spid="389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build="p"/>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b="1" dirty="0"/>
              <a:t>Rules for recursive function</a:t>
            </a:r>
          </a:p>
        </p:txBody>
      </p:sp>
      <p:sp>
        <p:nvSpPr>
          <p:cNvPr id="3" name="Content Placeholder 2"/>
          <p:cNvSpPr>
            <a:spLocks noGrp="1"/>
          </p:cNvSpPr>
          <p:nvPr>
            <p:ph idx="1"/>
          </p:nvPr>
        </p:nvSpPr>
        <p:spPr/>
        <p:txBody>
          <a:bodyPr>
            <a:normAutofit fontScale="85000" lnSpcReduction="20000"/>
          </a:bodyPr>
          <a:lstStyle/>
          <a:p>
            <a:pPr marL="514350" indent="-514350">
              <a:buAutoNum type="arabicPeriod"/>
            </a:pPr>
            <a:r>
              <a:rPr lang="en-US" dirty="0"/>
              <a:t>In recursion, it is essential to call a function itself</a:t>
            </a:r>
          </a:p>
          <a:p>
            <a:pPr marL="514350" indent="-514350">
              <a:buAutoNum type="arabicPeriod"/>
            </a:pPr>
            <a:r>
              <a:rPr lang="en-US" dirty="0"/>
              <a:t>Only the user defined function can be involved in the recursion. Library function cannot be involved in recursion because their source code cannot be viewed</a:t>
            </a:r>
          </a:p>
          <a:p>
            <a:pPr marL="514350" indent="-514350">
              <a:buAutoNum type="arabicPeriod"/>
            </a:pPr>
            <a:r>
              <a:rPr lang="en-US" dirty="0"/>
              <a:t>A recursive function can be invoked by itself or by other function.</a:t>
            </a:r>
          </a:p>
          <a:p>
            <a:pPr marL="514350" indent="-514350">
              <a:buAutoNum type="arabicPeriod"/>
            </a:pPr>
            <a:r>
              <a:rPr lang="en-US" dirty="0"/>
              <a:t>To stop recursive function, it is necessary to base recursion on some condition, and proper termination statement such as exit() or return</a:t>
            </a:r>
          </a:p>
          <a:p>
            <a:pPr marL="514350" indent="-514350">
              <a:buAutoNum type="arabicPeriod"/>
            </a:pPr>
            <a:r>
              <a:rPr lang="en-US" dirty="0"/>
              <a:t>The user defined function main() can be invoked recursively.</a:t>
            </a:r>
          </a:p>
        </p:txBody>
      </p:sp>
    </p:spTree>
    <p:extLst>
      <p:ext uri="{BB962C8B-B14F-4D97-AF65-F5344CB8AC3E}">
        <p14:creationId xmlns:p14="http://schemas.microsoft.com/office/powerpoint/2010/main" val="152820544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855"/>
            <a:ext cx="8229600" cy="487362"/>
          </a:xfrm>
        </p:spPr>
        <p:txBody>
          <a:bodyPr>
            <a:normAutofit fontScale="90000"/>
          </a:bodyPr>
          <a:lstStyle/>
          <a:p>
            <a:r>
              <a:rPr lang="en-US" dirty="0"/>
              <a:t>Q1</a:t>
            </a:r>
          </a:p>
        </p:txBody>
      </p:sp>
      <p:sp>
        <p:nvSpPr>
          <p:cNvPr id="3" name="Content Placeholder 2"/>
          <p:cNvSpPr>
            <a:spLocks noGrp="1"/>
          </p:cNvSpPr>
          <p:nvPr>
            <p:ph idx="1"/>
          </p:nvPr>
        </p:nvSpPr>
        <p:spPr>
          <a:xfrm>
            <a:off x="228600" y="762000"/>
            <a:ext cx="8686800" cy="5715000"/>
          </a:xfrm>
        </p:spPr>
        <p:txBody>
          <a:bodyPr>
            <a:noAutofit/>
          </a:bodyPr>
          <a:lstStyle/>
          <a:p>
            <a:pPr marL="0" indent="0">
              <a:buNone/>
            </a:pPr>
            <a:r>
              <a:rPr lang="en-US" sz="2000" dirty="0"/>
              <a:t> What will be the output of the following C code?</a:t>
            </a:r>
          </a:p>
          <a:p>
            <a:pPr marL="0" indent="0">
              <a:buNone/>
            </a:pPr>
            <a:endParaRPr lang="en-US" sz="2000" dirty="0"/>
          </a:p>
          <a:p>
            <a:pPr marL="0" indent="0">
              <a:buNone/>
            </a:pPr>
            <a:r>
              <a:rPr lang="en-US" sz="2000" dirty="0"/>
              <a:t>#include&lt;</a:t>
            </a:r>
            <a:r>
              <a:rPr lang="en-US" sz="2000" dirty="0" err="1"/>
              <a:t>stdio.h</a:t>
            </a:r>
            <a:r>
              <a:rPr lang="en-US" sz="2000" dirty="0"/>
              <a:t>&gt;</a:t>
            </a:r>
          </a:p>
          <a:p>
            <a:pPr marL="0" indent="0">
              <a:buNone/>
            </a:pPr>
            <a:r>
              <a:rPr lang="en-US" sz="2000" dirty="0"/>
              <a:t> </a:t>
            </a:r>
            <a:r>
              <a:rPr lang="en-US" sz="2000" dirty="0" err="1"/>
              <a:t>int</a:t>
            </a:r>
            <a:r>
              <a:rPr lang="en-US" sz="2000" dirty="0"/>
              <a:t> f(</a:t>
            </a:r>
            <a:r>
              <a:rPr lang="en-US" sz="2000" dirty="0" err="1"/>
              <a:t>int</a:t>
            </a:r>
            <a:r>
              <a:rPr lang="en-US" sz="2000" dirty="0"/>
              <a:t> n);</a:t>
            </a:r>
          </a:p>
          <a:p>
            <a:pPr marL="0" indent="0">
              <a:buNone/>
            </a:pPr>
            <a:r>
              <a:rPr lang="en-US" sz="2000" dirty="0" err="1"/>
              <a:t>int</a:t>
            </a:r>
            <a:r>
              <a:rPr lang="en-US" sz="2000" dirty="0"/>
              <a:t> main()</a:t>
            </a:r>
          </a:p>
          <a:p>
            <a:pPr marL="0" indent="0">
              <a:buNone/>
            </a:pPr>
            <a:r>
              <a:rPr lang="en-US" sz="2000" dirty="0"/>
              <a:t>{</a:t>
            </a:r>
          </a:p>
          <a:p>
            <a:pPr marL="0" indent="0">
              <a:buNone/>
            </a:pPr>
            <a:r>
              <a:rPr lang="en-US" sz="2000" dirty="0"/>
              <a:t>    </a:t>
            </a:r>
            <a:r>
              <a:rPr lang="en-US" sz="2000" dirty="0" err="1"/>
              <a:t>int</a:t>
            </a:r>
            <a:r>
              <a:rPr lang="en-US" sz="2000" dirty="0"/>
              <a:t> n=10;</a:t>
            </a:r>
          </a:p>
          <a:p>
            <a:pPr marL="0" indent="0">
              <a:buNone/>
            </a:pPr>
            <a:r>
              <a:rPr lang="en-US" sz="2000" dirty="0"/>
              <a:t>     </a:t>
            </a:r>
            <a:r>
              <a:rPr lang="en-US" sz="2000" dirty="0" err="1"/>
              <a:t>printf</a:t>
            </a:r>
            <a:r>
              <a:rPr lang="en-US" sz="2000" dirty="0"/>
              <a:t>("%</a:t>
            </a:r>
            <a:r>
              <a:rPr lang="en-US" sz="2000" dirty="0" err="1"/>
              <a:t>d",f</a:t>
            </a:r>
            <a:r>
              <a:rPr lang="en-US" sz="2000" dirty="0"/>
              <a:t>(n));</a:t>
            </a:r>
          </a:p>
          <a:p>
            <a:pPr marL="0" indent="0">
              <a:buNone/>
            </a:pPr>
            <a:r>
              <a:rPr lang="en-US" sz="2000" dirty="0"/>
              <a:t>}</a:t>
            </a:r>
          </a:p>
          <a:p>
            <a:pPr marL="0" indent="0">
              <a:buNone/>
            </a:pPr>
            <a:r>
              <a:rPr lang="en-US" sz="2000" dirty="0" err="1"/>
              <a:t>int</a:t>
            </a:r>
            <a:r>
              <a:rPr lang="en-US" sz="2000" dirty="0"/>
              <a:t> f(</a:t>
            </a:r>
            <a:r>
              <a:rPr lang="en-US" sz="2000" dirty="0" err="1"/>
              <a:t>int</a:t>
            </a:r>
            <a:r>
              <a:rPr lang="en-US" sz="2000" dirty="0"/>
              <a:t> n)</a:t>
            </a:r>
          </a:p>
          <a:p>
            <a:pPr marL="0" indent="0">
              <a:buNone/>
            </a:pPr>
            <a:r>
              <a:rPr lang="en-US" sz="2000" dirty="0"/>
              <a:t>{</a:t>
            </a:r>
          </a:p>
          <a:p>
            <a:pPr marL="0" indent="0">
              <a:buNone/>
            </a:pPr>
            <a:r>
              <a:rPr lang="en-US" sz="2000" dirty="0"/>
              <a:t>    if(n&gt;0)</a:t>
            </a:r>
          </a:p>
          <a:p>
            <a:pPr marL="0" indent="0">
              <a:buNone/>
            </a:pPr>
            <a:r>
              <a:rPr lang="en-US" sz="2000" dirty="0"/>
              <a:t>        return(</a:t>
            </a:r>
            <a:r>
              <a:rPr lang="en-US" sz="2000" dirty="0" err="1"/>
              <a:t>n+f</a:t>
            </a:r>
            <a:r>
              <a:rPr lang="en-US" sz="2000" dirty="0"/>
              <a:t>(n-2));</a:t>
            </a:r>
          </a:p>
          <a:p>
            <a:pPr marL="0" indent="0">
              <a:buNone/>
            </a:pPr>
            <a:r>
              <a:rPr lang="en-US" sz="2000" dirty="0"/>
              <a:t>}</a:t>
            </a:r>
          </a:p>
        </p:txBody>
      </p:sp>
      <p:sp>
        <p:nvSpPr>
          <p:cNvPr id="5" name="Content Placeholder 2"/>
          <p:cNvSpPr txBox="1">
            <a:spLocks/>
          </p:cNvSpPr>
          <p:nvPr/>
        </p:nvSpPr>
        <p:spPr>
          <a:xfrm>
            <a:off x="4495800" y="1828800"/>
            <a:ext cx="3962400" cy="2895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t>a) 10</a:t>
            </a:r>
            <a:br>
              <a:rPr lang="es-ES" sz="1600" dirty="0"/>
            </a:br>
            <a:r>
              <a:rPr lang="es-ES" dirty="0"/>
              <a:t>b) 80</a:t>
            </a:r>
            <a:br>
              <a:rPr lang="es-ES" sz="1600" dirty="0"/>
            </a:br>
            <a:r>
              <a:rPr lang="es-ES" dirty="0"/>
              <a:t>c) 30</a:t>
            </a:r>
            <a:br>
              <a:rPr lang="es-ES" sz="1600" dirty="0"/>
            </a:br>
            <a:r>
              <a:rPr lang="es-ES" dirty="0"/>
              <a:t>d) Error</a:t>
            </a:r>
            <a:endParaRPr lang="en-US" sz="1600" dirty="0"/>
          </a:p>
        </p:txBody>
      </p:sp>
    </p:spTree>
    <p:extLst>
      <p:ext uri="{BB962C8B-B14F-4D97-AF65-F5344CB8AC3E}">
        <p14:creationId xmlns:p14="http://schemas.microsoft.com/office/powerpoint/2010/main" val="29180643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855"/>
            <a:ext cx="8229600" cy="487362"/>
          </a:xfrm>
        </p:spPr>
        <p:txBody>
          <a:bodyPr>
            <a:normAutofit fontScale="90000"/>
          </a:bodyPr>
          <a:lstStyle/>
          <a:p>
            <a:r>
              <a:rPr lang="en-US" dirty="0"/>
              <a:t>Q1</a:t>
            </a:r>
          </a:p>
        </p:txBody>
      </p:sp>
      <p:sp>
        <p:nvSpPr>
          <p:cNvPr id="3" name="Content Placeholder 2"/>
          <p:cNvSpPr>
            <a:spLocks noGrp="1"/>
          </p:cNvSpPr>
          <p:nvPr>
            <p:ph idx="1"/>
          </p:nvPr>
        </p:nvSpPr>
        <p:spPr>
          <a:xfrm>
            <a:off x="228600" y="762000"/>
            <a:ext cx="8686800" cy="5715000"/>
          </a:xfrm>
        </p:spPr>
        <p:txBody>
          <a:bodyPr>
            <a:noAutofit/>
          </a:bodyPr>
          <a:lstStyle/>
          <a:p>
            <a:pPr marL="0" indent="0">
              <a:buNone/>
            </a:pPr>
            <a:r>
              <a:rPr lang="en-US" sz="2000" dirty="0"/>
              <a:t> What will be the output of the following C code?</a:t>
            </a:r>
          </a:p>
          <a:p>
            <a:pPr marL="0" indent="0">
              <a:buNone/>
            </a:pPr>
            <a:endParaRPr lang="en-US" sz="2000" dirty="0"/>
          </a:p>
          <a:p>
            <a:pPr marL="0" indent="0">
              <a:buNone/>
            </a:pPr>
            <a:r>
              <a:rPr lang="en-US" sz="2000" dirty="0"/>
              <a:t>#include&lt;</a:t>
            </a:r>
            <a:r>
              <a:rPr lang="en-US" sz="2000" dirty="0" err="1"/>
              <a:t>stdio.h</a:t>
            </a:r>
            <a:r>
              <a:rPr lang="en-US" sz="2000" dirty="0"/>
              <a:t>&gt;</a:t>
            </a:r>
          </a:p>
          <a:p>
            <a:pPr marL="0" indent="0">
              <a:buNone/>
            </a:pPr>
            <a:r>
              <a:rPr lang="en-US" sz="2000" dirty="0"/>
              <a:t> </a:t>
            </a:r>
            <a:r>
              <a:rPr lang="en-US" sz="2000" dirty="0" err="1"/>
              <a:t>int</a:t>
            </a:r>
            <a:r>
              <a:rPr lang="en-US" sz="2000" dirty="0"/>
              <a:t> f(</a:t>
            </a:r>
            <a:r>
              <a:rPr lang="en-US" sz="2000" dirty="0" err="1"/>
              <a:t>int</a:t>
            </a:r>
            <a:r>
              <a:rPr lang="en-US" sz="2000" dirty="0"/>
              <a:t> n);</a:t>
            </a:r>
          </a:p>
          <a:p>
            <a:pPr marL="0" indent="0">
              <a:buNone/>
            </a:pPr>
            <a:r>
              <a:rPr lang="en-US" sz="2000" dirty="0" err="1"/>
              <a:t>int</a:t>
            </a:r>
            <a:r>
              <a:rPr lang="en-US" sz="2000" dirty="0"/>
              <a:t> main()</a:t>
            </a:r>
          </a:p>
          <a:p>
            <a:pPr marL="0" indent="0">
              <a:buNone/>
            </a:pPr>
            <a:r>
              <a:rPr lang="en-US" sz="2000" dirty="0"/>
              <a:t>{</a:t>
            </a:r>
          </a:p>
          <a:p>
            <a:pPr marL="0" indent="0">
              <a:buNone/>
            </a:pPr>
            <a:r>
              <a:rPr lang="en-US" sz="2000" dirty="0"/>
              <a:t>    </a:t>
            </a:r>
            <a:r>
              <a:rPr lang="en-US" sz="2000" dirty="0" err="1"/>
              <a:t>int</a:t>
            </a:r>
            <a:r>
              <a:rPr lang="en-US" sz="2000" dirty="0"/>
              <a:t> n=10;</a:t>
            </a:r>
          </a:p>
          <a:p>
            <a:pPr marL="0" indent="0">
              <a:buNone/>
            </a:pPr>
            <a:r>
              <a:rPr lang="en-US" sz="2000" dirty="0"/>
              <a:t>     </a:t>
            </a:r>
            <a:r>
              <a:rPr lang="en-US" sz="2000" dirty="0" err="1"/>
              <a:t>printf</a:t>
            </a:r>
            <a:r>
              <a:rPr lang="en-US" sz="2000" dirty="0"/>
              <a:t>("%</a:t>
            </a:r>
            <a:r>
              <a:rPr lang="en-US" sz="2000" dirty="0" err="1"/>
              <a:t>d",f</a:t>
            </a:r>
            <a:r>
              <a:rPr lang="en-US" sz="2000" dirty="0"/>
              <a:t>(n));</a:t>
            </a:r>
          </a:p>
          <a:p>
            <a:pPr marL="0" indent="0">
              <a:buNone/>
            </a:pPr>
            <a:r>
              <a:rPr lang="en-US" sz="2000" dirty="0"/>
              <a:t>}</a:t>
            </a:r>
          </a:p>
          <a:p>
            <a:pPr marL="0" indent="0">
              <a:buNone/>
            </a:pPr>
            <a:r>
              <a:rPr lang="en-US" sz="2000" dirty="0" err="1"/>
              <a:t>int</a:t>
            </a:r>
            <a:r>
              <a:rPr lang="en-US" sz="2000" dirty="0"/>
              <a:t> f(</a:t>
            </a:r>
            <a:r>
              <a:rPr lang="en-US" sz="2000" dirty="0" err="1"/>
              <a:t>int</a:t>
            </a:r>
            <a:r>
              <a:rPr lang="en-US" sz="2000" dirty="0"/>
              <a:t> n)</a:t>
            </a:r>
          </a:p>
          <a:p>
            <a:pPr marL="0" indent="0">
              <a:buNone/>
            </a:pPr>
            <a:r>
              <a:rPr lang="en-US" sz="2000" dirty="0"/>
              <a:t>{</a:t>
            </a:r>
          </a:p>
          <a:p>
            <a:pPr marL="0" indent="0">
              <a:buNone/>
            </a:pPr>
            <a:r>
              <a:rPr lang="en-US" sz="2000" dirty="0"/>
              <a:t>    if(n&gt;0)</a:t>
            </a:r>
          </a:p>
          <a:p>
            <a:pPr marL="0" indent="0">
              <a:buNone/>
            </a:pPr>
            <a:r>
              <a:rPr lang="en-US" sz="2000" dirty="0"/>
              <a:t>        return(</a:t>
            </a:r>
            <a:r>
              <a:rPr lang="en-US" sz="2000" dirty="0" err="1"/>
              <a:t>n+f</a:t>
            </a:r>
            <a:r>
              <a:rPr lang="en-US" sz="2000" dirty="0"/>
              <a:t>(n-2));</a:t>
            </a:r>
          </a:p>
          <a:p>
            <a:pPr marL="0" indent="0">
              <a:buNone/>
            </a:pPr>
            <a:r>
              <a:rPr lang="en-US" sz="2000" dirty="0"/>
              <a:t>}</a:t>
            </a:r>
          </a:p>
        </p:txBody>
      </p:sp>
      <p:sp>
        <p:nvSpPr>
          <p:cNvPr id="5" name="Content Placeholder 2"/>
          <p:cNvSpPr txBox="1">
            <a:spLocks/>
          </p:cNvSpPr>
          <p:nvPr/>
        </p:nvSpPr>
        <p:spPr>
          <a:xfrm>
            <a:off x="4495800" y="1828800"/>
            <a:ext cx="3962400" cy="2895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t>a) 10</a:t>
            </a:r>
            <a:br>
              <a:rPr lang="es-ES" sz="1600" dirty="0"/>
            </a:br>
            <a:r>
              <a:rPr lang="es-ES" dirty="0"/>
              <a:t>b) 80</a:t>
            </a:r>
            <a:br>
              <a:rPr lang="es-ES" sz="1600" dirty="0"/>
            </a:br>
            <a:r>
              <a:rPr lang="es-ES" b="1" dirty="0"/>
              <a:t>c) 30</a:t>
            </a:r>
            <a:br>
              <a:rPr lang="es-ES" sz="1600" dirty="0"/>
            </a:br>
            <a:r>
              <a:rPr lang="es-ES" dirty="0"/>
              <a:t>d) Error</a:t>
            </a:r>
            <a:endParaRPr lang="en-US" sz="1600" dirty="0"/>
          </a:p>
        </p:txBody>
      </p:sp>
    </p:spTree>
    <p:extLst>
      <p:ext uri="{BB962C8B-B14F-4D97-AF65-F5344CB8AC3E}">
        <p14:creationId xmlns:p14="http://schemas.microsoft.com/office/powerpoint/2010/main" val="130613241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685800"/>
          </a:xfrm>
        </p:spPr>
        <p:txBody>
          <a:bodyPr>
            <a:normAutofit fontScale="90000"/>
          </a:bodyPr>
          <a:lstStyle/>
          <a:p>
            <a:r>
              <a:rPr lang="en-US" dirty="0"/>
              <a:t>Q2</a:t>
            </a:r>
          </a:p>
        </p:txBody>
      </p:sp>
      <p:sp>
        <p:nvSpPr>
          <p:cNvPr id="3" name="Content Placeholder 2"/>
          <p:cNvSpPr>
            <a:spLocks noGrp="1"/>
          </p:cNvSpPr>
          <p:nvPr>
            <p:ph idx="1"/>
          </p:nvPr>
        </p:nvSpPr>
        <p:spPr>
          <a:xfrm>
            <a:off x="228600" y="533400"/>
            <a:ext cx="8229600" cy="4525963"/>
          </a:xfrm>
        </p:spPr>
        <p:txBody>
          <a:bodyPr>
            <a:noAutofit/>
          </a:bodyPr>
          <a:lstStyle/>
          <a:p>
            <a:pPr marL="0" indent="0">
              <a:buNone/>
            </a:pPr>
            <a:r>
              <a:rPr lang="en-US" sz="2400" dirty="0"/>
              <a:t>What will be the output of the following C code?</a:t>
            </a:r>
          </a:p>
          <a:p>
            <a:pPr marL="0" indent="0">
              <a:buNone/>
            </a:pPr>
            <a:endParaRPr lang="en-US" sz="2400" dirty="0"/>
          </a:p>
          <a:p>
            <a:pPr marL="0" indent="0">
              <a:buNone/>
            </a:pPr>
            <a:r>
              <a:rPr lang="en-US" sz="2400" dirty="0"/>
              <a:t>#include&lt;</a:t>
            </a:r>
            <a:r>
              <a:rPr lang="en-US" sz="2400" dirty="0" err="1"/>
              <a:t>stdio.h</a:t>
            </a:r>
            <a:r>
              <a:rPr lang="en-US" sz="2400" dirty="0"/>
              <a:t>&gt;</a:t>
            </a:r>
          </a:p>
          <a:p>
            <a:pPr marL="0" indent="0">
              <a:buNone/>
            </a:pPr>
            <a:r>
              <a:rPr lang="en-US" sz="2400" dirty="0" err="1"/>
              <a:t>int</a:t>
            </a:r>
            <a:r>
              <a:rPr lang="en-US" sz="2400" dirty="0"/>
              <a:t> main()</a:t>
            </a:r>
          </a:p>
          <a:p>
            <a:pPr marL="0" indent="0">
              <a:buNone/>
            </a:pPr>
            <a:r>
              <a:rPr lang="en-US" sz="2400" dirty="0"/>
              <a:t>{</a:t>
            </a:r>
          </a:p>
          <a:p>
            <a:pPr marL="0" indent="0">
              <a:buNone/>
            </a:pPr>
            <a:r>
              <a:rPr lang="en-US" sz="2400" dirty="0"/>
              <a:t>    </a:t>
            </a:r>
            <a:r>
              <a:rPr lang="en-US" sz="2400" dirty="0" err="1"/>
              <a:t>printf</a:t>
            </a:r>
            <a:r>
              <a:rPr lang="en-US" sz="2400" dirty="0"/>
              <a:t>("Hello");</a:t>
            </a:r>
          </a:p>
          <a:p>
            <a:pPr marL="0" indent="0">
              <a:buNone/>
            </a:pPr>
            <a:r>
              <a:rPr lang="en-US" sz="2400" dirty="0"/>
              <a:t>    main();</a:t>
            </a:r>
          </a:p>
          <a:p>
            <a:pPr marL="0" indent="0">
              <a:buNone/>
            </a:pPr>
            <a:r>
              <a:rPr lang="en-US" sz="2400" dirty="0"/>
              <a:t>    return 0;</a:t>
            </a:r>
          </a:p>
          <a:p>
            <a:pPr marL="0" indent="0">
              <a:buNone/>
            </a:pPr>
            <a:r>
              <a:rPr lang="en-US" sz="2400" dirty="0"/>
              <a:t>}</a:t>
            </a:r>
          </a:p>
          <a:p>
            <a:pPr marL="0" indent="0">
              <a:buNone/>
            </a:pPr>
            <a:r>
              <a:rPr lang="en-US" sz="2400" dirty="0"/>
              <a:t>a) Hello is printed once</a:t>
            </a:r>
          </a:p>
          <a:p>
            <a:pPr marL="0" indent="0">
              <a:buNone/>
            </a:pPr>
            <a:r>
              <a:rPr lang="en-US" sz="2400" dirty="0"/>
              <a:t>b) Hello infinite number of times</a:t>
            </a:r>
          </a:p>
          <a:p>
            <a:pPr marL="0" indent="0">
              <a:buNone/>
            </a:pPr>
            <a:r>
              <a:rPr lang="en-US" sz="2400" dirty="0"/>
              <a:t>c) Hello is not printed at all</a:t>
            </a:r>
          </a:p>
          <a:p>
            <a:pPr marL="0" indent="0">
              <a:buNone/>
            </a:pPr>
            <a:r>
              <a:rPr lang="en-US" sz="2400" dirty="0"/>
              <a:t>d) 0 is returned</a:t>
            </a:r>
          </a:p>
          <a:p>
            <a:pPr marL="0" indent="0">
              <a:buNone/>
            </a:pPr>
            <a:endParaRPr lang="en-US" sz="2400" dirty="0"/>
          </a:p>
        </p:txBody>
      </p:sp>
    </p:spTree>
    <p:extLst>
      <p:ext uri="{BB962C8B-B14F-4D97-AF65-F5344CB8AC3E}">
        <p14:creationId xmlns:p14="http://schemas.microsoft.com/office/powerpoint/2010/main" val="166230136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685800"/>
          </a:xfrm>
        </p:spPr>
        <p:txBody>
          <a:bodyPr>
            <a:normAutofit fontScale="90000"/>
          </a:bodyPr>
          <a:lstStyle/>
          <a:p>
            <a:r>
              <a:rPr lang="en-US" dirty="0"/>
              <a:t>Q2</a:t>
            </a:r>
          </a:p>
        </p:txBody>
      </p:sp>
      <p:sp>
        <p:nvSpPr>
          <p:cNvPr id="3" name="Content Placeholder 2"/>
          <p:cNvSpPr>
            <a:spLocks noGrp="1"/>
          </p:cNvSpPr>
          <p:nvPr>
            <p:ph idx="1"/>
          </p:nvPr>
        </p:nvSpPr>
        <p:spPr>
          <a:xfrm>
            <a:off x="228600" y="533400"/>
            <a:ext cx="8229600" cy="4525963"/>
          </a:xfrm>
        </p:spPr>
        <p:txBody>
          <a:bodyPr>
            <a:noAutofit/>
          </a:bodyPr>
          <a:lstStyle/>
          <a:p>
            <a:pPr marL="0" indent="0">
              <a:buNone/>
            </a:pPr>
            <a:r>
              <a:rPr lang="en-US" sz="2400" dirty="0"/>
              <a:t>What will be the output of the following C code?</a:t>
            </a:r>
          </a:p>
          <a:p>
            <a:pPr marL="0" indent="0">
              <a:buNone/>
            </a:pPr>
            <a:endParaRPr lang="en-US" sz="2400" dirty="0"/>
          </a:p>
          <a:p>
            <a:pPr marL="0" indent="0">
              <a:buNone/>
            </a:pPr>
            <a:r>
              <a:rPr lang="en-US" sz="2400" dirty="0"/>
              <a:t>#include&lt;</a:t>
            </a:r>
            <a:r>
              <a:rPr lang="en-US" sz="2400" dirty="0" err="1"/>
              <a:t>stdio.h</a:t>
            </a:r>
            <a:r>
              <a:rPr lang="en-US" sz="2400" dirty="0"/>
              <a:t>&gt;</a:t>
            </a:r>
          </a:p>
          <a:p>
            <a:pPr marL="0" indent="0">
              <a:buNone/>
            </a:pPr>
            <a:r>
              <a:rPr lang="en-US" sz="2400" dirty="0" err="1"/>
              <a:t>int</a:t>
            </a:r>
            <a:r>
              <a:rPr lang="en-US" sz="2400" dirty="0"/>
              <a:t> main()</a:t>
            </a:r>
          </a:p>
          <a:p>
            <a:pPr marL="0" indent="0">
              <a:buNone/>
            </a:pPr>
            <a:r>
              <a:rPr lang="en-US" sz="2400" dirty="0"/>
              <a:t>{</a:t>
            </a:r>
          </a:p>
          <a:p>
            <a:pPr marL="0" indent="0">
              <a:buNone/>
            </a:pPr>
            <a:r>
              <a:rPr lang="en-US" sz="2400" dirty="0"/>
              <a:t>    </a:t>
            </a:r>
            <a:r>
              <a:rPr lang="en-US" sz="2400" dirty="0" err="1"/>
              <a:t>printf</a:t>
            </a:r>
            <a:r>
              <a:rPr lang="en-US" sz="2400" dirty="0"/>
              <a:t>("Hello");</a:t>
            </a:r>
          </a:p>
          <a:p>
            <a:pPr marL="0" indent="0">
              <a:buNone/>
            </a:pPr>
            <a:r>
              <a:rPr lang="en-US" sz="2400" dirty="0"/>
              <a:t>    main();</a:t>
            </a:r>
          </a:p>
          <a:p>
            <a:pPr marL="0" indent="0">
              <a:buNone/>
            </a:pPr>
            <a:r>
              <a:rPr lang="en-US" sz="2400" dirty="0"/>
              <a:t>    return 0;</a:t>
            </a:r>
          </a:p>
          <a:p>
            <a:pPr marL="0" indent="0">
              <a:buNone/>
            </a:pPr>
            <a:r>
              <a:rPr lang="en-US" sz="2400" dirty="0"/>
              <a:t>}</a:t>
            </a:r>
          </a:p>
          <a:p>
            <a:pPr marL="0" indent="0">
              <a:buNone/>
            </a:pPr>
            <a:r>
              <a:rPr lang="en-US" sz="2400" dirty="0"/>
              <a:t>a) Hello is printed once</a:t>
            </a:r>
          </a:p>
          <a:p>
            <a:pPr marL="0" indent="0">
              <a:buNone/>
            </a:pPr>
            <a:r>
              <a:rPr lang="en-US" sz="2400" dirty="0"/>
              <a:t>b) </a:t>
            </a:r>
            <a:r>
              <a:rPr lang="en-US" sz="2400" b="1" dirty="0"/>
              <a:t>Hello infinite number of times</a:t>
            </a:r>
          </a:p>
          <a:p>
            <a:pPr marL="0" indent="0">
              <a:buNone/>
            </a:pPr>
            <a:r>
              <a:rPr lang="en-US" sz="2400" dirty="0"/>
              <a:t>c) Hello is not printed at all</a:t>
            </a:r>
          </a:p>
          <a:p>
            <a:pPr marL="0" indent="0">
              <a:buNone/>
            </a:pPr>
            <a:r>
              <a:rPr lang="en-US" sz="2400" dirty="0"/>
              <a:t>d) 0 is returned</a:t>
            </a:r>
          </a:p>
          <a:p>
            <a:pPr marL="0" indent="0">
              <a:buNone/>
            </a:pPr>
            <a:endParaRPr lang="en-US" sz="2400" dirty="0"/>
          </a:p>
        </p:txBody>
      </p:sp>
    </p:spTree>
    <p:extLst>
      <p:ext uri="{BB962C8B-B14F-4D97-AF65-F5344CB8AC3E}">
        <p14:creationId xmlns:p14="http://schemas.microsoft.com/office/powerpoint/2010/main" val="40418373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Q3</a:t>
            </a:r>
          </a:p>
        </p:txBody>
      </p:sp>
      <p:sp>
        <p:nvSpPr>
          <p:cNvPr id="3" name="Content Placeholder 2"/>
          <p:cNvSpPr>
            <a:spLocks noGrp="1"/>
          </p:cNvSpPr>
          <p:nvPr>
            <p:ph idx="1"/>
          </p:nvPr>
        </p:nvSpPr>
        <p:spPr/>
        <p:txBody>
          <a:bodyPr/>
          <a:lstStyle/>
          <a:p>
            <a:pPr marL="0" indent="0">
              <a:buNone/>
            </a:pPr>
            <a:r>
              <a:rPr lang="en-US" dirty="0"/>
              <a:t>A recursive function is </a:t>
            </a:r>
          </a:p>
          <a:p>
            <a:pPr marL="514350" indent="-514350">
              <a:buAutoNum type="alphaLcParenR"/>
            </a:pPr>
            <a:r>
              <a:rPr lang="en-US" dirty="0"/>
              <a:t>Math function</a:t>
            </a:r>
          </a:p>
          <a:p>
            <a:pPr marL="514350" indent="-514350">
              <a:buAutoNum type="alphaLcParenR"/>
            </a:pPr>
            <a:r>
              <a:rPr lang="en-US" dirty="0"/>
              <a:t>Call itself</a:t>
            </a:r>
          </a:p>
          <a:p>
            <a:pPr marL="514350" indent="-514350">
              <a:buFont typeface="Arial" pitchFamily="34" charset="0"/>
              <a:buAutoNum type="alphaLcParenR"/>
            </a:pPr>
            <a:r>
              <a:rPr lang="en-US" dirty="0"/>
              <a:t>Library function</a:t>
            </a:r>
          </a:p>
          <a:p>
            <a:pPr marL="514350" indent="-514350">
              <a:buFont typeface="Arial" pitchFamily="34" charset="0"/>
              <a:buAutoNum type="alphaLcParenR"/>
            </a:pPr>
            <a:r>
              <a:rPr lang="en-US" dirty="0"/>
              <a:t>Call main function</a:t>
            </a:r>
          </a:p>
          <a:p>
            <a:pPr marL="514350" indent="-514350">
              <a:buAutoNum type="alphaLcParenR"/>
            </a:pPr>
            <a:endParaRPr lang="en-US" dirty="0"/>
          </a:p>
        </p:txBody>
      </p:sp>
    </p:spTree>
    <p:extLst>
      <p:ext uri="{BB962C8B-B14F-4D97-AF65-F5344CB8AC3E}">
        <p14:creationId xmlns:p14="http://schemas.microsoft.com/office/powerpoint/2010/main" val="401270867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Q3</a:t>
            </a:r>
          </a:p>
        </p:txBody>
      </p:sp>
      <p:sp>
        <p:nvSpPr>
          <p:cNvPr id="3" name="Content Placeholder 2"/>
          <p:cNvSpPr>
            <a:spLocks noGrp="1"/>
          </p:cNvSpPr>
          <p:nvPr>
            <p:ph idx="1"/>
          </p:nvPr>
        </p:nvSpPr>
        <p:spPr/>
        <p:txBody>
          <a:bodyPr/>
          <a:lstStyle/>
          <a:p>
            <a:pPr marL="0" indent="0">
              <a:buNone/>
            </a:pPr>
            <a:r>
              <a:rPr lang="en-US" dirty="0"/>
              <a:t>A recursive function is </a:t>
            </a:r>
          </a:p>
          <a:p>
            <a:pPr marL="514350" indent="-514350">
              <a:buAutoNum type="alphaLcParenR"/>
            </a:pPr>
            <a:r>
              <a:rPr lang="en-US" dirty="0"/>
              <a:t>Math function</a:t>
            </a:r>
          </a:p>
          <a:p>
            <a:pPr marL="514350" indent="-514350">
              <a:buAutoNum type="alphaLcParenR"/>
            </a:pPr>
            <a:r>
              <a:rPr lang="en-US" b="1" dirty="0"/>
              <a:t>Call itself</a:t>
            </a:r>
          </a:p>
          <a:p>
            <a:pPr marL="514350" indent="-514350">
              <a:buFont typeface="Arial" pitchFamily="34" charset="0"/>
              <a:buAutoNum type="alphaLcParenR"/>
            </a:pPr>
            <a:r>
              <a:rPr lang="en-US" dirty="0"/>
              <a:t>Library function</a:t>
            </a:r>
          </a:p>
          <a:p>
            <a:pPr marL="514350" indent="-514350">
              <a:buFont typeface="Arial" pitchFamily="34" charset="0"/>
              <a:buAutoNum type="alphaLcParenR"/>
            </a:pPr>
            <a:r>
              <a:rPr lang="en-US" dirty="0"/>
              <a:t>Call main function</a:t>
            </a:r>
          </a:p>
          <a:p>
            <a:pPr marL="514350" indent="-514350">
              <a:buAutoNum type="alphaLcParenR"/>
            </a:pPr>
            <a:endParaRPr lang="en-US" dirty="0"/>
          </a:p>
        </p:txBody>
      </p:sp>
    </p:spTree>
    <p:extLst>
      <p:ext uri="{BB962C8B-B14F-4D97-AF65-F5344CB8AC3E}">
        <p14:creationId xmlns:p14="http://schemas.microsoft.com/office/powerpoint/2010/main" val="214405248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Q4</a:t>
            </a:r>
          </a:p>
        </p:txBody>
      </p:sp>
      <p:sp>
        <p:nvSpPr>
          <p:cNvPr id="3" name="Content Placeholder 2"/>
          <p:cNvSpPr>
            <a:spLocks noGrp="1"/>
          </p:cNvSpPr>
          <p:nvPr>
            <p:ph idx="1"/>
          </p:nvPr>
        </p:nvSpPr>
        <p:spPr/>
        <p:txBody>
          <a:bodyPr>
            <a:normAutofit lnSpcReduction="10000"/>
          </a:bodyPr>
          <a:lstStyle/>
          <a:p>
            <a:pPr marL="0" indent="0">
              <a:buNone/>
            </a:pPr>
            <a:r>
              <a:rPr lang="en-US" dirty="0"/>
              <a:t>Function</a:t>
            </a:r>
          </a:p>
          <a:p>
            <a:pPr marL="0" indent="0">
              <a:buNone/>
            </a:pPr>
            <a:r>
              <a:rPr lang="en-US" dirty="0"/>
              <a:t>f(n)   =  </a:t>
            </a:r>
            <a:r>
              <a:rPr lang="en-US" sz="4300" dirty="0"/>
              <a:t> </a:t>
            </a:r>
            <a:r>
              <a:rPr lang="en-US" sz="7800" dirty="0"/>
              <a:t>{</a:t>
            </a:r>
            <a:r>
              <a:rPr lang="en-US" dirty="0"/>
              <a:t>n+ f(n-1)        if n&gt;0 </a:t>
            </a:r>
          </a:p>
          <a:p>
            <a:pPr marL="0" indent="0">
              <a:buNone/>
            </a:pPr>
            <a:r>
              <a:rPr lang="en-US" dirty="0"/>
              <a:t>will print</a:t>
            </a:r>
          </a:p>
          <a:p>
            <a:pPr marL="514350" indent="-514350">
              <a:buAutoNum type="alphaLcParenR"/>
            </a:pPr>
            <a:r>
              <a:rPr lang="en-US" dirty="0"/>
              <a:t>Sum of n numbers</a:t>
            </a:r>
          </a:p>
          <a:p>
            <a:pPr marL="514350" indent="-514350">
              <a:buAutoNum type="alphaLcParenR"/>
            </a:pPr>
            <a:r>
              <a:rPr lang="en-US" dirty="0"/>
              <a:t>Factorial of number</a:t>
            </a:r>
          </a:p>
          <a:p>
            <a:pPr marL="514350" indent="-514350">
              <a:buAutoNum type="alphaLcParenR"/>
            </a:pPr>
            <a:r>
              <a:rPr lang="en-US" dirty="0"/>
              <a:t>Value of n</a:t>
            </a:r>
          </a:p>
          <a:p>
            <a:pPr marL="514350" indent="-514350">
              <a:buAutoNum type="alphaLcParenR"/>
            </a:pPr>
            <a:r>
              <a:rPr lang="en-US" dirty="0"/>
              <a:t>Nothing</a:t>
            </a:r>
          </a:p>
        </p:txBody>
      </p:sp>
      <p:sp>
        <p:nvSpPr>
          <p:cNvPr id="4" name="TextBox 3"/>
          <p:cNvSpPr txBox="1"/>
          <p:nvPr/>
        </p:nvSpPr>
        <p:spPr>
          <a:xfrm>
            <a:off x="2133600" y="2209800"/>
            <a:ext cx="4419600" cy="584775"/>
          </a:xfrm>
          <a:prstGeom prst="rect">
            <a:avLst/>
          </a:prstGeom>
          <a:noFill/>
        </p:spPr>
        <p:txBody>
          <a:bodyPr wrap="square" rtlCol="0">
            <a:spAutoFit/>
          </a:bodyPr>
          <a:lstStyle/>
          <a:p>
            <a:r>
              <a:rPr lang="en-US" sz="3200" dirty="0">
                <a:solidFill>
                  <a:srgbClr val="0F6FC6"/>
                </a:solidFill>
              </a:rPr>
              <a:t>0                  if n==0</a:t>
            </a:r>
            <a:endParaRPr lang="en-US" dirty="0"/>
          </a:p>
        </p:txBody>
      </p:sp>
    </p:spTree>
    <p:extLst>
      <p:ext uri="{BB962C8B-B14F-4D97-AF65-F5344CB8AC3E}">
        <p14:creationId xmlns:p14="http://schemas.microsoft.com/office/powerpoint/2010/main" val="358314568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Q4</a:t>
            </a:r>
          </a:p>
        </p:txBody>
      </p:sp>
      <p:sp>
        <p:nvSpPr>
          <p:cNvPr id="3" name="Content Placeholder 2"/>
          <p:cNvSpPr>
            <a:spLocks noGrp="1"/>
          </p:cNvSpPr>
          <p:nvPr>
            <p:ph idx="1"/>
          </p:nvPr>
        </p:nvSpPr>
        <p:spPr/>
        <p:txBody>
          <a:bodyPr>
            <a:normAutofit lnSpcReduction="10000"/>
          </a:bodyPr>
          <a:lstStyle/>
          <a:p>
            <a:pPr marL="0" indent="0">
              <a:buNone/>
            </a:pPr>
            <a:r>
              <a:rPr lang="en-US" dirty="0"/>
              <a:t>Function</a:t>
            </a:r>
          </a:p>
          <a:p>
            <a:pPr marL="0" indent="0">
              <a:buNone/>
            </a:pPr>
            <a:r>
              <a:rPr lang="en-US" dirty="0"/>
              <a:t>f(n)   =  </a:t>
            </a:r>
            <a:r>
              <a:rPr lang="en-US" sz="4300" dirty="0"/>
              <a:t> </a:t>
            </a:r>
            <a:r>
              <a:rPr lang="en-US" sz="7800" dirty="0"/>
              <a:t>{</a:t>
            </a:r>
            <a:r>
              <a:rPr lang="en-US" dirty="0"/>
              <a:t>n+ f(n-1)        if n&gt;0 </a:t>
            </a:r>
          </a:p>
          <a:p>
            <a:pPr marL="0" indent="0">
              <a:buNone/>
            </a:pPr>
            <a:r>
              <a:rPr lang="en-US" dirty="0"/>
              <a:t>will print</a:t>
            </a:r>
          </a:p>
          <a:p>
            <a:pPr marL="514350" indent="-514350">
              <a:buAutoNum type="alphaLcParenR"/>
            </a:pPr>
            <a:r>
              <a:rPr lang="en-US" b="1" dirty="0"/>
              <a:t>Sum of n numbers</a:t>
            </a:r>
          </a:p>
          <a:p>
            <a:pPr marL="514350" indent="-514350">
              <a:buAutoNum type="alphaLcParenR"/>
            </a:pPr>
            <a:r>
              <a:rPr lang="en-US" dirty="0"/>
              <a:t>Factorial of number</a:t>
            </a:r>
          </a:p>
          <a:p>
            <a:pPr marL="514350" indent="-514350">
              <a:buAutoNum type="alphaLcParenR"/>
            </a:pPr>
            <a:r>
              <a:rPr lang="en-US" dirty="0"/>
              <a:t>Value of n</a:t>
            </a:r>
          </a:p>
          <a:p>
            <a:pPr marL="514350" indent="-514350">
              <a:buAutoNum type="alphaLcParenR"/>
            </a:pPr>
            <a:r>
              <a:rPr lang="en-US" dirty="0"/>
              <a:t>Nothing</a:t>
            </a:r>
          </a:p>
        </p:txBody>
      </p:sp>
      <p:sp>
        <p:nvSpPr>
          <p:cNvPr id="4" name="TextBox 3"/>
          <p:cNvSpPr txBox="1"/>
          <p:nvPr/>
        </p:nvSpPr>
        <p:spPr>
          <a:xfrm>
            <a:off x="2133600" y="2209800"/>
            <a:ext cx="4419600" cy="584775"/>
          </a:xfrm>
          <a:prstGeom prst="rect">
            <a:avLst/>
          </a:prstGeom>
          <a:noFill/>
        </p:spPr>
        <p:txBody>
          <a:bodyPr wrap="square" rtlCol="0">
            <a:spAutoFit/>
          </a:bodyPr>
          <a:lstStyle/>
          <a:p>
            <a:r>
              <a:rPr lang="en-US" sz="3200" dirty="0">
                <a:solidFill>
                  <a:srgbClr val="0F6FC6"/>
                </a:solidFill>
              </a:rPr>
              <a:t>0                  if n==0</a:t>
            </a:r>
            <a:endParaRPr lang="en-US" dirty="0"/>
          </a:p>
        </p:txBody>
      </p:sp>
    </p:spTree>
    <p:extLst>
      <p:ext uri="{BB962C8B-B14F-4D97-AF65-F5344CB8AC3E}">
        <p14:creationId xmlns:p14="http://schemas.microsoft.com/office/powerpoint/2010/main" val="1111989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020D-1A84-42E2-88FA-63800086612D}"/>
              </a:ext>
            </a:extLst>
          </p:cNvPr>
          <p:cNvSpPr>
            <a:spLocks noGrp="1"/>
          </p:cNvSpPr>
          <p:nvPr>
            <p:ph type="title"/>
          </p:nvPr>
        </p:nvSpPr>
        <p:spPr/>
        <p:txBody>
          <a:bodyPr/>
          <a:lstStyle/>
          <a:p>
            <a:r>
              <a:rPr lang="en-US" dirty="0"/>
              <a:t>Q1</a:t>
            </a:r>
            <a:endParaRPr lang="en-IN" dirty="0"/>
          </a:p>
        </p:txBody>
      </p:sp>
      <p:sp>
        <p:nvSpPr>
          <p:cNvPr id="3" name="Text Placeholder 2">
            <a:extLst>
              <a:ext uri="{FF2B5EF4-FFF2-40B4-BE49-F238E27FC236}">
                <a16:creationId xmlns:a16="http://schemas.microsoft.com/office/drawing/2014/main" id="{31DDBE9F-7DA4-48F8-9AD6-67885A7577E5}"/>
              </a:ext>
            </a:extLst>
          </p:cNvPr>
          <p:cNvSpPr>
            <a:spLocks noGrp="1"/>
          </p:cNvSpPr>
          <p:nvPr>
            <p:ph type="body" idx="1"/>
          </p:nvPr>
        </p:nvSpPr>
        <p:spPr/>
        <p:txBody>
          <a:bodyPr>
            <a:normAutofit/>
          </a:bodyPr>
          <a:lstStyle/>
          <a:p>
            <a:pPr marL="25400" indent="0">
              <a:buNone/>
            </a:pPr>
            <a:r>
              <a:rPr lang="en-US" sz="2000" b="0" i="0" dirty="0">
                <a:effectLst/>
                <a:latin typeface="Open Sans" panose="020B0604020202020204" pitchFamily="34" charset="0"/>
              </a:rPr>
              <a:t>Which of the following is not a basic data type in C language?</a:t>
            </a:r>
            <a:br>
              <a:rPr lang="en-US" sz="2000" dirty="0"/>
            </a:br>
            <a:r>
              <a:rPr lang="en-US" sz="2000" b="0" i="0" dirty="0">
                <a:effectLst/>
                <a:latin typeface="Open Sans" panose="020B0604020202020204" pitchFamily="34" charset="0"/>
              </a:rPr>
              <a:t>a) float</a:t>
            </a:r>
            <a:br>
              <a:rPr lang="en-US" sz="2000" dirty="0"/>
            </a:br>
            <a:r>
              <a:rPr lang="en-US" sz="2000" b="0" i="0" dirty="0">
                <a:effectLst/>
                <a:latin typeface="Open Sans" panose="020B0604020202020204" pitchFamily="34" charset="0"/>
              </a:rPr>
              <a:t>b) int</a:t>
            </a:r>
            <a:br>
              <a:rPr lang="en-US" sz="2000" dirty="0"/>
            </a:br>
            <a:r>
              <a:rPr lang="en-US" sz="2000" b="0" i="0" dirty="0">
                <a:effectLst/>
                <a:latin typeface="Open Sans" panose="020B0604020202020204" pitchFamily="34" charset="0"/>
              </a:rPr>
              <a:t>c) real</a:t>
            </a:r>
            <a:br>
              <a:rPr lang="en-US" sz="2000" dirty="0"/>
            </a:br>
            <a:r>
              <a:rPr lang="en-US" sz="2000" b="0" i="0" dirty="0">
                <a:effectLst/>
                <a:latin typeface="Open Sans" panose="020B0604020202020204" pitchFamily="34" charset="0"/>
              </a:rPr>
              <a:t>d) char</a:t>
            </a:r>
            <a:endParaRPr lang="en-IN" sz="2000" dirty="0"/>
          </a:p>
        </p:txBody>
      </p:sp>
    </p:spTree>
    <p:extLst>
      <p:ext uri="{BB962C8B-B14F-4D97-AF65-F5344CB8AC3E}">
        <p14:creationId xmlns:p14="http://schemas.microsoft.com/office/powerpoint/2010/main" val="159396727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p:spPr>
        <p:txBody>
          <a:bodyPr/>
          <a:lstStyle/>
          <a:p>
            <a:endParaRPr lang="en-US"/>
          </a:p>
        </p:txBody>
      </p:sp>
      <p:sp>
        <p:nvSpPr>
          <p:cNvPr id="3" name="Text Placeholder 2"/>
          <p:cNvSpPr>
            <a:spLocks noGrp="1"/>
          </p:cNvSpPr>
          <p:nvPr>
            <p:ph type="body" sz="quarter" idx="4294967295"/>
          </p:nvPr>
        </p:nvSpPr>
        <p:spPr>
          <a:xfrm>
            <a:off x="2916238" y="3140447"/>
            <a:ext cx="4620288" cy="720601"/>
          </a:xfrm>
        </p:spPr>
        <p:txBody>
          <a:bodyPr/>
          <a:lstStyle/>
          <a:p>
            <a:r>
              <a:rPr lang="en-US" dirty="0">
                <a:solidFill>
                  <a:srgbClr val="C00000"/>
                </a:solidFill>
              </a:rPr>
              <a:t>Next Lecture</a:t>
            </a:r>
          </a:p>
        </p:txBody>
      </p:sp>
      <p:sp>
        <p:nvSpPr>
          <p:cNvPr id="4" name="Text Placeholder 3"/>
          <p:cNvSpPr>
            <a:spLocks noGrp="1"/>
          </p:cNvSpPr>
          <p:nvPr>
            <p:ph type="body" sz="quarter" idx="4294967295"/>
          </p:nvPr>
        </p:nvSpPr>
        <p:spPr>
          <a:xfrm>
            <a:off x="2916238" y="4004494"/>
            <a:ext cx="4620288" cy="1656754"/>
          </a:xfrm>
        </p:spPr>
        <p:txBody>
          <a:bodyPr>
            <a:normAutofit lnSpcReduction="10000"/>
          </a:bodyPr>
          <a:lstStyle/>
          <a:p>
            <a:pPr marL="0" indent="0">
              <a:buNone/>
            </a:pPr>
            <a:r>
              <a:rPr lang="en-US" dirty="0">
                <a:solidFill>
                  <a:srgbClr val="C00000"/>
                </a:solidFill>
              </a:rPr>
              <a:t>Life and existence of a variable   …??</a:t>
            </a:r>
          </a:p>
          <a:p>
            <a:pPr marL="0" indent="0">
              <a:buNone/>
            </a:pPr>
            <a:r>
              <a:rPr lang="en-US" dirty="0">
                <a:solidFill>
                  <a:srgbClr val="C00000"/>
                </a:solidFill>
              </a:rPr>
              <a:t>	storage classes</a:t>
            </a:r>
          </a:p>
        </p:txBody>
      </p:sp>
    </p:spTree>
    <p:extLst>
      <p:ext uri="{BB962C8B-B14F-4D97-AF65-F5344CB8AC3E}">
        <p14:creationId xmlns:p14="http://schemas.microsoft.com/office/powerpoint/2010/main" val="284772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CADB787-308F-F64D-2235-8BC44F9B3195}"/>
              </a:ext>
            </a:extLst>
          </p:cNvPr>
          <p:cNvCxnSpPr/>
          <p:nvPr/>
        </p:nvCxnSpPr>
        <p:spPr>
          <a:xfrm>
            <a:off x="1219200" y="2895600"/>
            <a:ext cx="63246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71" name="TextBox 4">
            <a:extLst>
              <a:ext uri="{FF2B5EF4-FFF2-40B4-BE49-F238E27FC236}">
                <a16:creationId xmlns:a16="http://schemas.microsoft.com/office/drawing/2014/main" id="{00948701-BAB5-346D-32AC-93162A814861}"/>
              </a:ext>
            </a:extLst>
          </p:cNvPr>
          <p:cNvSpPr txBox="1">
            <a:spLocks noChangeArrowheads="1"/>
          </p:cNvSpPr>
          <p:nvPr/>
        </p:nvSpPr>
        <p:spPr bwMode="auto">
          <a:xfrm>
            <a:off x="2209800" y="2286000"/>
            <a:ext cx="459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spcBef>
                <a:spcPct val="0"/>
              </a:spcBef>
              <a:buFontTx/>
              <a:buNone/>
            </a:pPr>
            <a:r>
              <a:rPr lang="en-IN" altLang="en-US" sz="3600">
                <a:solidFill>
                  <a:schemeClr val="tx1"/>
                </a:solidFill>
                <a:latin typeface="Arial" panose="020B0604020202020204" pitchFamily="34" charset="0"/>
              </a:rPr>
              <a:t>CSE101 – Lecture 14</a:t>
            </a:r>
          </a:p>
        </p:txBody>
      </p:sp>
      <p:sp>
        <p:nvSpPr>
          <p:cNvPr id="7172" name="TextBox 5">
            <a:extLst>
              <a:ext uri="{FF2B5EF4-FFF2-40B4-BE49-F238E27FC236}">
                <a16:creationId xmlns:a16="http://schemas.microsoft.com/office/drawing/2014/main" id="{DC0DFA14-191A-6131-3840-E110335705E8}"/>
              </a:ext>
            </a:extLst>
          </p:cNvPr>
          <p:cNvSpPr txBox="1">
            <a:spLocks noChangeArrowheads="1"/>
          </p:cNvSpPr>
          <p:nvPr/>
        </p:nvSpPr>
        <p:spPr bwMode="auto">
          <a:xfrm>
            <a:off x="2362200" y="3124200"/>
            <a:ext cx="426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ctr">
              <a:spcBef>
                <a:spcPct val="0"/>
              </a:spcBef>
              <a:buFontTx/>
              <a:buNone/>
            </a:pPr>
            <a:r>
              <a:rPr lang="en-IN" altLang="en-US">
                <a:solidFill>
                  <a:schemeClr val="tx1"/>
                </a:solidFill>
                <a:latin typeface="Arial" panose="020B0604020202020204" pitchFamily="34" charset="0"/>
              </a:rPr>
              <a:t>STORAGE CLASS</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C3E55829-6D44-AE2C-8D86-58BD99456CAD}"/>
              </a:ext>
            </a:extLst>
          </p:cNvPr>
          <p:cNvSpPr>
            <a:spLocks noGrp="1"/>
          </p:cNvSpPr>
          <p:nvPr>
            <p:ph type="title"/>
          </p:nvPr>
        </p:nvSpPr>
        <p:spPr>
          <a:xfrm>
            <a:off x="0" y="457200"/>
            <a:ext cx="6553200" cy="1143000"/>
          </a:xfrm>
        </p:spPr>
        <p:txBody>
          <a:bodyPr/>
          <a:lstStyle/>
          <a:p>
            <a:r>
              <a:rPr lang="en-IN" altLang="en-US"/>
              <a:t>What is Storage Class?</a:t>
            </a:r>
          </a:p>
        </p:txBody>
      </p:sp>
      <p:sp>
        <p:nvSpPr>
          <p:cNvPr id="8195" name="Rectangle 3">
            <a:extLst>
              <a:ext uri="{FF2B5EF4-FFF2-40B4-BE49-F238E27FC236}">
                <a16:creationId xmlns:a16="http://schemas.microsoft.com/office/drawing/2014/main" id="{7718A2E6-96E3-7A86-8057-8DB762373316}"/>
              </a:ext>
            </a:extLst>
          </p:cNvPr>
          <p:cNvSpPr>
            <a:spLocks noChangeArrowheads="1"/>
          </p:cNvSpPr>
          <p:nvPr/>
        </p:nvSpPr>
        <p:spPr bwMode="auto">
          <a:xfrm>
            <a:off x="457200" y="1600200"/>
            <a:ext cx="8458200"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just">
              <a:spcBef>
                <a:spcPct val="0"/>
              </a:spcBef>
              <a:buFont typeface="Wingdings" panose="05000000000000000000" pitchFamily="2" charset="2"/>
              <a:buChar char="q"/>
            </a:pPr>
            <a:r>
              <a:rPr lang="en-US" altLang="en-US" sz="2000">
                <a:solidFill>
                  <a:schemeClr val="tx1"/>
                </a:solidFill>
                <a:latin typeface="Arial" panose="020B0604020202020204" pitchFamily="34" charset="0"/>
              </a:rPr>
              <a:t>Storage class in C decides the part of storage to allocate memory for a variable, it also determines the </a:t>
            </a:r>
            <a:r>
              <a:rPr lang="en-US" altLang="en-US" sz="2000" b="1">
                <a:solidFill>
                  <a:schemeClr val="tx1"/>
                </a:solidFill>
                <a:latin typeface="Arial" panose="020B0604020202020204" pitchFamily="34" charset="0"/>
              </a:rPr>
              <a:t>scope of a variable</a:t>
            </a:r>
            <a:r>
              <a:rPr lang="en-US" altLang="en-US" sz="2000">
                <a:solidFill>
                  <a:schemeClr val="tx1"/>
                </a:solidFill>
                <a:latin typeface="Arial" panose="020B0604020202020204" pitchFamily="34" charset="0"/>
              </a:rPr>
              <a:t>.</a:t>
            </a:r>
          </a:p>
          <a:p>
            <a:pPr algn="just">
              <a:spcBef>
                <a:spcPct val="0"/>
              </a:spcBef>
              <a:buFont typeface="Wingdings" panose="05000000000000000000" pitchFamily="2" charset="2"/>
              <a:buChar char="q"/>
            </a:pPr>
            <a:r>
              <a:rPr lang="en-US" altLang="en-US" sz="2000">
                <a:solidFill>
                  <a:schemeClr val="tx1"/>
                </a:solidFill>
                <a:latin typeface="Arial" panose="020B0604020202020204" pitchFamily="34" charset="0"/>
              </a:rPr>
              <a:t>All variables defined in a C program get some physical location in memory where variable’s value is stored.</a:t>
            </a:r>
          </a:p>
          <a:p>
            <a:pPr algn="just">
              <a:spcBef>
                <a:spcPct val="0"/>
              </a:spcBef>
              <a:buFont typeface="Wingdings" panose="05000000000000000000" pitchFamily="2" charset="2"/>
              <a:buChar char="q"/>
            </a:pPr>
            <a:r>
              <a:rPr lang="en-US" altLang="en-US" sz="2000">
                <a:solidFill>
                  <a:schemeClr val="tx1"/>
                </a:solidFill>
                <a:latin typeface="Arial" panose="020B0604020202020204" pitchFamily="34" charset="0"/>
              </a:rPr>
              <a:t>Memory and CPU registers are types of memory locations where a variable’s value can be stored.</a:t>
            </a:r>
          </a:p>
          <a:p>
            <a:pPr algn="just">
              <a:spcBef>
                <a:spcPct val="0"/>
              </a:spcBef>
              <a:buFont typeface="Wingdings" panose="05000000000000000000" pitchFamily="2" charset="2"/>
              <a:buChar char="q"/>
            </a:pPr>
            <a:r>
              <a:rPr lang="en-US" altLang="en-US" sz="2000">
                <a:solidFill>
                  <a:schemeClr val="tx1"/>
                </a:solidFill>
                <a:latin typeface="Arial" panose="020B0604020202020204" pitchFamily="34" charset="0"/>
              </a:rPr>
              <a:t>The storage class of a variable in C determines the life time of the variable if this is ’global’ or ’local’.</a:t>
            </a:r>
          </a:p>
          <a:p>
            <a:pPr algn="just">
              <a:spcBef>
                <a:spcPct val="0"/>
              </a:spcBef>
              <a:buFont typeface="Wingdings" panose="05000000000000000000" pitchFamily="2" charset="2"/>
              <a:buChar char="q"/>
            </a:pPr>
            <a:r>
              <a:rPr lang="en-US" altLang="en-US" sz="2000">
                <a:solidFill>
                  <a:schemeClr val="tx1"/>
                </a:solidFill>
                <a:latin typeface="Arial" panose="020B0604020202020204" pitchFamily="34" charset="0"/>
              </a:rPr>
              <a:t>Along with the life time of a variable, storage class also determines variable’s storage location (memory or registers), the scope (visibility level) of the variable, and the initial value of the variable.</a:t>
            </a:r>
          </a:p>
          <a:p>
            <a:pPr algn="just">
              <a:spcBef>
                <a:spcPct val="0"/>
              </a:spcBef>
              <a:buFont typeface="Wingdings" panose="05000000000000000000" pitchFamily="2" charset="2"/>
              <a:buChar char="q"/>
            </a:pPr>
            <a:r>
              <a:rPr lang="en-US" altLang="en-US" sz="2000">
                <a:solidFill>
                  <a:schemeClr val="tx1"/>
                </a:solidFill>
                <a:latin typeface="Arial" panose="020B0604020202020204" pitchFamily="34" charset="0"/>
              </a:rPr>
              <a:t>There are four storage classes in C those are automatic, register, static, and external.</a:t>
            </a:r>
            <a:endParaRPr lang="en-IN" altLang="en-US" sz="2000">
              <a:solidFill>
                <a:schemeClr val="tx1"/>
              </a:solidFill>
              <a:latin typeface="Arial" panose="020B0604020202020204" pitchFamily="34" charset="0"/>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2CC5D73-3B83-80D1-F470-DBE54CED638A}"/>
              </a:ext>
            </a:extLst>
          </p:cNvPr>
          <p:cNvSpPr>
            <a:spLocks noGrp="1"/>
          </p:cNvSpPr>
          <p:nvPr>
            <p:ph type="title"/>
          </p:nvPr>
        </p:nvSpPr>
        <p:spPr/>
        <p:txBody>
          <a:bodyPr/>
          <a:lstStyle/>
          <a:p>
            <a:pPr algn="l"/>
            <a:r>
              <a:rPr lang="en-IN" altLang="en-US"/>
              <a:t>Types of Storage Classes</a:t>
            </a:r>
          </a:p>
        </p:txBody>
      </p:sp>
      <p:pic>
        <p:nvPicPr>
          <p:cNvPr id="22530" name="Picture 2" descr="Storage Classes in C - GeeksforGeeks">
            <a:extLst>
              <a:ext uri="{FF2B5EF4-FFF2-40B4-BE49-F238E27FC236}">
                <a16:creationId xmlns:a16="http://schemas.microsoft.com/office/drawing/2014/main" id="{FB0A76B0-33E2-753E-A62B-99453A729D4E}"/>
              </a:ext>
            </a:extLst>
          </p:cNvPr>
          <p:cNvPicPr>
            <a:picLocks noChangeAspect="1" noChangeArrowheads="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6123" t="4680" r="3938" b="12462"/>
          <a:stretch/>
        </p:blipFill>
        <p:spPr bwMode="auto">
          <a:xfrm>
            <a:off x="685800" y="1676400"/>
            <a:ext cx="6853287" cy="3393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7CA2DC4E-2B15-6181-696B-FE971DB76D1F}"/>
              </a:ext>
            </a:extLst>
          </p:cNvPr>
          <p:cNvSpPr>
            <a:spLocks noGrp="1"/>
          </p:cNvSpPr>
          <p:nvPr>
            <p:ph type="title"/>
          </p:nvPr>
        </p:nvSpPr>
        <p:spPr/>
        <p:txBody>
          <a:bodyPr/>
          <a:lstStyle/>
          <a:p>
            <a:pPr algn="l"/>
            <a:r>
              <a:rPr lang="en-IN" altLang="en-US"/>
              <a:t>Syntax</a:t>
            </a:r>
          </a:p>
        </p:txBody>
      </p:sp>
      <p:pic>
        <p:nvPicPr>
          <p:cNvPr id="10243" name="Picture 3" descr="Screen Clipping">
            <a:extLst>
              <a:ext uri="{FF2B5EF4-FFF2-40B4-BE49-F238E27FC236}">
                <a16:creationId xmlns:a16="http://schemas.microsoft.com/office/drawing/2014/main" id="{55AA9189-0E67-527A-AF10-1809CDBDAF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793273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CE3AFF2-3A96-3140-5192-798EADDCB466}"/>
              </a:ext>
            </a:extLst>
          </p:cNvPr>
          <p:cNvSpPr>
            <a:spLocks noChangeArrowheads="1"/>
          </p:cNvSpPr>
          <p:nvPr/>
        </p:nvSpPr>
        <p:spPr bwMode="auto">
          <a:xfrm>
            <a:off x="381000" y="2743200"/>
            <a:ext cx="822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a:t>These specifiers tell the compiler how to store the subsequent variable.</a:t>
            </a:r>
            <a:endParaRPr lang="en-IN" altLang="en-US" sz="2000"/>
          </a:p>
        </p:txBody>
      </p:sp>
      <p:sp>
        <p:nvSpPr>
          <p:cNvPr id="3" name="Down Arrow 2">
            <a:extLst>
              <a:ext uri="{FF2B5EF4-FFF2-40B4-BE49-F238E27FC236}">
                <a16:creationId xmlns:a16="http://schemas.microsoft.com/office/drawing/2014/main" id="{BD25102C-9CA1-6051-EFF8-31A1A54E595C}"/>
              </a:ext>
            </a:extLst>
          </p:cNvPr>
          <p:cNvSpPr/>
          <p:nvPr/>
        </p:nvSpPr>
        <p:spPr>
          <a:xfrm rot="10800000">
            <a:off x="990600" y="2286000"/>
            <a:ext cx="609600" cy="457200"/>
          </a:xfrm>
          <a:prstGeom prst="downArrow">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D36CCD33-7B9C-8395-1E62-CD34ACE74959}"/>
              </a:ext>
            </a:extLst>
          </p:cNvPr>
          <p:cNvSpPr>
            <a:spLocks noGrp="1"/>
          </p:cNvSpPr>
          <p:nvPr>
            <p:ph type="title"/>
          </p:nvPr>
        </p:nvSpPr>
        <p:spPr>
          <a:xfrm>
            <a:off x="228600" y="457200"/>
            <a:ext cx="8229600" cy="1143000"/>
          </a:xfrm>
        </p:spPr>
        <p:txBody>
          <a:bodyPr/>
          <a:lstStyle/>
          <a:p>
            <a:r>
              <a:rPr lang="en-IN" altLang="en-US"/>
              <a:t>Few points related to storage class</a:t>
            </a:r>
          </a:p>
        </p:txBody>
      </p:sp>
      <p:sp>
        <p:nvSpPr>
          <p:cNvPr id="11267" name="Content Placeholder 2">
            <a:extLst>
              <a:ext uri="{FF2B5EF4-FFF2-40B4-BE49-F238E27FC236}">
                <a16:creationId xmlns:a16="http://schemas.microsoft.com/office/drawing/2014/main" id="{3F0315DB-7479-0B72-C5D0-9A6AEB42A6F6}"/>
              </a:ext>
            </a:extLst>
          </p:cNvPr>
          <p:cNvSpPr>
            <a:spLocks noGrp="1"/>
          </p:cNvSpPr>
          <p:nvPr>
            <p:ph idx="1"/>
          </p:nvPr>
        </p:nvSpPr>
        <p:spPr/>
        <p:txBody>
          <a:bodyPr>
            <a:normAutofit fontScale="92500" lnSpcReduction="10000"/>
          </a:bodyPr>
          <a:lstStyle/>
          <a:p>
            <a:pPr algn="just"/>
            <a:r>
              <a:rPr lang="en-US" altLang="en-US" sz="2400"/>
              <a:t>At most one storage class specifier may be given in a declaration. If no storage class specifier is specified then following rules are used:</a:t>
            </a:r>
          </a:p>
          <a:p>
            <a:pPr lvl="1" algn="just"/>
            <a:r>
              <a:rPr lang="en-US" altLang="en-US" sz="2000"/>
              <a:t>Variables declared inside a function are taken to be auto. </a:t>
            </a:r>
          </a:p>
          <a:p>
            <a:pPr lvl="1" algn="just"/>
            <a:r>
              <a:rPr lang="en-US" altLang="en-US" sz="2000"/>
              <a:t>Functions declared within a function are taken to be extern</a:t>
            </a:r>
          </a:p>
          <a:p>
            <a:pPr lvl="1" algn="just"/>
            <a:r>
              <a:rPr lang="en-US" altLang="en-US" sz="2000"/>
              <a:t>Variables and functions declared outside a function are taken to be static, with external linkage.</a:t>
            </a:r>
          </a:p>
          <a:p>
            <a:pPr lvl="1" algn="just"/>
            <a:r>
              <a:rPr lang="en-US" altLang="en-US" sz="2000"/>
              <a:t>Variables and functions having external linkage are available to all files that constitute a program.</a:t>
            </a:r>
          </a:p>
          <a:p>
            <a:pPr lvl="1" algn="just"/>
            <a:r>
              <a:rPr lang="en-US" altLang="en-US" sz="2000"/>
              <a:t>File scope variables and functions declared as static have internal linkage. These are known only within the file in which they are declared. </a:t>
            </a:r>
          </a:p>
          <a:p>
            <a:pPr lvl="1" algn="just"/>
            <a:r>
              <a:rPr lang="en-US" altLang="en-US" sz="2000"/>
              <a:t>Local variables have no linkage and are therefore known only within their own block. </a:t>
            </a:r>
            <a:endParaRPr lang="en-IN" altLang="en-US" sz="200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4">
            <a:extLst>
              <a:ext uri="{FF2B5EF4-FFF2-40B4-BE49-F238E27FC236}">
                <a16:creationId xmlns:a16="http://schemas.microsoft.com/office/drawing/2014/main" id="{1F127D3C-01BB-4D3B-C946-B9C10796C200}"/>
              </a:ext>
            </a:extLst>
          </p:cNvPr>
          <p:cNvSpPr txBox="1">
            <a:spLocks noChangeArrowheads="1"/>
          </p:cNvSpPr>
          <p:nvPr/>
        </p:nvSpPr>
        <p:spPr bwMode="auto">
          <a:xfrm>
            <a:off x="685800" y="2438400"/>
            <a:ext cx="8012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3200"/>
              <a:t>Let’s talk about variable scope and visibility</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A788028E-B2CE-2A59-23F8-375DAA9FE779}"/>
              </a:ext>
            </a:extLst>
          </p:cNvPr>
          <p:cNvSpPr>
            <a:spLocks noGrp="1"/>
          </p:cNvSpPr>
          <p:nvPr>
            <p:ph type="title"/>
          </p:nvPr>
        </p:nvSpPr>
        <p:spPr/>
        <p:txBody>
          <a:bodyPr/>
          <a:lstStyle/>
          <a:p>
            <a:pPr algn="l"/>
            <a:r>
              <a:rPr lang="en-IN" altLang="en-US"/>
              <a:t>What is scope of an identifier?</a:t>
            </a:r>
          </a:p>
        </p:txBody>
      </p:sp>
      <p:sp>
        <p:nvSpPr>
          <p:cNvPr id="4" name="Rectangle 3">
            <a:extLst>
              <a:ext uri="{FF2B5EF4-FFF2-40B4-BE49-F238E27FC236}">
                <a16:creationId xmlns:a16="http://schemas.microsoft.com/office/drawing/2014/main" id="{A2BFC5DA-470F-0AF3-C348-72DF017CB3B2}"/>
              </a:ext>
            </a:extLst>
          </p:cNvPr>
          <p:cNvSpPr/>
          <p:nvPr/>
        </p:nvSpPr>
        <p:spPr>
          <a:xfrm>
            <a:off x="533400" y="1371600"/>
            <a:ext cx="8534400" cy="4154488"/>
          </a:xfrm>
          <a:prstGeom prst="rect">
            <a:avLst/>
          </a:prstGeom>
        </p:spPr>
        <p:txBody>
          <a:bodyPr>
            <a:spAutoFit/>
          </a:bodyPr>
          <a:lstStyle/>
          <a:p>
            <a:pPr marL="342900" indent="-342900" algn="just">
              <a:buFont typeface="Wingdings" panose="05000000000000000000" pitchFamily="2" charset="2"/>
              <a:buChar char="ü"/>
              <a:defRPr/>
            </a:pPr>
            <a:r>
              <a:rPr lang="en-US" sz="2400" dirty="0"/>
              <a:t>The scope of an identifier is a part of the program in which the identifier can be used to access its object.</a:t>
            </a:r>
          </a:p>
          <a:p>
            <a:pPr marL="342900" indent="-342900" algn="just">
              <a:buFont typeface="Wingdings" panose="05000000000000000000" pitchFamily="2" charset="2"/>
              <a:buChar char="ü"/>
              <a:defRPr/>
            </a:pPr>
            <a:endParaRPr lang="en-US" sz="2400" dirty="0"/>
          </a:p>
          <a:p>
            <a:pPr marL="342900" indent="-342900" algn="just">
              <a:buFont typeface="Wingdings" panose="05000000000000000000" pitchFamily="2" charset="2"/>
              <a:buChar char="ü"/>
              <a:defRPr/>
            </a:pPr>
            <a:r>
              <a:rPr lang="en-US" sz="2400" dirty="0"/>
              <a:t>There are different types of scope:</a:t>
            </a:r>
          </a:p>
          <a:p>
            <a:pPr marL="914400" lvl="1" indent="-457200" algn="just">
              <a:buFont typeface="+mj-lt"/>
              <a:buAutoNum type="alphaLcParenR"/>
              <a:defRPr/>
            </a:pPr>
            <a:r>
              <a:rPr lang="en-US" sz="2400" dirty="0"/>
              <a:t>block (or local),</a:t>
            </a:r>
          </a:p>
          <a:p>
            <a:pPr marL="914400" lvl="1" indent="-457200" algn="just">
              <a:buFont typeface="+mj-lt"/>
              <a:buAutoNum type="alphaLcParenR"/>
              <a:defRPr/>
            </a:pPr>
            <a:r>
              <a:rPr lang="en-US" sz="2400" dirty="0"/>
              <a:t>function,</a:t>
            </a:r>
          </a:p>
          <a:p>
            <a:pPr marL="914400" lvl="1" indent="-457200" algn="just">
              <a:buFont typeface="+mj-lt"/>
              <a:buAutoNum type="alphaLcParenR"/>
              <a:defRPr/>
            </a:pPr>
            <a:r>
              <a:rPr lang="en-US" sz="2400" dirty="0"/>
              <a:t>function prototype, and</a:t>
            </a:r>
          </a:p>
          <a:p>
            <a:pPr marL="914400" lvl="1" indent="-457200" algn="just">
              <a:buFont typeface="+mj-lt"/>
              <a:buAutoNum type="alphaLcParenR"/>
              <a:defRPr/>
            </a:pPr>
            <a:r>
              <a:rPr lang="en-US" sz="2400" dirty="0"/>
              <a:t>file.</a:t>
            </a:r>
          </a:p>
          <a:p>
            <a:pPr lvl="1" algn="just">
              <a:defRPr/>
            </a:pPr>
            <a:endParaRPr lang="en-US" sz="2400" dirty="0"/>
          </a:p>
          <a:p>
            <a:pPr marL="342900" lvl="1" indent="-342900" algn="just">
              <a:buFont typeface="Wingdings" panose="05000000000000000000" pitchFamily="2" charset="2"/>
              <a:buChar char="ü"/>
              <a:defRPr/>
            </a:pPr>
            <a:r>
              <a:rPr lang="en-US" sz="2400" dirty="0"/>
              <a:t>These categories depend on how and where identifiers are declared. </a:t>
            </a:r>
            <a:endParaRPr lang="en-IN" sz="2400"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90A630FD-5512-E827-8254-9789F7FB4759}"/>
              </a:ext>
            </a:extLst>
          </p:cNvPr>
          <p:cNvSpPr>
            <a:spLocks noGrp="1"/>
          </p:cNvSpPr>
          <p:nvPr>
            <p:ph type="title"/>
          </p:nvPr>
        </p:nvSpPr>
        <p:spPr/>
        <p:txBody>
          <a:bodyPr/>
          <a:lstStyle/>
          <a:p>
            <a:pPr algn="l"/>
            <a:r>
              <a:rPr lang="en-IN" altLang="en-US"/>
              <a:t>Block Scope</a:t>
            </a:r>
          </a:p>
        </p:txBody>
      </p:sp>
      <p:sp>
        <p:nvSpPr>
          <p:cNvPr id="14339" name="Content Placeholder 2">
            <a:extLst>
              <a:ext uri="{FF2B5EF4-FFF2-40B4-BE49-F238E27FC236}">
                <a16:creationId xmlns:a16="http://schemas.microsoft.com/office/drawing/2014/main" id="{66590CFC-4144-E5F6-8D69-B671935DE155}"/>
              </a:ext>
            </a:extLst>
          </p:cNvPr>
          <p:cNvSpPr>
            <a:spLocks noGrp="1"/>
          </p:cNvSpPr>
          <p:nvPr>
            <p:ph idx="1"/>
          </p:nvPr>
        </p:nvSpPr>
        <p:spPr>
          <a:xfrm>
            <a:off x="457200" y="1219200"/>
            <a:ext cx="8229600" cy="4525963"/>
          </a:xfrm>
        </p:spPr>
        <p:txBody>
          <a:bodyPr/>
          <a:lstStyle/>
          <a:p>
            <a:pPr algn="just">
              <a:buFont typeface="Wingdings" panose="05000000000000000000" pitchFamily="2" charset="2"/>
              <a:buChar char="q"/>
            </a:pPr>
            <a:r>
              <a:rPr lang="en-US" altLang="en-US" sz="2400"/>
              <a:t> An identifier appearing within a block or in a parameter list of a function definition has block scope and is visible within the block, unless hidden by an inner block declaration. </a:t>
            </a:r>
            <a:endParaRPr lang="en-IN" altLang="en-US" sz="2400"/>
          </a:p>
        </p:txBody>
      </p:sp>
      <p:pic>
        <p:nvPicPr>
          <p:cNvPr id="14340" name="Picture 3" descr="Screen Clipping">
            <a:extLst>
              <a:ext uri="{FF2B5EF4-FFF2-40B4-BE49-F238E27FC236}">
                <a16:creationId xmlns:a16="http://schemas.microsoft.com/office/drawing/2014/main" id="{30EFAA76-FC25-2824-C81E-56C94BC512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438400"/>
            <a:ext cx="54943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8FA78D3-65A9-9092-956F-0DF7D9A9FA23}"/>
              </a:ext>
            </a:extLst>
          </p:cNvPr>
          <p:cNvSpPr>
            <a:spLocks noGrp="1"/>
          </p:cNvSpPr>
          <p:nvPr>
            <p:ph type="title"/>
          </p:nvPr>
        </p:nvSpPr>
        <p:spPr/>
        <p:txBody>
          <a:bodyPr/>
          <a:lstStyle/>
          <a:p>
            <a:pPr algn="l"/>
            <a:r>
              <a:rPr lang="en-IN" altLang="en-US"/>
              <a:t>Block Scope</a:t>
            </a:r>
          </a:p>
        </p:txBody>
      </p:sp>
      <p:sp>
        <p:nvSpPr>
          <p:cNvPr id="15363" name="Content Placeholder 2">
            <a:extLst>
              <a:ext uri="{FF2B5EF4-FFF2-40B4-BE49-F238E27FC236}">
                <a16:creationId xmlns:a16="http://schemas.microsoft.com/office/drawing/2014/main" id="{E274B171-9FD1-CE62-9788-3FC43C186EF0}"/>
              </a:ext>
            </a:extLst>
          </p:cNvPr>
          <p:cNvSpPr>
            <a:spLocks noGrp="1"/>
          </p:cNvSpPr>
          <p:nvPr>
            <p:ph idx="1"/>
          </p:nvPr>
        </p:nvSpPr>
        <p:spPr>
          <a:xfrm>
            <a:off x="457200" y="1219200"/>
            <a:ext cx="8229600" cy="4525963"/>
          </a:xfrm>
        </p:spPr>
        <p:txBody>
          <a:bodyPr/>
          <a:lstStyle/>
          <a:p>
            <a:pPr algn="just">
              <a:buFont typeface="Wingdings" panose="05000000000000000000" pitchFamily="2" charset="2"/>
              <a:buChar char="q"/>
            </a:pPr>
            <a:r>
              <a:rPr lang="en-US" altLang="en-US" sz="2400"/>
              <a:t> A variable can be re-declared inside an inner block</a:t>
            </a:r>
            <a:endParaRPr lang="en-IN" altLang="en-US" sz="2400"/>
          </a:p>
        </p:txBody>
      </p:sp>
      <p:pic>
        <p:nvPicPr>
          <p:cNvPr id="15364" name="Picture 4" descr="Screen Clipping">
            <a:extLst>
              <a:ext uri="{FF2B5EF4-FFF2-40B4-BE49-F238E27FC236}">
                <a16:creationId xmlns:a16="http://schemas.microsoft.com/office/drawing/2014/main" id="{6B67E81F-BF75-A91E-C6C7-ABC7BAF732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05000"/>
            <a:ext cx="6272213" cy="400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5B0E-E3E5-48A2-BB64-5681F70482F9}"/>
              </a:ext>
            </a:extLst>
          </p:cNvPr>
          <p:cNvSpPr>
            <a:spLocks noGrp="1"/>
          </p:cNvSpPr>
          <p:nvPr>
            <p:ph type="title"/>
          </p:nvPr>
        </p:nvSpPr>
        <p:spPr/>
        <p:txBody>
          <a:bodyPr/>
          <a:lstStyle/>
          <a:p>
            <a:r>
              <a:rPr lang="en-US" dirty="0"/>
              <a:t>Q2</a:t>
            </a:r>
            <a:endParaRPr lang="en-IN" dirty="0"/>
          </a:p>
        </p:txBody>
      </p:sp>
      <p:sp>
        <p:nvSpPr>
          <p:cNvPr id="3" name="Text Placeholder 2">
            <a:extLst>
              <a:ext uri="{FF2B5EF4-FFF2-40B4-BE49-F238E27FC236}">
                <a16:creationId xmlns:a16="http://schemas.microsoft.com/office/drawing/2014/main" id="{44C8BC2F-21CA-4C26-B680-1BB7FAA8E667}"/>
              </a:ext>
            </a:extLst>
          </p:cNvPr>
          <p:cNvSpPr>
            <a:spLocks noGrp="1"/>
          </p:cNvSpPr>
          <p:nvPr>
            <p:ph type="body" idx="1"/>
          </p:nvPr>
        </p:nvSpPr>
        <p:spPr/>
        <p:txBody>
          <a:bodyPr>
            <a:normAutofit/>
          </a:bodyPr>
          <a:lstStyle/>
          <a:p>
            <a:pPr marL="25400" indent="0">
              <a:buNone/>
            </a:pPr>
            <a:r>
              <a:rPr lang="en-US" sz="2000" b="0" i="0" dirty="0">
                <a:effectLst/>
                <a:latin typeface="Open Sans" panose="020B0606030504020204" pitchFamily="34" charset="0"/>
              </a:rPr>
              <a:t>The format identifier ‘%</a:t>
            </a:r>
            <a:r>
              <a:rPr lang="en-US" sz="2000" b="0" i="0" dirty="0" err="1">
                <a:effectLst/>
                <a:latin typeface="Open Sans" panose="020B0606030504020204" pitchFamily="34" charset="0"/>
              </a:rPr>
              <a:t>i</a:t>
            </a:r>
            <a:r>
              <a:rPr lang="en-US" sz="2000" b="0" i="0" dirty="0">
                <a:effectLst/>
                <a:latin typeface="Open Sans" panose="020B0606030504020204" pitchFamily="34" charset="0"/>
              </a:rPr>
              <a:t>’ is also used for _____ data type.</a:t>
            </a:r>
            <a:br>
              <a:rPr lang="en-US" sz="2000" dirty="0"/>
            </a:br>
            <a:r>
              <a:rPr lang="en-US" sz="2000" b="0" i="0" dirty="0">
                <a:effectLst/>
                <a:latin typeface="Open Sans" panose="020B0606030504020204" pitchFamily="34" charset="0"/>
              </a:rPr>
              <a:t>a) char</a:t>
            </a:r>
            <a:br>
              <a:rPr lang="en-US" sz="2000" dirty="0"/>
            </a:br>
            <a:r>
              <a:rPr lang="en-US" sz="2000" b="0" i="0" dirty="0">
                <a:effectLst/>
                <a:latin typeface="Open Sans" panose="020B0606030504020204" pitchFamily="34" charset="0"/>
              </a:rPr>
              <a:t>b) int</a:t>
            </a:r>
            <a:br>
              <a:rPr lang="en-US" sz="2000" dirty="0"/>
            </a:br>
            <a:r>
              <a:rPr lang="en-US" sz="2000" b="0" i="0" dirty="0">
                <a:effectLst/>
                <a:latin typeface="Open Sans" panose="020B0606030504020204" pitchFamily="34" charset="0"/>
              </a:rPr>
              <a:t>c) float</a:t>
            </a:r>
            <a:br>
              <a:rPr lang="en-US" sz="2000" dirty="0"/>
            </a:br>
            <a:r>
              <a:rPr lang="en-US" sz="2000" b="0" i="0" dirty="0">
                <a:effectLst/>
                <a:latin typeface="Open Sans" panose="020B0606030504020204" pitchFamily="34" charset="0"/>
              </a:rPr>
              <a:t>d) double</a:t>
            </a:r>
            <a:endParaRPr lang="en-IN" sz="2000" dirty="0"/>
          </a:p>
        </p:txBody>
      </p:sp>
    </p:spTree>
    <p:extLst>
      <p:ext uri="{BB962C8B-B14F-4D97-AF65-F5344CB8AC3E}">
        <p14:creationId xmlns:p14="http://schemas.microsoft.com/office/powerpoint/2010/main" val="58441503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5784C21-5B85-EF84-E940-680502B0FAAD}"/>
              </a:ext>
            </a:extLst>
          </p:cNvPr>
          <p:cNvSpPr>
            <a:spLocks noGrp="1"/>
          </p:cNvSpPr>
          <p:nvPr>
            <p:ph type="title"/>
          </p:nvPr>
        </p:nvSpPr>
        <p:spPr/>
        <p:txBody>
          <a:bodyPr/>
          <a:lstStyle/>
          <a:p>
            <a:pPr algn="l"/>
            <a:r>
              <a:rPr lang="en-IN" altLang="en-US"/>
              <a:t>Block Scope</a:t>
            </a:r>
          </a:p>
        </p:txBody>
      </p:sp>
      <p:sp>
        <p:nvSpPr>
          <p:cNvPr id="16387" name="Content Placeholder 2">
            <a:extLst>
              <a:ext uri="{FF2B5EF4-FFF2-40B4-BE49-F238E27FC236}">
                <a16:creationId xmlns:a16="http://schemas.microsoft.com/office/drawing/2014/main" id="{429ECFF2-F35A-1AF2-CA4C-604D8BE96C17}"/>
              </a:ext>
            </a:extLst>
          </p:cNvPr>
          <p:cNvSpPr>
            <a:spLocks noGrp="1"/>
          </p:cNvSpPr>
          <p:nvPr>
            <p:ph idx="1"/>
          </p:nvPr>
        </p:nvSpPr>
        <p:spPr>
          <a:xfrm>
            <a:off x="457200" y="1219200"/>
            <a:ext cx="8229600" cy="4525963"/>
          </a:xfrm>
        </p:spPr>
        <p:txBody>
          <a:bodyPr/>
          <a:lstStyle/>
          <a:p>
            <a:pPr algn="just">
              <a:buFont typeface="Wingdings" panose="05000000000000000000" pitchFamily="2" charset="2"/>
              <a:buChar char="q"/>
            </a:pPr>
            <a:r>
              <a:rPr lang="en-US" altLang="en-US" sz="2400"/>
              <a:t> updating a value of a variable from inner block</a:t>
            </a:r>
            <a:endParaRPr lang="en-IN" altLang="en-US" sz="2400"/>
          </a:p>
        </p:txBody>
      </p:sp>
      <p:pic>
        <p:nvPicPr>
          <p:cNvPr id="16388" name="Picture 5" descr="Screen Clipping">
            <a:extLst>
              <a:ext uri="{FF2B5EF4-FFF2-40B4-BE49-F238E27FC236}">
                <a16:creationId xmlns:a16="http://schemas.microsoft.com/office/drawing/2014/main" id="{A2CA0746-79CB-3A24-BE40-DB2E6D388A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6324600"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F7BB2C8-8C78-D70F-2B1D-FE272E53BE0C}"/>
              </a:ext>
            </a:extLst>
          </p:cNvPr>
          <p:cNvSpPr>
            <a:spLocks noGrp="1"/>
          </p:cNvSpPr>
          <p:nvPr>
            <p:ph type="title"/>
          </p:nvPr>
        </p:nvSpPr>
        <p:spPr/>
        <p:txBody>
          <a:bodyPr/>
          <a:lstStyle/>
          <a:p>
            <a:pPr algn="l"/>
            <a:r>
              <a:rPr lang="en-IN" altLang="en-US"/>
              <a:t>Function Scope</a:t>
            </a:r>
          </a:p>
        </p:txBody>
      </p:sp>
      <p:sp>
        <p:nvSpPr>
          <p:cNvPr id="17411" name="Content Placeholder 2">
            <a:extLst>
              <a:ext uri="{FF2B5EF4-FFF2-40B4-BE49-F238E27FC236}">
                <a16:creationId xmlns:a16="http://schemas.microsoft.com/office/drawing/2014/main" id="{3776F910-8B01-AF18-F079-93FDB724EFAC}"/>
              </a:ext>
            </a:extLst>
          </p:cNvPr>
          <p:cNvSpPr>
            <a:spLocks noGrp="1"/>
          </p:cNvSpPr>
          <p:nvPr>
            <p:ph idx="1"/>
          </p:nvPr>
        </p:nvSpPr>
        <p:spPr>
          <a:xfrm>
            <a:off x="381000" y="1143000"/>
            <a:ext cx="8229600" cy="1143000"/>
          </a:xfrm>
        </p:spPr>
        <p:txBody>
          <a:bodyPr>
            <a:normAutofit fontScale="92500" lnSpcReduction="10000"/>
          </a:bodyPr>
          <a:lstStyle/>
          <a:p>
            <a:pPr algn="just">
              <a:buFont typeface="Wingdings" panose="05000000000000000000" pitchFamily="2" charset="2"/>
              <a:buChar char="q"/>
            </a:pPr>
            <a:r>
              <a:rPr lang="en-US" altLang="en-US" sz="2400"/>
              <a:t>Only statement labels have function scope. An identifier with function scope is unique throughout the function in which it is declared. </a:t>
            </a:r>
            <a:endParaRPr lang="en-IN" altLang="en-US" sz="2400"/>
          </a:p>
        </p:txBody>
      </p:sp>
      <p:pic>
        <p:nvPicPr>
          <p:cNvPr id="17412" name="Picture 3" descr="Screen Clipping">
            <a:extLst>
              <a:ext uri="{FF2B5EF4-FFF2-40B4-BE49-F238E27FC236}">
                <a16:creationId xmlns:a16="http://schemas.microsoft.com/office/drawing/2014/main" id="{DEDEFC14-D2A2-842E-C52B-0EECBF8B14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14600"/>
            <a:ext cx="4419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4">
            <a:extLst>
              <a:ext uri="{FF2B5EF4-FFF2-40B4-BE49-F238E27FC236}">
                <a16:creationId xmlns:a16="http://schemas.microsoft.com/office/drawing/2014/main" id="{CD7D3AFE-992C-69C8-2F99-EDEB960E9B83}"/>
              </a:ext>
            </a:extLst>
          </p:cNvPr>
          <p:cNvSpPr>
            <a:spLocks noChangeArrowheads="1"/>
          </p:cNvSpPr>
          <p:nvPr/>
        </p:nvSpPr>
        <p:spPr bwMode="auto">
          <a:xfrm>
            <a:off x="5181600" y="1981200"/>
            <a:ext cx="3810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just">
              <a:spcBef>
                <a:spcPct val="0"/>
              </a:spcBef>
              <a:buFont typeface="Wingdings" panose="05000000000000000000" pitchFamily="2" charset="2"/>
              <a:buChar char="q"/>
            </a:pPr>
            <a:endParaRPr lang="en-US" altLang="en-US" sz="2000">
              <a:latin typeface="Arial" panose="020B0604020202020204" pitchFamily="34" charset="0"/>
            </a:endParaRPr>
          </a:p>
          <a:p>
            <a:pPr algn="just">
              <a:spcBef>
                <a:spcPct val="0"/>
              </a:spcBef>
              <a:buFont typeface="Wingdings" panose="05000000000000000000" pitchFamily="2" charset="2"/>
              <a:buChar char="q"/>
            </a:pPr>
            <a:r>
              <a:rPr lang="en-US" altLang="en-US" sz="2000">
                <a:latin typeface="Arial" panose="020B0604020202020204" pitchFamily="34" charset="0"/>
              </a:rPr>
              <a:t> Labeled statements are used as targets for goto statements and are implicitly declared by their syntax, which is the label followed by a colon ( :) and a statement.</a:t>
            </a:r>
            <a:endParaRPr lang="en-IN" altLang="en-US" sz="2000">
              <a:latin typeface="Arial" panose="020B0604020202020204" pitchFamily="34" charset="0"/>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5286961-0EDF-D9DB-359D-A6B174548FD2}"/>
              </a:ext>
            </a:extLst>
          </p:cNvPr>
          <p:cNvSpPr>
            <a:spLocks noGrp="1"/>
          </p:cNvSpPr>
          <p:nvPr>
            <p:ph type="title"/>
          </p:nvPr>
        </p:nvSpPr>
        <p:spPr/>
        <p:txBody>
          <a:bodyPr/>
          <a:lstStyle/>
          <a:p>
            <a:pPr algn="l"/>
            <a:r>
              <a:rPr lang="en-IN" altLang="en-US"/>
              <a:t>Function Prototype Scope</a:t>
            </a:r>
          </a:p>
        </p:txBody>
      </p:sp>
      <p:sp>
        <p:nvSpPr>
          <p:cNvPr id="18435" name="Rectangle 3">
            <a:extLst>
              <a:ext uri="{FF2B5EF4-FFF2-40B4-BE49-F238E27FC236}">
                <a16:creationId xmlns:a16="http://schemas.microsoft.com/office/drawing/2014/main" id="{BB47F88B-4BF4-EB97-3AF4-516EBBF3178D}"/>
              </a:ext>
            </a:extLst>
          </p:cNvPr>
          <p:cNvSpPr>
            <a:spLocks noChangeArrowheads="1"/>
          </p:cNvSpPr>
          <p:nvPr/>
        </p:nvSpPr>
        <p:spPr bwMode="auto">
          <a:xfrm>
            <a:off x="533400" y="1295400"/>
            <a:ext cx="8382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just">
              <a:spcBef>
                <a:spcPct val="0"/>
              </a:spcBef>
              <a:buFontTx/>
              <a:buNone/>
            </a:pPr>
            <a:r>
              <a:rPr lang="en-US" altLang="en-US" sz="2000">
                <a:solidFill>
                  <a:schemeClr val="tx1"/>
                </a:solidFill>
                <a:latin typeface="Arial" panose="020B0604020202020204" pitchFamily="34" charset="0"/>
              </a:rPr>
              <a:t>An identifier that appears within a function prototype’s list of parameter declarations has function prototype scope. The scope of such an identifier begins at the identifier’s declaration and terminates at the end of the function prototype declaration list.</a:t>
            </a:r>
            <a:endParaRPr lang="en-IN" altLang="en-US" sz="2000">
              <a:solidFill>
                <a:schemeClr val="tx1"/>
              </a:solidFill>
              <a:latin typeface="Arial" panose="020B0604020202020204" pitchFamily="34" charset="0"/>
            </a:endParaRPr>
          </a:p>
        </p:txBody>
      </p:sp>
      <p:pic>
        <p:nvPicPr>
          <p:cNvPr id="5" name="Picture 4" descr="Screen Clipping">
            <a:extLst>
              <a:ext uri="{FF2B5EF4-FFF2-40B4-BE49-F238E27FC236}">
                <a16:creationId xmlns:a16="http://schemas.microsoft.com/office/drawing/2014/main" id="{D244F40C-4457-BC35-F769-791493AFE3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667000"/>
            <a:ext cx="611187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03FE16B-903E-D456-499B-9366F2A4B8FD}"/>
              </a:ext>
            </a:extLst>
          </p:cNvPr>
          <p:cNvSpPr>
            <a:spLocks noChangeArrowheads="1"/>
          </p:cNvSpPr>
          <p:nvPr/>
        </p:nvSpPr>
        <p:spPr bwMode="auto">
          <a:xfrm>
            <a:off x="533400" y="4724400"/>
            <a:ext cx="8534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just">
              <a:spcBef>
                <a:spcPct val="0"/>
              </a:spcBef>
              <a:buFontTx/>
              <a:buNone/>
            </a:pPr>
            <a:r>
              <a:rPr lang="en-US" altLang="en-US" sz="2000">
                <a:solidFill>
                  <a:schemeClr val="tx1"/>
                </a:solidFill>
                <a:latin typeface="Arial" panose="020B0604020202020204" pitchFamily="34" charset="0"/>
              </a:rPr>
              <a:t>In this example, the identifiers (a, b) have scope beginning at their declarations and ending at the closing parenthesis. In effect, these identifiers are merely placeholders for the actual parameter names to be used after the function is defined.</a:t>
            </a:r>
            <a:endParaRPr lang="en-IN" altLang="en-US" sz="2000">
              <a:solidFill>
                <a:schemeClr val="tx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0B0D0DF2-9CF6-7DDB-9FBB-FB3368CCC006}"/>
              </a:ext>
            </a:extLst>
          </p:cNvPr>
          <p:cNvSpPr>
            <a:spLocks noGrp="1"/>
          </p:cNvSpPr>
          <p:nvPr>
            <p:ph type="title"/>
          </p:nvPr>
        </p:nvSpPr>
        <p:spPr/>
        <p:txBody>
          <a:bodyPr/>
          <a:lstStyle/>
          <a:p>
            <a:pPr algn="l"/>
            <a:r>
              <a:rPr lang="en-IN" altLang="en-US"/>
              <a:t>File Scope</a:t>
            </a:r>
          </a:p>
        </p:txBody>
      </p:sp>
      <p:sp>
        <p:nvSpPr>
          <p:cNvPr id="19459" name="Rectangle 3">
            <a:extLst>
              <a:ext uri="{FF2B5EF4-FFF2-40B4-BE49-F238E27FC236}">
                <a16:creationId xmlns:a16="http://schemas.microsoft.com/office/drawing/2014/main" id="{2E0FD086-ACFB-B899-C627-1E0F340CA714}"/>
              </a:ext>
            </a:extLst>
          </p:cNvPr>
          <p:cNvSpPr>
            <a:spLocks noChangeArrowheads="1"/>
          </p:cNvSpPr>
          <p:nvPr/>
        </p:nvSpPr>
        <p:spPr bwMode="auto">
          <a:xfrm>
            <a:off x="533400" y="1295400"/>
            <a:ext cx="38100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just">
              <a:spcBef>
                <a:spcPct val="0"/>
              </a:spcBef>
              <a:buFontTx/>
              <a:buNone/>
            </a:pPr>
            <a:r>
              <a:rPr lang="en-US" altLang="en-US" sz="2000">
                <a:solidFill>
                  <a:schemeClr val="tx1"/>
                </a:solidFill>
                <a:latin typeface="Arial" panose="020B0604020202020204" pitchFamily="34" charset="0"/>
              </a:rPr>
              <a:t>An identifier whose declaration is located outside any block or function parameter list has file scope. An identifier with file scope is visible from the declaration of the identifier to the end of the compilation unit, unless hidden by an inner block declaration. In the following example, the identifier </a:t>
            </a:r>
            <a:r>
              <a:rPr lang="en-US" altLang="en-US" sz="2000" b="1">
                <a:solidFill>
                  <a:schemeClr val="tx1"/>
                </a:solidFill>
                <a:latin typeface="Arial" panose="020B0604020202020204" pitchFamily="34" charset="0"/>
              </a:rPr>
              <a:t>num</a:t>
            </a:r>
            <a:r>
              <a:rPr lang="en-US" altLang="en-US" sz="2000">
                <a:solidFill>
                  <a:schemeClr val="tx1"/>
                </a:solidFill>
                <a:latin typeface="Arial" panose="020B0604020202020204" pitchFamily="34" charset="0"/>
              </a:rPr>
              <a:t> has file scope:</a:t>
            </a:r>
            <a:endParaRPr lang="en-IN" altLang="en-US" sz="2000">
              <a:solidFill>
                <a:schemeClr val="tx1"/>
              </a:solidFill>
              <a:latin typeface="Arial" panose="020B0604020202020204" pitchFamily="34" charset="0"/>
            </a:endParaRPr>
          </a:p>
        </p:txBody>
      </p:sp>
      <p:pic>
        <p:nvPicPr>
          <p:cNvPr id="19460" name="Picture 6" descr="Screen Clipping">
            <a:extLst>
              <a:ext uri="{FF2B5EF4-FFF2-40B4-BE49-F238E27FC236}">
                <a16:creationId xmlns:a16="http://schemas.microsoft.com/office/drawing/2014/main" id="{1A033D4A-0687-6A90-E9C2-B965302583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371600"/>
            <a:ext cx="4411663"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210BE20-6B5C-0F2E-67CA-42DE424A8B8F}"/>
              </a:ext>
            </a:extLst>
          </p:cNvPr>
          <p:cNvSpPr>
            <a:spLocks noGrp="1"/>
          </p:cNvSpPr>
          <p:nvPr>
            <p:ph type="title"/>
          </p:nvPr>
        </p:nvSpPr>
        <p:spPr/>
        <p:txBody>
          <a:bodyPr/>
          <a:lstStyle/>
          <a:p>
            <a:pPr algn="l"/>
            <a:r>
              <a:rPr lang="en-IN" altLang="en-US"/>
              <a:t>Visibility of an Identifier</a:t>
            </a:r>
          </a:p>
        </p:txBody>
      </p:sp>
      <p:sp>
        <p:nvSpPr>
          <p:cNvPr id="20483" name="Rectangle 3">
            <a:extLst>
              <a:ext uri="{FF2B5EF4-FFF2-40B4-BE49-F238E27FC236}">
                <a16:creationId xmlns:a16="http://schemas.microsoft.com/office/drawing/2014/main" id="{F43CB0D5-1EEC-A41E-8FD4-CCE73D266AAB}"/>
              </a:ext>
            </a:extLst>
          </p:cNvPr>
          <p:cNvSpPr>
            <a:spLocks noChangeArrowheads="1"/>
          </p:cNvSpPr>
          <p:nvPr/>
        </p:nvSpPr>
        <p:spPr bwMode="auto">
          <a:xfrm>
            <a:off x="457200" y="1143000"/>
            <a:ext cx="82296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just">
              <a:spcBef>
                <a:spcPct val="0"/>
              </a:spcBef>
              <a:buFont typeface="Wingdings" panose="05000000000000000000" pitchFamily="2" charset="2"/>
              <a:buChar char="q"/>
            </a:pPr>
            <a:r>
              <a:rPr lang="en-US" altLang="en-US" sz="2000">
                <a:solidFill>
                  <a:schemeClr val="tx1"/>
                </a:solidFill>
                <a:latin typeface="Arial" panose="020B0604020202020204" pitchFamily="34" charset="0"/>
              </a:rPr>
              <a:t>The visibility of an identifier is a region of the program source code from which an identifier’s associated object can be legally accessed.</a:t>
            </a:r>
          </a:p>
          <a:p>
            <a:pPr algn="just">
              <a:spcBef>
                <a:spcPct val="0"/>
              </a:spcBef>
              <a:buFont typeface="Wingdings" panose="05000000000000000000" pitchFamily="2" charset="2"/>
              <a:buChar char="q"/>
            </a:pPr>
            <a:r>
              <a:rPr lang="en-US" altLang="en-US" sz="2000">
                <a:solidFill>
                  <a:schemeClr val="tx1"/>
                </a:solidFill>
                <a:latin typeface="Arial" panose="020B0604020202020204" pitchFamily="34" charset="0"/>
              </a:rPr>
              <a:t>Scope and visibility usually coincide, though there are circumstances under which an object becomes temporarily hidden by the appearance of a duplicate identifier: the object still exists but the original identifier cannot be used to access it until the scope of the duplicate identifier ends.</a:t>
            </a:r>
          </a:p>
          <a:p>
            <a:pPr algn="just">
              <a:spcBef>
                <a:spcPct val="0"/>
              </a:spcBef>
              <a:buFont typeface="Wingdings" panose="05000000000000000000" pitchFamily="2" charset="2"/>
              <a:buChar char="q"/>
            </a:pPr>
            <a:r>
              <a:rPr lang="en-US" altLang="en-US" sz="2000">
                <a:solidFill>
                  <a:schemeClr val="tx1"/>
                </a:solidFill>
                <a:latin typeface="Arial" panose="020B0604020202020204" pitchFamily="34" charset="0"/>
              </a:rPr>
              <a:t>Technically, visibility cannot exceed a scope, but a scope can exceed visibility. </a:t>
            </a:r>
            <a:endParaRPr lang="en-IN" altLang="en-US" sz="2000">
              <a:solidFill>
                <a:schemeClr val="tx1"/>
              </a:solidFill>
              <a:latin typeface="Arial" panose="020B0604020202020204" pitchFamily="34" charset="0"/>
            </a:endParaRPr>
          </a:p>
        </p:txBody>
      </p:sp>
      <p:pic>
        <p:nvPicPr>
          <p:cNvPr id="20484" name="Picture 2" descr="Screen Clipping">
            <a:extLst>
              <a:ext uri="{FF2B5EF4-FFF2-40B4-BE49-F238E27FC236}">
                <a16:creationId xmlns:a16="http://schemas.microsoft.com/office/drawing/2014/main" id="{24120574-205E-4CE9-0DD2-48F826B0F4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962400"/>
            <a:ext cx="6005513"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B0BA6A50-371C-CC7C-A930-E816AD4FC5AF}"/>
              </a:ext>
            </a:extLst>
          </p:cNvPr>
          <p:cNvSpPr>
            <a:spLocks noGrp="1"/>
          </p:cNvSpPr>
          <p:nvPr>
            <p:ph type="title"/>
          </p:nvPr>
        </p:nvSpPr>
        <p:spPr/>
        <p:txBody>
          <a:bodyPr/>
          <a:lstStyle/>
          <a:p>
            <a:pPr algn="l"/>
            <a:r>
              <a:rPr lang="en-IN" altLang="en-US"/>
              <a:t>Automatic Storage Class (auto)</a:t>
            </a:r>
          </a:p>
        </p:txBody>
      </p:sp>
      <p:sp>
        <p:nvSpPr>
          <p:cNvPr id="21507" name="Content Placeholder 2">
            <a:extLst>
              <a:ext uri="{FF2B5EF4-FFF2-40B4-BE49-F238E27FC236}">
                <a16:creationId xmlns:a16="http://schemas.microsoft.com/office/drawing/2014/main" id="{C1E3F1FB-4EAC-DAB9-824B-A4708726F8D8}"/>
              </a:ext>
            </a:extLst>
          </p:cNvPr>
          <p:cNvSpPr>
            <a:spLocks noGrp="1"/>
          </p:cNvSpPr>
          <p:nvPr>
            <p:ph idx="1"/>
          </p:nvPr>
        </p:nvSpPr>
        <p:spPr>
          <a:xfrm>
            <a:off x="228600" y="1219200"/>
            <a:ext cx="4419600" cy="4525963"/>
          </a:xfrm>
        </p:spPr>
        <p:txBody>
          <a:bodyPr>
            <a:normAutofit lnSpcReduction="10000"/>
          </a:bodyPr>
          <a:lstStyle/>
          <a:p>
            <a:pPr algn="just"/>
            <a:r>
              <a:rPr lang="en-US" altLang="en-US" sz="2400"/>
              <a:t>A variable defined within a function or block with </a:t>
            </a:r>
            <a:r>
              <a:rPr lang="en-US" altLang="en-US" sz="2400" b="1">
                <a:solidFill>
                  <a:srgbClr val="FF0000"/>
                </a:solidFill>
              </a:rPr>
              <a:t>auto </a:t>
            </a:r>
            <a:r>
              <a:rPr lang="en-US" altLang="en-US" sz="2400"/>
              <a:t>specifier belongs to automatic storage class. All variables defined within a function or block by default belong to automatic storage class if no storage class is mentioned. Variables having automatic storage class are local to the block which they are defined in, and get destroyed on exit from the block.</a:t>
            </a:r>
            <a:endParaRPr lang="en-IN" altLang="en-US" sz="2400"/>
          </a:p>
        </p:txBody>
      </p:sp>
      <p:pic>
        <p:nvPicPr>
          <p:cNvPr id="21508" name="Picture 3" descr="Screen Clipping">
            <a:extLst>
              <a:ext uri="{FF2B5EF4-FFF2-40B4-BE49-F238E27FC236}">
                <a16:creationId xmlns:a16="http://schemas.microsoft.com/office/drawing/2014/main" id="{6A3C8E40-BBD2-F68B-459B-8E616F565C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371600"/>
            <a:ext cx="4419600" cy="45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010CD29-8F30-D4B7-EEA3-9A680DDC4136}"/>
              </a:ext>
            </a:extLst>
          </p:cNvPr>
          <p:cNvSpPr>
            <a:spLocks noGrp="1"/>
          </p:cNvSpPr>
          <p:nvPr>
            <p:ph type="title"/>
          </p:nvPr>
        </p:nvSpPr>
        <p:spPr/>
        <p:txBody>
          <a:bodyPr/>
          <a:lstStyle/>
          <a:p>
            <a:pPr algn="l"/>
            <a:r>
              <a:rPr lang="en-IN" altLang="en-US"/>
              <a:t>Register Storage Class</a:t>
            </a:r>
          </a:p>
        </p:txBody>
      </p:sp>
      <p:sp>
        <p:nvSpPr>
          <p:cNvPr id="22531" name="Content Placeholder 2">
            <a:extLst>
              <a:ext uri="{FF2B5EF4-FFF2-40B4-BE49-F238E27FC236}">
                <a16:creationId xmlns:a16="http://schemas.microsoft.com/office/drawing/2014/main" id="{AD2A3A4A-7C88-0FFB-7618-97499AB47546}"/>
              </a:ext>
            </a:extLst>
          </p:cNvPr>
          <p:cNvSpPr>
            <a:spLocks noGrp="1"/>
          </p:cNvSpPr>
          <p:nvPr>
            <p:ph idx="1"/>
          </p:nvPr>
        </p:nvSpPr>
        <p:spPr>
          <a:xfrm>
            <a:off x="76200" y="1295400"/>
            <a:ext cx="9067800" cy="4525963"/>
          </a:xfrm>
        </p:spPr>
        <p:txBody>
          <a:bodyPr/>
          <a:lstStyle/>
          <a:p>
            <a:pPr algn="just"/>
            <a:r>
              <a:rPr lang="en-US" altLang="en-US" sz="2400"/>
              <a:t>The </a:t>
            </a:r>
            <a:r>
              <a:rPr lang="en-US" altLang="en-US" sz="2400" b="1">
                <a:solidFill>
                  <a:srgbClr val="FF0000"/>
                </a:solidFill>
              </a:rPr>
              <a:t>register</a:t>
            </a:r>
            <a:r>
              <a:rPr lang="en-US" altLang="en-US" sz="2400"/>
              <a:t> specifier declares a variable of register storage class.</a:t>
            </a:r>
          </a:p>
          <a:p>
            <a:pPr algn="just"/>
            <a:r>
              <a:rPr lang="en-US" altLang="en-US" sz="2400"/>
              <a:t>Variables belonging to register storage class are </a:t>
            </a:r>
            <a:r>
              <a:rPr lang="en-US" altLang="en-US" sz="2400" b="1">
                <a:solidFill>
                  <a:srgbClr val="FF0000"/>
                </a:solidFill>
              </a:rPr>
              <a:t>local</a:t>
            </a:r>
            <a:r>
              <a:rPr lang="en-US" altLang="en-US" sz="2400"/>
              <a:t> to the block which they are defined in, and get destroyed on exit from the block.</a:t>
            </a:r>
          </a:p>
          <a:p>
            <a:pPr algn="just"/>
            <a:r>
              <a:rPr lang="en-US" altLang="en-US" sz="2400"/>
              <a:t>A register declaration is equivalent to an auto declaration, but hints that the declared </a:t>
            </a:r>
            <a:r>
              <a:rPr lang="en-US" altLang="en-US" sz="2400" b="1">
                <a:solidFill>
                  <a:srgbClr val="FF0000"/>
                </a:solidFill>
              </a:rPr>
              <a:t>variable will be accessed frequently</a:t>
            </a:r>
            <a:r>
              <a:rPr lang="en-US" altLang="en-US" sz="2400"/>
              <a:t>; therefore they are </a:t>
            </a:r>
            <a:r>
              <a:rPr lang="en-US" altLang="en-US" sz="2400" b="1">
                <a:solidFill>
                  <a:srgbClr val="FF0000"/>
                </a:solidFill>
              </a:rPr>
              <a:t>placed in CPU registers</a:t>
            </a:r>
            <a:r>
              <a:rPr lang="en-US" altLang="en-US" sz="2400"/>
              <a:t>, not in memory.</a:t>
            </a:r>
          </a:p>
          <a:p>
            <a:pPr algn="just"/>
            <a:r>
              <a:rPr lang="en-US" altLang="en-US" sz="2400"/>
              <a:t>However, if a variable is declared register, the </a:t>
            </a:r>
            <a:r>
              <a:rPr lang="en-US" altLang="en-US" sz="2400" b="1">
                <a:solidFill>
                  <a:srgbClr val="FF0000"/>
                </a:solidFill>
              </a:rPr>
              <a:t>unary &amp; (address of) </a:t>
            </a:r>
            <a:r>
              <a:rPr lang="en-US" altLang="en-US" sz="2400"/>
              <a:t>operator may not be applied to it, explicitly or implicitly.</a:t>
            </a:r>
          </a:p>
          <a:p>
            <a:pPr algn="just"/>
            <a:r>
              <a:rPr lang="en-US" altLang="en-US" sz="2400"/>
              <a:t>Register variables are also given no initial value by the compiler. </a:t>
            </a:r>
            <a:endParaRPr lang="en-IN" altLang="en-US" sz="240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0D5840F-0349-70F8-F10D-CB326255D14C}"/>
              </a:ext>
            </a:extLst>
          </p:cNvPr>
          <p:cNvSpPr>
            <a:spLocks noGrp="1"/>
          </p:cNvSpPr>
          <p:nvPr>
            <p:ph type="title"/>
          </p:nvPr>
        </p:nvSpPr>
        <p:spPr/>
        <p:txBody>
          <a:bodyPr/>
          <a:lstStyle/>
          <a:p>
            <a:pPr algn="l"/>
            <a:r>
              <a:rPr lang="en-IN" altLang="en-US"/>
              <a:t>Register Storage Class</a:t>
            </a:r>
          </a:p>
        </p:txBody>
      </p:sp>
      <p:pic>
        <p:nvPicPr>
          <p:cNvPr id="23555" name="Picture 4" descr="Screen Clipping">
            <a:extLst>
              <a:ext uri="{FF2B5EF4-FFF2-40B4-BE49-F238E27FC236}">
                <a16:creationId xmlns:a16="http://schemas.microsoft.com/office/drawing/2014/main" id="{ABB41790-CB7D-6C3B-91F2-5446ECF541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4754563"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2EC52C3C-E536-6839-8224-80DDB3DE912A}"/>
              </a:ext>
            </a:extLst>
          </p:cNvPr>
          <p:cNvSpPr>
            <a:spLocks noGrp="1"/>
          </p:cNvSpPr>
          <p:nvPr>
            <p:ph type="title"/>
          </p:nvPr>
        </p:nvSpPr>
        <p:spPr>
          <a:xfrm>
            <a:off x="0" y="381000"/>
            <a:ext cx="8229600" cy="838200"/>
          </a:xfrm>
        </p:spPr>
        <p:txBody>
          <a:bodyPr/>
          <a:lstStyle/>
          <a:p>
            <a:r>
              <a:rPr lang="en-IN" altLang="en-US"/>
              <a:t>Why prefer register over auto?</a:t>
            </a:r>
          </a:p>
        </p:txBody>
      </p:sp>
      <p:pic>
        <p:nvPicPr>
          <p:cNvPr id="24579" name="Picture 3" descr="Screen Clipping">
            <a:extLst>
              <a:ext uri="{FF2B5EF4-FFF2-40B4-BE49-F238E27FC236}">
                <a16:creationId xmlns:a16="http://schemas.microsoft.com/office/drawing/2014/main" id="{9B088461-E152-3403-8EA2-53C5B02295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302577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4F074BA5-64C8-E4AE-49B6-D44871FC52C2}"/>
              </a:ext>
            </a:extLst>
          </p:cNvPr>
          <p:cNvSpPr txBox="1">
            <a:spLocks/>
          </p:cNvSpPr>
          <p:nvPr/>
        </p:nvSpPr>
        <p:spPr bwMode="auto">
          <a:xfrm>
            <a:off x="76200" y="4648200"/>
            <a:ext cx="8991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accent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accent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accent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accent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accent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accent1"/>
                </a:solidFill>
                <a:latin typeface="Calibri" panose="020F0502020204030204" pitchFamily="34" charset="0"/>
              </a:defRPr>
            </a:lvl9pPr>
          </a:lstStyle>
          <a:p>
            <a:pPr algn="just">
              <a:spcBef>
                <a:spcPct val="0"/>
              </a:spcBef>
              <a:buFontTx/>
              <a:buNone/>
            </a:pPr>
            <a:r>
              <a:rPr lang="en-IN" altLang="en-US">
                <a:solidFill>
                  <a:schemeClr val="tx1"/>
                </a:solidFill>
              </a:rPr>
              <a:t>Check in this program how many times ‘i’ and ‘a’ is accessed.?  </a:t>
            </a:r>
          </a:p>
        </p:txBody>
      </p:sp>
      <p:sp>
        <p:nvSpPr>
          <p:cNvPr id="6" name="TextBox 5">
            <a:extLst>
              <a:ext uri="{FF2B5EF4-FFF2-40B4-BE49-F238E27FC236}">
                <a16:creationId xmlns:a16="http://schemas.microsoft.com/office/drawing/2014/main" id="{39D9C6A1-F7B3-52A9-5F75-F6848E170F3E}"/>
              </a:ext>
            </a:extLst>
          </p:cNvPr>
          <p:cNvSpPr txBox="1">
            <a:spLocks noChangeArrowheads="1"/>
          </p:cNvSpPr>
          <p:nvPr/>
        </p:nvSpPr>
        <p:spPr bwMode="auto">
          <a:xfrm>
            <a:off x="152400" y="5638800"/>
            <a:ext cx="868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a:t>The location of ‘i’ is accessed very frequently by CPU in above marked source lines. So placing such identifier in CPU register can reduce time for execution.</a:t>
            </a:r>
          </a:p>
        </p:txBody>
      </p:sp>
      <p:sp>
        <p:nvSpPr>
          <p:cNvPr id="7" name="Rectangle 6">
            <a:extLst>
              <a:ext uri="{FF2B5EF4-FFF2-40B4-BE49-F238E27FC236}">
                <a16:creationId xmlns:a16="http://schemas.microsoft.com/office/drawing/2014/main" id="{0E409F41-99F8-4A60-E0B6-F4D3E75B4DDF}"/>
              </a:ext>
            </a:extLst>
          </p:cNvPr>
          <p:cNvSpPr/>
          <p:nvPr/>
        </p:nvSpPr>
        <p:spPr>
          <a:xfrm>
            <a:off x="914400" y="2438400"/>
            <a:ext cx="15240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 name="Rectangle 7">
            <a:extLst>
              <a:ext uri="{FF2B5EF4-FFF2-40B4-BE49-F238E27FC236}">
                <a16:creationId xmlns:a16="http://schemas.microsoft.com/office/drawing/2014/main" id="{3E264A66-CB94-ABC7-89D1-861C1CCB693C}"/>
              </a:ext>
            </a:extLst>
          </p:cNvPr>
          <p:cNvSpPr/>
          <p:nvPr/>
        </p:nvSpPr>
        <p:spPr>
          <a:xfrm>
            <a:off x="1371600" y="2667000"/>
            <a:ext cx="1981200" cy="2460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 name="Rectangle 8">
            <a:extLst>
              <a:ext uri="{FF2B5EF4-FFF2-40B4-BE49-F238E27FC236}">
                <a16:creationId xmlns:a16="http://schemas.microsoft.com/office/drawing/2014/main" id="{01DA1C37-11F2-054D-A77E-C5FBA7C79D1E}"/>
              </a:ext>
            </a:extLst>
          </p:cNvPr>
          <p:cNvSpPr/>
          <p:nvPr/>
        </p:nvSpPr>
        <p:spPr>
          <a:xfrm>
            <a:off x="1371600" y="2971800"/>
            <a:ext cx="1981200" cy="2460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 name="Rectangle 9">
            <a:extLst>
              <a:ext uri="{FF2B5EF4-FFF2-40B4-BE49-F238E27FC236}">
                <a16:creationId xmlns:a16="http://schemas.microsoft.com/office/drawing/2014/main" id="{C3DF0485-0238-FDF2-13C5-D4219A43B715}"/>
              </a:ext>
            </a:extLst>
          </p:cNvPr>
          <p:cNvSpPr/>
          <p:nvPr/>
        </p:nvSpPr>
        <p:spPr>
          <a:xfrm>
            <a:off x="1371600" y="3200400"/>
            <a:ext cx="1981200" cy="2460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pic>
        <p:nvPicPr>
          <p:cNvPr id="11" name="Picture 10" descr="Screen Clipping">
            <a:extLst>
              <a:ext uri="{FF2B5EF4-FFF2-40B4-BE49-F238E27FC236}">
                <a16:creationId xmlns:a16="http://schemas.microsoft.com/office/drawing/2014/main" id="{AECB5707-E003-EA0C-FB10-26BC106D0D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371600"/>
            <a:ext cx="2995613"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ight Arrow 11">
            <a:extLst>
              <a:ext uri="{FF2B5EF4-FFF2-40B4-BE49-F238E27FC236}">
                <a16:creationId xmlns:a16="http://schemas.microsoft.com/office/drawing/2014/main" id="{472DE6C9-EE60-7AD3-4F30-8F3C3F7EA06E}"/>
              </a:ext>
            </a:extLst>
          </p:cNvPr>
          <p:cNvSpPr/>
          <p:nvPr/>
        </p:nvSpPr>
        <p:spPr>
          <a:xfrm>
            <a:off x="3886200" y="228600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animBg="1"/>
      <p:bldP spid="10" grpId="0" animBg="1"/>
      <p:bldP spid="12"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8B67B1D1-017C-E566-8036-F2CB1BDA2900}"/>
              </a:ext>
            </a:extLst>
          </p:cNvPr>
          <p:cNvSpPr>
            <a:spLocks noGrp="1"/>
          </p:cNvSpPr>
          <p:nvPr>
            <p:ph type="title"/>
          </p:nvPr>
        </p:nvSpPr>
        <p:spPr/>
        <p:txBody>
          <a:bodyPr/>
          <a:lstStyle/>
          <a:p>
            <a:pPr algn="just"/>
            <a:r>
              <a:rPr lang="en-IN" altLang="en-US"/>
              <a:t>Static storage class</a:t>
            </a:r>
          </a:p>
        </p:txBody>
      </p:sp>
      <p:sp>
        <p:nvSpPr>
          <p:cNvPr id="25603" name="Content Placeholder 2">
            <a:extLst>
              <a:ext uri="{FF2B5EF4-FFF2-40B4-BE49-F238E27FC236}">
                <a16:creationId xmlns:a16="http://schemas.microsoft.com/office/drawing/2014/main" id="{3456C235-B943-47DE-8F9F-069BD2C148DC}"/>
              </a:ext>
            </a:extLst>
          </p:cNvPr>
          <p:cNvSpPr>
            <a:spLocks noGrp="1"/>
          </p:cNvSpPr>
          <p:nvPr>
            <p:ph idx="1"/>
          </p:nvPr>
        </p:nvSpPr>
        <p:spPr>
          <a:xfrm>
            <a:off x="457200" y="1600200"/>
            <a:ext cx="8229600" cy="2971800"/>
          </a:xfrm>
        </p:spPr>
        <p:txBody>
          <a:bodyPr>
            <a:normAutofit lnSpcReduction="10000"/>
          </a:bodyPr>
          <a:lstStyle/>
          <a:p>
            <a:pPr algn="just"/>
            <a:r>
              <a:rPr lang="en-US" altLang="en-US"/>
              <a:t>The static specifier gives the declared variable static storage class. Static variables can be used within function or file. Unlike global variables, static variables are not visible outside their function or file, but they maintain their values between calls.</a:t>
            </a:r>
            <a:endParaRPr lang="en-I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Introduction to C </a:t>
            </a:r>
            <a:endParaRPr/>
          </a:p>
        </p:txBody>
      </p:sp>
      <p:sp>
        <p:nvSpPr>
          <p:cNvPr id="84" name="Google Shape;84;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3200"/>
              <a:buChar char="•"/>
            </a:pPr>
            <a:r>
              <a:rPr lang="en-US">
                <a:solidFill>
                  <a:schemeClr val="accent1"/>
                </a:solidFill>
              </a:rPr>
              <a:t>Like every language C programming language requires basic building blocks to communicate with the computer.</a:t>
            </a:r>
            <a:endParaRPr/>
          </a:p>
          <a:p>
            <a:pPr marL="342900" lvl="0" indent="-342900" algn="just" rtl="0">
              <a:spcBef>
                <a:spcPts val="640"/>
              </a:spcBef>
              <a:spcAft>
                <a:spcPts val="0"/>
              </a:spcAft>
              <a:buClr>
                <a:schemeClr val="accent1"/>
              </a:buClr>
              <a:buSzPts val="3200"/>
              <a:buChar char="•"/>
            </a:pPr>
            <a:r>
              <a:rPr lang="en-US">
                <a:solidFill>
                  <a:schemeClr val="accent1"/>
                </a:solidFill>
              </a:rPr>
              <a:t>So we require </a:t>
            </a:r>
            <a:endParaRPr/>
          </a:p>
          <a:p>
            <a:pPr marL="742950" lvl="1" indent="-285750" algn="just" rtl="0">
              <a:spcBef>
                <a:spcPts val="560"/>
              </a:spcBef>
              <a:spcAft>
                <a:spcPts val="0"/>
              </a:spcAft>
              <a:buClr>
                <a:schemeClr val="accent1"/>
              </a:buClr>
              <a:buSzPts val="2800"/>
              <a:buChar char="–"/>
            </a:pPr>
            <a:r>
              <a:rPr lang="en-US">
                <a:solidFill>
                  <a:schemeClr val="accent1"/>
                </a:solidFill>
              </a:rPr>
              <a:t>Character set</a:t>
            </a:r>
            <a:endParaRPr/>
          </a:p>
          <a:p>
            <a:pPr marL="742950" lvl="1" indent="-285750" algn="just" rtl="0">
              <a:spcBef>
                <a:spcPts val="560"/>
              </a:spcBef>
              <a:spcAft>
                <a:spcPts val="0"/>
              </a:spcAft>
              <a:buClr>
                <a:schemeClr val="accent1"/>
              </a:buClr>
              <a:buSzPts val="2800"/>
              <a:buChar char="–"/>
            </a:pPr>
            <a:r>
              <a:rPr lang="en-US">
                <a:solidFill>
                  <a:schemeClr val="accent1"/>
                </a:solidFill>
              </a:rPr>
              <a:t>Words(keywords and identifiers)</a:t>
            </a:r>
            <a:endParaRPr/>
          </a:p>
          <a:p>
            <a:pPr marL="742950" lvl="1" indent="-285750" algn="just" rtl="0">
              <a:spcBef>
                <a:spcPts val="560"/>
              </a:spcBef>
              <a:spcAft>
                <a:spcPts val="0"/>
              </a:spcAft>
              <a:buClr>
                <a:schemeClr val="accent1"/>
              </a:buClr>
              <a:buSzPts val="2800"/>
              <a:buChar char="–"/>
            </a:pPr>
            <a:r>
              <a:rPr lang="en-US">
                <a:solidFill>
                  <a:schemeClr val="accent1"/>
                </a:solidFill>
              </a:rPr>
              <a:t>Statement (instructions)</a:t>
            </a:r>
            <a:endParaRPr/>
          </a:p>
          <a:p>
            <a:pPr marL="742950" lvl="1" indent="-285750" algn="just" rtl="0">
              <a:spcBef>
                <a:spcPts val="560"/>
              </a:spcBef>
              <a:spcAft>
                <a:spcPts val="0"/>
              </a:spcAft>
              <a:buClr>
                <a:schemeClr val="accent1"/>
              </a:buClr>
              <a:buSzPts val="2800"/>
              <a:buChar char="–"/>
            </a:pPr>
            <a:r>
              <a:rPr lang="en-US">
                <a:solidFill>
                  <a:schemeClr val="accent1"/>
                </a:solidFill>
              </a:rPr>
              <a:t>Program </a:t>
            </a:r>
            <a:endParaRPr>
              <a:solidFill>
                <a:schemeClr val="accent1"/>
              </a:solidFill>
            </a:endParaRPr>
          </a:p>
        </p:txBody>
      </p:sp>
      <p:grpSp>
        <p:nvGrpSpPr>
          <p:cNvPr id="85" name="Google Shape;85;p4"/>
          <p:cNvGrpSpPr/>
          <p:nvPr/>
        </p:nvGrpSpPr>
        <p:grpSpPr>
          <a:xfrm>
            <a:off x="6096000" y="2667000"/>
            <a:ext cx="2286000" cy="3505200"/>
            <a:chOff x="6096000" y="2667000"/>
            <a:chExt cx="2286000" cy="3505200"/>
          </a:xfrm>
        </p:grpSpPr>
        <p:sp>
          <p:nvSpPr>
            <p:cNvPr id="86" name="Google Shape;86;p4"/>
            <p:cNvSpPr/>
            <p:nvPr/>
          </p:nvSpPr>
          <p:spPr>
            <a:xfrm>
              <a:off x="6096000" y="2667000"/>
              <a:ext cx="2286000" cy="609600"/>
            </a:xfrm>
            <a:prstGeom prst="roundRect">
              <a:avLst>
                <a:gd name="adj" fmla="val 16667"/>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chemeClr val="lt1"/>
                  </a:solidFill>
                  <a:latin typeface="Calibri"/>
                  <a:ea typeface="Calibri"/>
                  <a:cs typeface="Calibri"/>
                  <a:sym typeface="Calibri"/>
                </a:rPr>
                <a:t>Characters</a:t>
              </a:r>
              <a:endParaRPr sz="3200" b="0" i="0" u="none" strike="noStrike" cap="none">
                <a:solidFill>
                  <a:schemeClr val="lt1"/>
                </a:solidFill>
                <a:latin typeface="Calibri"/>
                <a:ea typeface="Calibri"/>
                <a:cs typeface="Calibri"/>
                <a:sym typeface="Calibri"/>
              </a:endParaRPr>
            </a:p>
          </p:txBody>
        </p:sp>
        <p:sp>
          <p:nvSpPr>
            <p:cNvPr id="87" name="Google Shape;87;p4"/>
            <p:cNvSpPr/>
            <p:nvPr/>
          </p:nvSpPr>
          <p:spPr>
            <a:xfrm>
              <a:off x="6096000" y="3657600"/>
              <a:ext cx="2286000" cy="609600"/>
            </a:xfrm>
            <a:prstGeom prst="roundRect">
              <a:avLst>
                <a:gd name="adj" fmla="val 16667"/>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chemeClr val="lt1"/>
                  </a:solidFill>
                  <a:latin typeface="Calibri"/>
                  <a:ea typeface="Calibri"/>
                  <a:cs typeface="Calibri"/>
                  <a:sym typeface="Calibri"/>
                </a:rPr>
                <a:t>Words</a:t>
              </a:r>
              <a:endParaRPr sz="3200" b="0" i="0" u="none" strike="noStrike" cap="none">
                <a:solidFill>
                  <a:schemeClr val="lt1"/>
                </a:solidFill>
                <a:latin typeface="Calibri"/>
                <a:ea typeface="Calibri"/>
                <a:cs typeface="Calibri"/>
                <a:sym typeface="Calibri"/>
              </a:endParaRPr>
            </a:p>
          </p:txBody>
        </p:sp>
        <p:sp>
          <p:nvSpPr>
            <p:cNvPr id="88" name="Google Shape;88;p4"/>
            <p:cNvSpPr/>
            <p:nvPr/>
          </p:nvSpPr>
          <p:spPr>
            <a:xfrm>
              <a:off x="6096000" y="4572000"/>
              <a:ext cx="2286000" cy="609600"/>
            </a:xfrm>
            <a:prstGeom prst="roundRect">
              <a:avLst>
                <a:gd name="adj" fmla="val 16667"/>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chemeClr val="lt1"/>
                  </a:solidFill>
                  <a:latin typeface="Calibri"/>
                  <a:ea typeface="Calibri"/>
                  <a:cs typeface="Calibri"/>
                  <a:sym typeface="Calibri"/>
                </a:rPr>
                <a:t>Statements</a:t>
              </a:r>
              <a:endParaRPr sz="3200" b="0" i="0" u="none" strike="noStrike" cap="none">
                <a:solidFill>
                  <a:schemeClr val="lt1"/>
                </a:solidFill>
                <a:latin typeface="Calibri"/>
                <a:ea typeface="Calibri"/>
                <a:cs typeface="Calibri"/>
                <a:sym typeface="Calibri"/>
              </a:endParaRPr>
            </a:p>
          </p:txBody>
        </p:sp>
        <p:sp>
          <p:nvSpPr>
            <p:cNvPr id="89" name="Google Shape;89;p4"/>
            <p:cNvSpPr/>
            <p:nvPr/>
          </p:nvSpPr>
          <p:spPr>
            <a:xfrm>
              <a:off x="6096000" y="5562600"/>
              <a:ext cx="2286000" cy="609600"/>
            </a:xfrm>
            <a:prstGeom prst="roundRect">
              <a:avLst>
                <a:gd name="adj" fmla="val 16667"/>
              </a:avLst>
            </a:prstGeom>
            <a:solidFill>
              <a:srgbClr val="00206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chemeClr val="lt1"/>
                  </a:solidFill>
                  <a:latin typeface="Calibri"/>
                  <a:ea typeface="Calibri"/>
                  <a:cs typeface="Calibri"/>
                  <a:sym typeface="Calibri"/>
                </a:rPr>
                <a:t>Programs</a:t>
              </a:r>
              <a:endParaRPr sz="3200" b="0" i="0" u="none" strike="noStrike" cap="none">
                <a:solidFill>
                  <a:schemeClr val="lt1"/>
                </a:solidFill>
                <a:latin typeface="Calibri"/>
                <a:ea typeface="Calibri"/>
                <a:cs typeface="Calibri"/>
                <a:sym typeface="Calibri"/>
              </a:endParaRPr>
            </a:p>
          </p:txBody>
        </p:sp>
        <p:sp>
          <p:nvSpPr>
            <p:cNvPr id="90" name="Google Shape;90;p4"/>
            <p:cNvSpPr/>
            <p:nvPr/>
          </p:nvSpPr>
          <p:spPr>
            <a:xfrm>
              <a:off x="6858000" y="3276600"/>
              <a:ext cx="685800" cy="381000"/>
            </a:xfrm>
            <a:prstGeom prst="downArrow">
              <a:avLst>
                <a:gd name="adj1" fmla="val 50000"/>
                <a:gd name="adj2" fmla="val 50000"/>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endParaRPr sz="3200" b="0" i="0" u="none" strike="noStrike" cap="none">
                <a:solidFill>
                  <a:schemeClr val="lt1"/>
                </a:solidFill>
                <a:latin typeface="Arial"/>
                <a:ea typeface="Arial"/>
                <a:cs typeface="Arial"/>
                <a:sym typeface="Arial"/>
              </a:endParaRPr>
            </a:p>
          </p:txBody>
        </p:sp>
        <p:sp>
          <p:nvSpPr>
            <p:cNvPr id="91" name="Google Shape;91;p4"/>
            <p:cNvSpPr/>
            <p:nvPr/>
          </p:nvSpPr>
          <p:spPr>
            <a:xfrm>
              <a:off x="6858000" y="4267200"/>
              <a:ext cx="685800" cy="381000"/>
            </a:xfrm>
            <a:prstGeom prst="downArrow">
              <a:avLst>
                <a:gd name="adj1" fmla="val 50000"/>
                <a:gd name="adj2" fmla="val 50000"/>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endParaRPr sz="3200" b="0" i="0" u="none" strike="noStrike" cap="none">
                <a:solidFill>
                  <a:schemeClr val="lt1"/>
                </a:solidFill>
                <a:latin typeface="Arial"/>
                <a:ea typeface="Arial"/>
                <a:cs typeface="Arial"/>
                <a:sym typeface="Arial"/>
              </a:endParaRPr>
            </a:p>
          </p:txBody>
        </p:sp>
        <p:sp>
          <p:nvSpPr>
            <p:cNvPr id="92" name="Google Shape;92;p4"/>
            <p:cNvSpPr/>
            <p:nvPr/>
          </p:nvSpPr>
          <p:spPr>
            <a:xfrm>
              <a:off x="6858000" y="5181600"/>
              <a:ext cx="685800" cy="381000"/>
            </a:xfrm>
            <a:prstGeom prst="downArrow">
              <a:avLst>
                <a:gd name="adj1" fmla="val 50000"/>
                <a:gd name="adj2" fmla="val 50000"/>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Times New Roman"/>
                <a:buNone/>
              </a:pPr>
              <a:endParaRPr sz="32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p:tgtEl>
                                          <p:spTgt spid="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12B4-9EC3-4748-8B8B-CC4CBCBB43A0}"/>
              </a:ext>
            </a:extLst>
          </p:cNvPr>
          <p:cNvSpPr>
            <a:spLocks noGrp="1"/>
          </p:cNvSpPr>
          <p:nvPr>
            <p:ph type="title"/>
          </p:nvPr>
        </p:nvSpPr>
        <p:spPr/>
        <p:txBody>
          <a:bodyPr/>
          <a:lstStyle/>
          <a:p>
            <a:r>
              <a:rPr lang="en-US" dirty="0"/>
              <a:t>Q3</a:t>
            </a:r>
            <a:endParaRPr lang="en-IN" dirty="0"/>
          </a:p>
        </p:txBody>
      </p:sp>
      <p:sp>
        <p:nvSpPr>
          <p:cNvPr id="3" name="Text Placeholder 2">
            <a:extLst>
              <a:ext uri="{FF2B5EF4-FFF2-40B4-BE49-F238E27FC236}">
                <a16:creationId xmlns:a16="http://schemas.microsoft.com/office/drawing/2014/main" id="{39CFBAA4-B7B9-4BCA-BF41-AB9F1623C13F}"/>
              </a:ext>
            </a:extLst>
          </p:cNvPr>
          <p:cNvSpPr>
            <a:spLocks noGrp="1"/>
          </p:cNvSpPr>
          <p:nvPr>
            <p:ph type="body" idx="1"/>
          </p:nvPr>
        </p:nvSpPr>
        <p:spPr/>
        <p:txBody>
          <a:bodyPr>
            <a:normAutofit/>
          </a:bodyPr>
          <a:lstStyle/>
          <a:p>
            <a:pPr marL="25400" indent="0">
              <a:buNone/>
            </a:pPr>
            <a:r>
              <a:rPr lang="en-US" sz="2000" dirty="0"/>
              <a:t>In a C program, following variables are defined:</a:t>
            </a:r>
          </a:p>
          <a:p>
            <a:pPr marL="25400" indent="0">
              <a:buNone/>
            </a:pPr>
            <a:r>
              <a:rPr lang="en-US" sz="2000" dirty="0"/>
              <a:t>float      x = 2.17;</a:t>
            </a:r>
          </a:p>
          <a:p>
            <a:pPr marL="25400" indent="0">
              <a:buNone/>
            </a:pPr>
            <a:r>
              <a:rPr lang="en-US" sz="2000" dirty="0"/>
              <a:t>double   y = 2.17;</a:t>
            </a:r>
          </a:p>
          <a:p>
            <a:pPr marL="25400" indent="0">
              <a:buNone/>
            </a:pPr>
            <a:r>
              <a:rPr lang="en-US" sz="2000" dirty="0"/>
              <a:t>long double z = 2.17;</a:t>
            </a:r>
          </a:p>
          <a:p>
            <a:pPr marL="25400" indent="0">
              <a:buNone/>
            </a:pPr>
            <a:r>
              <a:rPr lang="en-IN" sz="2000" dirty="0"/>
              <a:t>Which of the following is correct way for printing these variables via </a:t>
            </a:r>
            <a:r>
              <a:rPr lang="en-IN" sz="2000" dirty="0" err="1"/>
              <a:t>printf</a:t>
            </a:r>
            <a:r>
              <a:rPr lang="en-IN" sz="2000" dirty="0"/>
              <a:t>.</a:t>
            </a:r>
          </a:p>
          <a:p>
            <a:pPr marL="25400" indent="0">
              <a:buNone/>
            </a:pPr>
            <a:r>
              <a:rPr lang="en-IN" sz="2000" dirty="0"/>
              <a:t>A. </a:t>
            </a:r>
            <a:r>
              <a:rPr lang="en-IN" sz="2000" dirty="0" err="1"/>
              <a:t>printf</a:t>
            </a:r>
            <a:r>
              <a:rPr lang="en-IN" sz="2000" dirty="0"/>
              <a:t>("%f %</a:t>
            </a:r>
            <a:r>
              <a:rPr lang="en-IN" sz="2000" dirty="0" err="1"/>
              <a:t>lf</a:t>
            </a:r>
            <a:r>
              <a:rPr lang="en-IN" sz="2000" dirty="0"/>
              <a:t> %</a:t>
            </a:r>
            <a:r>
              <a:rPr lang="en-IN" sz="2000" dirty="0" err="1"/>
              <a:t>Lf</a:t>
            </a:r>
            <a:r>
              <a:rPr lang="en-IN" sz="2000" dirty="0"/>
              <a:t>",</a:t>
            </a:r>
            <a:r>
              <a:rPr lang="en-IN" sz="2000" dirty="0" err="1"/>
              <a:t>x,y,z</a:t>
            </a:r>
            <a:r>
              <a:rPr lang="en-IN" sz="2000" dirty="0"/>
              <a:t>);</a:t>
            </a:r>
          </a:p>
          <a:p>
            <a:pPr marL="25400" indent="0">
              <a:buNone/>
            </a:pPr>
            <a:r>
              <a:rPr lang="en-IN" sz="2000" dirty="0"/>
              <a:t>B. </a:t>
            </a:r>
            <a:r>
              <a:rPr lang="en-IN" sz="2000" dirty="0" err="1"/>
              <a:t>printf</a:t>
            </a:r>
            <a:r>
              <a:rPr lang="en-IN" sz="2000" dirty="0"/>
              <a:t>(“%f %f %f”,</a:t>
            </a:r>
            <a:r>
              <a:rPr lang="en-IN" sz="2000" dirty="0" err="1"/>
              <a:t>x,y,z</a:t>
            </a:r>
            <a:r>
              <a:rPr lang="en-IN" sz="2000" dirty="0"/>
              <a:t>);</a:t>
            </a:r>
          </a:p>
          <a:p>
            <a:pPr marL="25400" indent="0">
              <a:buNone/>
            </a:pPr>
            <a:r>
              <a:rPr lang="en-IN" sz="2000" dirty="0"/>
              <a:t>C. </a:t>
            </a:r>
            <a:r>
              <a:rPr lang="en-IN" sz="2000" dirty="0" err="1"/>
              <a:t>printf</a:t>
            </a:r>
            <a:r>
              <a:rPr lang="en-IN" sz="2000" dirty="0"/>
              <a:t>("%f %ff %</a:t>
            </a:r>
            <a:r>
              <a:rPr lang="en-IN" sz="2000" dirty="0" err="1"/>
              <a:t>fff</a:t>
            </a:r>
            <a:r>
              <a:rPr lang="en-IN" sz="2000" dirty="0"/>
              <a:t>",</a:t>
            </a:r>
            <a:r>
              <a:rPr lang="en-IN" sz="2000" dirty="0" err="1"/>
              <a:t>x,y,z</a:t>
            </a:r>
            <a:r>
              <a:rPr lang="en-IN" sz="2000" dirty="0"/>
              <a:t>);</a:t>
            </a:r>
          </a:p>
          <a:p>
            <a:pPr marL="25400" indent="0">
              <a:buNone/>
            </a:pPr>
            <a:r>
              <a:rPr lang="en-IN" sz="2000" dirty="0"/>
              <a:t>D. </a:t>
            </a:r>
            <a:r>
              <a:rPr lang="en-IN" sz="2000" dirty="0" err="1"/>
              <a:t>printf</a:t>
            </a:r>
            <a:r>
              <a:rPr lang="en-IN" sz="2000" dirty="0"/>
              <a:t>("%f %</a:t>
            </a:r>
            <a:r>
              <a:rPr lang="en-IN" sz="2000" dirty="0" err="1"/>
              <a:t>lf</a:t>
            </a:r>
            <a:r>
              <a:rPr lang="en-IN" sz="2000" dirty="0"/>
              <a:t> %</a:t>
            </a:r>
            <a:r>
              <a:rPr lang="en-IN" sz="2000" dirty="0" err="1"/>
              <a:t>llf</a:t>
            </a:r>
            <a:r>
              <a:rPr lang="en-IN" sz="2000" dirty="0"/>
              <a:t>",</a:t>
            </a:r>
            <a:r>
              <a:rPr lang="en-IN" sz="2000" dirty="0" err="1"/>
              <a:t>x,y,z</a:t>
            </a:r>
            <a:r>
              <a:rPr lang="en-IN" sz="2000" dirty="0"/>
              <a:t>);</a:t>
            </a:r>
          </a:p>
        </p:txBody>
      </p:sp>
    </p:spTree>
    <p:extLst>
      <p:ext uri="{BB962C8B-B14F-4D97-AF65-F5344CB8AC3E}">
        <p14:creationId xmlns:p14="http://schemas.microsoft.com/office/powerpoint/2010/main" val="11659438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ED19F959-E18D-DD3F-8023-F3162E6CB2D1}"/>
              </a:ext>
            </a:extLst>
          </p:cNvPr>
          <p:cNvSpPr>
            <a:spLocks noGrp="1"/>
          </p:cNvSpPr>
          <p:nvPr>
            <p:ph type="title"/>
          </p:nvPr>
        </p:nvSpPr>
        <p:spPr>
          <a:xfrm>
            <a:off x="0" y="304800"/>
            <a:ext cx="8229600" cy="868363"/>
          </a:xfrm>
        </p:spPr>
        <p:txBody>
          <a:bodyPr/>
          <a:lstStyle/>
          <a:p>
            <a:pPr algn="l"/>
            <a:r>
              <a:rPr lang="en-IN" altLang="en-US"/>
              <a:t>Static storage class as local</a:t>
            </a:r>
          </a:p>
        </p:txBody>
      </p:sp>
      <p:pic>
        <p:nvPicPr>
          <p:cNvPr id="26627" name="Picture 3" descr="Screen Clipping">
            <a:extLst>
              <a:ext uri="{FF2B5EF4-FFF2-40B4-BE49-F238E27FC236}">
                <a16:creationId xmlns:a16="http://schemas.microsoft.com/office/drawing/2014/main" id="{559270B8-F01C-277E-4C33-44FB52D244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1287463"/>
            <a:ext cx="5753100"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FFD966C6-E745-3704-658C-D2A211FABA1A}"/>
              </a:ext>
            </a:extLst>
          </p:cNvPr>
          <p:cNvSpPr>
            <a:spLocks noGrp="1"/>
          </p:cNvSpPr>
          <p:nvPr>
            <p:ph type="title"/>
          </p:nvPr>
        </p:nvSpPr>
        <p:spPr>
          <a:xfrm>
            <a:off x="0" y="304800"/>
            <a:ext cx="8229600" cy="868363"/>
          </a:xfrm>
        </p:spPr>
        <p:txBody>
          <a:bodyPr/>
          <a:lstStyle/>
          <a:p>
            <a:pPr algn="l"/>
            <a:r>
              <a:rPr lang="en-IN" altLang="en-US"/>
              <a:t>Static storage class as global</a:t>
            </a:r>
          </a:p>
        </p:txBody>
      </p:sp>
      <p:sp>
        <p:nvSpPr>
          <p:cNvPr id="27651" name="Rectangle 2">
            <a:extLst>
              <a:ext uri="{FF2B5EF4-FFF2-40B4-BE49-F238E27FC236}">
                <a16:creationId xmlns:a16="http://schemas.microsoft.com/office/drawing/2014/main" id="{FF9DCD1E-7ED2-2D53-0E52-A1B3304C3D51}"/>
              </a:ext>
            </a:extLst>
          </p:cNvPr>
          <p:cNvSpPr>
            <a:spLocks noChangeArrowheads="1"/>
          </p:cNvSpPr>
          <p:nvPr/>
        </p:nvSpPr>
        <p:spPr bwMode="auto">
          <a:xfrm>
            <a:off x="152400" y="1295400"/>
            <a:ext cx="43434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a:t>When static specifier is applied to a global variable or a function then compiler makes that variable or function known only to the file in which it is defined. A static global variable has internal linkage that means even though the variable is global; routines in other files have no knowledge of it and cannot access and alter its contents directly. </a:t>
            </a:r>
            <a:endParaRPr lang="en-IN" altLang="en-US" sz="2400"/>
          </a:p>
        </p:txBody>
      </p:sp>
      <p:pic>
        <p:nvPicPr>
          <p:cNvPr id="27652" name="Picture 4" descr="Screen Clipping">
            <a:extLst>
              <a:ext uri="{FF2B5EF4-FFF2-40B4-BE49-F238E27FC236}">
                <a16:creationId xmlns:a16="http://schemas.microsoft.com/office/drawing/2014/main" id="{046F65FE-D90B-A1B4-C0C2-39877AD569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371600"/>
            <a:ext cx="293370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C14BFFF-6FEA-E337-0777-5D19AC150E1D}"/>
              </a:ext>
            </a:extLst>
          </p:cNvPr>
          <p:cNvSpPr>
            <a:spLocks noGrp="1"/>
          </p:cNvSpPr>
          <p:nvPr>
            <p:ph type="title"/>
          </p:nvPr>
        </p:nvSpPr>
        <p:spPr>
          <a:xfrm>
            <a:off x="457200" y="609600"/>
            <a:ext cx="8229600" cy="808038"/>
          </a:xfrm>
        </p:spPr>
        <p:txBody>
          <a:bodyPr/>
          <a:lstStyle/>
          <a:p>
            <a:pPr algn="l"/>
            <a:r>
              <a:rPr lang="en-IN" altLang="en-US"/>
              <a:t>extern storage class</a:t>
            </a:r>
          </a:p>
        </p:txBody>
      </p:sp>
      <p:sp>
        <p:nvSpPr>
          <p:cNvPr id="28675" name="Content Placeholder 2">
            <a:extLst>
              <a:ext uri="{FF2B5EF4-FFF2-40B4-BE49-F238E27FC236}">
                <a16:creationId xmlns:a16="http://schemas.microsoft.com/office/drawing/2014/main" id="{8107C312-A6A8-6347-C99F-72DBE8063BB0}"/>
              </a:ext>
            </a:extLst>
          </p:cNvPr>
          <p:cNvSpPr>
            <a:spLocks noGrp="1"/>
          </p:cNvSpPr>
          <p:nvPr>
            <p:ph idx="1"/>
          </p:nvPr>
        </p:nvSpPr>
        <p:spPr/>
        <p:txBody>
          <a:bodyPr>
            <a:normAutofit lnSpcReduction="10000"/>
          </a:bodyPr>
          <a:lstStyle/>
          <a:p>
            <a:pPr algn="just">
              <a:buFont typeface="Wingdings" panose="05000000000000000000" pitchFamily="2" charset="2"/>
              <a:buChar char="q"/>
            </a:pPr>
            <a:r>
              <a:rPr lang="en-US" altLang="en-US" sz="2000"/>
              <a:t>The extern specifier gives the declared variable external storage class. The principal use of extern is to specify that a variable is declared with external linkage elsewhere in the program. </a:t>
            </a:r>
          </a:p>
          <a:p>
            <a:pPr algn="just">
              <a:buFont typeface="Wingdings" panose="05000000000000000000" pitchFamily="2" charset="2"/>
              <a:buChar char="q"/>
            </a:pPr>
            <a:r>
              <a:rPr lang="en-US" altLang="en-US" sz="2000"/>
              <a:t>To understand why this is important, it is necessary to understand the difference between a declaration and a definition. </a:t>
            </a:r>
          </a:p>
          <a:p>
            <a:pPr algn="just">
              <a:buFont typeface="Wingdings" panose="05000000000000000000" pitchFamily="2" charset="2"/>
              <a:buChar char="q"/>
            </a:pPr>
            <a:r>
              <a:rPr lang="en-US" altLang="en-US" sz="2000"/>
              <a:t>A declaration declares the name and type of a variable or function. A definition causes storage to be allocated for the variable or the body of the function to be defined. </a:t>
            </a:r>
          </a:p>
          <a:p>
            <a:pPr algn="just">
              <a:buFont typeface="Wingdings" panose="05000000000000000000" pitchFamily="2" charset="2"/>
              <a:buChar char="q"/>
            </a:pPr>
            <a:r>
              <a:rPr lang="en-US" altLang="en-US" sz="2000"/>
              <a:t>When extern specifier is used with a variable declaration then no storage is allocated to that variable and it is assumed that the variable has already been defined elsewhere in the program.</a:t>
            </a:r>
          </a:p>
          <a:p>
            <a:pPr algn="just">
              <a:buFont typeface="Wingdings" panose="05000000000000000000" pitchFamily="2" charset="2"/>
              <a:buChar char="q"/>
            </a:pPr>
            <a:r>
              <a:rPr lang="en-US" altLang="en-US" sz="2000"/>
              <a:t>When extern specifier is used with a variable declaration then no storage is allocated to that variable and it is assumed that the variable has already been defined elsewhere in the program. </a:t>
            </a:r>
            <a:endParaRPr lang="en-IN" altLang="en-US" sz="200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382D2BA7-1EA5-81C8-FCFE-6C5E48E94184}"/>
              </a:ext>
            </a:extLst>
          </p:cNvPr>
          <p:cNvSpPr>
            <a:spLocks noGrp="1"/>
          </p:cNvSpPr>
          <p:nvPr>
            <p:ph type="title"/>
          </p:nvPr>
        </p:nvSpPr>
        <p:spPr>
          <a:xfrm>
            <a:off x="457200" y="609600"/>
            <a:ext cx="8229600" cy="808038"/>
          </a:xfrm>
        </p:spPr>
        <p:txBody>
          <a:bodyPr/>
          <a:lstStyle/>
          <a:p>
            <a:pPr algn="l"/>
            <a:r>
              <a:rPr lang="en-IN" altLang="en-US"/>
              <a:t>extern storage class</a:t>
            </a:r>
          </a:p>
        </p:txBody>
      </p:sp>
      <p:sp>
        <p:nvSpPr>
          <p:cNvPr id="29699" name="Content Placeholder 2">
            <a:extLst>
              <a:ext uri="{FF2B5EF4-FFF2-40B4-BE49-F238E27FC236}">
                <a16:creationId xmlns:a16="http://schemas.microsoft.com/office/drawing/2014/main" id="{26712163-C246-6159-3C48-0BFCFD5EDD29}"/>
              </a:ext>
            </a:extLst>
          </p:cNvPr>
          <p:cNvSpPr>
            <a:spLocks noGrp="1"/>
          </p:cNvSpPr>
          <p:nvPr>
            <p:ph idx="1"/>
          </p:nvPr>
        </p:nvSpPr>
        <p:spPr>
          <a:xfrm>
            <a:off x="457200" y="1600200"/>
            <a:ext cx="8229600" cy="762000"/>
          </a:xfrm>
        </p:spPr>
        <p:txBody>
          <a:bodyPr>
            <a:normAutofit lnSpcReduction="10000"/>
          </a:bodyPr>
          <a:lstStyle/>
          <a:p>
            <a:pPr algn="just">
              <a:buFont typeface="Wingdings" panose="05000000000000000000" pitchFamily="2" charset="2"/>
              <a:buChar char="q"/>
            </a:pPr>
            <a:r>
              <a:rPr lang="en-US" altLang="en-US" sz="2000"/>
              <a:t>When we use extern specifier the variable cannot be initialized because with extern specifier variable is declared, not defined.</a:t>
            </a:r>
            <a:endParaRPr lang="en-IN" altLang="en-US" sz="2000"/>
          </a:p>
        </p:txBody>
      </p:sp>
      <p:pic>
        <p:nvPicPr>
          <p:cNvPr id="29700" name="Picture 3" descr="Screen Clipping">
            <a:extLst>
              <a:ext uri="{FF2B5EF4-FFF2-40B4-BE49-F238E27FC236}">
                <a16:creationId xmlns:a16="http://schemas.microsoft.com/office/drawing/2014/main" id="{8E357D54-956F-8634-5339-CFED6A43A8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38400"/>
            <a:ext cx="3406775"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5F856F0-4E79-321E-5194-3F875D5F9067}"/>
              </a:ext>
            </a:extLst>
          </p:cNvPr>
          <p:cNvSpPr/>
          <p:nvPr/>
        </p:nvSpPr>
        <p:spPr>
          <a:xfrm>
            <a:off x="609600" y="4800600"/>
            <a:ext cx="8305800" cy="1754188"/>
          </a:xfrm>
          <a:prstGeom prst="rect">
            <a:avLst/>
          </a:prstGeom>
        </p:spPr>
        <p:txBody>
          <a:bodyPr>
            <a:spAutoFit/>
          </a:bodyPr>
          <a:lstStyle/>
          <a:p>
            <a:pPr marL="285750" indent="-285750" algn="just">
              <a:buFont typeface="Wingdings" panose="05000000000000000000" pitchFamily="2" charset="2"/>
              <a:buChar char="q"/>
              <a:defRPr/>
            </a:pPr>
            <a:r>
              <a:rPr lang="en-US" dirty="0">
                <a:solidFill>
                  <a:schemeClr val="accent1"/>
                </a:solidFill>
                <a:latin typeface="+mn-lt"/>
              </a:rPr>
              <a:t>if you change the statement </a:t>
            </a:r>
            <a:r>
              <a:rPr lang="en-US" b="1" dirty="0">
                <a:solidFill>
                  <a:schemeClr val="accent1"/>
                </a:solidFill>
                <a:latin typeface="+mn-lt"/>
              </a:rPr>
              <a:t>extern int x;</a:t>
            </a:r>
            <a:r>
              <a:rPr lang="en-US" dirty="0">
                <a:solidFill>
                  <a:schemeClr val="accent1"/>
                </a:solidFill>
                <a:latin typeface="+mn-lt"/>
              </a:rPr>
              <a:t> to </a:t>
            </a:r>
            <a:r>
              <a:rPr lang="en-US" b="1" dirty="0">
                <a:solidFill>
                  <a:schemeClr val="accent1"/>
                </a:solidFill>
                <a:latin typeface="+mn-lt"/>
              </a:rPr>
              <a:t>extern int x = 50;</a:t>
            </a:r>
            <a:r>
              <a:rPr lang="en-US" dirty="0">
                <a:solidFill>
                  <a:schemeClr val="accent1"/>
                </a:solidFill>
                <a:latin typeface="+mn-lt"/>
              </a:rPr>
              <a:t> you will again get an error ”</a:t>
            </a:r>
            <a:r>
              <a:rPr lang="en-US" b="1" dirty="0">
                <a:solidFill>
                  <a:schemeClr val="accent1"/>
                </a:solidFill>
                <a:latin typeface="+mn-lt"/>
              </a:rPr>
              <a:t>Redefinition of ’x</a:t>
            </a:r>
            <a:r>
              <a:rPr lang="en-US" dirty="0">
                <a:solidFill>
                  <a:schemeClr val="accent1"/>
                </a:solidFill>
                <a:latin typeface="+mn-lt"/>
              </a:rPr>
              <a:t>’” because with extern specifier the variable cannot be initialized, if it is defined elsewhere. If not then extern declaration becomes a definition.</a:t>
            </a:r>
          </a:p>
          <a:p>
            <a:pPr marL="285750" indent="-285750" algn="just">
              <a:buFont typeface="Wingdings" panose="05000000000000000000" pitchFamily="2" charset="2"/>
              <a:buChar char="q"/>
              <a:defRPr/>
            </a:pPr>
            <a:r>
              <a:rPr lang="en-US" dirty="0">
                <a:solidFill>
                  <a:schemeClr val="accent1"/>
                </a:solidFill>
                <a:latin typeface="+mn-lt"/>
              </a:rPr>
              <a:t>Note that extern can also be applied to a function declaration, but doing so is redundant because all function declarations are implicitly extern.</a:t>
            </a:r>
            <a:endParaRPr lang="en-IN" dirty="0">
              <a:solidFill>
                <a:schemeClr val="accent1"/>
              </a:solidFill>
              <a:latin typeface="+mn-lt"/>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419D3DA8-A65A-0487-CB62-043A94CF0445}"/>
              </a:ext>
            </a:extLst>
          </p:cNvPr>
          <p:cNvSpPr>
            <a:spLocks noGrp="1"/>
          </p:cNvSpPr>
          <p:nvPr>
            <p:ph type="title"/>
          </p:nvPr>
        </p:nvSpPr>
        <p:spPr/>
        <p:txBody>
          <a:bodyPr/>
          <a:lstStyle/>
          <a:p>
            <a:r>
              <a:rPr lang="en-IN" altLang="en-US"/>
              <a:t>Find the Output</a:t>
            </a:r>
          </a:p>
        </p:txBody>
      </p:sp>
      <p:pic>
        <p:nvPicPr>
          <p:cNvPr id="30723" name="Picture 3" descr="Screen Clipping">
            <a:extLst>
              <a:ext uri="{FF2B5EF4-FFF2-40B4-BE49-F238E27FC236}">
                <a16:creationId xmlns:a16="http://schemas.microsoft.com/office/drawing/2014/main" id="{16FA19A0-ABBC-45A8-D5DF-B95B2E2328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1747" y="1273423"/>
            <a:ext cx="3574054" cy="305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Box 4">
            <a:extLst>
              <a:ext uri="{FF2B5EF4-FFF2-40B4-BE49-F238E27FC236}">
                <a16:creationId xmlns:a16="http://schemas.microsoft.com/office/drawing/2014/main" id="{C0404D71-BA02-925B-CE4C-A2C478918EDE}"/>
              </a:ext>
            </a:extLst>
          </p:cNvPr>
          <p:cNvSpPr txBox="1">
            <a:spLocks noChangeArrowheads="1"/>
          </p:cNvSpPr>
          <p:nvPr/>
        </p:nvSpPr>
        <p:spPr bwMode="auto">
          <a:xfrm>
            <a:off x="4648200" y="1600200"/>
            <a:ext cx="381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Calibri" panose="020F0502020204030204" pitchFamily="34" charset="0"/>
              <a:buAutoNum type="alphaLcParenR"/>
            </a:pPr>
            <a:r>
              <a:rPr lang="en-IN" altLang="en-US" dirty="0"/>
              <a:t>4  3  2  1</a:t>
            </a:r>
          </a:p>
          <a:p>
            <a:pPr>
              <a:buFont typeface="Calibri" panose="020F0502020204030204" pitchFamily="34" charset="0"/>
              <a:buAutoNum type="alphaLcParenR"/>
            </a:pPr>
            <a:r>
              <a:rPr lang="en-IN" altLang="en-US" dirty="0"/>
              <a:t>1  2  3  4</a:t>
            </a:r>
          </a:p>
          <a:p>
            <a:pPr>
              <a:buFont typeface="Calibri" panose="020F0502020204030204" pitchFamily="34" charset="0"/>
              <a:buAutoNum type="alphaLcParenR"/>
            </a:pPr>
            <a:r>
              <a:rPr lang="en-IN" altLang="en-US" dirty="0"/>
              <a:t>0  0  0  0</a:t>
            </a:r>
          </a:p>
          <a:p>
            <a:pPr>
              <a:buFont typeface="Calibri" panose="020F0502020204030204" pitchFamily="34" charset="0"/>
              <a:buAutoNum type="alphaLcParenR"/>
            </a:pPr>
            <a:r>
              <a:rPr lang="en-IN" altLang="en-US" dirty="0"/>
              <a:t>Compiler Error</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D2954783-FC7F-A27C-2D61-DF9E90885F46}"/>
              </a:ext>
            </a:extLst>
          </p:cNvPr>
          <p:cNvSpPr>
            <a:spLocks noGrp="1"/>
          </p:cNvSpPr>
          <p:nvPr>
            <p:ph type="title"/>
          </p:nvPr>
        </p:nvSpPr>
        <p:spPr>
          <a:xfrm>
            <a:off x="520995" y="359699"/>
            <a:ext cx="8229600" cy="1143000"/>
          </a:xfrm>
        </p:spPr>
        <p:txBody>
          <a:bodyPr/>
          <a:lstStyle/>
          <a:p>
            <a:r>
              <a:rPr lang="en-IN" altLang="en-US"/>
              <a:t>Find the Output</a:t>
            </a:r>
          </a:p>
        </p:txBody>
      </p:sp>
      <p:sp>
        <p:nvSpPr>
          <p:cNvPr id="31747" name="TextBox 4">
            <a:extLst>
              <a:ext uri="{FF2B5EF4-FFF2-40B4-BE49-F238E27FC236}">
                <a16:creationId xmlns:a16="http://schemas.microsoft.com/office/drawing/2014/main" id="{C6452F73-D295-33C3-1A7E-C33414AE4E17}"/>
              </a:ext>
            </a:extLst>
          </p:cNvPr>
          <p:cNvSpPr txBox="1">
            <a:spLocks noChangeArrowheads="1"/>
          </p:cNvSpPr>
          <p:nvPr/>
        </p:nvSpPr>
        <p:spPr bwMode="auto">
          <a:xfrm>
            <a:off x="4711995" y="1685261"/>
            <a:ext cx="381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Calibri" panose="020F0502020204030204" pitchFamily="34" charset="0"/>
              <a:buAutoNum type="alphaLcParenR"/>
            </a:pPr>
            <a:r>
              <a:rPr lang="en-IN" altLang="en-US" dirty="0"/>
              <a:t>Compiler Error</a:t>
            </a:r>
          </a:p>
          <a:p>
            <a:pPr>
              <a:buFont typeface="Calibri" panose="020F0502020204030204" pitchFamily="34" charset="0"/>
              <a:buAutoNum type="alphaLcParenR"/>
            </a:pPr>
            <a:r>
              <a:rPr lang="en-IN" altLang="en-US" dirty="0"/>
              <a:t>Equal</a:t>
            </a:r>
          </a:p>
          <a:p>
            <a:pPr>
              <a:buFont typeface="Calibri" panose="020F0502020204030204" pitchFamily="34" charset="0"/>
              <a:buAutoNum type="alphaLcParenR"/>
            </a:pPr>
            <a:r>
              <a:rPr lang="en-IN" altLang="en-US" dirty="0"/>
              <a:t>Greater</a:t>
            </a:r>
          </a:p>
          <a:p>
            <a:pPr>
              <a:buFont typeface="Calibri" panose="020F0502020204030204" pitchFamily="34" charset="0"/>
              <a:buAutoNum type="alphaLcParenR"/>
            </a:pPr>
            <a:r>
              <a:rPr lang="en-IN" altLang="en-US" dirty="0"/>
              <a:t>Less</a:t>
            </a:r>
          </a:p>
        </p:txBody>
      </p:sp>
      <p:pic>
        <p:nvPicPr>
          <p:cNvPr id="31748" name="Picture 2" descr="Screen Clipping">
            <a:extLst>
              <a:ext uri="{FF2B5EF4-FFF2-40B4-BE49-F238E27FC236}">
                <a16:creationId xmlns:a16="http://schemas.microsoft.com/office/drawing/2014/main" id="{011FBCFD-37B1-6BAE-6FC7-B469C7AEF8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5795" y="1380461"/>
            <a:ext cx="2454275"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7020476F-D7DF-EF37-C738-E7CEA180BE55}"/>
              </a:ext>
            </a:extLst>
          </p:cNvPr>
          <p:cNvSpPr>
            <a:spLocks noGrp="1"/>
          </p:cNvSpPr>
          <p:nvPr>
            <p:ph type="title"/>
          </p:nvPr>
        </p:nvSpPr>
        <p:spPr/>
        <p:txBody>
          <a:bodyPr/>
          <a:lstStyle/>
          <a:p>
            <a:r>
              <a:rPr lang="en-IN" altLang="en-US"/>
              <a:t>Find the Value of k</a:t>
            </a:r>
          </a:p>
        </p:txBody>
      </p:sp>
      <p:sp>
        <p:nvSpPr>
          <p:cNvPr id="32771" name="TextBox 4">
            <a:extLst>
              <a:ext uri="{FF2B5EF4-FFF2-40B4-BE49-F238E27FC236}">
                <a16:creationId xmlns:a16="http://schemas.microsoft.com/office/drawing/2014/main" id="{07F08F98-C775-5C53-A5CE-42135F9044FB}"/>
              </a:ext>
            </a:extLst>
          </p:cNvPr>
          <p:cNvSpPr txBox="1">
            <a:spLocks noChangeArrowheads="1"/>
          </p:cNvSpPr>
          <p:nvPr/>
        </p:nvSpPr>
        <p:spPr bwMode="auto">
          <a:xfrm>
            <a:off x="4648200" y="1600200"/>
            <a:ext cx="381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Calibri" panose="020F0502020204030204" pitchFamily="34" charset="0"/>
              <a:buAutoNum type="alphaLcParenR"/>
            </a:pPr>
            <a:r>
              <a:rPr lang="en-IN" altLang="en-US"/>
              <a:t>5</a:t>
            </a:r>
          </a:p>
          <a:p>
            <a:pPr>
              <a:buFont typeface="Calibri" panose="020F0502020204030204" pitchFamily="34" charset="0"/>
              <a:buAutoNum type="alphaLcParenR"/>
            </a:pPr>
            <a:r>
              <a:rPr lang="en-IN" altLang="en-US"/>
              <a:t>6</a:t>
            </a:r>
          </a:p>
          <a:p>
            <a:pPr>
              <a:buFont typeface="Calibri" panose="020F0502020204030204" pitchFamily="34" charset="0"/>
              <a:buAutoNum type="alphaLcParenR"/>
            </a:pPr>
            <a:r>
              <a:rPr lang="en-IN" altLang="en-US"/>
              <a:t>7</a:t>
            </a:r>
          </a:p>
          <a:p>
            <a:pPr>
              <a:buFont typeface="Calibri" panose="020F0502020204030204" pitchFamily="34" charset="0"/>
              <a:buAutoNum type="alphaLcParenR"/>
            </a:pPr>
            <a:r>
              <a:rPr lang="en-IN" altLang="en-US"/>
              <a:t>8</a:t>
            </a:r>
          </a:p>
        </p:txBody>
      </p:sp>
      <p:pic>
        <p:nvPicPr>
          <p:cNvPr id="32772" name="Picture 3" descr="Screen Clipping">
            <a:extLst>
              <a:ext uri="{FF2B5EF4-FFF2-40B4-BE49-F238E27FC236}">
                <a16:creationId xmlns:a16="http://schemas.microsoft.com/office/drawing/2014/main" id="{43954026-2AD5-2909-ED58-773F771CA4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272415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35815A-7FC3-E8FE-B4BE-698B3306479B}"/>
              </a:ext>
            </a:extLst>
          </p:cNvPr>
          <p:cNvSpPr/>
          <p:nvPr/>
        </p:nvSpPr>
        <p:spPr>
          <a:xfrm>
            <a:off x="2514600" y="2514600"/>
            <a:ext cx="3455988" cy="923925"/>
          </a:xfrm>
          <a:prstGeom prst="rect">
            <a:avLst/>
          </a:prstGeom>
          <a:noFill/>
        </p:spPr>
        <p:txBody>
          <a:bodyPr wrap="none">
            <a:spAutoFit/>
          </a:bodyPr>
          <a:lstStyle/>
          <a:p>
            <a:pPr algn="ctr">
              <a:defRPr/>
            </a:pPr>
            <a:r>
              <a:rPr lang="en-US" sz="5400" dirty="0">
                <a:ln w="0"/>
                <a:effectLst>
                  <a:outerShdw blurRad="38100" dist="19050" dir="2700000" algn="tl" rotWithShape="0">
                    <a:schemeClr val="dk1">
                      <a:alpha val="40000"/>
                    </a:schemeClr>
                  </a:outerShdw>
                </a:effectLst>
              </a:rPr>
              <a:t>Thank You</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0224-5E1D-4E1C-8EC6-70FDAA7ED8FD}"/>
              </a:ext>
            </a:extLst>
          </p:cNvPr>
          <p:cNvSpPr>
            <a:spLocks noGrp="1"/>
          </p:cNvSpPr>
          <p:nvPr>
            <p:ph type="ctrTitle"/>
          </p:nvPr>
        </p:nvSpPr>
        <p:spPr/>
        <p:txBody>
          <a:bodyPr/>
          <a:lstStyle/>
          <a:p>
            <a:r>
              <a:rPr lang="en-US" dirty="0"/>
              <a:t>Arrays</a:t>
            </a:r>
            <a:endParaRPr lang="en-IN" dirty="0"/>
          </a:p>
        </p:txBody>
      </p:sp>
      <p:sp>
        <p:nvSpPr>
          <p:cNvPr id="3" name="Subtitle 2">
            <a:extLst>
              <a:ext uri="{FF2B5EF4-FFF2-40B4-BE49-F238E27FC236}">
                <a16:creationId xmlns:a16="http://schemas.microsoft.com/office/drawing/2014/main" id="{2C9FAA1C-B0AC-4B07-80B4-458A8A4AFCF8}"/>
              </a:ext>
            </a:extLst>
          </p:cNvPr>
          <p:cNvSpPr>
            <a:spLocks noGrp="1"/>
          </p:cNvSpPr>
          <p:nvPr>
            <p:ph type="subTitle" idx="1"/>
          </p:nvPr>
        </p:nvSpPr>
        <p:spPr/>
        <p:txBody>
          <a:bodyPr>
            <a:normAutofit/>
          </a:bodyPr>
          <a:lstStyle/>
          <a:p>
            <a:r>
              <a:rPr lang="en-US" sz="2700" dirty="0"/>
              <a:t>Lec-15-Part-A</a:t>
            </a:r>
            <a:endParaRPr lang="en-IN" sz="2700" dirty="0"/>
          </a:p>
        </p:txBody>
      </p:sp>
      <p:sp>
        <p:nvSpPr>
          <p:cNvPr id="4" name="Footer Placeholder 3">
            <a:extLst>
              <a:ext uri="{FF2B5EF4-FFF2-40B4-BE49-F238E27FC236}">
                <a16:creationId xmlns:a16="http://schemas.microsoft.com/office/drawing/2014/main" id="{2179A172-D4F3-46AB-BB8C-36592281BE32}"/>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51630795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CSE101-Lec#15(Part-A)</a:t>
            </a:r>
          </a:p>
        </p:txBody>
      </p:sp>
      <p:sp>
        <p:nvSpPr>
          <p:cNvPr id="3" name="Subtitle 2"/>
          <p:cNvSpPr>
            <a:spLocks noGrp="1"/>
          </p:cNvSpPr>
          <p:nvPr>
            <p:ph idx="1"/>
          </p:nvPr>
        </p:nvSpPr>
        <p:spPr/>
        <p:txBody>
          <a:bodyPr>
            <a:normAutofit/>
          </a:bodyPr>
          <a:lstStyle/>
          <a:p>
            <a:r>
              <a:rPr lang="en-US" dirty="0"/>
              <a:t>What are Arrays? </a:t>
            </a:r>
          </a:p>
          <a:p>
            <a:r>
              <a:rPr lang="en-US" dirty="0"/>
              <a:t>To declare an array</a:t>
            </a:r>
          </a:p>
          <a:p>
            <a:r>
              <a:rPr lang="en-US" dirty="0"/>
              <a:t>To initialize an array</a:t>
            </a:r>
          </a:p>
          <a:p>
            <a:r>
              <a:rPr lang="en-US" dirty="0"/>
              <a:t>Defining and Processing 1D array</a:t>
            </a:r>
          </a:p>
          <a:p>
            <a:r>
              <a:rPr lang="en-US" dirty="0"/>
              <a:t>To display address of the array</a:t>
            </a:r>
          </a:p>
          <a:p>
            <a:r>
              <a:rPr lang="en-US" dirty="0"/>
              <a:t>Basic program examples of 1D array</a:t>
            </a:r>
          </a:p>
          <a:p>
            <a:pPr algn="l"/>
            <a:endParaRPr lang="en-US" dirty="0"/>
          </a:p>
        </p:txBody>
      </p:sp>
      <p:sp>
        <p:nvSpPr>
          <p:cNvPr id="4" name="Footer Placeholder 3">
            <a:extLst>
              <a:ext uri="{FF2B5EF4-FFF2-40B4-BE49-F238E27FC236}">
                <a16:creationId xmlns:a16="http://schemas.microsoft.com/office/drawing/2014/main" id="{5AD9CBD9-B24A-410D-A2D7-DA411D99A63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C4FC-A98F-4E3F-A379-8EE98EFBEBBC}"/>
              </a:ext>
            </a:extLst>
          </p:cNvPr>
          <p:cNvSpPr>
            <a:spLocks noGrp="1"/>
          </p:cNvSpPr>
          <p:nvPr>
            <p:ph type="title"/>
          </p:nvPr>
        </p:nvSpPr>
        <p:spPr/>
        <p:txBody>
          <a:bodyPr/>
          <a:lstStyle/>
          <a:p>
            <a:r>
              <a:rPr lang="en-US" dirty="0"/>
              <a:t>Q4</a:t>
            </a:r>
            <a:endParaRPr lang="en-IN" dirty="0"/>
          </a:p>
        </p:txBody>
      </p:sp>
      <p:sp>
        <p:nvSpPr>
          <p:cNvPr id="3" name="Text Placeholder 2">
            <a:extLst>
              <a:ext uri="{FF2B5EF4-FFF2-40B4-BE49-F238E27FC236}">
                <a16:creationId xmlns:a16="http://schemas.microsoft.com/office/drawing/2014/main" id="{0E50D1EA-D8CE-49B7-A5E3-13239E584F75}"/>
              </a:ext>
            </a:extLst>
          </p:cNvPr>
          <p:cNvSpPr>
            <a:spLocks noGrp="1"/>
          </p:cNvSpPr>
          <p:nvPr>
            <p:ph type="body" idx="1"/>
          </p:nvPr>
        </p:nvSpPr>
        <p:spPr/>
        <p:txBody>
          <a:bodyPr>
            <a:normAutofit fontScale="55000" lnSpcReduction="20000"/>
          </a:bodyPr>
          <a:lstStyle/>
          <a:p>
            <a:pPr marL="25400" indent="0">
              <a:buNone/>
            </a:pPr>
            <a:r>
              <a:rPr lang="en-US" dirty="0"/>
              <a:t>What will be the output of the following C code?</a:t>
            </a:r>
          </a:p>
          <a:p>
            <a:pPr marL="25400" indent="0">
              <a:buNone/>
            </a:pPr>
            <a:endParaRPr lang="en-US" dirty="0"/>
          </a:p>
          <a:p>
            <a:pPr marL="25400" indent="0">
              <a:buNone/>
            </a:pPr>
            <a:r>
              <a:rPr lang="en-US" dirty="0"/>
              <a:t>    #include  &lt;</a:t>
            </a:r>
            <a:r>
              <a:rPr lang="en-US" dirty="0" err="1"/>
              <a:t>stdio.h</a:t>
            </a:r>
            <a:r>
              <a:rPr lang="en-US" dirty="0"/>
              <a:t>&gt;</a:t>
            </a:r>
          </a:p>
          <a:p>
            <a:pPr marL="25400" indent="0">
              <a:buNone/>
            </a:pPr>
            <a:r>
              <a:rPr lang="en-US" dirty="0"/>
              <a:t>    int main()</a:t>
            </a:r>
          </a:p>
          <a:p>
            <a:pPr marL="25400" indent="0">
              <a:buNone/>
            </a:pPr>
            <a:r>
              <a:rPr lang="en-US" dirty="0"/>
              <a:t>    {</a:t>
            </a:r>
          </a:p>
          <a:p>
            <a:pPr marL="25400" indent="0">
              <a:buNone/>
            </a:pPr>
            <a:r>
              <a:rPr lang="en-US" dirty="0"/>
              <a:t>       signed char </a:t>
            </a:r>
            <a:r>
              <a:rPr lang="en-US" dirty="0" err="1"/>
              <a:t>chr</a:t>
            </a:r>
            <a:r>
              <a:rPr lang="en-US" dirty="0"/>
              <a:t>;</a:t>
            </a:r>
          </a:p>
          <a:p>
            <a:pPr marL="25400" indent="0">
              <a:buNone/>
            </a:pPr>
            <a:r>
              <a:rPr lang="en-US" dirty="0"/>
              <a:t>       </a:t>
            </a:r>
            <a:r>
              <a:rPr lang="en-US" dirty="0" err="1"/>
              <a:t>chr</a:t>
            </a:r>
            <a:r>
              <a:rPr lang="en-US" dirty="0"/>
              <a:t> = 128;</a:t>
            </a:r>
          </a:p>
          <a:p>
            <a:pPr marL="25400" indent="0">
              <a:buNone/>
            </a:pPr>
            <a:r>
              <a:rPr lang="en-US" dirty="0"/>
              <a:t>       </a:t>
            </a:r>
            <a:r>
              <a:rPr lang="en-US" dirty="0" err="1"/>
              <a:t>printf</a:t>
            </a:r>
            <a:r>
              <a:rPr lang="en-US" dirty="0"/>
              <a:t>("%d\n", </a:t>
            </a:r>
            <a:r>
              <a:rPr lang="en-US" dirty="0" err="1"/>
              <a:t>chr</a:t>
            </a:r>
            <a:r>
              <a:rPr lang="en-US" dirty="0"/>
              <a:t>);</a:t>
            </a:r>
          </a:p>
          <a:p>
            <a:pPr marL="25400" indent="0">
              <a:buNone/>
            </a:pPr>
            <a:r>
              <a:rPr lang="en-US" dirty="0"/>
              <a:t>       return 0;</a:t>
            </a:r>
          </a:p>
          <a:p>
            <a:pPr marL="25400" indent="0">
              <a:buNone/>
            </a:pPr>
            <a:r>
              <a:rPr lang="en-US" dirty="0"/>
              <a:t>    }</a:t>
            </a:r>
          </a:p>
          <a:p>
            <a:pPr marL="25400" indent="0">
              <a:buNone/>
            </a:pPr>
            <a:r>
              <a:rPr lang="en-US" dirty="0"/>
              <a:t>a) 128</a:t>
            </a:r>
          </a:p>
          <a:p>
            <a:pPr marL="25400" indent="0">
              <a:buNone/>
            </a:pPr>
            <a:r>
              <a:rPr lang="en-US" dirty="0"/>
              <a:t>b) -128</a:t>
            </a:r>
          </a:p>
          <a:p>
            <a:pPr marL="25400" indent="0">
              <a:buNone/>
            </a:pPr>
            <a:r>
              <a:rPr lang="en-US" dirty="0"/>
              <a:t>c) Depends on the compiler</a:t>
            </a:r>
          </a:p>
          <a:p>
            <a:pPr marL="25400" indent="0">
              <a:buNone/>
            </a:pPr>
            <a:r>
              <a:rPr lang="en-US" dirty="0"/>
              <a:t>d) None of the mentioned</a:t>
            </a:r>
            <a:endParaRPr lang="en-IN" dirty="0"/>
          </a:p>
        </p:txBody>
      </p:sp>
    </p:spTree>
    <p:extLst>
      <p:ext uri="{BB962C8B-B14F-4D97-AF65-F5344CB8AC3E}">
        <p14:creationId xmlns:p14="http://schemas.microsoft.com/office/powerpoint/2010/main" val="193371453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4"/>
          <p:cNvSpPr>
            <a:spLocks noGrp="1" noChangeArrowheads="1"/>
          </p:cNvSpPr>
          <p:nvPr>
            <p:ph type="title"/>
          </p:nvPr>
        </p:nvSpPr>
        <p:spPr/>
        <p:txBody>
          <a:bodyPr/>
          <a:lstStyle/>
          <a:p>
            <a:r>
              <a:rPr lang="en-US" dirty="0"/>
              <a:t>Introduction</a:t>
            </a:r>
          </a:p>
        </p:txBody>
      </p:sp>
      <p:sp>
        <p:nvSpPr>
          <p:cNvPr id="1029" name="Rectangle 5"/>
          <p:cNvSpPr>
            <a:spLocks noGrp="1" noChangeArrowheads="1"/>
          </p:cNvSpPr>
          <p:nvPr>
            <p:ph idx="1"/>
          </p:nvPr>
        </p:nvSpPr>
        <p:spPr>
          <a:xfrm>
            <a:off x="1485900" y="1771651"/>
            <a:ext cx="6172200" cy="3394472"/>
          </a:xfrm>
        </p:spPr>
        <p:txBody>
          <a:bodyPr/>
          <a:lstStyle/>
          <a:p>
            <a:r>
              <a:rPr lang="en-US" dirty="0"/>
              <a:t>Arrays </a:t>
            </a:r>
          </a:p>
          <a:p>
            <a:pPr lvl="1"/>
            <a:r>
              <a:rPr lang="en-US" dirty="0"/>
              <a:t>Collection of </a:t>
            </a:r>
            <a:r>
              <a:rPr lang="en-US" b="1" dirty="0"/>
              <a:t>related</a:t>
            </a:r>
            <a:r>
              <a:rPr lang="en-US" dirty="0"/>
              <a:t> data items of </a:t>
            </a:r>
            <a:r>
              <a:rPr lang="en-US" b="1" dirty="0"/>
              <a:t>same data type</a:t>
            </a:r>
            <a:r>
              <a:rPr lang="en-US" dirty="0"/>
              <a:t>.</a:t>
            </a:r>
          </a:p>
          <a:p>
            <a:pPr lvl="1"/>
            <a:r>
              <a:rPr lang="en-US" dirty="0"/>
              <a:t>Static entity </a:t>
            </a:r>
            <a:r>
              <a:rPr lang="en-US" dirty="0">
                <a:cs typeface="Times New Roman" charset="0"/>
              </a:rPr>
              <a:t>– i.e. they remain the </a:t>
            </a:r>
            <a:r>
              <a:rPr lang="en-US" dirty="0"/>
              <a:t>same size throughout program execution</a:t>
            </a:r>
          </a:p>
        </p:txBody>
      </p:sp>
      <p:pic>
        <p:nvPicPr>
          <p:cNvPr id="3074" name="Picture 2" descr="http://3dmax-tutorials.com/graphics/il_arrays_line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725" y="2880123"/>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BB99B17-6442-4970-A147-827787D32B2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a:t>
            </a:r>
          </a:p>
        </p:txBody>
      </p:sp>
      <p:sp>
        <p:nvSpPr>
          <p:cNvPr id="3" name="Content Placeholder 2"/>
          <p:cNvSpPr>
            <a:spLocks noGrp="1"/>
          </p:cNvSpPr>
          <p:nvPr>
            <p:ph idx="1"/>
          </p:nvPr>
        </p:nvSpPr>
        <p:spPr/>
        <p:txBody>
          <a:bodyPr>
            <a:normAutofit/>
          </a:bodyPr>
          <a:lstStyle/>
          <a:p>
            <a:r>
              <a:rPr lang="en-IN" sz="1500" dirty="0"/>
              <a:t>One Dimensional (e.g. int a[100],float b[10], char c[10])</a:t>
            </a:r>
          </a:p>
          <a:p>
            <a:r>
              <a:rPr lang="en-IN" sz="1500" dirty="0"/>
              <a:t>Multidimensional(2D,3D….)(e.g. int a[5][5],float b[10][10],int c[5][5][5])</a:t>
            </a:r>
          </a:p>
          <a:p>
            <a:pPr marL="0" indent="0">
              <a:buNone/>
            </a:pPr>
            <a:r>
              <a:rPr lang="en-IN" sz="1500" i="1" dirty="0"/>
              <a:t>Note: As per syllabus we will be covering 1D and 2D arrays only..</a:t>
            </a:r>
          </a:p>
        </p:txBody>
      </p:sp>
      <p:sp>
        <p:nvSpPr>
          <p:cNvPr id="4" name="Footer Placeholder 3">
            <a:extLst>
              <a:ext uri="{FF2B5EF4-FFF2-40B4-BE49-F238E27FC236}">
                <a16:creationId xmlns:a16="http://schemas.microsoft.com/office/drawing/2014/main" id="{90FDDD71-CF1E-4E92-B86C-EBB73C808815}"/>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81464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125" y="1129683"/>
            <a:ext cx="6172200" cy="857250"/>
          </a:xfrm>
        </p:spPr>
        <p:txBody>
          <a:bodyPr/>
          <a:lstStyle/>
          <a:p>
            <a:r>
              <a:rPr lang="en-US" dirty="0"/>
              <a:t>1-D array</a:t>
            </a:r>
          </a:p>
        </p:txBody>
      </p:sp>
      <p:sp>
        <p:nvSpPr>
          <p:cNvPr id="3" name="Content Placeholder 2"/>
          <p:cNvSpPr>
            <a:spLocks noGrp="1"/>
          </p:cNvSpPr>
          <p:nvPr>
            <p:ph idx="1"/>
          </p:nvPr>
        </p:nvSpPr>
        <p:spPr/>
        <p:txBody>
          <a:bodyPr>
            <a:normAutofit fontScale="85000" lnSpcReduction="20000"/>
          </a:bodyPr>
          <a:lstStyle/>
          <a:p>
            <a:r>
              <a:rPr lang="en-US" dirty="0"/>
              <a:t>A single- dimensional or 1-D array consists of a fixed number of elements of the same data type organized as a single </a:t>
            </a:r>
            <a:r>
              <a:rPr lang="en-US" b="1" dirty="0"/>
              <a:t>linear</a:t>
            </a:r>
            <a:r>
              <a:rPr lang="en-US" dirty="0"/>
              <a:t> sequence.</a:t>
            </a:r>
          </a:p>
          <a:p>
            <a:r>
              <a:rPr lang="en-US" dirty="0"/>
              <a:t>The elements of a single dimensional array can be accessed by using a single subscript</a:t>
            </a:r>
          </a:p>
          <a:p>
            <a:r>
              <a:rPr lang="en-US" dirty="0"/>
              <a:t>Examples: </a:t>
            </a:r>
            <a:endParaRPr lang="en-US" dirty="0">
              <a:latin typeface="Courier New" pitchFamily="49" charset="0"/>
              <a:cs typeface="Courier New" pitchFamily="49" charset="0"/>
            </a:endParaRPr>
          </a:p>
          <a:p>
            <a:pPr>
              <a:buFont typeface="Wingdings" panose="05000000000000000000" pitchFamily="2" charset="2"/>
              <a:buChar char="Ø"/>
            </a:pPr>
            <a:r>
              <a:rPr lang="en-US" i="1" dirty="0">
                <a:latin typeface="Calibri" panose="020F0502020204030204" pitchFamily="34" charset="0"/>
                <a:cs typeface="Calibri" panose="020F0502020204030204" pitchFamily="34" charset="0"/>
              </a:rPr>
              <a:t>Array to store marks of all students of class in one subject</a:t>
            </a:r>
          </a:p>
          <a:p>
            <a:pPr>
              <a:buFont typeface="Wingdings" panose="05000000000000000000" pitchFamily="2" charset="2"/>
              <a:buChar char="Ø"/>
            </a:pPr>
            <a:r>
              <a:rPr lang="en-US" i="1" dirty="0">
                <a:latin typeface="Calibri" panose="020F0502020204030204" pitchFamily="34" charset="0"/>
                <a:cs typeface="Calibri" panose="020F0502020204030204" pitchFamily="34" charset="0"/>
              </a:rPr>
              <a:t>Array to store heights of all players in a team</a:t>
            </a:r>
          </a:p>
          <a:p>
            <a:pPr>
              <a:buFont typeface="Wingdings" panose="05000000000000000000" pitchFamily="2" charset="2"/>
              <a:buChar char="Ø"/>
            </a:pPr>
            <a:r>
              <a:rPr lang="en-US" i="1" dirty="0">
                <a:latin typeface="Calibri" panose="020F0502020204030204" pitchFamily="34" charset="0"/>
                <a:cs typeface="Calibri" panose="020F0502020204030204" pitchFamily="34" charset="0"/>
              </a:rPr>
              <a:t>Array to store prices of all products in a shopping mall</a:t>
            </a:r>
          </a:p>
          <a:p>
            <a:pPr marL="0" indent="0">
              <a:buNone/>
            </a:pPr>
            <a:r>
              <a:rPr lang="en-US" i="1" dirty="0">
                <a:latin typeface="Calibri" panose="020F0502020204030204" pitchFamily="34" charset="0"/>
                <a:cs typeface="Calibri" panose="020F0502020204030204" pitchFamily="34" charset="0"/>
              </a:rPr>
              <a:t> </a:t>
            </a:r>
          </a:p>
        </p:txBody>
      </p:sp>
      <p:sp>
        <p:nvSpPr>
          <p:cNvPr id="4" name="Footer Placeholder 3">
            <a:extLst>
              <a:ext uri="{FF2B5EF4-FFF2-40B4-BE49-F238E27FC236}">
                <a16:creationId xmlns:a16="http://schemas.microsoft.com/office/drawing/2014/main" id="{6C57DEAA-7D2C-41C2-BDD8-6608896236A1}"/>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57476065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4"/>
          <p:cNvSpPr>
            <a:spLocks noGrp="1" noChangeArrowheads="1"/>
          </p:cNvSpPr>
          <p:nvPr>
            <p:ph type="title"/>
          </p:nvPr>
        </p:nvSpPr>
        <p:spPr/>
        <p:txBody>
          <a:bodyPr/>
          <a:lstStyle/>
          <a:p>
            <a:r>
              <a:rPr lang="en-US" dirty="0"/>
              <a:t>Defining(or Declaring) Arrays(1D)</a:t>
            </a:r>
          </a:p>
        </p:txBody>
      </p:sp>
      <p:sp>
        <p:nvSpPr>
          <p:cNvPr id="8197" name="Rectangle 5"/>
          <p:cNvSpPr>
            <a:spLocks noGrp="1" noChangeArrowheads="1"/>
          </p:cNvSpPr>
          <p:nvPr>
            <p:ph idx="1"/>
          </p:nvPr>
        </p:nvSpPr>
        <p:spPr/>
        <p:txBody>
          <a:bodyPr>
            <a:normAutofit fontScale="92500" lnSpcReduction="20000"/>
          </a:bodyPr>
          <a:lstStyle/>
          <a:p>
            <a:r>
              <a:rPr lang="en-US" dirty="0"/>
              <a:t>When defining arrays, specify:</a:t>
            </a:r>
          </a:p>
          <a:p>
            <a:pPr lvl="1"/>
            <a:r>
              <a:rPr lang="en-US" dirty="0"/>
              <a:t>Name</a:t>
            </a:r>
          </a:p>
          <a:p>
            <a:pPr lvl="1"/>
            <a:r>
              <a:rPr lang="en-US" dirty="0"/>
              <a:t>Data Type of array</a:t>
            </a:r>
          </a:p>
          <a:p>
            <a:pPr lvl="1"/>
            <a:r>
              <a:rPr lang="en-US" dirty="0"/>
              <a:t>Number of elements</a:t>
            </a:r>
          </a:p>
          <a:p>
            <a:pPr lvl="2">
              <a:buFontTx/>
              <a:buNone/>
            </a:pPr>
            <a:r>
              <a:rPr lang="en-US" sz="2100" dirty="0" err="1">
                <a:latin typeface="Courier New" pitchFamily="49" charset="0"/>
                <a:cs typeface="Courier New" pitchFamily="49" charset="0"/>
              </a:rPr>
              <a:t>datatype</a:t>
            </a:r>
            <a:r>
              <a:rPr lang="en-US" sz="2100" dirty="0">
                <a:latin typeface="Courier New" pitchFamily="49" charset="0"/>
                <a:cs typeface="Courier New" pitchFamily="49" charset="0"/>
              </a:rPr>
              <a:t> </a:t>
            </a:r>
            <a:r>
              <a:rPr lang="en-US" sz="2100" dirty="0" err="1">
                <a:latin typeface="Courier New" pitchFamily="49" charset="0"/>
                <a:cs typeface="Courier New" pitchFamily="49" charset="0"/>
              </a:rPr>
              <a:t>arrayName</a:t>
            </a:r>
            <a:r>
              <a:rPr lang="en-US" sz="2100" dirty="0">
                <a:latin typeface="Courier New" pitchFamily="49" charset="0"/>
                <a:cs typeface="Courier New" pitchFamily="49" charset="0"/>
              </a:rPr>
              <a:t>[</a:t>
            </a:r>
            <a:r>
              <a:rPr lang="en-US" sz="2100" dirty="0" err="1">
                <a:latin typeface="Courier New" pitchFamily="49" charset="0"/>
                <a:cs typeface="Courier New" pitchFamily="49" charset="0"/>
              </a:rPr>
              <a:t>numberOfElements</a:t>
            </a:r>
            <a:r>
              <a:rPr lang="en-US" sz="2100" dirty="0">
                <a:latin typeface="Courier New" pitchFamily="49" charset="0"/>
                <a:cs typeface="Courier New" pitchFamily="49" charset="0"/>
              </a:rPr>
              <a:t>];</a:t>
            </a:r>
          </a:p>
          <a:p>
            <a:pPr lvl="1"/>
            <a:r>
              <a:rPr lang="en-US" dirty="0"/>
              <a:t>Examples:	</a:t>
            </a:r>
          </a:p>
          <a:p>
            <a:pPr lvl="2">
              <a:buFontTx/>
              <a:buNone/>
            </a:pPr>
            <a:r>
              <a:rPr lang="en-US" sz="2100" dirty="0">
                <a:latin typeface="Courier New" pitchFamily="49" charset="0"/>
                <a:cs typeface="Courier New" pitchFamily="49" charset="0"/>
              </a:rPr>
              <a:t>int students[10];  </a:t>
            </a:r>
          </a:p>
          <a:p>
            <a:pPr lvl="2">
              <a:buFontTx/>
              <a:buNone/>
            </a:pPr>
            <a:r>
              <a:rPr lang="en-US" sz="2100" dirty="0">
                <a:latin typeface="Courier New" pitchFamily="49" charset="0"/>
                <a:cs typeface="Courier New" pitchFamily="49" charset="0"/>
              </a:rPr>
              <a:t>float </a:t>
            </a:r>
            <a:r>
              <a:rPr lang="en-US" sz="2100" dirty="0" err="1">
                <a:latin typeface="Courier New" pitchFamily="49" charset="0"/>
                <a:cs typeface="Courier New" pitchFamily="49" charset="0"/>
              </a:rPr>
              <a:t>myArray</a:t>
            </a:r>
            <a:r>
              <a:rPr lang="en-US" sz="2100" dirty="0">
                <a:latin typeface="Courier New" pitchFamily="49" charset="0"/>
                <a:cs typeface="Courier New" pitchFamily="49" charset="0"/>
              </a:rPr>
              <a:t>[3284];</a:t>
            </a:r>
          </a:p>
          <a:p>
            <a:r>
              <a:rPr lang="en-US" dirty="0"/>
              <a:t>Defining multiple arrays of same data type</a:t>
            </a:r>
          </a:p>
          <a:p>
            <a:pPr lvl="1"/>
            <a:r>
              <a:rPr lang="en-US" dirty="0"/>
              <a:t>Format is similar to regular variables</a:t>
            </a:r>
          </a:p>
          <a:p>
            <a:pPr lvl="1"/>
            <a:r>
              <a:rPr lang="en-US" dirty="0"/>
              <a:t>Example:</a:t>
            </a:r>
          </a:p>
          <a:p>
            <a:pPr lvl="2">
              <a:buFontTx/>
              <a:buNone/>
            </a:pPr>
            <a:r>
              <a:rPr lang="en-US" sz="2100" dirty="0">
                <a:latin typeface="Courier New" pitchFamily="49" charset="0"/>
                <a:cs typeface="Courier New" pitchFamily="49" charset="0"/>
              </a:rPr>
              <a:t>int b[100], x[27];</a:t>
            </a:r>
            <a:r>
              <a:rPr lang="en-US" sz="2100" b="1" dirty="0">
                <a:latin typeface="Lucida Console" pitchFamily="49" charset="0"/>
              </a:rPr>
              <a:t> </a:t>
            </a:r>
          </a:p>
        </p:txBody>
      </p:sp>
      <p:sp>
        <p:nvSpPr>
          <p:cNvPr id="2" name="Footer Placeholder 1">
            <a:extLst>
              <a:ext uri="{FF2B5EF4-FFF2-40B4-BE49-F238E27FC236}">
                <a16:creationId xmlns:a16="http://schemas.microsoft.com/office/drawing/2014/main" id="{505C209F-8F48-4DA7-BE3C-945EEB1CEB22}"/>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spcFirstLastPara="1" vert="horz" wrap="square" lIns="69056" tIns="34529" rIns="69056" bIns="34529" rtlCol="0" anchor="ctr" anchorCtr="0">
            <a:normAutofit/>
          </a:bodyPr>
          <a:lstStyle/>
          <a:p>
            <a:r>
              <a:rPr lang="en-US" dirty="0"/>
              <a:t>Arrays[Memory representation]</a:t>
            </a:r>
          </a:p>
        </p:txBody>
      </p:sp>
      <p:sp>
        <p:nvSpPr>
          <p:cNvPr id="5123" name="Rectangle 3"/>
          <p:cNvSpPr>
            <a:spLocks noGrp="1" noChangeArrowheads="1"/>
          </p:cNvSpPr>
          <p:nvPr>
            <p:ph idx="1"/>
          </p:nvPr>
        </p:nvSpPr>
        <p:spPr>
          <a:xfrm>
            <a:off x="628650" y="2018110"/>
            <a:ext cx="7886700" cy="3263504"/>
          </a:xfrm>
        </p:spPr>
        <p:txBody>
          <a:bodyPr spcFirstLastPara="1" vert="horz" wrap="square" lIns="69056" tIns="34529" rIns="69056" bIns="34529" rtlCol="0" anchor="t" anchorCtr="0">
            <a:normAutofit/>
          </a:bodyPr>
          <a:lstStyle/>
          <a:p>
            <a:r>
              <a:rPr lang="en-US" dirty="0"/>
              <a:t>An </a:t>
            </a:r>
            <a:r>
              <a:rPr lang="en-US" i="1" dirty="0"/>
              <a:t>array</a:t>
            </a:r>
            <a:r>
              <a:rPr lang="en-US" dirty="0"/>
              <a:t> is an ordered list of values</a:t>
            </a:r>
          </a:p>
        </p:txBody>
      </p:sp>
      <p:sp>
        <p:nvSpPr>
          <p:cNvPr id="12292" name="Rectangle 4"/>
          <p:cNvSpPr>
            <a:spLocks noChangeArrowheads="1"/>
          </p:cNvSpPr>
          <p:nvPr/>
        </p:nvSpPr>
        <p:spPr bwMode="auto">
          <a:xfrm>
            <a:off x="3314700" y="3028950"/>
            <a:ext cx="4000500" cy="23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p>
            <a:r>
              <a:rPr lang="en-US" sz="1050" dirty="0">
                <a:latin typeface="Times New Roman" pitchFamily="18" charset="0"/>
              </a:rPr>
              <a:t>c[0]  c[1]   c[2]  c[3]   c[4]   c[5]   c[6]   c[7]   c[8]   c[9]</a:t>
            </a:r>
          </a:p>
        </p:txBody>
      </p:sp>
      <p:grpSp>
        <p:nvGrpSpPr>
          <p:cNvPr id="2" name="Group 23"/>
          <p:cNvGrpSpPr>
            <a:grpSpLocks/>
          </p:cNvGrpSpPr>
          <p:nvPr/>
        </p:nvGrpSpPr>
        <p:grpSpPr bwMode="auto">
          <a:xfrm>
            <a:off x="3320655" y="3371851"/>
            <a:ext cx="4043362" cy="535781"/>
            <a:chOff x="1829" y="2112"/>
            <a:chExt cx="3396" cy="450"/>
          </a:xfrm>
        </p:grpSpPr>
        <p:grpSp>
          <p:nvGrpSpPr>
            <p:cNvPr id="3" name="Group 6"/>
            <p:cNvGrpSpPr>
              <a:grpSpLocks/>
            </p:cNvGrpSpPr>
            <p:nvPr/>
          </p:nvGrpSpPr>
          <p:grpSpPr bwMode="auto">
            <a:xfrm>
              <a:off x="1829" y="2112"/>
              <a:ext cx="3389" cy="450"/>
              <a:chOff x="1533" y="3128"/>
              <a:chExt cx="3389" cy="450"/>
            </a:xfrm>
          </p:grpSpPr>
          <p:sp>
            <p:nvSpPr>
              <p:cNvPr id="5137" name="Rectangle 7"/>
              <p:cNvSpPr>
                <a:spLocks noChangeArrowheads="1"/>
              </p:cNvSpPr>
              <p:nvPr/>
            </p:nvSpPr>
            <p:spPr bwMode="auto">
              <a:xfrm>
                <a:off x="1533" y="3132"/>
                <a:ext cx="3389" cy="442"/>
              </a:xfrm>
              <a:prstGeom prst="rect">
                <a:avLst/>
              </a:prstGeom>
              <a:solidFill>
                <a:srgbClr val="F5E985"/>
              </a:solidFill>
              <a:ln w="12700">
                <a:solidFill>
                  <a:schemeClr val="tx1"/>
                </a:solidFill>
                <a:miter lim="800000"/>
                <a:headEnd/>
                <a:tailEnd/>
              </a:ln>
            </p:spPr>
            <p:txBody>
              <a:bodyPr wrap="none" anchor="ctr"/>
              <a:lstStyle/>
              <a:p>
                <a:endParaRPr lang="en-US" sz="1050">
                  <a:latin typeface="Calibri" pitchFamily="34" charset="0"/>
                </a:endParaRPr>
              </a:p>
            </p:txBody>
          </p:sp>
          <p:sp>
            <p:nvSpPr>
              <p:cNvPr id="5138" name="Rectangle 8"/>
              <p:cNvSpPr>
                <a:spLocks noChangeArrowheads="1"/>
              </p:cNvSpPr>
              <p:nvPr/>
            </p:nvSpPr>
            <p:spPr bwMode="auto">
              <a:xfrm>
                <a:off x="1888" y="3132"/>
                <a:ext cx="333" cy="442"/>
              </a:xfrm>
              <a:prstGeom prst="rect">
                <a:avLst/>
              </a:prstGeom>
              <a:solidFill>
                <a:srgbClr val="F5E985"/>
              </a:solidFill>
              <a:ln w="12700">
                <a:solidFill>
                  <a:schemeClr val="tx1"/>
                </a:solidFill>
                <a:miter lim="800000"/>
                <a:headEnd/>
                <a:tailEnd/>
              </a:ln>
            </p:spPr>
            <p:txBody>
              <a:bodyPr wrap="none" anchor="ctr"/>
              <a:lstStyle/>
              <a:p>
                <a:endParaRPr lang="en-US" sz="1050">
                  <a:latin typeface="Calibri" pitchFamily="34" charset="0"/>
                </a:endParaRPr>
              </a:p>
            </p:txBody>
          </p:sp>
          <p:sp>
            <p:nvSpPr>
              <p:cNvPr id="5139" name="Rectangle 9"/>
              <p:cNvSpPr>
                <a:spLocks noChangeArrowheads="1"/>
              </p:cNvSpPr>
              <p:nvPr/>
            </p:nvSpPr>
            <p:spPr bwMode="auto">
              <a:xfrm>
                <a:off x="2543" y="3132"/>
                <a:ext cx="333" cy="442"/>
              </a:xfrm>
              <a:prstGeom prst="rect">
                <a:avLst/>
              </a:prstGeom>
              <a:solidFill>
                <a:srgbClr val="F5E985"/>
              </a:solidFill>
              <a:ln w="12700">
                <a:solidFill>
                  <a:schemeClr val="tx1"/>
                </a:solidFill>
                <a:miter lim="800000"/>
                <a:headEnd/>
                <a:tailEnd/>
              </a:ln>
            </p:spPr>
            <p:txBody>
              <a:bodyPr wrap="none" anchor="ctr"/>
              <a:lstStyle/>
              <a:p>
                <a:endParaRPr lang="en-US" sz="1050">
                  <a:latin typeface="Calibri" pitchFamily="34" charset="0"/>
                </a:endParaRPr>
              </a:p>
            </p:txBody>
          </p:sp>
          <p:sp>
            <p:nvSpPr>
              <p:cNvPr id="5140" name="Rectangle 10"/>
              <p:cNvSpPr>
                <a:spLocks noChangeArrowheads="1"/>
              </p:cNvSpPr>
              <p:nvPr/>
            </p:nvSpPr>
            <p:spPr bwMode="auto">
              <a:xfrm>
                <a:off x="3225" y="3132"/>
                <a:ext cx="333" cy="442"/>
              </a:xfrm>
              <a:prstGeom prst="rect">
                <a:avLst/>
              </a:prstGeom>
              <a:solidFill>
                <a:srgbClr val="F5E985"/>
              </a:solidFill>
              <a:ln w="12700">
                <a:solidFill>
                  <a:schemeClr val="tx1"/>
                </a:solidFill>
                <a:miter lim="800000"/>
                <a:headEnd/>
                <a:tailEnd/>
              </a:ln>
            </p:spPr>
            <p:txBody>
              <a:bodyPr wrap="none" anchor="ctr"/>
              <a:lstStyle/>
              <a:p>
                <a:endParaRPr lang="en-US" sz="1050">
                  <a:latin typeface="Calibri" pitchFamily="34" charset="0"/>
                </a:endParaRPr>
              </a:p>
            </p:txBody>
          </p:sp>
          <p:sp>
            <p:nvSpPr>
              <p:cNvPr id="5141" name="Rectangle 11"/>
              <p:cNvSpPr>
                <a:spLocks noChangeArrowheads="1"/>
              </p:cNvSpPr>
              <p:nvPr/>
            </p:nvSpPr>
            <p:spPr bwMode="auto">
              <a:xfrm>
                <a:off x="3893" y="3132"/>
                <a:ext cx="333" cy="442"/>
              </a:xfrm>
              <a:prstGeom prst="rect">
                <a:avLst/>
              </a:prstGeom>
              <a:solidFill>
                <a:srgbClr val="F5E985"/>
              </a:solidFill>
              <a:ln w="12700">
                <a:solidFill>
                  <a:schemeClr val="tx1"/>
                </a:solidFill>
                <a:miter lim="800000"/>
                <a:headEnd/>
                <a:tailEnd/>
              </a:ln>
            </p:spPr>
            <p:txBody>
              <a:bodyPr wrap="none" anchor="ctr"/>
              <a:lstStyle/>
              <a:p>
                <a:endParaRPr lang="en-US" sz="1050">
                  <a:latin typeface="Calibri" pitchFamily="34" charset="0"/>
                </a:endParaRPr>
              </a:p>
            </p:txBody>
          </p:sp>
          <p:sp>
            <p:nvSpPr>
              <p:cNvPr id="5142" name="Line 12"/>
              <p:cNvSpPr>
                <a:spLocks noChangeShapeType="1"/>
              </p:cNvSpPr>
              <p:nvPr/>
            </p:nvSpPr>
            <p:spPr bwMode="auto">
              <a:xfrm>
                <a:off x="4571" y="3128"/>
                <a:ext cx="0" cy="4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050"/>
              </a:p>
            </p:txBody>
          </p:sp>
        </p:grpSp>
        <p:sp>
          <p:nvSpPr>
            <p:cNvPr id="5136" name="Rectangle 13"/>
            <p:cNvSpPr>
              <a:spLocks noChangeArrowheads="1"/>
            </p:cNvSpPr>
            <p:nvPr/>
          </p:nvSpPr>
          <p:spPr bwMode="auto">
            <a:xfrm>
              <a:off x="1860" y="2200"/>
              <a:ext cx="336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p>
              <a:r>
                <a:rPr lang="en-US" sz="1800" dirty="0">
                  <a:latin typeface="Times New Roman" pitchFamily="18" charset="0"/>
                </a:rPr>
                <a:t>79   87   94   82   67   98   87   81   74   91</a:t>
              </a:r>
            </a:p>
          </p:txBody>
        </p:sp>
      </p:grpSp>
      <p:sp>
        <p:nvSpPr>
          <p:cNvPr id="12302" name="Text Box 14"/>
          <p:cNvSpPr txBox="1">
            <a:spLocks noChangeArrowheads="1"/>
          </p:cNvSpPr>
          <p:nvPr/>
        </p:nvSpPr>
        <p:spPr bwMode="auto">
          <a:xfrm>
            <a:off x="3120093" y="4287441"/>
            <a:ext cx="319670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050" dirty="0">
                <a:latin typeface="Arial Unicode MS" pitchFamily="34" charset="-128"/>
              </a:rPr>
              <a:t>An array of size </a:t>
            </a:r>
            <a:r>
              <a:rPr lang="en-US" sz="1050" b="1" dirty="0">
                <a:solidFill>
                  <a:srgbClr val="FF0000"/>
                </a:solidFill>
                <a:latin typeface="Arial Unicode MS" pitchFamily="34" charset="-128"/>
              </a:rPr>
              <a:t>N</a:t>
            </a:r>
            <a:r>
              <a:rPr lang="en-US" sz="1050" dirty="0">
                <a:latin typeface="Arial Unicode MS" pitchFamily="34" charset="-128"/>
              </a:rPr>
              <a:t> is indexed from </a:t>
            </a:r>
            <a:r>
              <a:rPr lang="en-US" sz="1500" b="1" dirty="0">
                <a:solidFill>
                  <a:srgbClr val="FF0000"/>
                </a:solidFill>
                <a:latin typeface="Arial Unicode MS" pitchFamily="34" charset="-128"/>
              </a:rPr>
              <a:t>zero to N-1</a:t>
            </a:r>
            <a:endParaRPr lang="en-US" sz="1050" b="1" dirty="0">
              <a:solidFill>
                <a:srgbClr val="FF0000"/>
              </a:solidFill>
              <a:latin typeface="Arial Unicode MS" pitchFamily="34" charset="-128"/>
            </a:endParaRPr>
          </a:p>
        </p:txBody>
      </p:sp>
      <p:grpSp>
        <p:nvGrpSpPr>
          <p:cNvPr id="4" name="Group 15"/>
          <p:cNvGrpSpPr>
            <a:grpSpLocks/>
          </p:cNvGrpSpPr>
          <p:nvPr/>
        </p:nvGrpSpPr>
        <p:grpSpPr bwMode="auto">
          <a:xfrm>
            <a:off x="2235995" y="2401493"/>
            <a:ext cx="1281113" cy="1372791"/>
            <a:chOff x="693" y="1345"/>
            <a:chExt cx="1076" cy="1153"/>
          </a:xfrm>
        </p:grpSpPr>
        <p:sp>
          <p:nvSpPr>
            <p:cNvPr id="5132" name="Rectangle 16"/>
            <p:cNvSpPr>
              <a:spLocks noChangeArrowheads="1"/>
            </p:cNvSpPr>
            <p:nvPr/>
          </p:nvSpPr>
          <p:spPr bwMode="auto">
            <a:xfrm>
              <a:off x="1107" y="2304"/>
              <a:ext cx="18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p>
              <a:r>
                <a:rPr lang="en-US" sz="1050" dirty="0">
                  <a:latin typeface="Courier New" pitchFamily="49" charset="0"/>
                </a:rPr>
                <a:t>c</a:t>
              </a:r>
            </a:p>
          </p:txBody>
        </p:sp>
        <p:sp>
          <p:nvSpPr>
            <p:cNvPr id="5133" name="Text Box 17"/>
            <p:cNvSpPr txBox="1">
              <a:spLocks noChangeArrowheads="1"/>
            </p:cNvSpPr>
            <p:nvPr/>
          </p:nvSpPr>
          <p:spPr bwMode="auto">
            <a:xfrm>
              <a:off x="693" y="1345"/>
              <a:ext cx="107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050">
                  <a:latin typeface="Arial Unicode MS" pitchFamily="34" charset="-128"/>
                </a:rPr>
                <a:t>The entire array</a:t>
              </a:r>
            </a:p>
            <a:p>
              <a:pPr algn="ctr"/>
              <a:r>
                <a:rPr lang="en-US" sz="1050">
                  <a:latin typeface="Arial Unicode MS" pitchFamily="34" charset="-128"/>
                </a:rPr>
                <a:t>has a single name</a:t>
              </a:r>
            </a:p>
          </p:txBody>
        </p:sp>
        <p:sp>
          <p:nvSpPr>
            <p:cNvPr id="5134" name="Line 18"/>
            <p:cNvSpPr>
              <a:spLocks noChangeShapeType="1"/>
            </p:cNvSpPr>
            <p:nvPr/>
          </p:nvSpPr>
          <p:spPr bwMode="auto">
            <a:xfrm>
              <a:off x="1200" y="1824"/>
              <a:ext cx="0" cy="480"/>
            </a:xfrm>
            <a:prstGeom prst="line">
              <a:avLst/>
            </a:prstGeom>
            <a:noFill/>
            <a:ln w="38100">
              <a:solidFill>
                <a:srgbClr val="FF0000"/>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sz="1050"/>
            </a:p>
          </p:txBody>
        </p:sp>
      </p:grpSp>
      <p:grpSp>
        <p:nvGrpSpPr>
          <p:cNvPr id="5" name="Group 19"/>
          <p:cNvGrpSpPr>
            <a:grpSpLocks/>
          </p:cNvGrpSpPr>
          <p:nvPr/>
        </p:nvGrpSpPr>
        <p:grpSpPr bwMode="auto">
          <a:xfrm>
            <a:off x="4641057" y="2400301"/>
            <a:ext cx="2099072" cy="627460"/>
            <a:chOff x="2418" y="1393"/>
            <a:chExt cx="1763" cy="527"/>
          </a:xfrm>
        </p:grpSpPr>
        <p:sp>
          <p:nvSpPr>
            <p:cNvPr id="5130" name="Text Box 20"/>
            <p:cNvSpPr txBox="1">
              <a:spLocks noChangeArrowheads="1"/>
            </p:cNvSpPr>
            <p:nvPr/>
          </p:nvSpPr>
          <p:spPr bwMode="auto">
            <a:xfrm>
              <a:off x="2418" y="1393"/>
              <a:ext cx="176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050">
                  <a:latin typeface="Arial Unicode MS" pitchFamily="34" charset="-128"/>
                </a:rPr>
                <a:t>Each value has a numeric </a:t>
              </a:r>
              <a:r>
                <a:rPr lang="en-US" sz="1050" i="1">
                  <a:latin typeface="Arial Unicode MS" pitchFamily="34" charset="-128"/>
                </a:rPr>
                <a:t>index</a:t>
              </a:r>
            </a:p>
          </p:txBody>
        </p:sp>
        <p:sp>
          <p:nvSpPr>
            <p:cNvPr id="5131" name="Line 21"/>
            <p:cNvSpPr>
              <a:spLocks noChangeShapeType="1"/>
            </p:cNvSpPr>
            <p:nvPr/>
          </p:nvSpPr>
          <p:spPr bwMode="auto">
            <a:xfrm flipH="1">
              <a:off x="3264" y="1632"/>
              <a:ext cx="336" cy="288"/>
            </a:xfrm>
            <a:prstGeom prst="line">
              <a:avLst/>
            </a:prstGeom>
            <a:noFill/>
            <a:ln w="38100">
              <a:solidFill>
                <a:srgbClr val="FF0000"/>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sz="1050"/>
            </a:p>
          </p:txBody>
        </p:sp>
      </p:grpSp>
      <p:sp>
        <p:nvSpPr>
          <p:cNvPr id="12310" name="Text Box 22"/>
          <p:cNvSpPr txBox="1">
            <a:spLocks noChangeArrowheads="1"/>
          </p:cNvSpPr>
          <p:nvPr/>
        </p:nvSpPr>
        <p:spPr bwMode="auto">
          <a:xfrm>
            <a:off x="3094086" y="4744641"/>
            <a:ext cx="344517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050">
                <a:latin typeface="Arial Unicode MS" pitchFamily="34" charset="-128"/>
              </a:rPr>
              <a:t>This array holds 10 values that are indexed from 0 to 9</a:t>
            </a:r>
          </a:p>
        </p:txBody>
      </p:sp>
      <p:sp>
        <p:nvSpPr>
          <p:cNvPr id="6" name="Footer Placeholder 5">
            <a:extLst>
              <a:ext uri="{FF2B5EF4-FFF2-40B4-BE49-F238E27FC236}">
                <a16:creationId xmlns:a16="http://schemas.microsoft.com/office/drawing/2014/main" id="{56D1E385-88D8-4E6B-945D-443D1FDA476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21166386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2292"/>
                                        </p:tgtEl>
                                        <p:attrNameLst>
                                          <p:attrName>style.visibility</p:attrName>
                                        </p:attrNameLst>
                                      </p:cBhvr>
                                      <p:to>
                                        <p:strVal val="visible"/>
                                      </p:to>
                                    </p:set>
                                    <p:animEffect transition="in" filter="dissolve">
                                      <p:cBhvr>
                                        <p:cTn id="18" dur="500"/>
                                        <p:tgtEl>
                                          <p:spTgt spid="12292"/>
                                        </p:tgtEl>
                                      </p:cBhvr>
                                    </p:animEffect>
                                  </p:childTnLst>
                                </p:cTn>
                              </p:par>
                            </p:childTnLst>
                          </p:cTn>
                        </p:par>
                        <p:par>
                          <p:cTn id="19" fill="hold" nodeType="afterGroup">
                            <p:stCondLst>
                              <p:cond delay="500"/>
                            </p:stCondLst>
                            <p:childTnLst>
                              <p:par>
                                <p:cTn id="20" presetID="22" presetClass="entr" presetSubtype="1"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302"/>
                                        </p:tgtEl>
                                        <p:attrNameLst>
                                          <p:attrName>style.visibility</p:attrName>
                                        </p:attrNameLst>
                                      </p:cBhvr>
                                      <p:to>
                                        <p:strVal val="visible"/>
                                      </p:to>
                                    </p:set>
                                    <p:animEffect transition="in" filter="wipe(up)">
                                      <p:cBhvr>
                                        <p:cTn id="27" dur="500"/>
                                        <p:tgtEl>
                                          <p:spTgt spid="123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310"/>
                                        </p:tgtEl>
                                        <p:attrNameLst>
                                          <p:attrName>style.visibility</p:attrName>
                                        </p:attrNameLst>
                                      </p:cBhvr>
                                      <p:to>
                                        <p:strVal val="visible"/>
                                      </p:to>
                                    </p:set>
                                    <p:animEffect transition="in" filter="wipe(up)">
                                      <p:cBhvr>
                                        <p:cTn id="32" dur="500"/>
                                        <p:tgtEl>
                                          <p:spTgt spid="12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utoUpdateAnimBg="0"/>
      <p:bldP spid="12302" grpId="0" autoUpdateAnimBg="0"/>
      <p:bldP spid="12310" grpId="0" autoUpdateAnimBg="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 name="Rectangle 61"/>
          <p:cNvSpPr>
            <a:spLocks noGrp="1" noChangeArrowheads="1"/>
          </p:cNvSpPr>
          <p:nvPr>
            <p:ph type="title"/>
          </p:nvPr>
        </p:nvSpPr>
        <p:spPr>
          <a:xfrm>
            <a:off x="113190" y="1131095"/>
            <a:ext cx="5726098" cy="926307"/>
          </a:xfrm>
        </p:spPr>
        <p:txBody>
          <a:bodyPr>
            <a:normAutofit fontScale="90000"/>
          </a:bodyPr>
          <a:lstStyle/>
          <a:p>
            <a:r>
              <a:rPr lang="en-US" dirty="0"/>
              <a:t>Arrays(1D)-Accessing array elements</a:t>
            </a:r>
          </a:p>
        </p:txBody>
      </p:sp>
      <p:sp>
        <p:nvSpPr>
          <p:cNvPr id="6206" name="Rectangle 62"/>
          <p:cNvSpPr>
            <a:spLocks noGrp="1" noChangeArrowheads="1"/>
          </p:cNvSpPr>
          <p:nvPr>
            <p:ph idx="1"/>
          </p:nvPr>
        </p:nvSpPr>
        <p:spPr>
          <a:xfrm>
            <a:off x="1485900" y="2057401"/>
            <a:ext cx="4400550" cy="3394472"/>
          </a:xfrm>
        </p:spPr>
        <p:txBody>
          <a:bodyPr>
            <a:normAutofit fontScale="55000" lnSpcReduction="20000"/>
          </a:bodyPr>
          <a:lstStyle/>
          <a:p>
            <a:pPr algn="just"/>
            <a:r>
              <a:rPr lang="en-US" dirty="0"/>
              <a:t>Array</a:t>
            </a:r>
          </a:p>
          <a:p>
            <a:pPr lvl="1" algn="just"/>
            <a:r>
              <a:rPr lang="en-US" dirty="0"/>
              <a:t>Group of consecutive memory locations </a:t>
            </a:r>
          </a:p>
          <a:p>
            <a:pPr lvl="1" algn="just"/>
            <a:r>
              <a:rPr lang="en-US" dirty="0"/>
              <a:t>Same name and data type</a:t>
            </a:r>
          </a:p>
          <a:p>
            <a:pPr algn="just"/>
            <a:r>
              <a:rPr lang="en-US" dirty="0"/>
              <a:t>To refer to an element, specify:</a:t>
            </a:r>
          </a:p>
          <a:p>
            <a:pPr lvl="1" algn="just"/>
            <a:r>
              <a:rPr lang="en-US" dirty="0"/>
              <a:t>Array name</a:t>
            </a:r>
          </a:p>
          <a:p>
            <a:pPr lvl="1" algn="just"/>
            <a:r>
              <a:rPr lang="en-US" dirty="0"/>
              <a:t>Position number in square brackets([]) </a:t>
            </a:r>
          </a:p>
          <a:p>
            <a:pPr algn="just"/>
            <a:r>
              <a:rPr lang="en-US" dirty="0"/>
              <a:t>Format:</a:t>
            </a:r>
          </a:p>
          <a:p>
            <a:pPr lvl="2" algn="just">
              <a:buFontTx/>
              <a:buNone/>
            </a:pPr>
            <a:r>
              <a:rPr lang="en-US" i="1" dirty="0" err="1">
                <a:solidFill>
                  <a:srgbClr val="C00000"/>
                </a:solidFill>
                <a:latin typeface="Courier New" pitchFamily="49" charset="0"/>
                <a:cs typeface="Courier New" pitchFamily="49" charset="0"/>
              </a:rPr>
              <a:t>arrayname</a:t>
            </a:r>
            <a:r>
              <a:rPr lang="en-US" dirty="0">
                <a:solidFill>
                  <a:srgbClr val="C00000"/>
                </a:solidFill>
                <a:latin typeface="Courier New" pitchFamily="49" charset="0"/>
                <a:cs typeface="Courier New" pitchFamily="49" charset="0"/>
              </a:rPr>
              <a:t>[</a:t>
            </a:r>
            <a:r>
              <a:rPr lang="en-US" i="1" dirty="0" err="1">
                <a:solidFill>
                  <a:srgbClr val="C00000"/>
                </a:solidFill>
                <a:latin typeface="Courier New" pitchFamily="49" charset="0"/>
                <a:cs typeface="Courier New" pitchFamily="49" charset="0"/>
              </a:rPr>
              <a:t>position_number</a:t>
            </a:r>
            <a:r>
              <a:rPr lang="en-US" dirty="0">
                <a:solidFill>
                  <a:srgbClr val="C00000"/>
                </a:solidFill>
                <a:latin typeface="Courier New" pitchFamily="49" charset="0"/>
                <a:cs typeface="Courier New" pitchFamily="49" charset="0"/>
              </a:rPr>
              <a:t>]</a:t>
            </a:r>
          </a:p>
          <a:p>
            <a:pPr lvl="1" algn="just"/>
            <a:r>
              <a:rPr lang="en-US" dirty="0"/>
              <a:t>First element is always at position </a:t>
            </a:r>
            <a:r>
              <a:rPr lang="en-US" sz="1500" dirty="0">
                <a:latin typeface="Lucida Console" pitchFamily="49" charset="0"/>
              </a:rPr>
              <a:t>0</a:t>
            </a:r>
          </a:p>
          <a:p>
            <a:pPr lvl="1" algn="just"/>
            <a:r>
              <a:rPr lang="en-US" dirty="0" err="1"/>
              <a:t>Eg</a:t>
            </a:r>
            <a:r>
              <a:rPr lang="en-US" dirty="0"/>
              <a:t>.</a:t>
            </a:r>
            <a:r>
              <a:rPr lang="en-US" sz="1500" dirty="0">
                <a:latin typeface="Lucida Console" pitchFamily="49" charset="0"/>
              </a:rPr>
              <a:t> n</a:t>
            </a:r>
            <a:r>
              <a:rPr lang="en-US" dirty="0"/>
              <a:t> element array named </a:t>
            </a:r>
            <a:r>
              <a:rPr lang="en-US" sz="1500" dirty="0">
                <a:latin typeface="Lucida Console" pitchFamily="49" charset="0"/>
              </a:rPr>
              <a:t>c:</a:t>
            </a:r>
          </a:p>
          <a:p>
            <a:pPr lvl="2" algn="just"/>
            <a:r>
              <a:rPr lang="en-US" sz="1350" dirty="0">
                <a:latin typeface="Lucida Console" pitchFamily="49" charset="0"/>
              </a:rPr>
              <a:t>c[0], c[1]...c[n – 1]</a:t>
            </a:r>
          </a:p>
        </p:txBody>
      </p:sp>
      <p:grpSp>
        <p:nvGrpSpPr>
          <p:cNvPr id="2" name="Group 64"/>
          <p:cNvGrpSpPr>
            <a:grpSpLocks/>
          </p:cNvGrpSpPr>
          <p:nvPr/>
        </p:nvGrpSpPr>
        <p:grpSpPr bwMode="auto">
          <a:xfrm>
            <a:off x="5943600" y="1559720"/>
            <a:ext cx="1943100" cy="4040981"/>
            <a:chOff x="4032" y="488"/>
            <a:chExt cx="1632" cy="3394"/>
          </a:xfrm>
        </p:grpSpPr>
        <p:sp>
          <p:nvSpPr>
            <p:cNvPr id="6176" name="Rectangle 32"/>
            <p:cNvSpPr>
              <a:spLocks noChangeArrowheads="1"/>
            </p:cNvSpPr>
            <p:nvPr/>
          </p:nvSpPr>
          <p:spPr bwMode="auto">
            <a:xfrm>
              <a:off x="4055" y="488"/>
              <a:ext cx="1609" cy="308"/>
            </a:xfrm>
            <a:prstGeom prst="rect">
              <a:avLst/>
            </a:prstGeom>
            <a:noFill/>
            <a:ln w="0">
              <a:noFill/>
              <a:miter lim="800000"/>
              <a:headEnd/>
              <a:tailEnd/>
            </a:ln>
          </p:spPr>
          <p:txBody>
            <a:bodyPr lIns="0" tIns="0" rIns="0" bIns="0"/>
            <a:lstStyle/>
            <a:p>
              <a:pPr eaLnBrk="1" hangingPunct="1">
                <a:spcBef>
                  <a:spcPct val="0"/>
                </a:spcBef>
              </a:pPr>
              <a:r>
                <a:rPr lang="en-US" sz="1200" dirty="0">
                  <a:latin typeface="Lucida Console" pitchFamily="49" charset="0"/>
                </a:rPr>
                <a:t>Name of array (Note that all elements of this array have the same name, c)</a:t>
              </a:r>
            </a:p>
            <a:p>
              <a:pPr>
                <a:spcBef>
                  <a:spcPct val="0"/>
                </a:spcBef>
              </a:pPr>
              <a:endParaRPr lang="en-US" sz="1200" dirty="0">
                <a:latin typeface="Lucida Console" pitchFamily="49" charset="0"/>
              </a:endParaRPr>
            </a:p>
          </p:txBody>
        </p:sp>
        <p:sp>
          <p:nvSpPr>
            <p:cNvPr id="6189" name="Rectangle 45"/>
            <p:cNvSpPr>
              <a:spLocks noChangeArrowheads="1"/>
            </p:cNvSpPr>
            <p:nvPr/>
          </p:nvSpPr>
          <p:spPr bwMode="auto">
            <a:xfrm>
              <a:off x="4103" y="3675"/>
              <a:ext cx="1513" cy="207"/>
            </a:xfrm>
            <a:prstGeom prst="rect">
              <a:avLst/>
            </a:prstGeom>
            <a:noFill/>
            <a:ln w="0">
              <a:noFill/>
              <a:miter lim="800000"/>
              <a:headEnd/>
              <a:tailEnd/>
            </a:ln>
          </p:spPr>
          <p:txBody>
            <a:bodyPr lIns="0" tIns="0" rIns="0" bIns="0"/>
            <a:lstStyle/>
            <a:p>
              <a:pPr eaLnBrk="1" hangingPunct="1">
                <a:spcBef>
                  <a:spcPct val="0"/>
                </a:spcBef>
              </a:pPr>
              <a:r>
                <a:rPr lang="en-US" sz="1200" dirty="0">
                  <a:latin typeface="Lucida Console" pitchFamily="49" charset="0"/>
                </a:rPr>
                <a:t>Position number of the element within array c</a:t>
              </a:r>
            </a:p>
          </p:txBody>
        </p:sp>
        <p:sp>
          <p:nvSpPr>
            <p:cNvPr id="6190" name="Freeform 46"/>
            <p:cNvSpPr>
              <a:spLocks/>
            </p:cNvSpPr>
            <p:nvPr/>
          </p:nvSpPr>
          <p:spPr bwMode="auto">
            <a:xfrm>
              <a:off x="4272" y="3408"/>
              <a:ext cx="0" cy="231"/>
            </a:xfrm>
            <a:custGeom>
              <a:avLst/>
              <a:gdLst/>
              <a:ahLst/>
              <a:cxnLst>
                <a:cxn ang="0">
                  <a:pos x="0" y="0"/>
                </a:cxn>
                <a:cxn ang="0">
                  <a:pos x="0" y="19958"/>
                </a:cxn>
              </a:cxnLst>
              <a:rect l="0" t="0" r="r" b="b"/>
              <a:pathLst>
                <a:path w="20000" h="20000">
                  <a:moveTo>
                    <a:pt x="0" y="0"/>
                  </a:moveTo>
                  <a:lnTo>
                    <a:pt x="0" y="19958"/>
                  </a:lnTo>
                </a:path>
              </a:pathLst>
            </a:custGeom>
            <a:noFill/>
            <a:ln w="3175">
              <a:solidFill>
                <a:srgbClr val="000000"/>
              </a:solidFill>
              <a:round/>
              <a:headEnd type="triangle" w="med" len="sm"/>
              <a:tailEnd/>
            </a:ln>
          </p:spPr>
          <p:txBody>
            <a:bodyPr/>
            <a:lstStyle/>
            <a:p>
              <a:endParaRPr lang="en-US" sz="1050"/>
            </a:p>
          </p:txBody>
        </p:sp>
        <p:grpSp>
          <p:nvGrpSpPr>
            <p:cNvPr id="3" name="Group 63"/>
            <p:cNvGrpSpPr>
              <a:grpSpLocks/>
            </p:cNvGrpSpPr>
            <p:nvPr/>
          </p:nvGrpSpPr>
          <p:grpSpPr bwMode="auto">
            <a:xfrm>
              <a:off x="4032" y="1146"/>
              <a:ext cx="1308" cy="2256"/>
              <a:chOff x="4032" y="1380"/>
              <a:chExt cx="1308" cy="2256"/>
            </a:xfrm>
          </p:grpSpPr>
          <p:grpSp>
            <p:nvGrpSpPr>
              <p:cNvPr id="4" name="Group 5"/>
              <p:cNvGrpSpPr>
                <a:grpSpLocks/>
              </p:cNvGrpSpPr>
              <p:nvPr/>
            </p:nvGrpSpPr>
            <p:grpSpPr bwMode="auto">
              <a:xfrm>
                <a:off x="4528" y="1514"/>
                <a:ext cx="812" cy="2080"/>
                <a:chOff x="0" y="-2"/>
                <a:chExt cx="20000" cy="20004"/>
              </a:xfrm>
            </p:grpSpPr>
            <p:sp>
              <p:nvSpPr>
                <p:cNvPr id="6150" name="Freeform 6"/>
                <p:cNvSpPr>
                  <a:spLocks/>
                </p:cNvSpPr>
                <p:nvPr/>
              </p:nvSpPr>
              <p:spPr bwMode="auto">
                <a:xfrm>
                  <a:off x="0" y="10000"/>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endParaRPr lang="en-US" sz="1050"/>
                </a:p>
              </p:txBody>
            </p:sp>
            <p:grpSp>
              <p:nvGrpSpPr>
                <p:cNvPr id="5" name="Group 7"/>
                <p:cNvGrpSpPr>
                  <a:grpSpLocks/>
                </p:cNvGrpSpPr>
                <p:nvPr/>
              </p:nvGrpSpPr>
              <p:grpSpPr bwMode="auto">
                <a:xfrm>
                  <a:off x="0" y="-2"/>
                  <a:ext cx="20000" cy="20004"/>
                  <a:chOff x="0" y="0"/>
                  <a:chExt cx="20000" cy="20004"/>
                </a:xfrm>
              </p:grpSpPr>
              <p:sp>
                <p:nvSpPr>
                  <p:cNvPr id="6152" name="Freeform 8"/>
                  <p:cNvSpPr>
                    <a:spLocks/>
                  </p:cNvSpPr>
                  <p:nvPr/>
                </p:nvSpPr>
                <p:spPr bwMode="auto">
                  <a:xfrm>
                    <a:off x="0" y="0"/>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endParaRPr lang="en-US" sz="1050"/>
                  </a:p>
                </p:txBody>
              </p:sp>
              <p:sp>
                <p:nvSpPr>
                  <p:cNvPr id="6153" name="Freeform 9"/>
                  <p:cNvSpPr>
                    <a:spLocks/>
                  </p:cNvSpPr>
                  <p:nvPr/>
                </p:nvSpPr>
                <p:spPr bwMode="auto">
                  <a:xfrm>
                    <a:off x="0" y="1667"/>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endParaRPr lang="en-US" sz="1050"/>
                  </a:p>
                </p:txBody>
              </p:sp>
              <p:sp>
                <p:nvSpPr>
                  <p:cNvPr id="6154" name="Freeform 10"/>
                  <p:cNvSpPr>
                    <a:spLocks/>
                  </p:cNvSpPr>
                  <p:nvPr/>
                </p:nvSpPr>
                <p:spPr bwMode="auto">
                  <a:xfrm>
                    <a:off x="0" y="3334"/>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endParaRPr lang="en-US" sz="1050"/>
                  </a:p>
                </p:txBody>
              </p:sp>
              <p:sp>
                <p:nvSpPr>
                  <p:cNvPr id="6155" name="Freeform 11"/>
                  <p:cNvSpPr>
                    <a:spLocks/>
                  </p:cNvSpPr>
                  <p:nvPr/>
                </p:nvSpPr>
                <p:spPr bwMode="auto">
                  <a:xfrm>
                    <a:off x="0" y="5001"/>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endParaRPr lang="en-US" sz="1050"/>
                  </a:p>
                </p:txBody>
              </p:sp>
              <p:sp>
                <p:nvSpPr>
                  <p:cNvPr id="6156" name="Freeform 12"/>
                  <p:cNvSpPr>
                    <a:spLocks/>
                  </p:cNvSpPr>
                  <p:nvPr/>
                </p:nvSpPr>
                <p:spPr bwMode="auto">
                  <a:xfrm>
                    <a:off x="0" y="6559"/>
                    <a:ext cx="20000" cy="184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pPr algn="ctr"/>
                    <a:r>
                      <a:rPr lang="en-US" sz="1050" dirty="0"/>
                      <a:t>3</a:t>
                    </a:r>
                  </a:p>
                </p:txBody>
              </p:sp>
              <p:sp>
                <p:nvSpPr>
                  <p:cNvPr id="6157" name="Freeform 13"/>
                  <p:cNvSpPr>
                    <a:spLocks/>
                  </p:cNvSpPr>
                  <p:nvPr/>
                </p:nvSpPr>
                <p:spPr bwMode="auto">
                  <a:xfrm>
                    <a:off x="0" y="8335"/>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endParaRPr lang="en-US" sz="1050"/>
                  </a:p>
                </p:txBody>
              </p:sp>
              <p:sp>
                <p:nvSpPr>
                  <p:cNvPr id="6158" name="Freeform 14"/>
                  <p:cNvSpPr>
                    <a:spLocks/>
                  </p:cNvSpPr>
                  <p:nvPr/>
                </p:nvSpPr>
                <p:spPr bwMode="auto">
                  <a:xfrm>
                    <a:off x="0" y="11669"/>
                    <a:ext cx="20000" cy="2276"/>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endParaRPr lang="en-US" sz="1050"/>
                  </a:p>
                </p:txBody>
              </p:sp>
              <p:sp>
                <p:nvSpPr>
                  <p:cNvPr id="6159" name="Freeform 15"/>
                  <p:cNvSpPr>
                    <a:spLocks/>
                  </p:cNvSpPr>
                  <p:nvPr/>
                </p:nvSpPr>
                <p:spPr bwMode="auto">
                  <a:xfrm>
                    <a:off x="0" y="13336"/>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endParaRPr lang="en-US" sz="1050"/>
                  </a:p>
                </p:txBody>
              </p:sp>
              <p:sp>
                <p:nvSpPr>
                  <p:cNvPr id="6160" name="Freeform 16"/>
                  <p:cNvSpPr>
                    <a:spLocks/>
                  </p:cNvSpPr>
                  <p:nvPr/>
                </p:nvSpPr>
                <p:spPr bwMode="auto">
                  <a:xfrm>
                    <a:off x="0" y="15003"/>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endParaRPr lang="en-US" sz="1050"/>
                  </a:p>
                </p:txBody>
              </p:sp>
              <p:sp>
                <p:nvSpPr>
                  <p:cNvPr id="6161" name="Freeform 17"/>
                  <p:cNvSpPr>
                    <a:spLocks/>
                  </p:cNvSpPr>
                  <p:nvPr/>
                </p:nvSpPr>
                <p:spPr bwMode="auto">
                  <a:xfrm>
                    <a:off x="0" y="16670"/>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endParaRPr lang="en-US" sz="1050"/>
                  </a:p>
                </p:txBody>
              </p:sp>
              <p:sp>
                <p:nvSpPr>
                  <p:cNvPr id="6162" name="Freeform 18"/>
                  <p:cNvSpPr>
                    <a:spLocks/>
                  </p:cNvSpPr>
                  <p:nvPr/>
                </p:nvSpPr>
                <p:spPr bwMode="auto">
                  <a:xfrm>
                    <a:off x="0" y="18337"/>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solidFill>
                    <a:srgbClr val="4DB3E6"/>
                  </a:solidFill>
                  <a:ln w="3175">
                    <a:solidFill>
                      <a:srgbClr val="4DB3E6"/>
                    </a:solidFill>
                    <a:round/>
                    <a:headEnd/>
                    <a:tailEnd/>
                  </a:ln>
                </p:spPr>
                <p:txBody>
                  <a:bodyPr/>
                  <a:lstStyle/>
                  <a:p>
                    <a:endParaRPr lang="en-US" sz="1050"/>
                  </a:p>
                </p:txBody>
              </p:sp>
            </p:grpSp>
          </p:grpSp>
          <p:sp>
            <p:nvSpPr>
              <p:cNvPr id="6163" name="Rectangle 19"/>
              <p:cNvSpPr>
                <a:spLocks noChangeArrowheads="1"/>
              </p:cNvSpPr>
              <p:nvPr/>
            </p:nvSpPr>
            <p:spPr bwMode="auto">
              <a:xfrm>
                <a:off x="4100" y="2579"/>
                <a:ext cx="460" cy="193"/>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c[6]</a:t>
                </a:r>
              </a:p>
              <a:p>
                <a:pPr>
                  <a:spcBef>
                    <a:spcPct val="0"/>
                  </a:spcBef>
                </a:pPr>
                <a:endParaRPr lang="en-US" sz="1050" dirty="0">
                  <a:latin typeface="Lucida Console" pitchFamily="49" charset="0"/>
                </a:endParaRPr>
              </a:p>
            </p:txBody>
          </p:sp>
          <p:sp>
            <p:nvSpPr>
              <p:cNvPr id="6164" name="Rectangle 20"/>
              <p:cNvSpPr>
                <a:spLocks noChangeArrowheads="1"/>
              </p:cNvSpPr>
              <p:nvPr/>
            </p:nvSpPr>
            <p:spPr bwMode="auto">
              <a:xfrm>
                <a:off x="4848" y="1524"/>
                <a:ext cx="384" cy="144"/>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-45</a:t>
                </a:r>
              </a:p>
              <a:p>
                <a:pPr>
                  <a:spcBef>
                    <a:spcPct val="0"/>
                  </a:spcBef>
                </a:pPr>
                <a:endParaRPr lang="en-US" sz="1050" dirty="0">
                  <a:latin typeface="Lucida Console" pitchFamily="49" charset="0"/>
                </a:endParaRPr>
              </a:p>
            </p:txBody>
          </p:sp>
          <p:sp>
            <p:nvSpPr>
              <p:cNvPr id="6165" name="Rectangle 21"/>
              <p:cNvSpPr>
                <a:spLocks noChangeArrowheads="1"/>
              </p:cNvSpPr>
              <p:nvPr/>
            </p:nvSpPr>
            <p:spPr bwMode="auto">
              <a:xfrm>
                <a:off x="4935" y="1712"/>
                <a:ext cx="90" cy="135"/>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6</a:t>
                </a:r>
              </a:p>
              <a:p>
                <a:pPr>
                  <a:spcBef>
                    <a:spcPct val="0"/>
                  </a:spcBef>
                </a:pPr>
                <a:endParaRPr lang="en-US" sz="1050" dirty="0">
                  <a:latin typeface="Lucida Console" pitchFamily="49" charset="0"/>
                </a:endParaRPr>
              </a:p>
            </p:txBody>
          </p:sp>
          <p:sp>
            <p:nvSpPr>
              <p:cNvPr id="6166" name="Rectangle 22"/>
              <p:cNvSpPr>
                <a:spLocks noChangeArrowheads="1"/>
              </p:cNvSpPr>
              <p:nvPr/>
            </p:nvSpPr>
            <p:spPr bwMode="auto">
              <a:xfrm>
                <a:off x="4935" y="1886"/>
                <a:ext cx="90" cy="134"/>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0</a:t>
                </a:r>
              </a:p>
              <a:p>
                <a:pPr>
                  <a:spcBef>
                    <a:spcPct val="0"/>
                  </a:spcBef>
                </a:pPr>
                <a:endParaRPr lang="en-US" sz="1050" dirty="0">
                  <a:latin typeface="Lucida Console" pitchFamily="49" charset="0"/>
                </a:endParaRPr>
              </a:p>
            </p:txBody>
          </p:sp>
          <p:sp>
            <p:nvSpPr>
              <p:cNvPr id="6167" name="Rectangle 23"/>
              <p:cNvSpPr>
                <a:spLocks noChangeArrowheads="1"/>
              </p:cNvSpPr>
              <p:nvPr/>
            </p:nvSpPr>
            <p:spPr bwMode="auto">
              <a:xfrm>
                <a:off x="4868" y="2059"/>
                <a:ext cx="316" cy="137"/>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72</a:t>
                </a:r>
              </a:p>
              <a:p>
                <a:pPr>
                  <a:spcBef>
                    <a:spcPct val="0"/>
                  </a:spcBef>
                </a:pPr>
                <a:endParaRPr lang="en-US" sz="1050" dirty="0">
                  <a:latin typeface="Lucida Console" pitchFamily="49" charset="0"/>
                </a:endParaRPr>
              </a:p>
            </p:txBody>
          </p:sp>
          <p:sp>
            <p:nvSpPr>
              <p:cNvPr id="6169" name="Rectangle 25"/>
              <p:cNvSpPr>
                <a:spLocks noChangeArrowheads="1"/>
              </p:cNvSpPr>
              <p:nvPr/>
            </p:nvSpPr>
            <p:spPr bwMode="auto">
              <a:xfrm>
                <a:off x="4800" y="2406"/>
                <a:ext cx="336" cy="126"/>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-89</a:t>
                </a:r>
              </a:p>
              <a:p>
                <a:pPr>
                  <a:spcBef>
                    <a:spcPct val="0"/>
                  </a:spcBef>
                </a:pPr>
                <a:endParaRPr lang="en-US" sz="1050" dirty="0">
                  <a:latin typeface="Lucida Console" pitchFamily="49" charset="0"/>
                </a:endParaRPr>
              </a:p>
            </p:txBody>
          </p:sp>
          <p:sp>
            <p:nvSpPr>
              <p:cNvPr id="6170" name="Rectangle 26"/>
              <p:cNvSpPr>
                <a:spLocks noChangeArrowheads="1"/>
              </p:cNvSpPr>
              <p:nvPr/>
            </p:nvSpPr>
            <p:spPr bwMode="auto">
              <a:xfrm>
                <a:off x="4935" y="2579"/>
                <a:ext cx="90" cy="135"/>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0</a:t>
                </a:r>
              </a:p>
              <a:p>
                <a:pPr>
                  <a:spcBef>
                    <a:spcPct val="0"/>
                  </a:spcBef>
                </a:pPr>
                <a:endParaRPr lang="en-US" sz="1050">
                  <a:latin typeface="Lucida Console" pitchFamily="49" charset="0"/>
                </a:endParaRPr>
              </a:p>
            </p:txBody>
          </p:sp>
          <p:sp>
            <p:nvSpPr>
              <p:cNvPr id="6171" name="Rectangle 27"/>
              <p:cNvSpPr>
                <a:spLocks noChangeArrowheads="1"/>
              </p:cNvSpPr>
              <p:nvPr/>
            </p:nvSpPr>
            <p:spPr bwMode="auto">
              <a:xfrm>
                <a:off x="4868" y="2752"/>
                <a:ext cx="364" cy="164"/>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62</a:t>
                </a:r>
              </a:p>
              <a:p>
                <a:pPr>
                  <a:spcBef>
                    <a:spcPct val="0"/>
                  </a:spcBef>
                </a:pPr>
                <a:endParaRPr lang="en-US" sz="1050">
                  <a:latin typeface="Lucida Console" pitchFamily="49" charset="0"/>
                </a:endParaRPr>
              </a:p>
            </p:txBody>
          </p:sp>
          <p:sp>
            <p:nvSpPr>
              <p:cNvPr id="6172" name="Rectangle 28"/>
              <p:cNvSpPr>
                <a:spLocks noChangeArrowheads="1"/>
              </p:cNvSpPr>
              <p:nvPr/>
            </p:nvSpPr>
            <p:spPr bwMode="auto">
              <a:xfrm>
                <a:off x="4868" y="2926"/>
                <a:ext cx="364" cy="134"/>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-3</a:t>
                </a:r>
              </a:p>
              <a:p>
                <a:pPr>
                  <a:spcBef>
                    <a:spcPct val="0"/>
                  </a:spcBef>
                </a:pPr>
                <a:endParaRPr lang="en-US" sz="1050">
                  <a:latin typeface="Lucida Console" pitchFamily="49" charset="0"/>
                </a:endParaRPr>
              </a:p>
            </p:txBody>
          </p:sp>
          <p:sp>
            <p:nvSpPr>
              <p:cNvPr id="6173" name="Rectangle 29"/>
              <p:cNvSpPr>
                <a:spLocks noChangeArrowheads="1"/>
              </p:cNvSpPr>
              <p:nvPr/>
            </p:nvSpPr>
            <p:spPr bwMode="auto">
              <a:xfrm>
                <a:off x="4935" y="3099"/>
                <a:ext cx="297" cy="153"/>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1</a:t>
                </a:r>
              </a:p>
              <a:p>
                <a:pPr>
                  <a:spcBef>
                    <a:spcPct val="0"/>
                  </a:spcBef>
                </a:pPr>
                <a:endParaRPr lang="en-US" sz="1050" dirty="0">
                  <a:latin typeface="Lucida Console" pitchFamily="49" charset="0"/>
                </a:endParaRPr>
              </a:p>
            </p:txBody>
          </p:sp>
          <p:sp>
            <p:nvSpPr>
              <p:cNvPr id="6174" name="Rectangle 30"/>
              <p:cNvSpPr>
                <a:spLocks noChangeArrowheads="1"/>
              </p:cNvSpPr>
              <p:nvPr/>
            </p:nvSpPr>
            <p:spPr bwMode="auto">
              <a:xfrm>
                <a:off x="4732" y="3272"/>
                <a:ext cx="404" cy="124"/>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6453</a:t>
                </a:r>
              </a:p>
              <a:p>
                <a:pPr>
                  <a:spcBef>
                    <a:spcPct val="0"/>
                  </a:spcBef>
                </a:pPr>
                <a:endParaRPr lang="en-US" sz="1050">
                  <a:latin typeface="Lucida Console" pitchFamily="49" charset="0"/>
                </a:endParaRPr>
              </a:p>
            </p:txBody>
          </p:sp>
          <p:sp>
            <p:nvSpPr>
              <p:cNvPr id="6175" name="Rectangle 31"/>
              <p:cNvSpPr>
                <a:spLocks noChangeArrowheads="1"/>
              </p:cNvSpPr>
              <p:nvPr/>
            </p:nvSpPr>
            <p:spPr bwMode="auto">
              <a:xfrm>
                <a:off x="4868" y="3446"/>
                <a:ext cx="412" cy="142"/>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78</a:t>
                </a:r>
              </a:p>
              <a:p>
                <a:pPr>
                  <a:spcBef>
                    <a:spcPct val="0"/>
                  </a:spcBef>
                </a:pPr>
                <a:endParaRPr lang="en-US" sz="1050" dirty="0">
                  <a:latin typeface="Lucida Console" pitchFamily="49" charset="0"/>
                </a:endParaRPr>
              </a:p>
            </p:txBody>
          </p:sp>
          <p:sp>
            <p:nvSpPr>
              <p:cNvPr id="6177" name="Freeform 33"/>
              <p:cNvSpPr>
                <a:spLocks/>
              </p:cNvSpPr>
              <p:nvPr/>
            </p:nvSpPr>
            <p:spPr bwMode="auto">
              <a:xfrm flipH="1">
                <a:off x="4173" y="1380"/>
                <a:ext cx="29" cy="155"/>
              </a:xfrm>
              <a:custGeom>
                <a:avLst/>
                <a:gdLst/>
                <a:ahLst/>
                <a:cxnLst>
                  <a:cxn ang="0">
                    <a:pos x="0" y="19958"/>
                  </a:cxn>
                  <a:cxn ang="0">
                    <a:pos x="0" y="0"/>
                  </a:cxn>
                </a:cxnLst>
                <a:rect l="0" t="0" r="r" b="b"/>
                <a:pathLst>
                  <a:path w="20000" h="20000">
                    <a:moveTo>
                      <a:pt x="0" y="19958"/>
                    </a:moveTo>
                    <a:lnTo>
                      <a:pt x="0" y="0"/>
                    </a:lnTo>
                  </a:path>
                </a:pathLst>
              </a:custGeom>
              <a:noFill/>
              <a:ln w="3175">
                <a:solidFill>
                  <a:srgbClr val="000000"/>
                </a:solidFill>
                <a:round/>
                <a:headEnd type="triangle" w="med" len="sm"/>
                <a:tailEnd/>
              </a:ln>
            </p:spPr>
            <p:txBody>
              <a:bodyPr/>
              <a:lstStyle/>
              <a:p>
                <a:endParaRPr lang="en-US" sz="1050"/>
              </a:p>
            </p:txBody>
          </p:sp>
          <p:sp>
            <p:nvSpPr>
              <p:cNvPr id="6178" name="Rectangle 34"/>
              <p:cNvSpPr>
                <a:spLocks noChangeArrowheads="1"/>
              </p:cNvSpPr>
              <p:nvPr/>
            </p:nvSpPr>
            <p:spPr bwMode="auto">
              <a:xfrm>
                <a:off x="4103" y="1539"/>
                <a:ext cx="361" cy="129"/>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c[0]</a:t>
                </a:r>
              </a:p>
              <a:p>
                <a:pPr>
                  <a:spcBef>
                    <a:spcPct val="0"/>
                  </a:spcBef>
                </a:pPr>
                <a:endParaRPr lang="en-US" sz="1050" dirty="0">
                  <a:latin typeface="Lucida Console" pitchFamily="49" charset="0"/>
                </a:endParaRPr>
              </a:p>
            </p:txBody>
          </p:sp>
          <p:sp>
            <p:nvSpPr>
              <p:cNvPr id="6179" name="Rectangle 35"/>
              <p:cNvSpPr>
                <a:spLocks noChangeArrowheads="1"/>
              </p:cNvSpPr>
              <p:nvPr/>
            </p:nvSpPr>
            <p:spPr bwMode="auto">
              <a:xfrm>
                <a:off x="4100" y="1712"/>
                <a:ext cx="364" cy="196"/>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c[1]</a:t>
                </a:r>
              </a:p>
              <a:p>
                <a:pPr>
                  <a:spcBef>
                    <a:spcPct val="0"/>
                  </a:spcBef>
                </a:pPr>
                <a:endParaRPr lang="en-US" sz="1050" dirty="0">
                  <a:latin typeface="Lucida Console" pitchFamily="49" charset="0"/>
                </a:endParaRPr>
              </a:p>
            </p:txBody>
          </p:sp>
          <p:sp>
            <p:nvSpPr>
              <p:cNvPr id="6180" name="Rectangle 36"/>
              <p:cNvSpPr>
                <a:spLocks noChangeArrowheads="1"/>
              </p:cNvSpPr>
              <p:nvPr/>
            </p:nvSpPr>
            <p:spPr bwMode="auto">
              <a:xfrm>
                <a:off x="4100" y="1886"/>
                <a:ext cx="364" cy="166"/>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c[2]</a:t>
                </a:r>
              </a:p>
              <a:p>
                <a:pPr>
                  <a:spcBef>
                    <a:spcPct val="0"/>
                  </a:spcBef>
                </a:pPr>
                <a:endParaRPr lang="en-US" sz="1050" dirty="0">
                  <a:latin typeface="Lucida Console" pitchFamily="49" charset="0"/>
                </a:endParaRPr>
              </a:p>
            </p:txBody>
          </p:sp>
          <p:sp>
            <p:nvSpPr>
              <p:cNvPr id="6181" name="Rectangle 37"/>
              <p:cNvSpPr>
                <a:spLocks noChangeArrowheads="1"/>
              </p:cNvSpPr>
              <p:nvPr/>
            </p:nvSpPr>
            <p:spPr bwMode="auto">
              <a:xfrm>
                <a:off x="4100" y="2059"/>
                <a:ext cx="364" cy="137"/>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c[3]</a:t>
                </a:r>
              </a:p>
              <a:p>
                <a:pPr>
                  <a:spcBef>
                    <a:spcPct val="0"/>
                  </a:spcBef>
                </a:pPr>
                <a:endParaRPr lang="en-US" sz="1050" dirty="0">
                  <a:latin typeface="Lucida Console" pitchFamily="49" charset="0"/>
                </a:endParaRPr>
              </a:p>
            </p:txBody>
          </p:sp>
          <p:sp>
            <p:nvSpPr>
              <p:cNvPr id="6182" name="Rectangle 38"/>
              <p:cNvSpPr>
                <a:spLocks noChangeArrowheads="1"/>
              </p:cNvSpPr>
              <p:nvPr/>
            </p:nvSpPr>
            <p:spPr bwMode="auto">
              <a:xfrm>
                <a:off x="4032" y="3446"/>
                <a:ext cx="480" cy="190"/>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c[11]</a:t>
                </a:r>
              </a:p>
              <a:p>
                <a:pPr>
                  <a:spcBef>
                    <a:spcPct val="0"/>
                  </a:spcBef>
                </a:pPr>
                <a:endParaRPr lang="en-US" sz="1050" dirty="0">
                  <a:latin typeface="Lucida Console" pitchFamily="49" charset="0"/>
                </a:endParaRPr>
              </a:p>
            </p:txBody>
          </p:sp>
          <p:sp>
            <p:nvSpPr>
              <p:cNvPr id="6183" name="Rectangle 39"/>
              <p:cNvSpPr>
                <a:spLocks noChangeArrowheads="1"/>
              </p:cNvSpPr>
              <p:nvPr/>
            </p:nvSpPr>
            <p:spPr bwMode="auto">
              <a:xfrm>
                <a:off x="4032" y="3272"/>
                <a:ext cx="480" cy="172"/>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c[10]</a:t>
                </a:r>
              </a:p>
              <a:p>
                <a:pPr>
                  <a:spcBef>
                    <a:spcPct val="0"/>
                  </a:spcBef>
                </a:pPr>
                <a:endParaRPr lang="en-US" sz="1050" dirty="0">
                  <a:latin typeface="Lucida Console" pitchFamily="49" charset="0"/>
                </a:endParaRPr>
              </a:p>
            </p:txBody>
          </p:sp>
          <p:sp>
            <p:nvSpPr>
              <p:cNvPr id="6184" name="Rectangle 40"/>
              <p:cNvSpPr>
                <a:spLocks noChangeArrowheads="1"/>
              </p:cNvSpPr>
              <p:nvPr/>
            </p:nvSpPr>
            <p:spPr bwMode="auto">
              <a:xfrm>
                <a:off x="4100" y="3099"/>
                <a:ext cx="364" cy="153"/>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c[9]</a:t>
                </a:r>
              </a:p>
              <a:p>
                <a:pPr>
                  <a:spcBef>
                    <a:spcPct val="0"/>
                  </a:spcBef>
                </a:pPr>
                <a:endParaRPr lang="en-US" sz="1050" dirty="0">
                  <a:latin typeface="Lucida Console" pitchFamily="49" charset="0"/>
                </a:endParaRPr>
              </a:p>
            </p:txBody>
          </p:sp>
          <p:sp>
            <p:nvSpPr>
              <p:cNvPr id="6185" name="Rectangle 41"/>
              <p:cNvSpPr>
                <a:spLocks noChangeArrowheads="1"/>
              </p:cNvSpPr>
              <p:nvPr/>
            </p:nvSpPr>
            <p:spPr bwMode="auto">
              <a:xfrm>
                <a:off x="4100" y="2926"/>
                <a:ext cx="364" cy="182"/>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c[8]</a:t>
                </a:r>
              </a:p>
              <a:p>
                <a:pPr>
                  <a:spcBef>
                    <a:spcPct val="0"/>
                  </a:spcBef>
                </a:pPr>
                <a:endParaRPr lang="en-US" sz="1050" dirty="0">
                  <a:latin typeface="Lucida Console" pitchFamily="49" charset="0"/>
                </a:endParaRPr>
              </a:p>
            </p:txBody>
          </p:sp>
          <p:sp>
            <p:nvSpPr>
              <p:cNvPr id="6186" name="Rectangle 42"/>
              <p:cNvSpPr>
                <a:spLocks noChangeArrowheads="1"/>
              </p:cNvSpPr>
              <p:nvPr/>
            </p:nvSpPr>
            <p:spPr bwMode="auto">
              <a:xfrm>
                <a:off x="4100" y="2752"/>
                <a:ext cx="412" cy="212"/>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c[7]</a:t>
                </a:r>
              </a:p>
              <a:p>
                <a:pPr>
                  <a:spcBef>
                    <a:spcPct val="0"/>
                  </a:spcBef>
                </a:pPr>
                <a:endParaRPr lang="en-US" sz="1050" dirty="0">
                  <a:latin typeface="Lucida Console" pitchFamily="49" charset="0"/>
                </a:endParaRPr>
              </a:p>
            </p:txBody>
          </p:sp>
          <p:sp>
            <p:nvSpPr>
              <p:cNvPr id="6187" name="Rectangle 43"/>
              <p:cNvSpPr>
                <a:spLocks noChangeArrowheads="1"/>
              </p:cNvSpPr>
              <p:nvPr/>
            </p:nvSpPr>
            <p:spPr bwMode="auto">
              <a:xfrm>
                <a:off x="4100" y="2406"/>
                <a:ext cx="412" cy="174"/>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c[5]</a:t>
                </a:r>
              </a:p>
              <a:p>
                <a:pPr>
                  <a:spcBef>
                    <a:spcPct val="0"/>
                  </a:spcBef>
                </a:pPr>
                <a:endParaRPr lang="en-US" sz="1050" dirty="0">
                  <a:latin typeface="Lucida Console" pitchFamily="49" charset="0"/>
                </a:endParaRPr>
              </a:p>
            </p:txBody>
          </p:sp>
          <p:sp>
            <p:nvSpPr>
              <p:cNvPr id="6188" name="Rectangle 44"/>
              <p:cNvSpPr>
                <a:spLocks noChangeArrowheads="1"/>
              </p:cNvSpPr>
              <p:nvPr/>
            </p:nvSpPr>
            <p:spPr bwMode="auto">
              <a:xfrm>
                <a:off x="4100" y="2232"/>
                <a:ext cx="412" cy="204"/>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c[4]</a:t>
                </a:r>
              </a:p>
              <a:p>
                <a:pPr>
                  <a:spcBef>
                    <a:spcPct val="0"/>
                  </a:spcBef>
                </a:pPr>
                <a:endParaRPr lang="en-US" sz="1050" dirty="0">
                  <a:latin typeface="Lucida Console" pitchFamily="49" charset="0"/>
                </a:endParaRPr>
              </a:p>
            </p:txBody>
          </p:sp>
          <p:grpSp>
            <p:nvGrpSpPr>
              <p:cNvPr id="6" name="Group 47"/>
              <p:cNvGrpSpPr>
                <a:grpSpLocks/>
              </p:cNvGrpSpPr>
              <p:nvPr/>
            </p:nvGrpSpPr>
            <p:grpSpPr bwMode="auto">
              <a:xfrm>
                <a:off x="4528" y="1514"/>
                <a:ext cx="812" cy="2080"/>
                <a:chOff x="0" y="-2"/>
                <a:chExt cx="20000" cy="20004"/>
              </a:xfrm>
            </p:grpSpPr>
            <p:sp>
              <p:nvSpPr>
                <p:cNvPr id="6192" name="Freeform 48"/>
                <p:cNvSpPr>
                  <a:spLocks/>
                </p:cNvSpPr>
                <p:nvPr/>
              </p:nvSpPr>
              <p:spPr bwMode="auto">
                <a:xfrm>
                  <a:off x="0" y="10000"/>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grpSp>
              <p:nvGrpSpPr>
                <p:cNvPr id="7" name="Group 49"/>
                <p:cNvGrpSpPr>
                  <a:grpSpLocks/>
                </p:cNvGrpSpPr>
                <p:nvPr/>
              </p:nvGrpSpPr>
              <p:grpSpPr bwMode="auto">
                <a:xfrm>
                  <a:off x="0" y="-2"/>
                  <a:ext cx="20000" cy="20004"/>
                  <a:chOff x="0" y="0"/>
                  <a:chExt cx="20000" cy="20004"/>
                </a:xfrm>
              </p:grpSpPr>
              <p:sp>
                <p:nvSpPr>
                  <p:cNvPr id="6194" name="Freeform 50"/>
                  <p:cNvSpPr>
                    <a:spLocks/>
                  </p:cNvSpPr>
                  <p:nvPr/>
                </p:nvSpPr>
                <p:spPr bwMode="auto">
                  <a:xfrm>
                    <a:off x="0" y="0"/>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sp>
                <p:nvSpPr>
                  <p:cNvPr id="6195" name="Freeform 51"/>
                  <p:cNvSpPr>
                    <a:spLocks/>
                  </p:cNvSpPr>
                  <p:nvPr/>
                </p:nvSpPr>
                <p:spPr bwMode="auto">
                  <a:xfrm>
                    <a:off x="0" y="1667"/>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sp>
                <p:nvSpPr>
                  <p:cNvPr id="6196" name="Freeform 52"/>
                  <p:cNvSpPr>
                    <a:spLocks/>
                  </p:cNvSpPr>
                  <p:nvPr/>
                </p:nvSpPr>
                <p:spPr bwMode="auto">
                  <a:xfrm>
                    <a:off x="0" y="3334"/>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sp>
                <p:nvSpPr>
                  <p:cNvPr id="6197" name="Freeform 53"/>
                  <p:cNvSpPr>
                    <a:spLocks/>
                  </p:cNvSpPr>
                  <p:nvPr/>
                </p:nvSpPr>
                <p:spPr bwMode="auto">
                  <a:xfrm>
                    <a:off x="0" y="5001"/>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sp>
                <p:nvSpPr>
                  <p:cNvPr id="6198" name="Freeform 54"/>
                  <p:cNvSpPr>
                    <a:spLocks/>
                  </p:cNvSpPr>
                  <p:nvPr/>
                </p:nvSpPr>
                <p:spPr bwMode="auto">
                  <a:xfrm>
                    <a:off x="0" y="6668"/>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sp>
                <p:nvSpPr>
                  <p:cNvPr id="6199" name="Freeform 55"/>
                  <p:cNvSpPr>
                    <a:spLocks/>
                  </p:cNvSpPr>
                  <p:nvPr/>
                </p:nvSpPr>
                <p:spPr bwMode="auto">
                  <a:xfrm>
                    <a:off x="0" y="8335"/>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sp>
                <p:nvSpPr>
                  <p:cNvPr id="6200" name="Freeform 56"/>
                  <p:cNvSpPr>
                    <a:spLocks/>
                  </p:cNvSpPr>
                  <p:nvPr/>
                </p:nvSpPr>
                <p:spPr bwMode="auto">
                  <a:xfrm>
                    <a:off x="0" y="11669"/>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sp>
                <p:nvSpPr>
                  <p:cNvPr id="6201" name="Freeform 57"/>
                  <p:cNvSpPr>
                    <a:spLocks/>
                  </p:cNvSpPr>
                  <p:nvPr/>
                </p:nvSpPr>
                <p:spPr bwMode="auto">
                  <a:xfrm>
                    <a:off x="0" y="13336"/>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sp>
                <p:nvSpPr>
                  <p:cNvPr id="6202" name="Freeform 58"/>
                  <p:cNvSpPr>
                    <a:spLocks/>
                  </p:cNvSpPr>
                  <p:nvPr/>
                </p:nvSpPr>
                <p:spPr bwMode="auto">
                  <a:xfrm>
                    <a:off x="0" y="15003"/>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sp>
                <p:nvSpPr>
                  <p:cNvPr id="6203" name="Freeform 59"/>
                  <p:cNvSpPr>
                    <a:spLocks/>
                  </p:cNvSpPr>
                  <p:nvPr/>
                </p:nvSpPr>
                <p:spPr bwMode="auto">
                  <a:xfrm>
                    <a:off x="0" y="16672"/>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sp>
                <p:nvSpPr>
                  <p:cNvPr id="6204" name="Freeform 60"/>
                  <p:cNvSpPr>
                    <a:spLocks/>
                  </p:cNvSpPr>
                  <p:nvPr/>
                </p:nvSpPr>
                <p:spPr bwMode="auto">
                  <a:xfrm>
                    <a:off x="0" y="18337"/>
                    <a:ext cx="20000" cy="1667"/>
                  </a:xfrm>
                  <a:custGeom>
                    <a:avLst/>
                    <a:gdLst/>
                    <a:ahLst/>
                    <a:cxnLst>
                      <a:cxn ang="0">
                        <a:pos x="19986" y="0"/>
                      </a:cxn>
                      <a:cxn ang="0">
                        <a:pos x="19986" y="19944"/>
                      </a:cxn>
                      <a:cxn ang="0">
                        <a:pos x="0" y="19944"/>
                      </a:cxn>
                      <a:cxn ang="0">
                        <a:pos x="0" y="0"/>
                      </a:cxn>
                      <a:cxn ang="0">
                        <a:pos x="19986" y="0"/>
                      </a:cxn>
                    </a:cxnLst>
                    <a:rect l="0" t="0" r="r" b="b"/>
                    <a:pathLst>
                      <a:path w="20000" h="20000">
                        <a:moveTo>
                          <a:pt x="19986" y="0"/>
                        </a:moveTo>
                        <a:lnTo>
                          <a:pt x="19986" y="19944"/>
                        </a:lnTo>
                        <a:lnTo>
                          <a:pt x="0" y="19944"/>
                        </a:lnTo>
                        <a:lnTo>
                          <a:pt x="0" y="0"/>
                        </a:lnTo>
                        <a:lnTo>
                          <a:pt x="19986" y="0"/>
                        </a:lnTo>
                        <a:close/>
                      </a:path>
                    </a:pathLst>
                  </a:custGeom>
                  <a:noFill/>
                  <a:ln w="3175">
                    <a:solidFill>
                      <a:srgbClr val="000000"/>
                    </a:solidFill>
                    <a:round/>
                    <a:headEnd/>
                    <a:tailEnd/>
                  </a:ln>
                </p:spPr>
                <p:txBody>
                  <a:bodyPr/>
                  <a:lstStyle/>
                  <a:p>
                    <a:endParaRPr lang="en-US" sz="1050"/>
                  </a:p>
                </p:txBody>
              </p:sp>
            </p:grpSp>
          </p:grpSp>
        </p:grpSp>
      </p:grpSp>
      <p:sp>
        <p:nvSpPr>
          <p:cNvPr id="8" name="Footer Placeholder 7">
            <a:extLst>
              <a:ext uri="{FF2B5EF4-FFF2-40B4-BE49-F238E27FC236}">
                <a16:creationId xmlns:a16="http://schemas.microsoft.com/office/drawing/2014/main" id="{CE81A01B-172B-4132-902B-00BE41EEAE6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p:txBody>
          <a:bodyPr>
            <a:normAutofit fontScale="90000"/>
          </a:bodyPr>
          <a:lstStyle/>
          <a:p>
            <a:r>
              <a:rPr lang="en-US" dirty="0"/>
              <a:t>Arrays(1D(-Accessing array elements</a:t>
            </a:r>
          </a:p>
        </p:txBody>
      </p:sp>
      <p:sp>
        <p:nvSpPr>
          <p:cNvPr id="35845" name="Rectangle 5"/>
          <p:cNvSpPr>
            <a:spLocks noGrp="1" noChangeArrowheads="1"/>
          </p:cNvSpPr>
          <p:nvPr>
            <p:ph idx="1"/>
          </p:nvPr>
        </p:nvSpPr>
        <p:spPr/>
        <p:txBody>
          <a:bodyPr>
            <a:normAutofit lnSpcReduction="10000"/>
          </a:bodyPr>
          <a:lstStyle/>
          <a:p>
            <a:r>
              <a:rPr lang="en-US" dirty="0"/>
              <a:t>Array elements are like normal variables</a:t>
            </a:r>
          </a:p>
          <a:p>
            <a:pPr lvl="2">
              <a:buFontTx/>
              <a:buNone/>
            </a:pPr>
            <a:r>
              <a:rPr lang="en-US" dirty="0">
                <a:latin typeface="Courier New" pitchFamily="49" charset="0"/>
                <a:cs typeface="Courier New" pitchFamily="49" charset="0"/>
              </a:rPr>
              <a:t>c[0] =  3;</a:t>
            </a:r>
            <a:r>
              <a:rPr lang="en-US" dirty="0">
                <a:cs typeface="Courier New" pitchFamily="49" charset="0"/>
              </a:rPr>
              <a:t>/*stores 3 to c[0] element*/</a:t>
            </a:r>
          </a:p>
          <a:p>
            <a:pPr lvl="2">
              <a:buFontTx/>
              <a:buNone/>
            </a:pPr>
            <a:r>
              <a:rPr lang="en-US" dirty="0">
                <a:latin typeface="Courier New" pitchFamily="49" charset="0"/>
                <a:cs typeface="Courier New" pitchFamily="49" charset="0"/>
              </a:rPr>
              <a:t>scanf (“%d”, &amp;c[1]);</a:t>
            </a:r>
            <a:r>
              <a:rPr lang="en-US" dirty="0">
                <a:cs typeface="Courier New" pitchFamily="49" charset="0"/>
              </a:rPr>
              <a:t>/*reads c[1] element*/</a:t>
            </a:r>
            <a:endParaRPr lang="en-US" dirty="0">
              <a:latin typeface="Courier New" pitchFamily="49" charset="0"/>
              <a:cs typeface="Courier New" pitchFamily="49" charset="0"/>
            </a:endParaRPr>
          </a:p>
          <a:p>
            <a:pPr lvl="2">
              <a:buFontTx/>
              <a:buNone/>
            </a:pPr>
            <a:r>
              <a:rPr lang="en-US" dirty="0">
                <a:latin typeface="Courier New" pitchFamily="49" charset="0"/>
                <a:cs typeface="Courier New" pitchFamily="49" charset="0"/>
              </a:rPr>
              <a:t>printf (“%d, %d”, c[0], c[1]);</a:t>
            </a:r>
            <a:r>
              <a:rPr lang="en-US" dirty="0">
                <a:cs typeface="Courier New" pitchFamily="49" charset="0"/>
              </a:rPr>
              <a:t> /*displays 				c[0] &amp; c[1] element*/</a:t>
            </a:r>
            <a:endParaRPr lang="en-US" dirty="0">
              <a:latin typeface="Courier New" pitchFamily="49" charset="0"/>
              <a:cs typeface="Courier New" pitchFamily="49" charset="0"/>
            </a:endParaRPr>
          </a:p>
          <a:p>
            <a:r>
              <a:rPr lang="en-US" dirty="0"/>
              <a:t>The position number inside square brackets is called </a:t>
            </a:r>
            <a:r>
              <a:rPr lang="en-US" b="1" dirty="0"/>
              <a:t>subscript/index</a:t>
            </a:r>
            <a:r>
              <a:rPr lang="en-US" dirty="0"/>
              <a:t>.</a:t>
            </a:r>
          </a:p>
          <a:p>
            <a:r>
              <a:rPr lang="en-US" dirty="0"/>
              <a:t>Subscript must be integer or an integer expression</a:t>
            </a:r>
          </a:p>
          <a:p>
            <a:pPr lvl="2">
              <a:buFontTx/>
              <a:buNone/>
            </a:pPr>
            <a:r>
              <a:rPr lang="en-US" dirty="0">
                <a:latin typeface="Courier New" pitchFamily="49" charset="0"/>
                <a:cs typeface="Courier New" pitchFamily="49" charset="0"/>
              </a:rPr>
              <a:t>c[5 - 2] = 7;  (i.e. c[3] = 7)</a:t>
            </a:r>
          </a:p>
        </p:txBody>
      </p:sp>
      <p:sp>
        <p:nvSpPr>
          <p:cNvPr id="2" name="Footer Placeholder 1">
            <a:extLst>
              <a:ext uri="{FF2B5EF4-FFF2-40B4-BE49-F238E27FC236}">
                <a16:creationId xmlns:a16="http://schemas.microsoft.com/office/drawing/2014/main" id="{521D52DD-EF53-4B60-BCB0-1D47B415C7E5}"/>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
          <p:cNvSpPr>
            <a:spLocks noGrp="1" noChangeArrowheads="1"/>
          </p:cNvSpPr>
          <p:nvPr>
            <p:ph type="title"/>
          </p:nvPr>
        </p:nvSpPr>
        <p:spPr/>
        <p:txBody>
          <a:bodyPr/>
          <a:lstStyle/>
          <a:p>
            <a:r>
              <a:rPr lang="en-US" dirty="0"/>
              <a:t>Initializing Arrays</a:t>
            </a:r>
          </a:p>
        </p:txBody>
      </p:sp>
      <p:sp>
        <p:nvSpPr>
          <p:cNvPr id="9221" name="Rectangle 5"/>
          <p:cNvSpPr>
            <a:spLocks noGrp="1" noChangeArrowheads="1"/>
          </p:cNvSpPr>
          <p:nvPr>
            <p:ph idx="1"/>
          </p:nvPr>
        </p:nvSpPr>
        <p:spPr>
          <a:xfrm>
            <a:off x="1485900" y="2057401"/>
            <a:ext cx="6515100" cy="3394472"/>
          </a:xfrm>
        </p:spPr>
        <p:txBody>
          <a:bodyPr>
            <a:normAutofit lnSpcReduction="10000"/>
          </a:bodyPr>
          <a:lstStyle/>
          <a:p>
            <a:pPr marL="0" indent="0">
              <a:buNone/>
            </a:pPr>
            <a:r>
              <a:rPr lang="en-US" b="1" u="sng" dirty="0"/>
              <a:t>Different ways of initializing ID Arrays</a:t>
            </a:r>
          </a:p>
          <a:p>
            <a:pPr marL="0" indent="0">
              <a:buNone/>
            </a:pPr>
            <a:r>
              <a:rPr lang="en-US" sz="1500" b="1" i="1" dirty="0"/>
              <a:t>1) Initializing array at the point of declaration</a:t>
            </a:r>
          </a:p>
          <a:p>
            <a:r>
              <a:rPr lang="en-US" sz="1500" dirty="0" err="1"/>
              <a:t>int</a:t>
            </a:r>
            <a:r>
              <a:rPr lang="en-US" sz="1500" dirty="0"/>
              <a:t> a[5]={1,2,3,4,5};</a:t>
            </a:r>
          </a:p>
          <a:p>
            <a:r>
              <a:rPr lang="en-US" sz="1500" dirty="0" err="1"/>
              <a:t>int</a:t>
            </a:r>
            <a:r>
              <a:rPr lang="en-US" sz="1500" dirty="0"/>
              <a:t> a[]={1,2,3,4,5};//Here compiler will automatically depict the size:5</a:t>
            </a:r>
          </a:p>
          <a:p>
            <a:r>
              <a:rPr lang="en-US" sz="1500" dirty="0" err="1"/>
              <a:t>int</a:t>
            </a:r>
            <a:r>
              <a:rPr lang="en-US" sz="1500" dirty="0"/>
              <a:t> a[5]={1,2,3};//Partial initialization[Remaining elements will be initialized to default values for integer, i.e. 0]</a:t>
            </a:r>
          </a:p>
          <a:p>
            <a:r>
              <a:rPr lang="en-US" sz="1500" dirty="0" err="1"/>
              <a:t>int</a:t>
            </a:r>
            <a:r>
              <a:rPr lang="en-US" sz="1500" dirty="0"/>
              <a:t> a[5]={};//All elements will be initialized to zero</a:t>
            </a:r>
          </a:p>
          <a:p>
            <a:r>
              <a:rPr lang="en-US" sz="1500" dirty="0" err="1"/>
              <a:t>int</a:t>
            </a:r>
            <a:r>
              <a:rPr lang="en-US" sz="1500" dirty="0"/>
              <a:t> a[5]={1};//First element is one and the remaining elements are default values for integer, i.e. 0</a:t>
            </a:r>
          </a:p>
          <a:p>
            <a:pPr marL="0" indent="0">
              <a:buNone/>
            </a:pPr>
            <a:endParaRPr lang="en-US" sz="1500" b="1" i="1" dirty="0"/>
          </a:p>
          <a:p>
            <a:pPr marL="0" indent="0">
              <a:buNone/>
            </a:pPr>
            <a:endParaRPr lang="en-US" dirty="0"/>
          </a:p>
        </p:txBody>
      </p:sp>
      <p:sp>
        <p:nvSpPr>
          <p:cNvPr id="2" name="Footer Placeholder 1">
            <a:extLst>
              <a:ext uri="{FF2B5EF4-FFF2-40B4-BE49-F238E27FC236}">
                <a16:creationId xmlns:a16="http://schemas.microsoft.com/office/drawing/2014/main" id="{16A2B36F-22F1-4AC7-AE1E-1847EF386A0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Initializing Arrays</a:t>
            </a:r>
          </a:p>
        </p:txBody>
      </p:sp>
      <p:sp>
        <p:nvSpPr>
          <p:cNvPr id="3" name="Content Placeholder 2"/>
          <p:cNvSpPr>
            <a:spLocks noGrp="1"/>
          </p:cNvSpPr>
          <p:nvPr>
            <p:ph idx="1"/>
          </p:nvPr>
        </p:nvSpPr>
        <p:spPr/>
        <p:txBody>
          <a:bodyPr>
            <a:normAutofit/>
          </a:bodyPr>
          <a:lstStyle/>
          <a:p>
            <a:pPr marL="0" indent="0">
              <a:buNone/>
            </a:pPr>
            <a:r>
              <a:rPr lang="en-US" sz="1650" b="1" i="1" u="sng" dirty="0"/>
              <a:t>2) Initializing array after taking input from the user</a:t>
            </a:r>
            <a:endParaRPr lang="en-US" sz="1650" u="sng" dirty="0"/>
          </a:p>
          <a:p>
            <a:r>
              <a:rPr lang="en-US" sz="1650" dirty="0"/>
              <a:t>Array is same as the variable can prompt for value from the user at run time.</a:t>
            </a:r>
          </a:p>
          <a:p>
            <a:r>
              <a:rPr lang="en-US" sz="1650" dirty="0"/>
              <a:t>Array is a group of elements so we use </a:t>
            </a:r>
            <a:r>
              <a:rPr lang="en-US" sz="1650" b="1" dirty="0"/>
              <a:t>for </a:t>
            </a:r>
            <a:r>
              <a:rPr lang="en-US" sz="1650" dirty="0"/>
              <a:t>loop to get the values of every element instead of getting single value at a time.</a:t>
            </a:r>
          </a:p>
          <a:p>
            <a:r>
              <a:rPr lang="en-US" sz="1650" dirty="0"/>
              <a:t>Example: </a:t>
            </a:r>
            <a:r>
              <a:rPr lang="en-US" sz="1650" dirty="0">
                <a:cs typeface="Courier New" pitchFamily="49" charset="0"/>
              </a:rPr>
              <a:t>int array[5], </a:t>
            </a:r>
            <a:r>
              <a:rPr lang="en-US" sz="1650" dirty="0" err="1">
                <a:cs typeface="Courier New" pitchFamily="49" charset="0"/>
              </a:rPr>
              <a:t>i</a:t>
            </a:r>
            <a:r>
              <a:rPr lang="en-US" sz="1650" dirty="0">
                <a:cs typeface="Courier New" pitchFamily="49" charset="0"/>
              </a:rPr>
              <a:t>; </a:t>
            </a:r>
            <a:r>
              <a:rPr lang="en-US" sz="1650" dirty="0"/>
              <a:t>// array of size 5</a:t>
            </a:r>
          </a:p>
          <a:p>
            <a:pPr>
              <a:buNone/>
            </a:pPr>
            <a:r>
              <a:rPr lang="en-US" sz="1650" dirty="0"/>
              <a:t>		           </a:t>
            </a:r>
            <a:r>
              <a:rPr lang="en-US" sz="1650" dirty="0">
                <a:cs typeface="Courier New" pitchFamily="49" charset="0"/>
              </a:rPr>
              <a:t>for(</a:t>
            </a:r>
            <a:r>
              <a:rPr lang="en-US" sz="1650" dirty="0" err="1">
                <a:cs typeface="Courier New" pitchFamily="49" charset="0"/>
              </a:rPr>
              <a:t>i</a:t>
            </a:r>
            <a:r>
              <a:rPr lang="en-US" sz="1650" dirty="0">
                <a:cs typeface="Courier New" pitchFamily="49" charset="0"/>
              </a:rPr>
              <a:t>=0;i&lt;5;i++){</a:t>
            </a:r>
            <a:r>
              <a:rPr lang="en-US" sz="1650" dirty="0"/>
              <a:t>// loop begins from 0 to 4</a:t>
            </a:r>
          </a:p>
          <a:p>
            <a:pPr>
              <a:buNone/>
            </a:pPr>
            <a:r>
              <a:rPr lang="en-US" sz="1650" dirty="0"/>
              <a:t>		            	     </a:t>
            </a:r>
            <a:r>
              <a:rPr lang="en-US" sz="1650" dirty="0">
                <a:cs typeface="Courier New" pitchFamily="49" charset="0"/>
              </a:rPr>
              <a:t>scanf(“%d”, &amp;array[</a:t>
            </a:r>
            <a:r>
              <a:rPr lang="en-US" sz="1650" dirty="0" err="1">
                <a:cs typeface="Courier New" pitchFamily="49" charset="0"/>
              </a:rPr>
              <a:t>i</a:t>
            </a:r>
            <a:r>
              <a:rPr lang="en-US" sz="1650" dirty="0">
                <a:cs typeface="Courier New" pitchFamily="49" charset="0"/>
              </a:rPr>
              <a:t>]);</a:t>
            </a:r>
          </a:p>
          <a:p>
            <a:pPr>
              <a:buNone/>
            </a:pPr>
            <a:r>
              <a:rPr lang="en-US" sz="1650" dirty="0">
                <a:cs typeface="Courier New" pitchFamily="49" charset="0"/>
              </a:rPr>
              <a:t>			}</a:t>
            </a:r>
          </a:p>
        </p:txBody>
      </p:sp>
      <p:sp>
        <p:nvSpPr>
          <p:cNvPr id="4" name="Footer Placeholder 3">
            <a:extLst>
              <a:ext uri="{FF2B5EF4-FFF2-40B4-BE49-F238E27FC236}">
                <a16:creationId xmlns:a16="http://schemas.microsoft.com/office/drawing/2014/main" id="{E6C8E106-542B-461B-A8CD-41A80791794C}"/>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IN" dirty="0" err="1"/>
              <a:t>olling</a:t>
            </a:r>
            <a:r>
              <a:rPr lang="en-IN" dirty="0"/>
              <a:t> Questions</a:t>
            </a:r>
          </a:p>
        </p:txBody>
      </p:sp>
      <p:sp>
        <p:nvSpPr>
          <p:cNvPr id="3" name="Content Placeholder 2"/>
          <p:cNvSpPr>
            <a:spLocks noGrp="1"/>
          </p:cNvSpPr>
          <p:nvPr>
            <p:ph idx="1"/>
          </p:nvPr>
        </p:nvSpPr>
        <p:spPr/>
        <p:txBody>
          <a:bodyPr>
            <a:normAutofit/>
          </a:bodyPr>
          <a:lstStyle/>
          <a:p>
            <a:pPr marL="0" indent="0">
              <a:buNone/>
            </a:pPr>
            <a:r>
              <a:rPr lang="en-IN" dirty="0"/>
              <a:t>If the size of the array is 100, then last index will be:</a:t>
            </a:r>
          </a:p>
          <a:p>
            <a:pPr marL="0" indent="0">
              <a:buNone/>
            </a:pPr>
            <a:r>
              <a:rPr lang="en-IN" dirty="0"/>
              <a:t>A. 100</a:t>
            </a:r>
          </a:p>
          <a:p>
            <a:pPr marL="0" indent="0">
              <a:buNone/>
            </a:pPr>
            <a:r>
              <a:rPr lang="en-IN" dirty="0"/>
              <a:t>B. 99</a:t>
            </a:r>
          </a:p>
          <a:p>
            <a:pPr marL="0" indent="0">
              <a:buNone/>
            </a:pPr>
            <a:r>
              <a:rPr lang="en-IN" dirty="0"/>
              <a:t>C. 98</a:t>
            </a:r>
          </a:p>
          <a:p>
            <a:pPr marL="0" indent="0">
              <a:buNone/>
            </a:pPr>
            <a:r>
              <a:rPr lang="en-IN" dirty="0"/>
              <a:t>D. 0</a:t>
            </a:r>
          </a:p>
        </p:txBody>
      </p:sp>
      <p:sp>
        <p:nvSpPr>
          <p:cNvPr id="4" name="Footer Placeholder 3">
            <a:extLst>
              <a:ext uri="{FF2B5EF4-FFF2-40B4-BE49-F238E27FC236}">
                <a16:creationId xmlns:a16="http://schemas.microsoft.com/office/drawing/2014/main" id="{854161FF-04F4-4AEF-90C7-4E89953F78B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258204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70E7-E3CB-480D-A3C8-4AB75760E2F4}"/>
              </a:ext>
            </a:extLst>
          </p:cNvPr>
          <p:cNvSpPr>
            <a:spLocks noGrp="1"/>
          </p:cNvSpPr>
          <p:nvPr>
            <p:ph type="title"/>
          </p:nvPr>
        </p:nvSpPr>
        <p:spPr/>
        <p:txBody>
          <a:bodyPr/>
          <a:lstStyle/>
          <a:p>
            <a:r>
              <a:rPr lang="en-US" dirty="0"/>
              <a:t>Q5</a:t>
            </a:r>
            <a:endParaRPr lang="en-IN" dirty="0"/>
          </a:p>
        </p:txBody>
      </p:sp>
      <p:sp>
        <p:nvSpPr>
          <p:cNvPr id="3" name="Text Placeholder 2">
            <a:extLst>
              <a:ext uri="{FF2B5EF4-FFF2-40B4-BE49-F238E27FC236}">
                <a16:creationId xmlns:a16="http://schemas.microsoft.com/office/drawing/2014/main" id="{73AE22CD-4394-4C98-BF6A-991BB024A12C}"/>
              </a:ext>
            </a:extLst>
          </p:cNvPr>
          <p:cNvSpPr>
            <a:spLocks noGrp="1"/>
          </p:cNvSpPr>
          <p:nvPr>
            <p:ph type="body" idx="1"/>
          </p:nvPr>
        </p:nvSpPr>
        <p:spPr/>
        <p:txBody>
          <a:bodyPr>
            <a:normAutofit/>
          </a:bodyPr>
          <a:lstStyle/>
          <a:p>
            <a:pPr marL="25400" indent="0">
              <a:buNone/>
            </a:pPr>
            <a:r>
              <a:rPr lang="en-US" sz="2400" b="0" i="0" dirty="0">
                <a:effectLst/>
                <a:latin typeface="Open Sans" panose="020B0606030504020204" pitchFamily="34" charset="0"/>
              </a:rPr>
              <a:t>Which is correct with respect to the size of the data types?</a:t>
            </a:r>
            <a:br>
              <a:rPr lang="en-US" sz="2400" dirty="0"/>
            </a:br>
            <a:r>
              <a:rPr lang="en-US" sz="2400" b="0" i="0" dirty="0">
                <a:effectLst/>
                <a:latin typeface="Open Sans" panose="020B0606030504020204" pitchFamily="34" charset="0"/>
              </a:rPr>
              <a:t>a) char &gt; int &gt; float</a:t>
            </a:r>
            <a:br>
              <a:rPr lang="en-US" sz="2400" dirty="0"/>
            </a:br>
            <a:r>
              <a:rPr lang="en-US" sz="2400" b="0" i="0" dirty="0">
                <a:effectLst/>
                <a:latin typeface="Open Sans" panose="020B0606030504020204" pitchFamily="34" charset="0"/>
              </a:rPr>
              <a:t>b) int &gt; char &gt; float</a:t>
            </a:r>
            <a:br>
              <a:rPr lang="en-US" sz="2400" dirty="0"/>
            </a:br>
            <a:r>
              <a:rPr lang="en-US" sz="2400" b="0" i="0" dirty="0">
                <a:effectLst/>
                <a:latin typeface="Open Sans" panose="020B0606030504020204" pitchFamily="34" charset="0"/>
              </a:rPr>
              <a:t>c) char &lt; int &lt; double</a:t>
            </a:r>
            <a:br>
              <a:rPr lang="en-US" sz="2400" dirty="0"/>
            </a:br>
            <a:r>
              <a:rPr lang="en-US" sz="2400" b="0" i="0" dirty="0">
                <a:effectLst/>
                <a:latin typeface="Open Sans" panose="020B0606030504020204" pitchFamily="34" charset="0"/>
              </a:rPr>
              <a:t>d) double &gt; char &gt; int</a:t>
            </a:r>
            <a:endParaRPr lang="en-IN" sz="2400" dirty="0"/>
          </a:p>
        </p:txBody>
      </p:sp>
    </p:spTree>
    <p:extLst>
      <p:ext uri="{BB962C8B-B14F-4D97-AF65-F5344CB8AC3E}">
        <p14:creationId xmlns:p14="http://schemas.microsoft.com/office/powerpoint/2010/main" val="382625600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125267"/>
            <a:ext cx="7381228" cy="3680222"/>
          </a:xfrm>
        </p:spPr>
        <p:txBody>
          <a:bodyPr>
            <a:normAutofit/>
          </a:bodyPr>
          <a:lstStyle/>
          <a:p>
            <a:pPr marL="0" indent="0">
              <a:buNone/>
            </a:pPr>
            <a:r>
              <a:rPr lang="en-IN" sz="1800" dirty="0"/>
              <a:t>For the given array, </a:t>
            </a:r>
            <a:r>
              <a:rPr lang="en-IN" sz="1800" dirty="0" err="1"/>
              <a:t>int</a:t>
            </a:r>
            <a:r>
              <a:rPr lang="en-IN" sz="1800" dirty="0"/>
              <a:t> a={22,3,44,8,9}; what value will be coming for a[3]??</a:t>
            </a:r>
          </a:p>
          <a:p>
            <a:pPr marL="0" indent="0">
              <a:buNone/>
            </a:pPr>
            <a:r>
              <a:rPr lang="en-IN" sz="1800" dirty="0"/>
              <a:t>A. 22</a:t>
            </a:r>
          </a:p>
          <a:p>
            <a:pPr marL="0" indent="0">
              <a:buNone/>
            </a:pPr>
            <a:r>
              <a:rPr lang="en-IN" sz="1800" dirty="0"/>
              <a:t>B. 44</a:t>
            </a:r>
          </a:p>
          <a:p>
            <a:pPr marL="0" indent="0">
              <a:buNone/>
            </a:pPr>
            <a:r>
              <a:rPr lang="en-IN" sz="1800" dirty="0"/>
              <a:t>C. 9</a:t>
            </a:r>
          </a:p>
          <a:p>
            <a:pPr marL="0" indent="0">
              <a:buNone/>
            </a:pPr>
            <a:r>
              <a:rPr lang="en-IN" sz="1800" dirty="0"/>
              <a:t>D. 8</a:t>
            </a:r>
          </a:p>
        </p:txBody>
      </p:sp>
      <p:sp>
        <p:nvSpPr>
          <p:cNvPr id="4" name="Footer Placeholder 3">
            <a:extLst>
              <a:ext uri="{FF2B5EF4-FFF2-40B4-BE49-F238E27FC236}">
                <a16:creationId xmlns:a16="http://schemas.microsoft.com/office/drawing/2014/main" id="{16DDB09F-F682-42D7-B04B-E6CFB44CE87F}"/>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0360155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208322"/>
            <a:ext cx="6343650" cy="3623072"/>
          </a:xfrm>
        </p:spPr>
        <p:txBody>
          <a:bodyPr>
            <a:normAutofit/>
          </a:bodyPr>
          <a:lstStyle/>
          <a:p>
            <a:pPr marL="0" indent="0">
              <a:buNone/>
            </a:pPr>
            <a:r>
              <a:rPr lang="en-IN" sz="1500" dirty="0"/>
              <a:t>For the given array, </a:t>
            </a:r>
            <a:r>
              <a:rPr lang="en-IN" sz="1500" dirty="0" err="1"/>
              <a:t>int</a:t>
            </a:r>
            <a:r>
              <a:rPr lang="en-IN" sz="1500" dirty="0"/>
              <a:t> a[5]={}; what value will be coming for a[1]??</a:t>
            </a:r>
          </a:p>
          <a:p>
            <a:pPr marL="0" indent="0">
              <a:buNone/>
            </a:pPr>
            <a:r>
              <a:rPr lang="en-IN" sz="1500" dirty="0"/>
              <a:t>A.1</a:t>
            </a:r>
          </a:p>
          <a:p>
            <a:pPr marL="0" indent="0">
              <a:buNone/>
            </a:pPr>
            <a:r>
              <a:rPr lang="en-IN" sz="1500" dirty="0"/>
              <a:t>B. Garbage value</a:t>
            </a:r>
          </a:p>
          <a:p>
            <a:pPr marL="0" indent="0">
              <a:buNone/>
            </a:pPr>
            <a:r>
              <a:rPr lang="en-IN" sz="1500" dirty="0"/>
              <a:t>C.0</a:t>
            </a:r>
          </a:p>
          <a:p>
            <a:pPr marL="0" indent="0">
              <a:buNone/>
            </a:pPr>
            <a:r>
              <a:rPr lang="en-IN" sz="1500" dirty="0"/>
              <a:t>D.-1</a:t>
            </a:r>
          </a:p>
        </p:txBody>
      </p:sp>
      <p:sp>
        <p:nvSpPr>
          <p:cNvPr id="4" name="Footer Placeholder 3">
            <a:extLst>
              <a:ext uri="{FF2B5EF4-FFF2-40B4-BE49-F238E27FC236}">
                <a16:creationId xmlns:a16="http://schemas.microsoft.com/office/drawing/2014/main" id="{8B594C62-B690-4EEB-AD86-90DE768BE92F}"/>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1126775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320" y="697025"/>
            <a:ext cx="6680447" cy="857250"/>
          </a:xfrm>
        </p:spPr>
        <p:txBody>
          <a:bodyPr>
            <a:normAutofit/>
          </a:bodyPr>
          <a:lstStyle/>
          <a:p>
            <a:r>
              <a:rPr lang="en-US" sz="1800" b="1" dirty="0"/>
              <a:t>A</a:t>
            </a:r>
            <a:r>
              <a:rPr lang="en-IN" sz="1800" b="1" dirty="0" err="1"/>
              <a:t>ccessing</a:t>
            </a:r>
            <a:r>
              <a:rPr lang="en-IN" sz="1800" b="1" dirty="0"/>
              <a:t> (or Traversing) array elements after taking input from user</a:t>
            </a:r>
          </a:p>
        </p:txBody>
      </p:sp>
      <p:sp>
        <p:nvSpPr>
          <p:cNvPr id="3" name="Content Placeholder 2"/>
          <p:cNvSpPr>
            <a:spLocks noGrp="1"/>
          </p:cNvSpPr>
          <p:nvPr>
            <p:ph idx="1"/>
          </p:nvPr>
        </p:nvSpPr>
        <p:spPr>
          <a:xfrm>
            <a:off x="1398233" y="1281668"/>
            <a:ext cx="6172200" cy="3943350"/>
          </a:xfrm>
        </p:spPr>
        <p:txBody>
          <a:bodyPr>
            <a:noAutofit/>
          </a:bodyPr>
          <a:lstStyle/>
          <a:p>
            <a:pPr marL="0" indent="0">
              <a:buNone/>
            </a:pPr>
            <a:r>
              <a:rPr lang="en-IN" sz="1200" dirty="0"/>
              <a:t>#include&lt;</a:t>
            </a:r>
            <a:r>
              <a:rPr lang="en-IN" sz="1200" dirty="0" err="1"/>
              <a:t>stdio.h</a:t>
            </a:r>
            <a:r>
              <a:rPr lang="en-IN" sz="1200" dirty="0"/>
              <a:t>&gt;</a:t>
            </a:r>
          </a:p>
          <a:p>
            <a:pPr marL="0" indent="0">
              <a:buNone/>
            </a:pPr>
            <a:r>
              <a:rPr lang="en-IN" sz="1200" dirty="0" err="1"/>
              <a:t>int</a:t>
            </a:r>
            <a:r>
              <a:rPr lang="en-IN" sz="1200" dirty="0"/>
              <a:t> main()</a:t>
            </a:r>
          </a:p>
          <a:p>
            <a:pPr marL="0" indent="0">
              <a:buNone/>
            </a:pPr>
            <a:r>
              <a:rPr lang="en-IN" sz="1200" dirty="0"/>
              <a:t>{</a:t>
            </a:r>
          </a:p>
          <a:p>
            <a:pPr marL="0" indent="0">
              <a:buNone/>
            </a:pPr>
            <a:r>
              <a:rPr lang="en-IN" sz="1200" dirty="0"/>
              <a:t>	</a:t>
            </a:r>
            <a:r>
              <a:rPr lang="en-IN" sz="1200" dirty="0" err="1"/>
              <a:t>int</a:t>
            </a:r>
            <a:r>
              <a:rPr lang="en-IN" sz="1200" dirty="0"/>
              <a:t> a[100],</a:t>
            </a:r>
            <a:r>
              <a:rPr lang="en-IN" sz="1200" dirty="0" err="1"/>
              <a:t>n,i</a:t>
            </a:r>
            <a:r>
              <a:rPr lang="en-IN" sz="1200" dirty="0"/>
              <a:t>;</a:t>
            </a:r>
          </a:p>
          <a:p>
            <a:pPr marL="0" indent="0">
              <a:buNone/>
            </a:pPr>
            <a:r>
              <a:rPr lang="en-IN" sz="1200" dirty="0"/>
              <a:t>	</a:t>
            </a:r>
            <a:r>
              <a:rPr lang="en-IN" sz="1200" dirty="0" err="1"/>
              <a:t>printf</a:t>
            </a:r>
            <a:r>
              <a:rPr lang="en-IN" sz="1200" dirty="0"/>
              <a:t>("\n Enter number of elements:");</a:t>
            </a:r>
          </a:p>
          <a:p>
            <a:pPr marL="0" indent="0">
              <a:buNone/>
            </a:pPr>
            <a:r>
              <a:rPr lang="en-IN" sz="1200" dirty="0"/>
              <a:t>	</a:t>
            </a:r>
            <a:r>
              <a:rPr lang="en-IN" sz="1200" dirty="0" err="1"/>
              <a:t>scanf</a:t>
            </a:r>
            <a:r>
              <a:rPr lang="en-IN" sz="1200" dirty="0"/>
              <a:t>("%</a:t>
            </a:r>
            <a:r>
              <a:rPr lang="en-IN" sz="1200" dirty="0" err="1"/>
              <a:t>d",&amp;n</a:t>
            </a:r>
            <a:r>
              <a:rPr lang="en-IN" sz="1200" dirty="0"/>
              <a:t>);</a:t>
            </a:r>
          </a:p>
          <a:p>
            <a:pPr marL="0" indent="0">
              <a:buNone/>
            </a:pPr>
            <a:r>
              <a:rPr lang="en-IN" sz="1200" dirty="0"/>
              <a:t>	</a:t>
            </a:r>
            <a:r>
              <a:rPr lang="en-IN" sz="1200" dirty="0" err="1"/>
              <a:t>printf</a:t>
            </a:r>
            <a:r>
              <a:rPr lang="en-IN" sz="1200" dirty="0"/>
              <a:t>("\n Enter array elements:");</a:t>
            </a:r>
          </a:p>
          <a:p>
            <a:pPr marL="0" indent="0">
              <a:buNone/>
            </a:pPr>
            <a:r>
              <a:rPr lang="en-IN" sz="1200" dirty="0"/>
              <a:t>	for(</a:t>
            </a:r>
            <a:r>
              <a:rPr lang="en-IN" sz="1200" dirty="0" err="1"/>
              <a:t>i</a:t>
            </a:r>
            <a:r>
              <a:rPr lang="en-IN" sz="1200" dirty="0"/>
              <a:t>=0;i&lt;</a:t>
            </a:r>
            <a:r>
              <a:rPr lang="en-IN" sz="1200" dirty="0" err="1"/>
              <a:t>n;i</a:t>
            </a:r>
            <a:r>
              <a:rPr lang="en-IN" sz="1200" dirty="0"/>
              <a:t>++)</a:t>
            </a:r>
          </a:p>
          <a:p>
            <a:pPr marL="0" indent="0">
              <a:buNone/>
            </a:pPr>
            <a:r>
              <a:rPr lang="en-IN" sz="1200" dirty="0"/>
              <a:t>	{</a:t>
            </a:r>
          </a:p>
          <a:p>
            <a:pPr marL="0" indent="0">
              <a:buNone/>
            </a:pPr>
            <a:r>
              <a:rPr lang="en-IN" sz="1200" dirty="0"/>
              <a:t>		</a:t>
            </a:r>
            <a:r>
              <a:rPr lang="en-IN" sz="1200" dirty="0" err="1"/>
              <a:t>scanf</a:t>
            </a:r>
            <a:r>
              <a:rPr lang="en-IN" sz="1200" dirty="0"/>
              <a:t>("%</a:t>
            </a:r>
            <a:r>
              <a:rPr lang="en-IN" sz="1200" dirty="0" err="1"/>
              <a:t>d",&amp;a</a:t>
            </a:r>
            <a:r>
              <a:rPr lang="en-IN" sz="1200" dirty="0"/>
              <a:t>[</a:t>
            </a:r>
            <a:r>
              <a:rPr lang="en-IN" sz="1200" dirty="0" err="1"/>
              <a:t>i</a:t>
            </a:r>
            <a:r>
              <a:rPr lang="en-IN" sz="1200" dirty="0"/>
              <a:t>]);//Reading array elements</a:t>
            </a:r>
          </a:p>
          <a:p>
            <a:pPr marL="0" indent="0">
              <a:buNone/>
            </a:pPr>
            <a:r>
              <a:rPr lang="en-IN" sz="1200" dirty="0"/>
              <a:t>	}</a:t>
            </a:r>
          </a:p>
          <a:p>
            <a:pPr marL="0" indent="0">
              <a:buNone/>
            </a:pPr>
            <a:r>
              <a:rPr lang="en-IN" sz="1200" dirty="0"/>
              <a:t>	</a:t>
            </a:r>
            <a:r>
              <a:rPr lang="en-IN" sz="1200" dirty="0" err="1"/>
              <a:t>printf</a:t>
            </a:r>
            <a:r>
              <a:rPr lang="en-IN" sz="1200" dirty="0"/>
              <a:t>("\n Entered array elements are:");</a:t>
            </a:r>
          </a:p>
          <a:p>
            <a:pPr marL="0" indent="0">
              <a:buNone/>
            </a:pPr>
            <a:r>
              <a:rPr lang="en-IN" sz="1200" dirty="0"/>
              <a:t>	for(</a:t>
            </a:r>
            <a:r>
              <a:rPr lang="en-IN" sz="1200" dirty="0" err="1"/>
              <a:t>i</a:t>
            </a:r>
            <a:r>
              <a:rPr lang="en-IN" sz="1200" dirty="0"/>
              <a:t>=0;i&lt;</a:t>
            </a:r>
            <a:r>
              <a:rPr lang="en-IN" sz="1200" dirty="0" err="1"/>
              <a:t>n;i</a:t>
            </a:r>
            <a:r>
              <a:rPr lang="en-IN" sz="1200" dirty="0"/>
              <a:t>++)</a:t>
            </a:r>
          </a:p>
          <a:p>
            <a:pPr marL="0" indent="0">
              <a:buNone/>
            </a:pPr>
            <a:r>
              <a:rPr lang="en-IN" sz="1200" dirty="0"/>
              <a:t>	{</a:t>
            </a:r>
          </a:p>
          <a:p>
            <a:pPr marL="0" indent="0">
              <a:buNone/>
            </a:pPr>
            <a:r>
              <a:rPr lang="en-IN" sz="1200" dirty="0"/>
              <a:t>		</a:t>
            </a:r>
            <a:r>
              <a:rPr lang="en-IN" sz="1200" dirty="0" err="1"/>
              <a:t>printf</a:t>
            </a:r>
            <a:r>
              <a:rPr lang="en-IN" sz="1200" dirty="0"/>
              <a:t>("\</a:t>
            </a:r>
            <a:r>
              <a:rPr lang="en-IN" sz="1200" dirty="0" err="1"/>
              <a:t>n%d</a:t>
            </a:r>
            <a:r>
              <a:rPr lang="en-IN" sz="1200" dirty="0"/>
              <a:t>",a[</a:t>
            </a:r>
            <a:r>
              <a:rPr lang="en-IN" sz="1200" dirty="0" err="1"/>
              <a:t>i</a:t>
            </a:r>
            <a:r>
              <a:rPr lang="en-IN" sz="1200" dirty="0"/>
              <a:t>]);//Printing array elements</a:t>
            </a:r>
          </a:p>
          <a:p>
            <a:pPr marL="0" indent="0">
              <a:buNone/>
            </a:pPr>
            <a:r>
              <a:rPr lang="en-IN" sz="1200" dirty="0"/>
              <a:t>	}</a:t>
            </a:r>
          </a:p>
          <a:p>
            <a:pPr marL="0" indent="0">
              <a:buNone/>
            </a:pPr>
            <a:r>
              <a:rPr lang="en-IN" sz="1200" dirty="0"/>
              <a:t>	return 0;</a:t>
            </a:r>
          </a:p>
          <a:p>
            <a:pPr marL="0" indent="0">
              <a:buNone/>
            </a:pPr>
            <a:r>
              <a:rPr lang="en-IN" sz="1200" dirty="0"/>
              <a:t>}</a:t>
            </a:r>
          </a:p>
          <a:p>
            <a:endParaRPr lang="en-IN" sz="1200" dirty="0"/>
          </a:p>
        </p:txBody>
      </p:sp>
      <p:sp>
        <p:nvSpPr>
          <p:cNvPr id="4" name="Footer Placeholder 3">
            <a:extLst>
              <a:ext uri="{FF2B5EF4-FFF2-40B4-BE49-F238E27FC236}">
                <a16:creationId xmlns:a16="http://schemas.microsoft.com/office/drawing/2014/main" id="{B24E4DB6-A2BA-43EE-AA56-7C505D7849D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70483941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76002"/>
            <a:ext cx="6663801" cy="857250"/>
          </a:xfrm>
        </p:spPr>
        <p:txBody>
          <a:bodyPr>
            <a:normAutofit/>
          </a:bodyPr>
          <a:lstStyle/>
          <a:p>
            <a:r>
              <a:rPr lang="en-IN" sz="1800" b="1" dirty="0"/>
              <a:t>Printing base address of the array and address of any array element</a:t>
            </a:r>
          </a:p>
        </p:txBody>
      </p:sp>
      <p:sp>
        <p:nvSpPr>
          <p:cNvPr id="3" name="Content Placeholder 2"/>
          <p:cNvSpPr>
            <a:spLocks noGrp="1"/>
          </p:cNvSpPr>
          <p:nvPr>
            <p:ph idx="1"/>
          </p:nvPr>
        </p:nvSpPr>
        <p:spPr/>
        <p:txBody>
          <a:bodyPr>
            <a:normAutofit fontScale="55000" lnSpcReduction="20000"/>
          </a:bodyPr>
          <a:lstStyle/>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err="1"/>
              <a:t>int</a:t>
            </a:r>
            <a:r>
              <a:rPr lang="en-IN" dirty="0"/>
              <a:t> a[5]={1,2,3,4,5};</a:t>
            </a:r>
          </a:p>
          <a:p>
            <a:pPr marL="0" indent="0">
              <a:buNone/>
            </a:pPr>
            <a:r>
              <a:rPr lang="en-IN" dirty="0" err="1"/>
              <a:t>int</a:t>
            </a:r>
            <a:r>
              <a:rPr lang="en-IN" dirty="0"/>
              <a:t> </a:t>
            </a:r>
            <a:r>
              <a:rPr lang="en-IN" dirty="0" err="1"/>
              <a:t>i</a:t>
            </a:r>
            <a:r>
              <a:rPr lang="en-IN" dirty="0"/>
              <a:t>;</a:t>
            </a:r>
          </a:p>
          <a:p>
            <a:pPr marL="0" indent="0">
              <a:buNone/>
            </a:pPr>
            <a:r>
              <a:rPr lang="en-IN" dirty="0" err="1"/>
              <a:t>printf</a:t>
            </a:r>
            <a:r>
              <a:rPr lang="en-IN" dirty="0"/>
              <a:t>("\n Printing base address of the array:");</a:t>
            </a:r>
          </a:p>
          <a:p>
            <a:pPr marL="0" indent="0">
              <a:buNone/>
            </a:pPr>
            <a:r>
              <a:rPr lang="en-IN" dirty="0" err="1"/>
              <a:t>printf</a:t>
            </a:r>
            <a:r>
              <a:rPr lang="en-IN" dirty="0"/>
              <a:t>("\</a:t>
            </a:r>
            <a:r>
              <a:rPr lang="en-IN" dirty="0" err="1"/>
              <a:t>n%u</a:t>
            </a:r>
            <a:r>
              <a:rPr lang="en-IN" dirty="0"/>
              <a:t> %u %</a:t>
            </a:r>
            <a:r>
              <a:rPr lang="en-IN" dirty="0" err="1"/>
              <a:t>u",&amp;a</a:t>
            </a:r>
            <a:r>
              <a:rPr lang="en-IN" dirty="0"/>
              <a:t>[0],</a:t>
            </a:r>
            <a:r>
              <a:rPr lang="en-IN" dirty="0" err="1"/>
              <a:t>a,&amp;a</a:t>
            </a:r>
            <a:r>
              <a:rPr lang="en-IN" dirty="0"/>
              <a:t>);</a:t>
            </a:r>
          </a:p>
          <a:p>
            <a:pPr marL="0" indent="0">
              <a:buNone/>
            </a:pPr>
            <a:r>
              <a:rPr lang="en-IN" dirty="0" err="1"/>
              <a:t>printf</a:t>
            </a:r>
            <a:r>
              <a:rPr lang="en-IN" dirty="0"/>
              <a:t>("\n Printing addresses of all array elements:");</a:t>
            </a:r>
          </a:p>
          <a:p>
            <a:pPr marL="0" indent="0">
              <a:buNone/>
            </a:pPr>
            <a:r>
              <a:rPr lang="en-IN" dirty="0"/>
              <a:t>for(</a:t>
            </a:r>
            <a:r>
              <a:rPr lang="en-IN" dirty="0" err="1"/>
              <a:t>i</a:t>
            </a:r>
            <a:r>
              <a:rPr lang="en-IN" dirty="0"/>
              <a:t>=0;i&lt;5;i++)</a:t>
            </a:r>
          </a:p>
          <a:p>
            <a:pPr marL="0" indent="0">
              <a:buNone/>
            </a:pPr>
            <a:r>
              <a:rPr lang="en-IN" dirty="0"/>
              <a:t>{</a:t>
            </a:r>
          </a:p>
          <a:p>
            <a:pPr marL="0" indent="0">
              <a:buNone/>
            </a:pPr>
            <a:r>
              <a:rPr lang="en-IN" dirty="0" err="1"/>
              <a:t>printf</a:t>
            </a:r>
            <a:r>
              <a:rPr lang="en-IN" dirty="0"/>
              <a:t>("\</a:t>
            </a:r>
            <a:r>
              <a:rPr lang="en-IN" dirty="0" err="1"/>
              <a:t>n%u</a:t>
            </a:r>
            <a:r>
              <a:rPr lang="en-IN" dirty="0"/>
              <a:t>",&amp;a[</a:t>
            </a:r>
            <a:r>
              <a:rPr lang="en-IN" dirty="0" err="1"/>
              <a:t>i</a:t>
            </a:r>
            <a:r>
              <a:rPr lang="en-IN" dirty="0"/>
              <a:t>]);</a:t>
            </a:r>
          </a:p>
          <a:p>
            <a:pPr marL="0" indent="0">
              <a:buNone/>
            </a:pPr>
            <a:r>
              <a:rPr lang="en-IN" dirty="0"/>
              <a:t>}</a:t>
            </a:r>
          </a:p>
          <a:p>
            <a:pPr marL="0" indent="0">
              <a:buNone/>
            </a:pPr>
            <a:r>
              <a:rPr lang="en-IN" dirty="0"/>
              <a:t>return 0;</a:t>
            </a:r>
          </a:p>
          <a:p>
            <a:pPr marL="0" indent="0">
              <a:buNone/>
            </a:pPr>
            <a:r>
              <a:rPr lang="en-IN" dirty="0"/>
              <a:t>}</a:t>
            </a:r>
          </a:p>
        </p:txBody>
      </p:sp>
      <p:sp>
        <p:nvSpPr>
          <p:cNvPr id="4" name="Footer Placeholder 3">
            <a:extLst>
              <a:ext uri="{FF2B5EF4-FFF2-40B4-BE49-F238E27FC236}">
                <a16:creationId xmlns:a16="http://schemas.microsoft.com/office/drawing/2014/main" id="{2CA574AB-840A-481F-9F9E-6A75DBA7B99B}"/>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191310718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365348"/>
          </a:xfrm>
        </p:spPr>
        <p:txBody>
          <a:bodyPr>
            <a:normAutofit fontScale="90000"/>
          </a:bodyPr>
          <a:lstStyle/>
          <a:p>
            <a:r>
              <a:rPr lang="en-IN" sz="1800" dirty="0"/>
              <a:t>Program example-WAP to find the sum of all 1D array elements</a:t>
            </a:r>
          </a:p>
        </p:txBody>
      </p:sp>
      <p:sp>
        <p:nvSpPr>
          <p:cNvPr id="3" name="Content Placeholder 2"/>
          <p:cNvSpPr>
            <a:spLocks noGrp="1"/>
          </p:cNvSpPr>
          <p:nvPr>
            <p:ph idx="1"/>
          </p:nvPr>
        </p:nvSpPr>
        <p:spPr>
          <a:xfrm>
            <a:off x="1485900" y="1496442"/>
            <a:ext cx="6172200" cy="4401914"/>
          </a:xfrm>
        </p:spPr>
        <p:txBody>
          <a:bodyPr>
            <a:normAutofit fontScale="47500" lnSpcReduction="20000"/>
          </a:bodyPr>
          <a:lstStyle/>
          <a:p>
            <a:pPr marL="0" indent="0">
              <a:buNone/>
            </a:pPr>
            <a:r>
              <a:rPr lang="en-IN" sz="2550" dirty="0"/>
              <a:t>#include&lt;</a:t>
            </a:r>
            <a:r>
              <a:rPr lang="en-IN" sz="2550" dirty="0" err="1"/>
              <a:t>stdio.h</a:t>
            </a:r>
            <a:r>
              <a:rPr lang="en-IN" sz="2550" dirty="0"/>
              <a:t>&gt;</a:t>
            </a:r>
          </a:p>
          <a:p>
            <a:pPr marL="0" indent="0">
              <a:buNone/>
            </a:pPr>
            <a:r>
              <a:rPr lang="en-IN" sz="2550" dirty="0" err="1"/>
              <a:t>int</a:t>
            </a:r>
            <a:r>
              <a:rPr lang="en-IN" sz="2550" dirty="0"/>
              <a:t> main()</a:t>
            </a:r>
          </a:p>
          <a:p>
            <a:pPr marL="0" indent="0">
              <a:buNone/>
            </a:pPr>
            <a:r>
              <a:rPr lang="en-IN" sz="2550" dirty="0"/>
              <a:t>{</a:t>
            </a:r>
          </a:p>
          <a:p>
            <a:pPr marL="0" indent="0">
              <a:buNone/>
            </a:pPr>
            <a:r>
              <a:rPr lang="en-IN" sz="2550" dirty="0"/>
              <a:t>	</a:t>
            </a:r>
            <a:r>
              <a:rPr lang="en-IN" sz="2550" dirty="0" err="1"/>
              <a:t>int</a:t>
            </a:r>
            <a:r>
              <a:rPr lang="en-IN" sz="2550" dirty="0"/>
              <a:t> a[100],</a:t>
            </a:r>
            <a:r>
              <a:rPr lang="en-IN" sz="2550" dirty="0" err="1"/>
              <a:t>n,i,sum</a:t>
            </a:r>
            <a:r>
              <a:rPr lang="en-IN" sz="2550" dirty="0"/>
              <a:t>=0;</a:t>
            </a:r>
          </a:p>
          <a:p>
            <a:pPr marL="0" indent="0">
              <a:buNone/>
            </a:pPr>
            <a:r>
              <a:rPr lang="en-IN" sz="2550" dirty="0"/>
              <a:t>	</a:t>
            </a:r>
            <a:r>
              <a:rPr lang="en-IN" sz="2550" dirty="0" err="1"/>
              <a:t>printf</a:t>
            </a:r>
            <a:r>
              <a:rPr lang="en-IN" sz="2550" dirty="0"/>
              <a:t>("\n Enter number of elements:");</a:t>
            </a:r>
          </a:p>
          <a:p>
            <a:pPr marL="0" indent="0">
              <a:buNone/>
            </a:pPr>
            <a:r>
              <a:rPr lang="en-IN" sz="2550" dirty="0"/>
              <a:t>	</a:t>
            </a:r>
            <a:r>
              <a:rPr lang="en-IN" sz="2550" dirty="0" err="1"/>
              <a:t>scanf</a:t>
            </a:r>
            <a:r>
              <a:rPr lang="en-IN" sz="2550" dirty="0"/>
              <a:t>("%</a:t>
            </a:r>
            <a:r>
              <a:rPr lang="en-IN" sz="2550" dirty="0" err="1"/>
              <a:t>d",&amp;n</a:t>
            </a:r>
            <a:r>
              <a:rPr lang="en-IN" sz="2550" dirty="0"/>
              <a:t>);</a:t>
            </a:r>
          </a:p>
          <a:p>
            <a:pPr marL="0" indent="0">
              <a:buNone/>
            </a:pPr>
            <a:r>
              <a:rPr lang="en-IN" sz="2550" dirty="0"/>
              <a:t>	</a:t>
            </a:r>
            <a:r>
              <a:rPr lang="en-IN" sz="2550" dirty="0" err="1"/>
              <a:t>printf</a:t>
            </a:r>
            <a:r>
              <a:rPr lang="en-IN" sz="2550" dirty="0"/>
              <a:t>("\n Enter array elements:");</a:t>
            </a:r>
          </a:p>
          <a:p>
            <a:pPr marL="0" indent="0">
              <a:buNone/>
            </a:pPr>
            <a:r>
              <a:rPr lang="en-IN" sz="2550" dirty="0"/>
              <a:t>	for(</a:t>
            </a:r>
            <a:r>
              <a:rPr lang="en-IN" sz="2550" dirty="0" err="1"/>
              <a:t>i</a:t>
            </a:r>
            <a:r>
              <a:rPr lang="en-IN" sz="2550" dirty="0"/>
              <a:t>=0;i&lt;</a:t>
            </a:r>
            <a:r>
              <a:rPr lang="en-IN" sz="2550" dirty="0" err="1"/>
              <a:t>n;i</a:t>
            </a:r>
            <a:r>
              <a:rPr lang="en-IN" sz="2550" dirty="0"/>
              <a:t>++)</a:t>
            </a:r>
          </a:p>
          <a:p>
            <a:pPr marL="0" indent="0">
              <a:buNone/>
            </a:pPr>
            <a:r>
              <a:rPr lang="en-IN" sz="2550" dirty="0"/>
              <a:t>	{</a:t>
            </a:r>
          </a:p>
          <a:p>
            <a:pPr marL="0" indent="0">
              <a:buNone/>
            </a:pPr>
            <a:r>
              <a:rPr lang="en-IN" sz="2550" dirty="0"/>
              <a:t>		</a:t>
            </a:r>
            <a:r>
              <a:rPr lang="en-IN" sz="2550" dirty="0" err="1"/>
              <a:t>scanf</a:t>
            </a:r>
            <a:r>
              <a:rPr lang="en-IN" sz="2550" dirty="0"/>
              <a:t>("%</a:t>
            </a:r>
            <a:r>
              <a:rPr lang="en-IN" sz="2550" dirty="0" err="1"/>
              <a:t>d",&amp;a</a:t>
            </a:r>
            <a:r>
              <a:rPr lang="en-IN" sz="2550" dirty="0"/>
              <a:t>[</a:t>
            </a:r>
            <a:r>
              <a:rPr lang="en-IN" sz="2550" dirty="0" err="1"/>
              <a:t>i</a:t>
            </a:r>
            <a:r>
              <a:rPr lang="en-IN" sz="2550" dirty="0"/>
              <a:t>]);</a:t>
            </a:r>
          </a:p>
          <a:p>
            <a:pPr marL="0" indent="0">
              <a:buNone/>
            </a:pPr>
            <a:r>
              <a:rPr lang="en-IN" sz="2550" dirty="0"/>
              <a:t>	}</a:t>
            </a:r>
          </a:p>
          <a:p>
            <a:pPr marL="0" indent="0">
              <a:buNone/>
            </a:pPr>
            <a:r>
              <a:rPr lang="en-IN" sz="2550" dirty="0"/>
              <a:t>	for(</a:t>
            </a:r>
            <a:r>
              <a:rPr lang="en-IN" sz="2550" dirty="0" err="1"/>
              <a:t>i</a:t>
            </a:r>
            <a:r>
              <a:rPr lang="en-IN" sz="2550" dirty="0"/>
              <a:t>=0;i&lt;</a:t>
            </a:r>
            <a:r>
              <a:rPr lang="en-IN" sz="2550" dirty="0" err="1"/>
              <a:t>n;i</a:t>
            </a:r>
            <a:r>
              <a:rPr lang="en-IN" sz="2550" dirty="0"/>
              <a:t>++)</a:t>
            </a:r>
          </a:p>
          <a:p>
            <a:pPr marL="0" indent="0">
              <a:buNone/>
            </a:pPr>
            <a:r>
              <a:rPr lang="en-IN" sz="2550" dirty="0"/>
              <a:t>	{</a:t>
            </a:r>
          </a:p>
          <a:p>
            <a:pPr marL="0" indent="0">
              <a:buNone/>
            </a:pPr>
            <a:r>
              <a:rPr lang="en-IN" sz="2550" dirty="0"/>
              <a:t>		sum=</a:t>
            </a:r>
            <a:r>
              <a:rPr lang="en-IN" sz="2550" dirty="0" err="1"/>
              <a:t>sum+a</a:t>
            </a:r>
            <a:r>
              <a:rPr lang="en-IN" sz="2550" dirty="0"/>
              <a:t>[</a:t>
            </a:r>
            <a:r>
              <a:rPr lang="en-IN" sz="2550" dirty="0" err="1"/>
              <a:t>i</a:t>
            </a:r>
            <a:r>
              <a:rPr lang="en-IN" sz="2550" dirty="0"/>
              <a:t>];</a:t>
            </a:r>
          </a:p>
          <a:p>
            <a:pPr marL="0" indent="0">
              <a:buNone/>
            </a:pPr>
            <a:r>
              <a:rPr lang="en-IN" sz="2550" dirty="0"/>
              <a:t>	}</a:t>
            </a:r>
          </a:p>
          <a:p>
            <a:pPr marL="0" indent="0">
              <a:buNone/>
            </a:pPr>
            <a:r>
              <a:rPr lang="en-IN" sz="2550" dirty="0"/>
              <a:t>	</a:t>
            </a:r>
            <a:r>
              <a:rPr lang="en-IN" sz="2550" dirty="0" err="1"/>
              <a:t>printf</a:t>
            </a:r>
            <a:r>
              <a:rPr lang="en-IN" sz="2550" dirty="0"/>
              <a:t>("\n Sum of array elements is:%</a:t>
            </a:r>
            <a:r>
              <a:rPr lang="en-IN" sz="2550" dirty="0" err="1"/>
              <a:t>d",sum</a:t>
            </a:r>
            <a:r>
              <a:rPr lang="en-IN" sz="2550" dirty="0"/>
              <a:t>);</a:t>
            </a:r>
          </a:p>
          <a:p>
            <a:pPr marL="0" indent="0">
              <a:buNone/>
            </a:pPr>
            <a:r>
              <a:rPr lang="en-IN" sz="2550" dirty="0"/>
              <a:t>	return 0;</a:t>
            </a:r>
          </a:p>
          <a:p>
            <a:pPr marL="0" indent="0">
              <a:buNone/>
            </a:pPr>
            <a:r>
              <a:rPr lang="en-IN" sz="2550" dirty="0"/>
              <a:t> </a:t>
            </a:r>
          </a:p>
          <a:p>
            <a:pPr marL="0" indent="0">
              <a:buNone/>
            </a:pPr>
            <a:r>
              <a:rPr lang="en-IN" sz="2550" dirty="0"/>
              <a:t>}</a:t>
            </a:r>
          </a:p>
          <a:p>
            <a:endParaRPr lang="en-IN" dirty="0"/>
          </a:p>
        </p:txBody>
      </p:sp>
      <p:sp>
        <p:nvSpPr>
          <p:cNvPr id="4" name="Footer Placeholder 3">
            <a:extLst>
              <a:ext uri="{FF2B5EF4-FFF2-40B4-BE49-F238E27FC236}">
                <a16:creationId xmlns:a16="http://schemas.microsoft.com/office/drawing/2014/main" id="{DB3C6D8F-0121-4333-BDAE-C9D3DA79F1A5}"/>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3798617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052" y="1131095"/>
            <a:ext cx="8029298" cy="558438"/>
          </a:xfrm>
        </p:spPr>
        <p:txBody>
          <a:bodyPr>
            <a:normAutofit fontScale="90000"/>
          </a:bodyPr>
          <a:lstStyle/>
          <a:p>
            <a:r>
              <a:rPr lang="en-IN" sz="1800" dirty="0"/>
              <a:t>Program example-WAP to display the largest and smallest element from 1D array elements</a:t>
            </a:r>
          </a:p>
        </p:txBody>
      </p:sp>
      <p:sp>
        <p:nvSpPr>
          <p:cNvPr id="3" name="Content Placeholder 2"/>
          <p:cNvSpPr>
            <a:spLocks noGrp="1"/>
          </p:cNvSpPr>
          <p:nvPr>
            <p:ph sz="half" idx="1"/>
          </p:nvPr>
        </p:nvSpPr>
        <p:spPr>
          <a:xfrm>
            <a:off x="552636" y="1543050"/>
            <a:ext cx="4362265" cy="4355306"/>
          </a:xfrm>
        </p:spPr>
        <p:txBody>
          <a:bodyPr>
            <a:normAutofit fontScale="32500" lnSpcReduction="20000"/>
          </a:bodyPr>
          <a:lstStyle/>
          <a:p>
            <a:pPr marL="0" indent="0">
              <a:buNone/>
            </a:pPr>
            <a:r>
              <a:rPr lang="en-IN" sz="3000" dirty="0"/>
              <a:t>#include&lt;</a:t>
            </a:r>
            <a:r>
              <a:rPr lang="en-IN" sz="3000" dirty="0" err="1"/>
              <a:t>stdio.h</a:t>
            </a:r>
            <a:r>
              <a:rPr lang="en-IN" sz="3000" dirty="0"/>
              <a:t>&gt;</a:t>
            </a:r>
          </a:p>
          <a:p>
            <a:pPr marL="0" indent="0">
              <a:buNone/>
            </a:pPr>
            <a:r>
              <a:rPr lang="en-IN" sz="3000" dirty="0" err="1"/>
              <a:t>int</a:t>
            </a:r>
            <a:r>
              <a:rPr lang="en-IN" sz="3000" dirty="0"/>
              <a:t> main()</a:t>
            </a:r>
          </a:p>
          <a:p>
            <a:pPr marL="0" indent="0">
              <a:buNone/>
            </a:pPr>
            <a:r>
              <a:rPr lang="en-IN" sz="3000" dirty="0"/>
              <a:t>{</a:t>
            </a:r>
          </a:p>
          <a:p>
            <a:pPr marL="0" indent="0">
              <a:buNone/>
            </a:pPr>
            <a:r>
              <a:rPr lang="en-IN" sz="3000" dirty="0"/>
              <a:t>	</a:t>
            </a:r>
            <a:r>
              <a:rPr lang="en-IN" sz="3000" dirty="0" err="1"/>
              <a:t>int</a:t>
            </a:r>
            <a:r>
              <a:rPr lang="en-IN" sz="3000" dirty="0"/>
              <a:t> </a:t>
            </a:r>
            <a:r>
              <a:rPr lang="en-IN" sz="3000" dirty="0" err="1"/>
              <a:t>n,a</a:t>
            </a:r>
            <a:r>
              <a:rPr lang="en-IN" sz="3000" dirty="0"/>
              <a:t>[10],</a:t>
            </a:r>
            <a:r>
              <a:rPr lang="en-IN" sz="3000" dirty="0" err="1"/>
              <a:t>i,max,min</a:t>
            </a:r>
            <a:r>
              <a:rPr lang="en-IN" sz="3000" dirty="0"/>
              <a:t>;</a:t>
            </a:r>
          </a:p>
          <a:p>
            <a:pPr marL="0" indent="0">
              <a:buNone/>
            </a:pPr>
            <a:r>
              <a:rPr lang="en-IN" sz="3000" dirty="0"/>
              <a:t>	</a:t>
            </a:r>
            <a:r>
              <a:rPr lang="en-IN" sz="3000" dirty="0" err="1"/>
              <a:t>printf</a:t>
            </a:r>
            <a:r>
              <a:rPr lang="en-IN" sz="3000" dirty="0"/>
              <a:t>("\n Enter number of elements:");</a:t>
            </a:r>
          </a:p>
          <a:p>
            <a:pPr marL="0" indent="0">
              <a:buNone/>
            </a:pPr>
            <a:r>
              <a:rPr lang="en-IN" sz="3000" dirty="0"/>
              <a:t>	</a:t>
            </a:r>
            <a:r>
              <a:rPr lang="en-IN" sz="3000" dirty="0" err="1"/>
              <a:t>scanf</a:t>
            </a:r>
            <a:r>
              <a:rPr lang="en-IN" sz="3000" dirty="0"/>
              <a:t>("%</a:t>
            </a:r>
            <a:r>
              <a:rPr lang="en-IN" sz="3000" dirty="0" err="1"/>
              <a:t>d",&amp;n</a:t>
            </a:r>
            <a:r>
              <a:rPr lang="en-IN" sz="3000" dirty="0"/>
              <a:t>);</a:t>
            </a:r>
          </a:p>
          <a:p>
            <a:pPr marL="0" indent="0">
              <a:buNone/>
            </a:pPr>
            <a:r>
              <a:rPr lang="en-IN" sz="3000" dirty="0"/>
              <a:t>	for(</a:t>
            </a:r>
            <a:r>
              <a:rPr lang="en-IN" sz="3000" dirty="0" err="1"/>
              <a:t>i</a:t>
            </a:r>
            <a:r>
              <a:rPr lang="en-IN" sz="3000" dirty="0"/>
              <a:t>=0;i&lt;</a:t>
            </a:r>
            <a:r>
              <a:rPr lang="en-IN" sz="3000" dirty="0" err="1"/>
              <a:t>n;i</a:t>
            </a:r>
            <a:r>
              <a:rPr lang="en-IN" sz="3000" dirty="0"/>
              <a:t>++)</a:t>
            </a:r>
          </a:p>
          <a:p>
            <a:pPr marL="0" indent="0">
              <a:buNone/>
            </a:pPr>
            <a:r>
              <a:rPr lang="en-IN" sz="3000" dirty="0"/>
              <a:t>	{</a:t>
            </a:r>
          </a:p>
          <a:p>
            <a:pPr marL="0" indent="0">
              <a:buNone/>
            </a:pPr>
            <a:r>
              <a:rPr lang="en-IN" sz="3000" dirty="0"/>
              <a:t>	</a:t>
            </a:r>
            <a:r>
              <a:rPr lang="en-IN" sz="3000" dirty="0" err="1"/>
              <a:t>scanf</a:t>
            </a:r>
            <a:r>
              <a:rPr lang="en-IN" sz="3000" dirty="0"/>
              <a:t>("%</a:t>
            </a:r>
            <a:r>
              <a:rPr lang="en-IN" sz="3000" dirty="0" err="1"/>
              <a:t>d",&amp;a</a:t>
            </a:r>
            <a:r>
              <a:rPr lang="en-IN" sz="3000" dirty="0"/>
              <a:t>[</a:t>
            </a:r>
            <a:r>
              <a:rPr lang="en-IN" sz="3000" dirty="0" err="1"/>
              <a:t>i</a:t>
            </a:r>
            <a:r>
              <a:rPr lang="en-IN" sz="3000" dirty="0"/>
              <a:t>]);</a:t>
            </a:r>
          </a:p>
          <a:p>
            <a:pPr marL="0" indent="0">
              <a:buNone/>
            </a:pPr>
            <a:r>
              <a:rPr lang="en-IN" sz="3000" dirty="0"/>
              <a:t>	}</a:t>
            </a:r>
          </a:p>
          <a:p>
            <a:pPr marL="0" indent="0">
              <a:buNone/>
            </a:pPr>
            <a:r>
              <a:rPr lang="en-IN" sz="3000" dirty="0"/>
              <a:t>	min=a[0];</a:t>
            </a:r>
          </a:p>
          <a:p>
            <a:pPr marL="0" indent="0">
              <a:buNone/>
            </a:pPr>
            <a:r>
              <a:rPr lang="en-IN" sz="3000" dirty="0"/>
              <a:t>	for(</a:t>
            </a:r>
            <a:r>
              <a:rPr lang="en-IN" sz="3000" dirty="0" err="1"/>
              <a:t>i</a:t>
            </a:r>
            <a:r>
              <a:rPr lang="en-IN" sz="3000" dirty="0"/>
              <a:t>=1;i&lt;</a:t>
            </a:r>
            <a:r>
              <a:rPr lang="en-IN" sz="3000" dirty="0" err="1"/>
              <a:t>n;i</a:t>
            </a:r>
            <a:r>
              <a:rPr lang="en-IN" sz="3000" dirty="0"/>
              <a:t>++)</a:t>
            </a:r>
          </a:p>
          <a:p>
            <a:pPr marL="0" indent="0">
              <a:buNone/>
            </a:pPr>
            <a:r>
              <a:rPr lang="en-IN" sz="3000" dirty="0"/>
              <a:t>	{</a:t>
            </a:r>
          </a:p>
          <a:p>
            <a:pPr marL="0" indent="0">
              <a:buNone/>
            </a:pPr>
            <a:r>
              <a:rPr lang="en-IN" sz="3000" dirty="0"/>
              <a:t>	if(a[</a:t>
            </a:r>
            <a:r>
              <a:rPr lang="en-IN" sz="3000" dirty="0" err="1"/>
              <a:t>i</a:t>
            </a:r>
            <a:r>
              <a:rPr lang="en-IN" sz="3000" dirty="0"/>
              <a:t>]&lt;min)</a:t>
            </a:r>
          </a:p>
          <a:p>
            <a:pPr marL="0" indent="0">
              <a:buNone/>
            </a:pPr>
            <a:r>
              <a:rPr lang="en-IN" sz="3000" dirty="0"/>
              <a:t>	{</a:t>
            </a:r>
          </a:p>
          <a:p>
            <a:pPr marL="0" indent="0">
              <a:buNone/>
            </a:pPr>
            <a:r>
              <a:rPr lang="en-IN" sz="3000" dirty="0"/>
              <a:t>	min=a[</a:t>
            </a:r>
            <a:r>
              <a:rPr lang="en-IN" sz="3000" dirty="0" err="1"/>
              <a:t>i</a:t>
            </a:r>
            <a:r>
              <a:rPr lang="en-IN" sz="3000" dirty="0"/>
              <a:t>];</a:t>
            </a:r>
          </a:p>
          <a:p>
            <a:pPr marL="0" indent="0">
              <a:buNone/>
            </a:pPr>
            <a:r>
              <a:rPr lang="en-IN" sz="3000" dirty="0"/>
              <a:t>	}</a:t>
            </a:r>
          </a:p>
          <a:p>
            <a:pPr marL="0" indent="0">
              <a:buNone/>
            </a:pPr>
            <a:r>
              <a:rPr lang="en-IN" sz="3000" dirty="0"/>
              <a:t>	}</a:t>
            </a:r>
          </a:p>
          <a:p>
            <a:pPr marL="0" indent="0">
              <a:buNone/>
            </a:pPr>
            <a:r>
              <a:rPr lang="en-IN" sz="3000" dirty="0"/>
              <a:t> </a:t>
            </a:r>
          </a:p>
          <a:p>
            <a:pPr marL="0" indent="0">
              <a:buNone/>
            </a:pPr>
            <a:r>
              <a:rPr lang="en-IN" sz="2550" dirty="0"/>
              <a:t>	</a:t>
            </a:r>
            <a:r>
              <a:rPr lang="en-IN" dirty="0"/>
              <a:t>	 </a:t>
            </a:r>
          </a:p>
          <a:p>
            <a:endParaRPr lang="en-IN" dirty="0"/>
          </a:p>
        </p:txBody>
      </p:sp>
      <p:sp>
        <p:nvSpPr>
          <p:cNvPr id="4" name="Content Placeholder 3"/>
          <p:cNvSpPr>
            <a:spLocks noGrp="1"/>
          </p:cNvSpPr>
          <p:nvPr>
            <p:ph sz="half" idx="2"/>
          </p:nvPr>
        </p:nvSpPr>
        <p:spPr>
          <a:xfrm>
            <a:off x="5143500" y="1689532"/>
            <a:ext cx="2932961" cy="4025468"/>
          </a:xfrm>
        </p:spPr>
        <p:txBody>
          <a:bodyPr>
            <a:normAutofit fontScale="32500" lnSpcReduction="20000"/>
          </a:bodyPr>
          <a:lstStyle/>
          <a:p>
            <a:pPr marL="0" indent="0">
              <a:buNone/>
            </a:pPr>
            <a:r>
              <a:rPr lang="en-IN" sz="3150" dirty="0"/>
              <a:t>max=a[0];</a:t>
            </a:r>
          </a:p>
          <a:p>
            <a:pPr marL="0" indent="0">
              <a:buNone/>
            </a:pPr>
            <a:r>
              <a:rPr lang="en-IN" sz="3150" dirty="0"/>
              <a:t>for(</a:t>
            </a:r>
            <a:r>
              <a:rPr lang="en-IN" sz="3150" dirty="0" err="1"/>
              <a:t>i</a:t>
            </a:r>
            <a:r>
              <a:rPr lang="en-IN" sz="3150" dirty="0"/>
              <a:t>=1;i&lt;</a:t>
            </a:r>
            <a:r>
              <a:rPr lang="en-IN" sz="3150" dirty="0" err="1"/>
              <a:t>n;i</a:t>
            </a:r>
            <a:r>
              <a:rPr lang="en-IN" sz="3150" dirty="0"/>
              <a:t>++)</a:t>
            </a:r>
          </a:p>
          <a:p>
            <a:pPr marL="0" indent="0">
              <a:buNone/>
            </a:pPr>
            <a:r>
              <a:rPr lang="en-IN" sz="3150" dirty="0"/>
              <a:t>{</a:t>
            </a:r>
          </a:p>
          <a:p>
            <a:pPr marL="0" indent="0">
              <a:buNone/>
            </a:pPr>
            <a:r>
              <a:rPr lang="en-IN" sz="3150" dirty="0"/>
              <a:t>if(a[</a:t>
            </a:r>
            <a:r>
              <a:rPr lang="en-IN" sz="3150" dirty="0" err="1"/>
              <a:t>i</a:t>
            </a:r>
            <a:r>
              <a:rPr lang="en-IN" sz="3150" dirty="0"/>
              <a:t>]&gt;max)</a:t>
            </a:r>
          </a:p>
          <a:p>
            <a:pPr marL="0" indent="0">
              <a:buNone/>
            </a:pPr>
            <a:r>
              <a:rPr lang="en-IN" sz="3150" dirty="0"/>
              <a:t>{</a:t>
            </a:r>
          </a:p>
          <a:p>
            <a:pPr marL="0" indent="0">
              <a:buNone/>
            </a:pPr>
            <a:r>
              <a:rPr lang="en-IN" sz="3150" dirty="0"/>
              <a:t>max=a[</a:t>
            </a:r>
            <a:r>
              <a:rPr lang="en-IN" sz="3150" dirty="0" err="1"/>
              <a:t>i</a:t>
            </a:r>
            <a:r>
              <a:rPr lang="en-IN" sz="3150" dirty="0"/>
              <a:t>];</a:t>
            </a:r>
          </a:p>
          <a:p>
            <a:pPr marL="0" indent="0">
              <a:buNone/>
            </a:pPr>
            <a:r>
              <a:rPr lang="en-IN" sz="3150" dirty="0"/>
              <a:t>}</a:t>
            </a:r>
          </a:p>
          <a:p>
            <a:pPr marL="0" indent="0">
              <a:buNone/>
            </a:pPr>
            <a:r>
              <a:rPr lang="en-IN" sz="3150" dirty="0"/>
              <a:t>}</a:t>
            </a:r>
          </a:p>
          <a:p>
            <a:pPr marL="0" indent="0">
              <a:buNone/>
            </a:pPr>
            <a:r>
              <a:rPr lang="en-IN" sz="3150" dirty="0" err="1"/>
              <a:t>printf</a:t>
            </a:r>
            <a:r>
              <a:rPr lang="en-IN" sz="3150" dirty="0"/>
              <a:t>("\</a:t>
            </a:r>
            <a:r>
              <a:rPr lang="en-IN" sz="3150" dirty="0" err="1"/>
              <a:t>nMaximum</a:t>
            </a:r>
            <a:r>
              <a:rPr lang="en-IN" sz="3150" dirty="0"/>
              <a:t> element is: %</a:t>
            </a:r>
            <a:r>
              <a:rPr lang="en-IN" sz="3150" dirty="0" err="1"/>
              <a:t>d",max</a:t>
            </a:r>
            <a:r>
              <a:rPr lang="en-IN" sz="3150" dirty="0"/>
              <a:t>);</a:t>
            </a:r>
          </a:p>
          <a:p>
            <a:pPr marL="0" indent="0">
              <a:buNone/>
            </a:pPr>
            <a:r>
              <a:rPr lang="en-IN" sz="3150" dirty="0" err="1"/>
              <a:t>printf</a:t>
            </a:r>
            <a:r>
              <a:rPr lang="en-IN" sz="3150" dirty="0"/>
              <a:t>("\</a:t>
            </a:r>
            <a:r>
              <a:rPr lang="en-IN" sz="3150" dirty="0" err="1"/>
              <a:t>nMinimum</a:t>
            </a:r>
            <a:r>
              <a:rPr lang="en-IN" sz="3150" dirty="0"/>
              <a:t> element is: %</a:t>
            </a:r>
            <a:r>
              <a:rPr lang="en-IN" sz="3150" dirty="0" err="1"/>
              <a:t>d",min</a:t>
            </a:r>
            <a:r>
              <a:rPr lang="en-IN" sz="3150" dirty="0"/>
              <a:t>);</a:t>
            </a:r>
          </a:p>
          <a:p>
            <a:pPr marL="0" indent="0">
              <a:buNone/>
            </a:pPr>
            <a:r>
              <a:rPr lang="en-IN" sz="3150" dirty="0"/>
              <a:t>return 0;</a:t>
            </a:r>
          </a:p>
          <a:p>
            <a:pPr marL="0" indent="0">
              <a:buNone/>
            </a:pPr>
            <a:r>
              <a:rPr lang="en-IN" sz="3150" dirty="0"/>
              <a:t>}</a:t>
            </a:r>
          </a:p>
          <a:p>
            <a:pPr marL="0" indent="0">
              <a:buNone/>
            </a:pPr>
            <a:r>
              <a:rPr lang="en-IN" dirty="0"/>
              <a:t> </a:t>
            </a:r>
          </a:p>
          <a:p>
            <a:endParaRPr lang="en-IN" dirty="0"/>
          </a:p>
        </p:txBody>
      </p:sp>
      <p:sp>
        <p:nvSpPr>
          <p:cNvPr id="5" name="Footer Placeholder 4">
            <a:extLst>
              <a:ext uri="{FF2B5EF4-FFF2-40B4-BE49-F238E27FC236}">
                <a16:creationId xmlns:a16="http://schemas.microsoft.com/office/drawing/2014/main" id="{15338FA2-9D26-4543-BAD2-F87BF844FA02}"/>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27286090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490212-5F4E-4D45-B0C9-E5222681C431}"/>
              </a:ext>
            </a:extLst>
          </p:cNvPr>
          <p:cNvSpPr>
            <a:spLocks noGrp="1"/>
          </p:cNvSpPr>
          <p:nvPr>
            <p:ph type="title"/>
          </p:nvPr>
        </p:nvSpPr>
        <p:spPr/>
        <p:txBody>
          <a:bodyPr/>
          <a:lstStyle/>
          <a:p>
            <a:r>
              <a:rPr lang="en-US" dirty="0"/>
              <a:t>Polling Questions</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IN" sz="1950" dirty="0"/>
              <a:t>What will be the output of following code?</a:t>
            </a:r>
          </a:p>
          <a:p>
            <a:pPr marL="0" indent="0">
              <a:buNone/>
            </a:pPr>
            <a:r>
              <a:rPr lang="en-IN" sz="1950" dirty="0"/>
              <a:t>#include&lt;</a:t>
            </a:r>
            <a:r>
              <a:rPr lang="en-IN" sz="1950" dirty="0" err="1"/>
              <a:t>stdio.h</a:t>
            </a:r>
            <a:r>
              <a:rPr lang="en-IN" sz="1950" dirty="0"/>
              <a:t>&gt;</a:t>
            </a:r>
          </a:p>
          <a:p>
            <a:pPr marL="0" indent="0">
              <a:buNone/>
            </a:pPr>
            <a:r>
              <a:rPr lang="en-IN" sz="1950" dirty="0" err="1"/>
              <a:t>int</a:t>
            </a:r>
            <a:r>
              <a:rPr lang="en-IN" sz="1950" dirty="0"/>
              <a:t> main()</a:t>
            </a:r>
          </a:p>
          <a:p>
            <a:pPr marL="0" indent="0">
              <a:buNone/>
            </a:pPr>
            <a:r>
              <a:rPr lang="en-IN" sz="1950" dirty="0"/>
              <a:t>{</a:t>
            </a:r>
          </a:p>
          <a:p>
            <a:pPr marL="0" indent="0">
              <a:buNone/>
            </a:pPr>
            <a:r>
              <a:rPr lang="en-IN" sz="1950" dirty="0" err="1"/>
              <a:t>int</a:t>
            </a:r>
            <a:r>
              <a:rPr lang="en-IN" sz="1950" dirty="0"/>
              <a:t> a[5],</a:t>
            </a:r>
            <a:r>
              <a:rPr lang="en-IN" sz="1950" dirty="0" err="1"/>
              <a:t>i</a:t>
            </a:r>
            <a:r>
              <a:rPr lang="en-IN" sz="1950" dirty="0"/>
              <a:t>;</a:t>
            </a:r>
          </a:p>
          <a:p>
            <a:pPr marL="0" indent="0">
              <a:buNone/>
            </a:pPr>
            <a:r>
              <a:rPr lang="en-IN" sz="1950" dirty="0"/>
              <a:t>for(</a:t>
            </a:r>
            <a:r>
              <a:rPr lang="en-IN" sz="1950" dirty="0" err="1"/>
              <a:t>i</a:t>
            </a:r>
            <a:r>
              <a:rPr lang="en-IN" sz="1950" dirty="0"/>
              <a:t>=0;i&lt;5;i++)</a:t>
            </a:r>
          </a:p>
          <a:p>
            <a:pPr marL="0" indent="0">
              <a:buNone/>
            </a:pPr>
            <a:r>
              <a:rPr lang="en-IN" sz="1950" dirty="0"/>
              <a:t>{</a:t>
            </a:r>
          </a:p>
          <a:p>
            <a:pPr marL="0" indent="0">
              <a:buNone/>
            </a:pPr>
            <a:r>
              <a:rPr lang="en-IN" sz="1950" dirty="0"/>
              <a:t>a[</a:t>
            </a:r>
            <a:r>
              <a:rPr lang="en-IN" sz="1950" dirty="0" err="1"/>
              <a:t>i</a:t>
            </a:r>
            <a:r>
              <a:rPr lang="en-IN" sz="1950" dirty="0"/>
              <a:t>]=</a:t>
            </a:r>
            <a:r>
              <a:rPr lang="en-IN" sz="1950" dirty="0" err="1"/>
              <a:t>i</a:t>
            </a:r>
            <a:r>
              <a:rPr lang="en-IN" sz="1950" dirty="0"/>
              <a:t>;</a:t>
            </a:r>
          </a:p>
          <a:p>
            <a:pPr marL="0" indent="0">
              <a:buNone/>
            </a:pPr>
            <a:r>
              <a:rPr lang="en-IN" sz="1950" dirty="0"/>
              <a:t>}</a:t>
            </a:r>
          </a:p>
          <a:p>
            <a:pPr marL="0" indent="0">
              <a:buNone/>
            </a:pPr>
            <a:r>
              <a:rPr lang="en-IN" sz="1950" dirty="0" err="1"/>
              <a:t>printf</a:t>
            </a:r>
            <a:r>
              <a:rPr lang="en-IN" sz="1950" dirty="0"/>
              <a:t>("%</a:t>
            </a:r>
            <a:r>
              <a:rPr lang="en-IN" sz="1950" dirty="0" err="1"/>
              <a:t>d",a</a:t>
            </a:r>
            <a:r>
              <a:rPr lang="en-IN" sz="1950" dirty="0"/>
              <a:t>[2]);</a:t>
            </a:r>
          </a:p>
          <a:p>
            <a:pPr marL="0" indent="0">
              <a:buNone/>
            </a:pPr>
            <a:r>
              <a:rPr lang="en-IN" sz="1950" dirty="0"/>
              <a:t>return 0;</a:t>
            </a:r>
          </a:p>
          <a:p>
            <a:pPr marL="0" indent="0">
              <a:buNone/>
            </a:pPr>
            <a:r>
              <a:rPr lang="en-IN" sz="1950" dirty="0"/>
              <a:t>}</a:t>
            </a:r>
          </a:p>
          <a:p>
            <a:pPr marL="0" indent="0">
              <a:buNone/>
            </a:pPr>
            <a:endParaRPr lang="en-IN" dirty="0"/>
          </a:p>
        </p:txBody>
      </p:sp>
      <p:sp>
        <p:nvSpPr>
          <p:cNvPr id="5" name="Footer Placeholder 4">
            <a:extLst>
              <a:ext uri="{FF2B5EF4-FFF2-40B4-BE49-F238E27FC236}">
                <a16:creationId xmlns:a16="http://schemas.microsoft.com/office/drawing/2014/main" id="{2145C489-F673-470E-8252-D6F521B9243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
        <p:nvSpPr>
          <p:cNvPr id="4" name="Content Placeholder 3"/>
          <p:cNvSpPr>
            <a:spLocks noGrp="1"/>
          </p:cNvSpPr>
          <p:nvPr>
            <p:ph sz="half" idx="4294967295"/>
          </p:nvPr>
        </p:nvSpPr>
        <p:spPr>
          <a:xfrm>
            <a:off x="6115050" y="2259806"/>
            <a:ext cx="3028950" cy="3192066"/>
          </a:xfrm>
        </p:spPr>
        <p:txBody>
          <a:bodyPr>
            <a:normAutofit/>
          </a:bodyPr>
          <a:lstStyle/>
          <a:p>
            <a:pPr marL="385763" indent="-385763">
              <a:buAutoNum type="alphaUcPeriod"/>
            </a:pPr>
            <a:r>
              <a:rPr lang="en-IN" dirty="0"/>
              <a:t>0</a:t>
            </a:r>
          </a:p>
          <a:p>
            <a:pPr marL="385763" indent="-385763">
              <a:buAutoNum type="alphaUcPeriod"/>
            </a:pPr>
            <a:r>
              <a:rPr lang="en-IN" dirty="0"/>
              <a:t>2</a:t>
            </a:r>
          </a:p>
          <a:p>
            <a:pPr marL="385763" indent="-385763">
              <a:buAutoNum type="alphaUcPeriod"/>
            </a:pPr>
            <a:r>
              <a:rPr lang="en-IN" dirty="0"/>
              <a:t>1</a:t>
            </a:r>
          </a:p>
          <a:p>
            <a:pPr marL="385763" indent="-385763">
              <a:buAutoNum type="alphaUcPeriod"/>
            </a:pPr>
            <a:r>
              <a:rPr lang="en-IN" dirty="0"/>
              <a:t>Garbage value</a:t>
            </a:r>
          </a:p>
        </p:txBody>
      </p:sp>
    </p:spTree>
    <p:extLst>
      <p:ext uri="{BB962C8B-B14F-4D97-AF65-F5344CB8AC3E}">
        <p14:creationId xmlns:p14="http://schemas.microsoft.com/office/powerpoint/2010/main" val="7506063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5900" y="1828801"/>
            <a:ext cx="3028950" cy="3623072"/>
          </a:xfrm>
        </p:spPr>
        <p:txBody>
          <a:bodyPr>
            <a:normAutofit fontScale="62500" lnSpcReduction="20000"/>
          </a:bodyPr>
          <a:lstStyle/>
          <a:p>
            <a:pPr marL="0" indent="0">
              <a:buNone/>
            </a:pPr>
            <a:r>
              <a:rPr lang="en-IN" dirty="0"/>
              <a:t>What will be the output of following code?</a:t>
            </a:r>
          </a:p>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err="1"/>
              <a:t>int</a:t>
            </a:r>
            <a:r>
              <a:rPr lang="en-IN" dirty="0"/>
              <a:t> a[5]={11,22,33,44,55};</a:t>
            </a:r>
          </a:p>
          <a:p>
            <a:pPr marL="0" indent="0">
              <a:buNone/>
            </a:pPr>
            <a:r>
              <a:rPr lang="en-IN" dirty="0"/>
              <a:t>a[2]=a[1];</a:t>
            </a:r>
          </a:p>
          <a:p>
            <a:pPr marL="0" indent="0">
              <a:buNone/>
            </a:pPr>
            <a:r>
              <a:rPr lang="en-IN" dirty="0"/>
              <a:t>a[3]=a[2];</a:t>
            </a:r>
          </a:p>
          <a:p>
            <a:pPr marL="0" indent="0">
              <a:buNone/>
            </a:pPr>
            <a:r>
              <a:rPr lang="en-IN" dirty="0"/>
              <a:t>a[4]=a[3];</a:t>
            </a:r>
          </a:p>
          <a:p>
            <a:pPr marL="0" indent="0">
              <a:buNone/>
            </a:pPr>
            <a:r>
              <a:rPr lang="en-IN" dirty="0" err="1"/>
              <a:t>printf</a:t>
            </a:r>
            <a:r>
              <a:rPr lang="en-IN" dirty="0"/>
              <a:t>("%</a:t>
            </a:r>
            <a:r>
              <a:rPr lang="en-IN" dirty="0" err="1"/>
              <a:t>d",a</a:t>
            </a:r>
            <a:r>
              <a:rPr lang="en-IN" dirty="0"/>
              <a:t>[4]);</a:t>
            </a:r>
          </a:p>
          <a:p>
            <a:pPr marL="0" indent="0">
              <a:buNone/>
            </a:pPr>
            <a:r>
              <a:rPr lang="en-IN" dirty="0"/>
              <a:t>return 0;</a:t>
            </a:r>
          </a:p>
          <a:p>
            <a:pPr marL="0" indent="0">
              <a:buNone/>
            </a:pPr>
            <a:r>
              <a:rPr lang="en-IN" dirty="0"/>
              <a:t>}</a:t>
            </a:r>
          </a:p>
          <a:p>
            <a:endParaRPr lang="en-IN" dirty="0"/>
          </a:p>
        </p:txBody>
      </p:sp>
      <p:sp>
        <p:nvSpPr>
          <p:cNvPr id="4" name="Content Placeholder 3"/>
          <p:cNvSpPr>
            <a:spLocks noGrp="1"/>
          </p:cNvSpPr>
          <p:nvPr>
            <p:ph sz="half" idx="2"/>
          </p:nvPr>
        </p:nvSpPr>
        <p:spPr>
          <a:xfrm>
            <a:off x="4629150" y="1828801"/>
            <a:ext cx="3028950" cy="3623072"/>
          </a:xfrm>
        </p:spPr>
        <p:txBody>
          <a:bodyPr>
            <a:normAutofit fontScale="62500" lnSpcReduction="20000"/>
          </a:bodyPr>
          <a:lstStyle/>
          <a:p>
            <a:pPr marL="385763" indent="-385763">
              <a:buAutoNum type="alphaUcPeriod"/>
            </a:pPr>
            <a:r>
              <a:rPr lang="en-IN" dirty="0"/>
              <a:t>22</a:t>
            </a:r>
          </a:p>
          <a:p>
            <a:pPr marL="385763" indent="-385763">
              <a:buAutoNum type="alphaUcPeriod"/>
            </a:pPr>
            <a:r>
              <a:rPr lang="en-IN" dirty="0"/>
              <a:t>33</a:t>
            </a:r>
          </a:p>
          <a:p>
            <a:pPr marL="385763" indent="-385763">
              <a:buAutoNum type="alphaUcPeriod"/>
            </a:pPr>
            <a:r>
              <a:rPr lang="en-IN" dirty="0"/>
              <a:t>44</a:t>
            </a:r>
          </a:p>
          <a:p>
            <a:pPr marL="385763" indent="-385763">
              <a:buAutoNum type="alphaUcPeriod"/>
            </a:pPr>
            <a:r>
              <a:rPr lang="en-IN" dirty="0"/>
              <a:t>55</a:t>
            </a:r>
          </a:p>
        </p:txBody>
      </p:sp>
      <p:sp>
        <p:nvSpPr>
          <p:cNvPr id="5" name="Footer Placeholder 4">
            <a:extLst>
              <a:ext uri="{FF2B5EF4-FFF2-40B4-BE49-F238E27FC236}">
                <a16:creationId xmlns:a16="http://schemas.microsoft.com/office/drawing/2014/main" id="{321702E8-5E03-4B59-911E-0C098A2EB51C}"/>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152824345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485900" y="1314450"/>
            <a:ext cx="6172200" cy="4457700"/>
          </a:xfrm>
        </p:spPr>
        <p:txBody>
          <a:bodyPr>
            <a:normAutofit fontScale="40000" lnSpcReduction="20000"/>
          </a:bodyPr>
          <a:lstStyle/>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err="1"/>
              <a:t>int</a:t>
            </a:r>
            <a:r>
              <a:rPr lang="en-IN" dirty="0"/>
              <a:t> a[5]={1,2,3,4,5};</a:t>
            </a:r>
          </a:p>
          <a:p>
            <a:pPr marL="0" indent="0">
              <a:buNone/>
            </a:pPr>
            <a:r>
              <a:rPr lang="en-IN" dirty="0" err="1"/>
              <a:t>int</a:t>
            </a:r>
            <a:r>
              <a:rPr lang="en-IN" dirty="0"/>
              <a:t> b[5];</a:t>
            </a:r>
          </a:p>
          <a:p>
            <a:pPr marL="0" indent="0">
              <a:buNone/>
            </a:pPr>
            <a:r>
              <a:rPr lang="en-IN" dirty="0" err="1"/>
              <a:t>int</a:t>
            </a:r>
            <a:r>
              <a:rPr lang="en-IN" dirty="0"/>
              <a:t> </a:t>
            </a:r>
            <a:r>
              <a:rPr lang="en-IN" dirty="0" err="1"/>
              <a:t>i</a:t>
            </a:r>
            <a:r>
              <a:rPr lang="en-IN" dirty="0"/>
              <a:t>;</a:t>
            </a:r>
          </a:p>
          <a:p>
            <a:pPr marL="0" indent="0">
              <a:buNone/>
            </a:pPr>
            <a:r>
              <a:rPr lang="en-IN" dirty="0"/>
              <a:t>for(</a:t>
            </a:r>
            <a:r>
              <a:rPr lang="en-IN" dirty="0" err="1"/>
              <a:t>i</a:t>
            </a:r>
            <a:r>
              <a:rPr lang="en-IN" dirty="0"/>
              <a:t>=0;i&lt;5;i++)</a:t>
            </a:r>
          </a:p>
          <a:p>
            <a:pPr marL="0" indent="0">
              <a:buNone/>
            </a:pPr>
            <a:r>
              <a:rPr lang="en-IN" dirty="0"/>
              <a:t>{</a:t>
            </a:r>
          </a:p>
          <a:p>
            <a:pPr marL="0" indent="0">
              <a:buNone/>
            </a:pPr>
            <a:r>
              <a:rPr lang="en-IN" dirty="0"/>
              <a:t>b[</a:t>
            </a:r>
            <a:r>
              <a:rPr lang="en-IN" dirty="0" err="1"/>
              <a:t>i</a:t>
            </a:r>
            <a:r>
              <a:rPr lang="en-IN" dirty="0"/>
              <a:t>]=++a[</a:t>
            </a:r>
            <a:r>
              <a:rPr lang="en-IN" dirty="0" err="1"/>
              <a:t>i</a:t>
            </a:r>
            <a:r>
              <a:rPr lang="en-IN" dirty="0"/>
              <a:t>];</a:t>
            </a:r>
          </a:p>
          <a:p>
            <a:pPr marL="0" indent="0">
              <a:buNone/>
            </a:pPr>
            <a:r>
              <a:rPr lang="en-IN" dirty="0"/>
              <a:t>}</a:t>
            </a:r>
          </a:p>
          <a:p>
            <a:pPr marL="0" indent="0">
              <a:buNone/>
            </a:pPr>
            <a:r>
              <a:rPr lang="en-IN" dirty="0" err="1"/>
              <a:t>printf</a:t>
            </a:r>
            <a:r>
              <a:rPr lang="en-IN" dirty="0"/>
              <a:t>("%</a:t>
            </a:r>
            <a:r>
              <a:rPr lang="en-IN" dirty="0" err="1"/>
              <a:t>d",b</a:t>
            </a:r>
            <a:r>
              <a:rPr lang="en-IN" dirty="0"/>
              <a:t>[0]+b[3]);</a:t>
            </a:r>
          </a:p>
          <a:p>
            <a:pPr marL="0" indent="0">
              <a:buNone/>
            </a:pPr>
            <a:r>
              <a:rPr lang="en-IN" dirty="0"/>
              <a:t>return 0;</a:t>
            </a:r>
          </a:p>
          <a:p>
            <a:pPr marL="0" indent="0">
              <a:buNone/>
            </a:pPr>
            <a:r>
              <a:rPr lang="en-IN" dirty="0"/>
              <a:t>}</a:t>
            </a:r>
          </a:p>
          <a:p>
            <a:pPr marL="0" indent="0">
              <a:buNone/>
            </a:pPr>
            <a:endParaRPr lang="en-IN" dirty="0"/>
          </a:p>
          <a:p>
            <a:pPr marL="0" indent="0">
              <a:buNone/>
            </a:pPr>
            <a:r>
              <a:rPr lang="en-IN" dirty="0"/>
              <a:t>A. 5</a:t>
            </a:r>
          </a:p>
          <a:p>
            <a:pPr marL="0" indent="0">
              <a:buNone/>
            </a:pPr>
            <a:r>
              <a:rPr lang="en-IN" dirty="0"/>
              <a:t>B. 7</a:t>
            </a:r>
          </a:p>
          <a:p>
            <a:pPr marL="0" indent="0">
              <a:buNone/>
            </a:pPr>
            <a:r>
              <a:rPr lang="en-IN" dirty="0"/>
              <a:t>C. 4</a:t>
            </a:r>
          </a:p>
          <a:p>
            <a:pPr marL="0" indent="0">
              <a:buNone/>
            </a:pPr>
            <a:r>
              <a:rPr lang="en-IN" dirty="0"/>
              <a:t>D. 3</a:t>
            </a:r>
          </a:p>
          <a:p>
            <a:pPr marL="0" indent="0">
              <a:buNone/>
            </a:pPr>
            <a:endParaRPr lang="en-IN" dirty="0"/>
          </a:p>
        </p:txBody>
      </p:sp>
      <p:sp>
        <p:nvSpPr>
          <p:cNvPr id="2" name="Footer Placeholder 1">
            <a:extLst>
              <a:ext uri="{FF2B5EF4-FFF2-40B4-BE49-F238E27FC236}">
                <a16:creationId xmlns:a16="http://schemas.microsoft.com/office/drawing/2014/main" id="{56701E83-C60C-46B7-A848-B6142036F947}"/>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263466742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5900" y="1920480"/>
            <a:ext cx="6172200" cy="3531394"/>
          </a:xfrm>
        </p:spPr>
        <p:txBody>
          <a:bodyPr>
            <a:normAutofit fontScale="40000" lnSpcReduction="20000"/>
          </a:bodyPr>
          <a:lstStyle/>
          <a:p>
            <a:pPr marL="0" indent="0">
              <a:buNone/>
            </a:pPr>
            <a:r>
              <a:rPr lang="en-IN" dirty="0"/>
              <a:t>What will be the output of the following program?</a:t>
            </a:r>
          </a:p>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err="1"/>
              <a:t>int</a:t>
            </a:r>
            <a:r>
              <a:rPr lang="en-IN" dirty="0"/>
              <a:t> a[5] = {5, 1, 15, 20, 25};</a:t>
            </a:r>
          </a:p>
          <a:p>
            <a:pPr marL="0" indent="0">
              <a:buNone/>
            </a:pPr>
            <a:r>
              <a:rPr lang="en-IN" dirty="0" err="1"/>
              <a:t>int</a:t>
            </a:r>
            <a:r>
              <a:rPr lang="en-IN" dirty="0"/>
              <a:t> </a:t>
            </a:r>
            <a:r>
              <a:rPr lang="en-IN" dirty="0" err="1"/>
              <a:t>i</a:t>
            </a:r>
            <a:r>
              <a:rPr lang="en-IN" dirty="0"/>
              <a:t>=2;</a:t>
            </a:r>
          </a:p>
          <a:p>
            <a:pPr marL="0" indent="0">
              <a:buNone/>
            </a:pPr>
            <a:r>
              <a:rPr lang="en-IN" dirty="0" err="1"/>
              <a:t>printf</a:t>
            </a:r>
            <a:r>
              <a:rPr lang="en-IN" dirty="0"/>
              <a:t>("%</a:t>
            </a:r>
            <a:r>
              <a:rPr lang="en-IN" dirty="0" err="1"/>
              <a:t>d",a</a:t>
            </a:r>
            <a:r>
              <a:rPr lang="en-IN" dirty="0"/>
              <a:t>[++</a:t>
            </a:r>
            <a:r>
              <a:rPr lang="en-IN" dirty="0" err="1"/>
              <a:t>i</a:t>
            </a:r>
            <a:r>
              <a:rPr lang="en-IN" dirty="0"/>
              <a:t>]);</a:t>
            </a:r>
          </a:p>
          <a:p>
            <a:pPr marL="0" indent="0">
              <a:buNone/>
            </a:pPr>
            <a:r>
              <a:rPr lang="en-IN" dirty="0"/>
              <a:t>return 0;</a:t>
            </a:r>
          </a:p>
          <a:p>
            <a:pPr marL="0" indent="0">
              <a:buNone/>
            </a:pPr>
            <a:r>
              <a:rPr lang="en-IN" dirty="0"/>
              <a:t>}</a:t>
            </a:r>
          </a:p>
          <a:p>
            <a:pPr marL="0" indent="0">
              <a:buNone/>
            </a:pPr>
            <a:endParaRPr lang="en-IN" dirty="0"/>
          </a:p>
          <a:p>
            <a:pPr marL="0" indent="0">
              <a:buNone/>
            </a:pPr>
            <a:r>
              <a:rPr lang="en-IN" dirty="0"/>
              <a:t>A. 15</a:t>
            </a:r>
          </a:p>
          <a:p>
            <a:pPr marL="0" indent="0">
              <a:buNone/>
            </a:pPr>
            <a:r>
              <a:rPr lang="en-IN" dirty="0"/>
              <a:t>B. 20</a:t>
            </a:r>
          </a:p>
          <a:p>
            <a:pPr marL="0" indent="0">
              <a:buNone/>
            </a:pPr>
            <a:r>
              <a:rPr lang="en-IN" dirty="0"/>
              <a:t>C. 25</a:t>
            </a:r>
          </a:p>
          <a:p>
            <a:pPr marL="0" indent="0">
              <a:buNone/>
            </a:pPr>
            <a:r>
              <a:rPr lang="en-IN" dirty="0"/>
              <a:t>D. 5</a:t>
            </a:r>
          </a:p>
          <a:p>
            <a:endParaRPr lang="en-IN" dirty="0"/>
          </a:p>
        </p:txBody>
      </p:sp>
      <p:sp>
        <p:nvSpPr>
          <p:cNvPr id="4" name="Footer Placeholder 3">
            <a:extLst>
              <a:ext uri="{FF2B5EF4-FFF2-40B4-BE49-F238E27FC236}">
                <a16:creationId xmlns:a16="http://schemas.microsoft.com/office/drawing/2014/main" id="{C2F08268-804E-4AD4-A959-644C672DB060}"/>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635552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8"/>
          <p:cNvSpPr txBox="1">
            <a:spLocks noGrp="1"/>
          </p:cNvSpPr>
          <p:nvPr>
            <p:ph type="body" idx="1"/>
          </p:nvPr>
        </p:nvSpPr>
        <p:spPr>
          <a:xfrm>
            <a:off x="0" y="6553200"/>
            <a:ext cx="2743200"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200"/>
              <a:buFont typeface="Arial"/>
              <a:buNone/>
            </a:pPr>
            <a:endParaRPr/>
          </a:p>
        </p:txBody>
      </p:sp>
      <p:sp>
        <p:nvSpPr>
          <p:cNvPr id="429" name="Google Shape;429;p38"/>
          <p:cNvSpPr txBox="1">
            <a:spLocks noGrp="1"/>
          </p:cNvSpPr>
          <p:nvPr>
            <p:ph type="title" idx="4294967295"/>
          </p:nvPr>
        </p:nvSpPr>
        <p:spPr>
          <a:xfrm>
            <a:off x="1066800" y="1828800"/>
            <a:ext cx="7154863" cy="3810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C00000"/>
              </a:buClr>
              <a:buSzPts val="4000"/>
              <a:buFont typeface="Calibri"/>
              <a:buNone/>
            </a:pPr>
            <a:r>
              <a:rPr lang="en-US" sz="4000">
                <a:solidFill>
                  <a:srgbClr val="C00000"/>
                </a:solidFill>
              </a:rPr>
              <a:t>Next Lecture: Constants</a:t>
            </a:r>
            <a:br>
              <a:rPr lang="en-US" sz="4000">
                <a:solidFill>
                  <a:srgbClr val="C00000"/>
                </a:solidFill>
              </a:rPr>
            </a:br>
            <a:r>
              <a:rPr lang="en-US" sz="4000">
                <a:solidFill>
                  <a:srgbClr val="C00000"/>
                </a:solidFill>
              </a:rPr>
              <a:t>Variables</a:t>
            </a:r>
            <a:br>
              <a:rPr lang="en-US" sz="4000">
                <a:solidFill>
                  <a:srgbClr val="C00000"/>
                </a:solidFill>
              </a:rPr>
            </a:br>
            <a:r>
              <a:rPr lang="en-US" sz="4000">
                <a:solidFill>
                  <a:srgbClr val="C00000"/>
                </a:solidFill>
              </a:rPr>
              <a:t>Expressions</a:t>
            </a:r>
            <a:br>
              <a:rPr lang="en-US">
                <a:solidFill>
                  <a:srgbClr val="7030A0"/>
                </a:solidFill>
              </a:rPr>
            </a:br>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5900" y="1257301"/>
            <a:ext cx="6172200" cy="4194572"/>
          </a:xfrm>
        </p:spPr>
        <p:txBody>
          <a:bodyPr>
            <a:normAutofit fontScale="40000" lnSpcReduction="20000"/>
          </a:bodyPr>
          <a:lstStyle/>
          <a:p>
            <a:pPr marL="0" indent="0">
              <a:buNone/>
            </a:pPr>
            <a:r>
              <a:rPr lang="en-IN" dirty="0"/>
              <a:t>What will be the output of the following program?</a:t>
            </a:r>
          </a:p>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err="1"/>
              <a:t>int</a:t>
            </a:r>
            <a:r>
              <a:rPr lang="en-IN" dirty="0"/>
              <a:t> a[5] = {5, 1, 15, 20, 25};</a:t>
            </a:r>
          </a:p>
          <a:p>
            <a:pPr marL="0" indent="0">
              <a:buNone/>
            </a:pPr>
            <a:r>
              <a:rPr lang="en-IN" dirty="0" err="1"/>
              <a:t>int</a:t>
            </a:r>
            <a:r>
              <a:rPr lang="en-IN" dirty="0"/>
              <a:t> </a:t>
            </a:r>
            <a:r>
              <a:rPr lang="en-IN" dirty="0" err="1"/>
              <a:t>i</a:t>
            </a:r>
            <a:r>
              <a:rPr lang="en-IN" dirty="0"/>
              <a:t>, j, m;</a:t>
            </a:r>
          </a:p>
          <a:p>
            <a:pPr marL="0" indent="0">
              <a:buNone/>
            </a:pPr>
            <a:r>
              <a:rPr lang="en-IN" dirty="0" err="1"/>
              <a:t>i</a:t>
            </a:r>
            <a:r>
              <a:rPr lang="en-IN" dirty="0"/>
              <a:t>  = ++a[1];</a:t>
            </a:r>
          </a:p>
          <a:p>
            <a:pPr marL="0" indent="0">
              <a:buNone/>
            </a:pPr>
            <a:r>
              <a:rPr lang="en-IN" dirty="0"/>
              <a:t>j = a[1]++;</a:t>
            </a:r>
          </a:p>
          <a:p>
            <a:pPr marL="0" indent="0">
              <a:buNone/>
            </a:pPr>
            <a:r>
              <a:rPr lang="en-IN" dirty="0"/>
              <a:t>m = a[</a:t>
            </a:r>
            <a:r>
              <a:rPr lang="en-IN" dirty="0" err="1"/>
              <a:t>i</a:t>
            </a:r>
            <a:r>
              <a:rPr lang="en-IN" dirty="0"/>
              <a:t>++];</a:t>
            </a:r>
          </a:p>
          <a:p>
            <a:pPr marL="0" indent="0">
              <a:buNone/>
            </a:pPr>
            <a:r>
              <a:rPr lang="en-IN" dirty="0" err="1"/>
              <a:t>printf</a:t>
            </a:r>
            <a:r>
              <a:rPr lang="en-IN" dirty="0"/>
              <a:t>("%d %d %d",</a:t>
            </a:r>
            <a:r>
              <a:rPr lang="en-IN" dirty="0" err="1"/>
              <a:t>i,j,m</a:t>
            </a:r>
            <a:r>
              <a:rPr lang="en-IN" dirty="0"/>
              <a:t>);</a:t>
            </a:r>
          </a:p>
          <a:p>
            <a:pPr marL="0" indent="0">
              <a:buNone/>
            </a:pPr>
            <a:r>
              <a:rPr lang="en-IN" dirty="0"/>
              <a:t>return 0;</a:t>
            </a:r>
          </a:p>
          <a:p>
            <a:pPr marL="0" indent="0">
              <a:buNone/>
            </a:pPr>
            <a:r>
              <a:rPr lang="en-IN" dirty="0"/>
              <a:t>}</a:t>
            </a:r>
          </a:p>
          <a:p>
            <a:pPr marL="0" indent="0">
              <a:buNone/>
            </a:pPr>
            <a:r>
              <a:rPr lang="en-IN" dirty="0"/>
              <a:t>A. 3, 2, 15</a:t>
            </a:r>
          </a:p>
          <a:p>
            <a:pPr marL="0" indent="0">
              <a:buNone/>
            </a:pPr>
            <a:r>
              <a:rPr lang="en-IN" dirty="0"/>
              <a:t>B. 2, 3, 20</a:t>
            </a:r>
          </a:p>
          <a:p>
            <a:pPr marL="0" indent="0">
              <a:buNone/>
            </a:pPr>
            <a:r>
              <a:rPr lang="en-IN" dirty="0"/>
              <a:t>C. 2, 1, 15</a:t>
            </a:r>
          </a:p>
          <a:p>
            <a:pPr marL="0" indent="0">
              <a:buNone/>
            </a:pPr>
            <a:r>
              <a:rPr lang="en-IN" dirty="0"/>
              <a:t>D. 1, 2, 5</a:t>
            </a:r>
          </a:p>
          <a:p>
            <a:endParaRPr lang="en-IN" dirty="0"/>
          </a:p>
        </p:txBody>
      </p:sp>
      <p:sp>
        <p:nvSpPr>
          <p:cNvPr id="4" name="Footer Placeholder 3">
            <a:extLst>
              <a:ext uri="{FF2B5EF4-FFF2-40B4-BE49-F238E27FC236}">
                <a16:creationId xmlns:a16="http://schemas.microsoft.com/office/drawing/2014/main" id="{77BE6A3E-CE8D-48E6-B9CD-47458A949871}"/>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411047079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5900" y="1428751"/>
            <a:ext cx="6172200" cy="4023122"/>
          </a:xfrm>
        </p:spPr>
        <p:txBody>
          <a:bodyPr>
            <a:normAutofit fontScale="47500" lnSpcReduction="20000"/>
          </a:bodyPr>
          <a:lstStyle/>
          <a:p>
            <a:pPr marL="0" indent="0">
              <a:spcBef>
                <a:spcPts val="0"/>
              </a:spcBef>
              <a:buClr>
                <a:srgbClr val="000000"/>
              </a:buClr>
              <a:buSzPts val="2300"/>
              <a:buNone/>
            </a:pPr>
            <a:r>
              <a:rPr lang="en-IN" dirty="0"/>
              <a:t>What is the output of C program.? </a:t>
            </a:r>
          </a:p>
          <a:p>
            <a:pPr marL="0" indent="0">
              <a:spcBef>
                <a:spcPts val="0"/>
              </a:spcBef>
              <a:buClr>
                <a:srgbClr val="000000"/>
              </a:buClr>
              <a:buNone/>
            </a:pPr>
            <a:endParaRPr lang="en-IN" dirty="0"/>
          </a:p>
          <a:p>
            <a:pPr marL="0" indent="0">
              <a:spcBef>
                <a:spcPts val="0"/>
              </a:spcBef>
              <a:buClr>
                <a:srgbClr val="000000"/>
              </a:buClr>
              <a:buSzPts val="2300"/>
              <a:buNone/>
            </a:pPr>
            <a:r>
              <a:rPr lang="en-IN" dirty="0" err="1"/>
              <a:t>int</a:t>
            </a:r>
            <a:r>
              <a:rPr lang="en-IN" dirty="0"/>
              <a:t> main() </a:t>
            </a:r>
          </a:p>
          <a:p>
            <a:pPr marL="0" indent="0">
              <a:spcBef>
                <a:spcPts val="0"/>
              </a:spcBef>
              <a:buClr>
                <a:srgbClr val="000000"/>
              </a:buClr>
              <a:buSzPts val="2300"/>
              <a:buNone/>
            </a:pPr>
            <a:r>
              <a:rPr lang="en-IN" dirty="0"/>
              <a:t>{ </a:t>
            </a:r>
          </a:p>
          <a:p>
            <a:pPr marL="0" indent="0">
              <a:spcBef>
                <a:spcPts val="0"/>
              </a:spcBef>
              <a:buClr>
                <a:srgbClr val="000000"/>
              </a:buClr>
              <a:buSzPts val="2300"/>
              <a:buNone/>
            </a:pPr>
            <a:r>
              <a:rPr lang="en-IN" dirty="0"/>
              <a:t> float marks[3] = {90.5, 92.5, 96.5}; </a:t>
            </a:r>
          </a:p>
          <a:p>
            <a:pPr marL="0" indent="0">
              <a:spcBef>
                <a:spcPts val="0"/>
              </a:spcBef>
              <a:buClr>
                <a:srgbClr val="000000"/>
              </a:buClr>
              <a:buSzPts val="2300"/>
              <a:buNone/>
            </a:pPr>
            <a:r>
              <a:rPr lang="en-IN" dirty="0"/>
              <a:t> </a:t>
            </a:r>
            <a:r>
              <a:rPr lang="en-IN" dirty="0" err="1"/>
              <a:t>int</a:t>
            </a:r>
            <a:r>
              <a:rPr lang="en-IN" dirty="0"/>
              <a:t> a=0;  </a:t>
            </a:r>
          </a:p>
          <a:p>
            <a:pPr marL="0" indent="0">
              <a:spcBef>
                <a:spcPts val="0"/>
              </a:spcBef>
              <a:buClr>
                <a:srgbClr val="000000"/>
              </a:buClr>
              <a:buSzPts val="2300"/>
              <a:buNone/>
            </a:pPr>
            <a:r>
              <a:rPr lang="en-IN" dirty="0"/>
              <a:t> while(a&lt;3) </a:t>
            </a:r>
          </a:p>
          <a:p>
            <a:pPr marL="0" indent="0">
              <a:spcBef>
                <a:spcPts val="0"/>
              </a:spcBef>
              <a:buClr>
                <a:srgbClr val="000000"/>
              </a:buClr>
              <a:buSzPts val="2300"/>
              <a:buNone/>
            </a:pPr>
            <a:r>
              <a:rPr lang="en-IN" dirty="0"/>
              <a:t> { </a:t>
            </a:r>
          </a:p>
          <a:p>
            <a:pPr marL="0" indent="0">
              <a:spcBef>
                <a:spcPts val="0"/>
              </a:spcBef>
              <a:buClr>
                <a:srgbClr val="000000"/>
              </a:buClr>
              <a:buSzPts val="2300"/>
              <a:buNone/>
            </a:pPr>
            <a:r>
              <a:rPr lang="en-IN" dirty="0"/>
              <a:t> </a:t>
            </a:r>
            <a:r>
              <a:rPr lang="en-IN" dirty="0" err="1"/>
              <a:t>printf</a:t>
            </a:r>
            <a:r>
              <a:rPr lang="en-IN" dirty="0"/>
              <a:t>("%.2f,", marks[a]); </a:t>
            </a:r>
          </a:p>
          <a:p>
            <a:pPr marL="0" indent="0">
              <a:spcBef>
                <a:spcPts val="0"/>
              </a:spcBef>
              <a:buClr>
                <a:srgbClr val="000000"/>
              </a:buClr>
              <a:buSzPts val="2300"/>
              <a:buNone/>
            </a:pPr>
            <a:r>
              <a:rPr lang="en-IN" dirty="0"/>
              <a:t> a++; </a:t>
            </a:r>
          </a:p>
          <a:p>
            <a:pPr marL="0" indent="0">
              <a:spcBef>
                <a:spcPts val="0"/>
              </a:spcBef>
              <a:buClr>
                <a:srgbClr val="000000"/>
              </a:buClr>
              <a:buSzPts val="2300"/>
              <a:buNone/>
            </a:pPr>
            <a:r>
              <a:rPr lang="en-IN" dirty="0"/>
              <a:t> } </a:t>
            </a:r>
          </a:p>
          <a:p>
            <a:pPr marL="0" indent="0">
              <a:spcBef>
                <a:spcPts val="0"/>
              </a:spcBef>
              <a:buClr>
                <a:srgbClr val="000000"/>
              </a:buClr>
              <a:buSzPts val="2300"/>
              <a:buNone/>
            </a:pPr>
            <a:r>
              <a:rPr lang="en-IN" dirty="0"/>
              <a:t>return 0;</a:t>
            </a:r>
          </a:p>
          <a:p>
            <a:pPr marL="0" indent="0">
              <a:spcBef>
                <a:spcPts val="0"/>
              </a:spcBef>
              <a:buClr>
                <a:srgbClr val="000000"/>
              </a:buClr>
              <a:buSzPts val="2300"/>
              <a:buNone/>
            </a:pPr>
            <a:r>
              <a:rPr lang="en-IN" dirty="0"/>
              <a:t>}</a:t>
            </a:r>
          </a:p>
          <a:p>
            <a:pPr marL="0" indent="0">
              <a:spcBef>
                <a:spcPts val="0"/>
              </a:spcBef>
              <a:buClr>
                <a:srgbClr val="000000"/>
              </a:buClr>
              <a:buSzPts val="2300"/>
              <a:buNone/>
            </a:pPr>
            <a:r>
              <a:rPr lang="en-IN" dirty="0"/>
              <a:t> </a:t>
            </a:r>
          </a:p>
          <a:p>
            <a:pPr marL="0" indent="0">
              <a:spcBef>
                <a:spcPts val="0"/>
              </a:spcBef>
              <a:buClr>
                <a:srgbClr val="000000"/>
              </a:buClr>
              <a:buSzPts val="2300"/>
              <a:buNone/>
            </a:pPr>
            <a:r>
              <a:rPr lang="en-IN" dirty="0"/>
              <a:t>A) 90.5 92.5 96.5 </a:t>
            </a:r>
          </a:p>
          <a:p>
            <a:pPr marL="0" indent="0">
              <a:spcBef>
                <a:spcPts val="0"/>
              </a:spcBef>
              <a:buClr>
                <a:srgbClr val="000000"/>
              </a:buClr>
              <a:buSzPts val="2300"/>
              <a:buNone/>
            </a:pPr>
            <a:r>
              <a:rPr lang="en-IN" dirty="0"/>
              <a:t>B) 90.50 92.50 96.50</a:t>
            </a:r>
          </a:p>
          <a:p>
            <a:pPr marL="0" indent="0">
              <a:spcBef>
                <a:spcPts val="0"/>
              </a:spcBef>
              <a:buClr>
                <a:srgbClr val="000000"/>
              </a:buClr>
              <a:buSzPts val="2300"/>
              <a:buNone/>
            </a:pPr>
            <a:r>
              <a:rPr lang="en-IN" dirty="0"/>
              <a:t>C) 0.00 0.00 0.00 </a:t>
            </a:r>
          </a:p>
          <a:p>
            <a:pPr marL="0" indent="0">
              <a:spcBef>
                <a:spcPts val="0"/>
              </a:spcBef>
              <a:buClr>
                <a:srgbClr val="000000"/>
              </a:buClr>
              <a:buSzPts val="2300"/>
              <a:buNone/>
            </a:pPr>
            <a:r>
              <a:rPr lang="en-IN" dirty="0"/>
              <a:t>D) Compiler error</a:t>
            </a:r>
          </a:p>
          <a:p>
            <a:endParaRPr lang="en-IN" dirty="0"/>
          </a:p>
        </p:txBody>
      </p:sp>
      <p:sp>
        <p:nvSpPr>
          <p:cNvPr id="4" name="Footer Placeholder 3">
            <a:extLst>
              <a:ext uri="{FF2B5EF4-FFF2-40B4-BE49-F238E27FC236}">
                <a16:creationId xmlns:a16="http://schemas.microsoft.com/office/drawing/2014/main" id="{FC23EBA9-8A36-437E-9962-B30C46687D4F}"/>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3542405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5B4CB7-A0E1-4720-80A2-EB1B73346DA8}"/>
              </a:ext>
            </a:extLst>
          </p:cNvPr>
          <p:cNvSpPr>
            <a:spLocks noGrp="1"/>
          </p:cNvSpPr>
          <p:nvPr>
            <p:ph type="title"/>
          </p:nvPr>
        </p:nvSpPr>
        <p:spPr/>
        <p:txBody>
          <a:bodyPr/>
          <a:lstStyle/>
          <a:p>
            <a:r>
              <a:rPr lang="en-US" dirty="0"/>
              <a:t>Programs for practice</a:t>
            </a:r>
            <a:endParaRPr lang="en-IN" dirty="0"/>
          </a:p>
        </p:txBody>
      </p:sp>
      <p:sp>
        <p:nvSpPr>
          <p:cNvPr id="7" name="Content Placeholder 6">
            <a:extLst>
              <a:ext uri="{FF2B5EF4-FFF2-40B4-BE49-F238E27FC236}">
                <a16:creationId xmlns:a16="http://schemas.microsoft.com/office/drawing/2014/main" id="{20C76C7C-AE59-4E84-8BD6-1F504289E96D}"/>
              </a:ext>
            </a:extLst>
          </p:cNvPr>
          <p:cNvSpPr>
            <a:spLocks noGrp="1"/>
          </p:cNvSpPr>
          <p:nvPr>
            <p:ph idx="1"/>
          </p:nvPr>
        </p:nvSpPr>
        <p:spPr/>
        <p:txBody>
          <a:bodyPr>
            <a:normAutofit fontScale="85000" lnSpcReduction="20000"/>
          </a:bodyPr>
          <a:lstStyle/>
          <a:p>
            <a:pPr marL="0" indent="0" algn="just">
              <a:buNone/>
            </a:pPr>
            <a:r>
              <a:rPr lang="en-US" dirty="0"/>
              <a:t>WAP to count total number of odd array elements in the given 1D array</a:t>
            </a:r>
          </a:p>
          <a:p>
            <a:pPr marL="0" indent="0" algn="just">
              <a:buNone/>
            </a:pPr>
            <a:r>
              <a:rPr lang="en-US" dirty="0"/>
              <a:t>WAP to swap the largest and smallest elements in the given 1D array and display the updated array elements </a:t>
            </a:r>
          </a:p>
          <a:p>
            <a:pPr marL="0" indent="0" algn="just">
              <a:buNone/>
            </a:pPr>
            <a:r>
              <a:rPr lang="en-US" dirty="0"/>
              <a:t>WAP to replace all multiples of 5(array elements) with -1 and display the updated array on the screen</a:t>
            </a:r>
          </a:p>
          <a:p>
            <a:pPr marL="0" indent="0" algn="just">
              <a:buNone/>
            </a:pPr>
            <a:r>
              <a:rPr lang="en-US" dirty="0"/>
              <a:t>WAP to add elements of two 1D arrays and store the corresponding sums as array elements of third array. Display the content of third array on screen</a:t>
            </a:r>
          </a:p>
          <a:p>
            <a:pPr marL="0" indent="0">
              <a:buNone/>
            </a:pPr>
            <a:r>
              <a:rPr lang="en-US" dirty="0"/>
              <a:t>WAP to count total number of prime array elements in the given 1D array</a:t>
            </a:r>
            <a:endParaRPr lang="en-IN" dirty="0"/>
          </a:p>
        </p:txBody>
      </p:sp>
      <p:sp>
        <p:nvSpPr>
          <p:cNvPr id="5" name="Footer Placeholder 4">
            <a:extLst>
              <a:ext uri="{FF2B5EF4-FFF2-40B4-BE49-F238E27FC236}">
                <a16:creationId xmlns:a16="http://schemas.microsoft.com/office/drawing/2014/main" id="{5B78527D-70A1-4B79-A772-64A9646F6C6F}"/>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10278509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CSE101-Lec#15</a:t>
            </a:r>
            <a:r>
              <a:rPr lang="en-US"/>
              <a:t>(Part-B)</a:t>
            </a:r>
            <a:endParaRPr lang="en-US" dirty="0"/>
          </a:p>
        </p:txBody>
      </p:sp>
      <p:sp>
        <p:nvSpPr>
          <p:cNvPr id="3" name="Subtitle 2"/>
          <p:cNvSpPr>
            <a:spLocks noGrp="1"/>
          </p:cNvSpPr>
          <p:nvPr>
            <p:ph idx="1"/>
          </p:nvPr>
        </p:nvSpPr>
        <p:spPr/>
        <p:txBody>
          <a:bodyPr/>
          <a:lstStyle/>
          <a:p>
            <a:pPr algn="l"/>
            <a:r>
              <a:rPr lang="en-US" dirty="0"/>
              <a:t>Multidimensional Arrays(2D Array)</a:t>
            </a:r>
          </a:p>
        </p:txBody>
      </p:sp>
      <p:sp>
        <p:nvSpPr>
          <p:cNvPr id="4" name="Footer Placeholder 3">
            <a:extLst>
              <a:ext uri="{FF2B5EF4-FFF2-40B4-BE49-F238E27FC236}">
                <a16:creationId xmlns:a16="http://schemas.microsoft.com/office/drawing/2014/main" id="{345B381F-7FEB-401F-8AD8-968D6E14E64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834629"/>
            <a:ext cx="7886700" cy="994172"/>
          </a:xfrm>
        </p:spPr>
        <p:txBody>
          <a:bodyPr/>
          <a:lstStyle/>
          <a:p>
            <a:r>
              <a:rPr lang="en-IN" dirty="0"/>
              <a:t>2D-Array</a:t>
            </a:r>
          </a:p>
        </p:txBody>
      </p:sp>
      <p:sp>
        <p:nvSpPr>
          <p:cNvPr id="3" name="Content Placeholder 2"/>
          <p:cNvSpPr>
            <a:spLocks noGrp="1"/>
          </p:cNvSpPr>
          <p:nvPr>
            <p:ph idx="1"/>
          </p:nvPr>
        </p:nvSpPr>
        <p:spPr>
          <a:xfrm>
            <a:off x="1485900" y="1569130"/>
            <a:ext cx="6172200" cy="4308443"/>
          </a:xfrm>
        </p:spPr>
        <p:txBody>
          <a:bodyPr>
            <a:normAutofit fontScale="92500" lnSpcReduction="20000"/>
          </a:bodyPr>
          <a:lstStyle/>
          <a:p>
            <a:pPr algn="just"/>
            <a:r>
              <a:rPr lang="en-IN" sz="1800" dirty="0"/>
              <a:t>A two – dimensional array can be seen as a table with ‘x’ rows and ‘y’ columns where the row number ranges from 0 to (x-1) and column number ranges from 0 to (y-1). A two – dimensional array ‘x’ with 3 rows and 3 columns is shown below:</a:t>
            </a:r>
          </a:p>
          <a:p>
            <a:pPr algn="just"/>
            <a:endParaRPr lang="en-IN" sz="1800" dirty="0"/>
          </a:p>
          <a:p>
            <a:pPr algn="just"/>
            <a:endParaRPr lang="en-IN" sz="1800" dirty="0"/>
          </a:p>
          <a:p>
            <a:pPr algn="just"/>
            <a:endParaRPr lang="en-IN" sz="1800" dirty="0"/>
          </a:p>
          <a:p>
            <a:pPr algn="just"/>
            <a:endParaRPr lang="en-IN" sz="1800" dirty="0"/>
          </a:p>
          <a:p>
            <a:pPr algn="just"/>
            <a:endParaRPr lang="en-IN" sz="1800" dirty="0"/>
          </a:p>
          <a:p>
            <a:pPr algn="just"/>
            <a:r>
              <a:rPr lang="en-IN" sz="1800" dirty="0"/>
              <a:t>Examples:</a:t>
            </a:r>
          </a:p>
          <a:p>
            <a:pPr algn="just">
              <a:buFont typeface="Wingdings" panose="05000000000000000000" pitchFamily="2" charset="2"/>
              <a:buChar char="Ø"/>
            </a:pPr>
            <a:r>
              <a:rPr lang="en-IN" sz="1800" dirty="0"/>
              <a:t>Representing the marks of 60 students of class in 5 subjects, we can take a 2D array of row size:60 and column size:5</a:t>
            </a:r>
          </a:p>
          <a:p>
            <a:pPr algn="just">
              <a:buFont typeface="Wingdings" panose="05000000000000000000" pitchFamily="2" charset="2"/>
              <a:buChar char="Ø"/>
            </a:pPr>
            <a:r>
              <a:rPr lang="en-IN" sz="1800" dirty="0"/>
              <a:t>Representing the sales done by all(50) sales persons of a particular branch for all months(12), we can take a 2D array of row size:50 and column size:12</a:t>
            </a:r>
          </a:p>
        </p:txBody>
      </p:sp>
      <p:pic>
        <p:nvPicPr>
          <p:cNvPr id="9" name="Picture 4" descr="tw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618" y="2563301"/>
            <a:ext cx="5286375" cy="155137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69F1984-371D-41CA-88BF-6E05E70F17BC}"/>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199730488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2D-Array</a:t>
            </a:r>
          </a:p>
        </p:txBody>
      </p:sp>
      <p:sp>
        <p:nvSpPr>
          <p:cNvPr id="3" name="Content Placeholder 2"/>
          <p:cNvSpPr>
            <a:spLocks noGrp="1"/>
          </p:cNvSpPr>
          <p:nvPr>
            <p:ph idx="1"/>
          </p:nvPr>
        </p:nvSpPr>
        <p:spPr/>
        <p:txBody>
          <a:bodyPr>
            <a:normAutofit fontScale="77500" lnSpcReduction="20000"/>
          </a:bodyPr>
          <a:lstStyle/>
          <a:p>
            <a:r>
              <a:rPr lang="en-IN" dirty="0"/>
              <a:t>The basic form of declaring a two-dimensional array of size x, y:</a:t>
            </a:r>
          </a:p>
          <a:p>
            <a:r>
              <a:rPr lang="en-IN" dirty="0"/>
              <a:t>Syntax:</a:t>
            </a:r>
          </a:p>
          <a:p>
            <a:r>
              <a:rPr lang="en-IN" dirty="0" err="1"/>
              <a:t>data_type</a:t>
            </a:r>
            <a:r>
              <a:rPr lang="en-IN" dirty="0"/>
              <a:t> </a:t>
            </a:r>
            <a:r>
              <a:rPr lang="en-IN" dirty="0" err="1"/>
              <a:t>array_name</a:t>
            </a:r>
            <a:r>
              <a:rPr lang="en-IN" dirty="0"/>
              <a:t>[x][y];</a:t>
            </a:r>
          </a:p>
          <a:p>
            <a:r>
              <a:rPr lang="en-IN" dirty="0" err="1"/>
              <a:t>data_type</a:t>
            </a:r>
            <a:r>
              <a:rPr lang="en-IN" dirty="0"/>
              <a:t>: Type of data to be stored. Valid C/C++ data type.</a:t>
            </a:r>
          </a:p>
          <a:p>
            <a:r>
              <a:rPr lang="en-IN" dirty="0"/>
              <a:t>We can declare a two dimensional integer array say ‘x’ of size 10,20 as:</a:t>
            </a:r>
          </a:p>
          <a:p>
            <a:r>
              <a:rPr lang="en-IN" dirty="0"/>
              <a:t>int x[10][20];</a:t>
            </a:r>
          </a:p>
          <a:p>
            <a:r>
              <a:rPr lang="en-IN" dirty="0"/>
              <a:t>Elements in two-dimensional arrays are commonly referred by x[</a:t>
            </a:r>
            <a:r>
              <a:rPr lang="en-IN" dirty="0" err="1"/>
              <a:t>i</a:t>
            </a:r>
            <a:r>
              <a:rPr lang="en-IN" dirty="0"/>
              <a:t>][j] where </a:t>
            </a:r>
            <a:r>
              <a:rPr lang="en-IN" dirty="0" err="1"/>
              <a:t>i</a:t>
            </a:r>
            <a:r>
              <a:rPr lang="en-IN" dirty="0"/>
              <a:t> is the row number and ‘j’ is the column number</a:t>
            </a:r>
          </a:p>
          <a:p>
            <a:endParaRPr lang="en-IN" dirty="0"/>
          </a:p>
          <a:p>
            <a:endParaRPr lang="en-IN" dirty="0"/>
          </a:p>
        </p:txBody>
      </p:sp>
      <p:sp>
        <p:nvSpPr>
          <p:cNvPr id="4" name="Footer Placeholder 3">
            <a:extLst>
              <a:ext uri="{FF2B5EF4-FFF2-40B4-BE49-F238E27FC236}">
                <a16:creationId xmlns:a16="http://schemas.microsoft.com/office/drawing/2014/main" id="{5DD6FD1E-4A26-4A7D-BD06-E83BBA26A5F5}"/>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68343127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70" name="Rectangle 74"/>
          <p:cNvSpPr>
            <a:spLocks noGrp="1" noChangeArrowheads="1"/>
          </p:cNvSpPr>
          <p:nvPr>
            <p:ph type="title"/>
          </p:nvPr>
        </p:nvSpPr>
        <p:spPr/>
        <p:txBody>
          <a:bodyPr>
            <a:normAutofit/>
          </a:bodyPr>
          <a:lstStyle/>
          <a:p>
            <a:r>
              <a:rPr lang="en-US" sz="2400" dirty="0"/>
              <a:t>Also known as Multiple-Subscripted Arrays	</a:t>
            </a:r>
          </a:p>
        </p:txBody>
      </p:sp>
      <p:sp>
        <p:nvSpPr>
          <p:cNvPr id="29771" name="Rectangle 75"/>
          <p:cNvSpPr>
            <a:spLocks noGrp="1" noChangeArrowheads="1"/>
          </p:cNvSpPr>
          <p:nvPr>
            <p:ph idx="1"/>
          </p:nvPr>
        </p:nvSpPr>
        <p:spPr/>
        <p:txBody>
          <a:bodyPr/>
          <a:lstStyle/>
          <a:p>
            <a:r>
              <a:rPr lang="en-US" dirty="0"/>
              <a:t>Multiple subscripted arrays  </a:t>
            </a:r>
          </a:p>
          <a:p>
            <a:pPr lvl="1"/>
            <a:r>
              <a:rPr lang="en-US" dirty="0"/>
              <a:t>Tables with rows and columns (</a:t>
            </a:r>
            <a:r>
              <a:rPr lang="en-US" sz="1500" dirty="0">
                <a:latin typeface="Lucida Console" pitchFamily="49" charset="0"/>
              </a:rPr>
              <a:t>m</a:t>
            </a:r>
            <a:r>
              <a:rPr lang="en-US" dirty="0"/>
              <a:t> by </a:t>
            </a:r>
            <a:r>
              <a:rPr lang="en-US" sz="1500" dirty="0">
                <a:latin typeface="Lucida Console" pitchFamily="49" charset="0"/>
              </a:rPr>
              <a:t>n</a:t>
            </a:r>
            <a:r>
              <a:rPr lang="en-US" dirty="0"/>
              <a:t> array)</a:t>
            </a:r>
          </a:p>
          <a:p>
            <a:pPr lvl="1"/>
            <a:r>
              <a:rPr lang="en-US" dirty="0"/>
              <a:t>Like matrices: specify row, then column </a:t>
            </a:r>
          </a:p>
          <a:p>
            <a:pPr lvl="1">
              <a:buNone/>
            </a:pPr>
            <a:r>
              <a:rPr lang="en-US" dirty="0">
                <a:latin typeface="Courier New" pitchFamily="49" charset="0"/>
                <a:cs typeface="Courier New" pitchFamily="49" charset="0"/>
              </a:rPr>
              <a:t>	int a[rows][column];</a:t>
            </a:r>
          </a:p>
        </p:txBody>
      </p:sp>
      <p:grpSp>
        <p:nvGrpSpPr>
          <p:cNvPr id="2" name="Group 78"/>
          <p:cNvGrpSpPr>
            <a:grpSpLocks/>
          </p:cNvGrpSpPr>
          <p:nvPr/>
        </p:nvGrpSpPr>
        <p:grpSpPr bwMode="auto">
          <a:xfrm>
            <a:off x="2035970" y="3980261"/>
            <a:ext cx="4879181" cy="1677590"/>
            <a:chOff x="750" y="1632"/>
            <a:chExt cx="4098" cy="1409"/>
          </a:xfrm>
        </p:grpSpPr>
        <p:grpSp>
          <p:nvGrpSpPr>
            <p:cNvPr id="3" name="Group 77"/>
            <p:cNvGrpSpPr>
              <a:grpSpLocks/>
            </p:cNvGrpSpPr>
            <p:nvPr/>
          </p:nvGrpSpPr>
          <p:grpSpPr bwMode="auto">
            <a:xfrm>
              <a:off x="750" y="1632"/>
              <a:ext cx="3848" cy="864"/>
              <a:chOff x="750" y="1632"/>
              <a:chExt cx="3848" cy="864"/>
            </a:xfrm>
          </p:grpSpPr>
          <p:sp>
            <p:nvSpPr>
              <p:cNvPr id="29701" name="Rectangle 5"/>
              <p:cNvSpPr>
                <a:spLocks noChangeArrowheads="1"/>
              </p:cNvSpPr>
              <p:nvPr/>
            </p:nvSpPr>
            <p:spPr bwMode="auto">
              <a:xfrm>
                <a:off x="750" y="1884"/>
                <a:ext cx="448" cy="113"/>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Row 0</a:t>
                </a:r>
              </a:p>
              <a:p>
                <a:pPr>
                  <a:spcBef>
                    <a:spcPct val="0"/>
                  </a:spcBef>
                </a:pPr>
                <a:endParaRPr lang="en-US" sz="1050">
                  <a:latin typeface="Lucida Console" pitchFamily="49" charset="0"/>
                </a:endParaRPr>
              </a:p>
            </p:txBody>
          </p:sp>
          <p:sp>
            <p:nvSpPr>
              <p:cNvPr id="29702" name="Rectangle 6"/>
              <p:cNvSpPr>
                <a:spLocks noChangeArrowheads="1"/>
              </p:cNvSpPr>
              <p:nvPr/>
            </p:nvSpPr>
            <p:spPr bwMode="auto">
              <a:xfrm>
                <a:off x="750" y="2053"/>
                <a:ext cx="448" cy="113"/>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Row 1</a:t>
                </a:r>
              </a:p>
              <a:p>
                <a:pPr>
                  <a:spcBef>
                    <a:spcPct val="0"/>
                  </a:spcBef>
                </a:pPr>
                <a:endParaRPr lang="en-US" sz="1050">
                  <a:latin typeface="Lucida Console" pitchFamily="49" charset="0"/>
                </a:endParaRPr>
              </a:p>
            </p:txBody>
          </p:sp>
          <p:sp>
            <p:nvSpPr>
              <p:cNvPr id="29703" name="Rectangle 7"/>
              <p:cNvSpPr>
                <a:spLocks noChangeArrowheads="1"/>
              </p:cNvSpPr>
              <p:nvPr/>
            </p:nvSpPr>
            <p:spPr bwMode="auto">
              <a:xfrm>
                <a:off x="750" y="2222"/>
                <a:ext cx="448" cy="112"/>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Row 2</a:t>
                </a:r>
              </a:p>
              <a:p>
                <a:pPr>
                  <a:spcBef>
                    <a:spcPct val="0"/>
                  </a:spcBef>
                </a:pPr>
                <a:endParaRPr lang="en-US" sz="1050">
                  <a:latin typeface="Lucida Console" pitchFamily="49" charset="0"/>
                </a:endParaRPr>
              </a:p>
            </p:txBody>
          </p:sp>
          <p:sp>
            <p:nvSpPr>
              <p:cNvPr id="29704" name="Rectangle 8"/>
              <p:cNvSpPr>
                <a:spLocks noChangeArrowheads="1"/>
              </p:cNvSpPr>
              <p:nvPr/>
            </p:nvSpPr>
            <p:spPr bwMode="auto">
              <a:xfrm>
                <a:off x="1371" y="1632"/>
                <a:ext cx="741" cy="96"/>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Column 0 0</a:t>
                </a:r>
              </a:p>
              <a:p>
                <a:pPr>
                  <a:spcBef>
                    <a:spcPct val="0"/>
                  </a:spcBef>
                </a:pPr>
                <a:endParaRPr lang="en-US" sz="1050" dirty="0">
                  <a:latin typeface="Lucida Console" pitchFamily="49" charset="0"/>
                </a:endParaRPr>
              </a:p>
            </p:txBody>
          </p:sp>
          <p:sp>
            <p:nvSpPr>
              <p:cNvPr id="29705" name="Rectangle 9"/>
              <p:cNvSpPr>
                <a:spLocks noChangeArrowheads="1"/>
              </p:cNvSpPr>
              <p:nvPr/>
            </p:nvSpPr>
            <p:spPr bwMode="auto">
              <a:xfrm>
                <a:off x="2196" y="1632"/>
                <a:ext cx="696" cy="113"/>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Column 1</a:t>
                </a:r>
              </a:p>
              <a:p>
                <a:pPr>
                  <a:spcBef>
                    <a:spcPct val="0"/>
                  </a:spcBef>
                </a:pPr>
                <a:endParaRPr lang="en-US" sz="1050">
                  <a:latin typeface="Lucida Console" pitchFamily="49" charset="0"/>
                </a:endParaRPr>
              </a:p>
            </p:txBody>
          </p:sp>
          <p:sp>
            <p:nvSpPr>
              <p:cNvPr id="29706" name="Rectangle 10"/>
              <p:cNvSpPr>
                <a:spLocks noChangeArrowheads="1"/>
              </p:cNvSpPr>
              <p:nvPr/>
            </p:nvSpPr>
            <p:spPr bwMode="auto">
              <a:xfrm>
                <a:off x="3022" y="1632"/>
                <a:ext cx="770" cy="144"/>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Column 2</a:t>
                </a:r>
              </a:p>
              <a:p>
                <a:pPr>
                  <a:spcBef>
                    <a:spcPct val="0"/>
                  </a:spcBef>
                </a:pPr>
                <a:endParaRPr lang="en-US" sz="1050">
                  <a:latin typeface="Lucida Console" pitchFamily="49" charset="0"/>
                </a:endParaRPr>
              </a:p>
            </p:txBody>
          </p:sp>
          <p:sp>
            <p:nvSpPr>
              <p:cNvPr id="29707" name="Rectangle 11"/>
              <p:cNvSpPr>
                <a:spLocks noChangeArrowheads="1"/>
              </p:cNvSpPr>
              <p:nvPr/>
            </p:nvSpPr>
            <p:spPr bwMode="auto">
              <a:xfrm>
                <a:off x="3847" y="1632"/>
                <a:ext cx="696" cy="113"/>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Column 3</a:t>
                </a:r>
              </a:p>
              <a:p>
                <a:pPr>
                  <a:spcBef>
                    <a:spcPct val="0"/>
                  </a:spcBef>
                </a:pPr>
                <a:endParaRPr lang="en-US" sz="1050" dirty="0">
                  <a:latin typeface="Lucida Console" pitchFamily="49" charset="0"/>
                </a:endParaRPr>
              </a:p>
            </p:txBody>
          </p:sp>
          <p:grpSp>
            <p:nvGrpSpPr>
              <p:cNvPr id="4" name="Group 13"/>
              <p:cNvGrpSpPr>
                <a:grpSpLocks/>
              </p:cNvGrpSpPr>
              <p:nvPr/>
            </p:nvGrpSpPr>
            <p:grpSpPr bwMode="auto">
              <a:xfrm>
                <a:off x="1296" y="1824"/>
                <a:ext cx="826" cy="217"/>
                <a:chOff x="0" y="0"/>
                <a:chExt cx="20000" cy="20000"/>
              </a:xfrm>
            </p:grpSpPr>
            <p:sp>
              <p:nvSpPr>
                <p:cNvPr id="29710" name="Freeform 14"/>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11" name="Rectangle 15"/>
                <p:cNvSpPr>
                  <a:spLocks noChangeArrowheads="1"/>
                </p:cNvSpPr>
                <p:nvPr/>
              </p:nvSpPr>
              <p:spPr bwMode="auto">
                <a:xfrm>
                  <a:off x="813" y="2886"/>
                  <a:ext cx="18355" cy="15611"/>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a[</a:t>
                  </a:r>
                  <a:r>
                    <a:rPr lang="en-US" sz="1050"/>
                    <a:t> </a:t>
                  </a:r>
                  <a:r>
                    <a:rPr lang="en-US" sz="1050">
                      <a:latin typeface="Lucida Console" pitchFamily="49" charset="0"/>
                    </a:rPr>
                    <a:t>0</a:t>
                  </a:r>
                  <a:r>
                    <a:rPr lang="en-US" sz="1050"/>
                    <a:t> </a:t>
                  </a:r>
                  <a:r>
                    <a:rPr lang="en-US" sz="1050">
                      <a:latin typeface="Lucida Console" pitchFamily="49" charset="0"/>
                    </a:rPr>
                    <a:t>][</a:t>
                  </a:r>
                  <a:r>
                    <a:rPr lang="en-US" sz="1050"/>
                    <a:t> </a:t>
                  </a:r>
                  <a:r>
                    <a:rPr lang="en-US" sz="1050">
                      <a:latin typeface="Lucida Console" pitchFamily="49" charset="0"/>
                    </a:rPr>
                    <a:t>0</a:t>
                  </a:r>
                  <a:r>
                    <a:rPr lang="en-US" sz="1050"/>
                    <a:t> </a:t>
                  </a:r>
                  <a:r>
                    <a:rPr lang="en-US" sz="1050">
                      <a:latin typeface="Lucida Console" pitchFamily="49" charset="0"/>
                    </a:rPr>
                    <a:t>]</a:t>
                  </a:r>
                </a:p>
                <a:p>
                  <a:pPr>
                    <a:spcBef>
                      <a:spcPct val="0"/>
                    </a:spcBef>
                  </a:pPr>
                  <a:endParaRPr lang="en-US" sz="1050">
                    <a:latin typeface="Lucida Console" pitchFamily="49" charset="0"/>
                  </a:endParaRPr>
                </a:p>
              </p:txBody>
            </p:sp>
          </p:grpSp>
          <p:grpSp>
            <p:nvGrpSpPr>
              <p:cNvPr id="5" name="Group 16"/>
              <p:cNvGrpSpPr>
                <a:grpSpLocks/>
              </p:cNvGrpSpPr>
              <p:nvPr/>
            </p:nvGrpSpPr>
            <p:grpSpPr bwMode="auto">
              <a:xfrm>
                <a:off x="1296" y="2041"/>
                <a:ext cx="826" cy="215"/>
                <a:chOff x="0" y="0"/>
                <a:chExt cx="20000" cy="20000"/>
              </a:xfrm>
            </p:grpSpPr>
            <p:sp>
              <p:nvSpPr>
                <p:cNvPr id="29713" name="Freeform 17"/>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14" name="Rectangle 18"/>
                <p:cNvSpPr>
                  <a:spLocks noChangeArrowheads="1"/>
                </p:cNvSpPr>
                <p:nvPr/>
              </p:nvSpPr>
              <p:spPr bwMode="auto">
                <a:xfrm>
                  <a:off x="813" y="2886"/>
                  <a:ext cx="18355" cy="15611"/>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a[</a:t>
                  </a:r>
                  <a:r>
                    <a:rPr lang="en-US" sz="1050"/>
                    <a:t> </a:t>
                  </a:r>
                  <a:r>
                    <a:rPr lang="en-US" sz="1050">
                      <a:latin typeface="Lucida Console" pitchFamily="49" charset="0"/>
                    </a:rPr>
                    <a:t>1</a:t>
                  </a:r>
                  <a:r>
                    <a:rPr lang="en-US" sz="1050"/>
                    <a:t> </a:t>
                  </a:r>
                  <a:r>
                    <a:rPr lang="en-US" sz="1050">
                      <a:latin typeface="Lucida Console" pitchFamily="49" charset="0"/>
                    </a:rPr>
                    <a:t>][</a:t>
                  </a:r>
                  <a:r>
                    <a:rPr lang="en-US" sz="1050"/>
                    <a:t> </a:t>
                  </a:r>
                  <a:r>
                    <a:rPr lang="en-US" sz="1050">
                      <a:latin typeface="Lucida Console" pitchFamily="49" charset="0"/>
                    </a:rPr>
                    <a:t>0</a:t>
                  </a:r>
                  <a:r>
                    <a:rPr lang="en-US" sz="1050"/>
                    <a:t> </a:t>
                  </a:r>
                  <a:r>
                    <a:rPr lang="en-US" sz="1050">
                      <a:latin typeface="Lucida Console" pitchFamily="49" charset="0"/>
                    </a:rPr>
                    <a:t>]</a:t>
                  </a:r>
                </a:p>
                <a:p>
                  <a:pPr>
                    <a:spcBef>
                      <a:spcPct val="0"/>
                    </a:spcBef>
                  </a:pPr>
                  <a:endParaRPr lang="en-US" sz="1050">
                    <a:latin typeface="Lucida Console" pitchFamily="49" charset="0"/>
                  </a:endParaRPr>
                </a:p>
              </p:txBody>
            </p:sp>
          </p:grpSp>
          <p:grpSp>
            <p:nvGrpSpPr>
              <p:cNvPr id="6" name="Group 19"/>
              <p:cNvGrpSpPr>
                <a:grpSpLocks/>
              </p:cNvGrpSpPr>
              <p:nvPr/>
            </p:nvGrpSpPr>
            <p:grpSpPr bwMode="auto">
              <a:xfrm>
                <a:off x="1296" y="2256"/>
                <a:ext cx="826" cy="240"/>
                <a:chOff x="0" y="0"/>
                <a:chExt cx="20000" cy="20000"/>
              </a:xfrm>
            </p:grpSpPr>
            <p:sp>
              <p:nvSpPr>
                <p:cNvPr id="29716" name="Freeform 20"/>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17" name="Rectangle 21"/>
                <p:cNvSpPr>
                  <a:spLocks noChangeArrowheads="1"/>
                </p:cNvSpPr>
                <p:nvPr/>
              </p:nvSpPr>
              <p:spPr bwMode="auto">
                <a:xfrm>
                  <a:off x="813" y="2886"/>
                  <a:ext cx="18355" cy="15611"/>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a[</a:t>
                  </a:r>
                  <a:r>
                    <a:rPr lang="en-US" sz="1050"/>
                    <a:t> </a:t>
                  </a:r>
                  <a:r>
                    <a:rPr lang="en-US" sz="1050">
                      <a:latin typeface="Lucida Console" pitchFamily="49" charset="0"/>
                    </a:rPr>
                    <a:t>2</a:t>
                  </a:r>
                  <a:r>
                    <a:rPr lang="en-US" sz="1050"/>
                    <a:t> </a:t>
                  </a:r>
                  <a:r>
                    <a:rPr lang="en-US" sz="1050">
                      <a:latin typeface="Lucida Console" pitchFamily="49" charset="0"/>
                    </a:rPr>
                    <a:t>][</a:t>
                  </a:r>
                  <a:r>
                    <a:rPr lang="en-US" sz="1050"/>
                    <a:t> </a:t>
                  </a:r>
                  <a:r>
                    <a:rPr lang="en-US" sz="1050">
                      <a:latin typeface="Lucida Console" pitchFamily="49" charset="0"/>
                    </a:rPr>
                    <a:t>0</a:t>
                  </a:r>
                  <a:r>
                    <a:rPr lang="en-US" sz="1050"/>
                    <a:t> </a:t>
                  </a:r>
                  <a:r>
                    <a:rPr lang="en-US" sz="1050">
                      <a:latin typeface="Lucida Console" pitchFamily="49" charset="0"/>
                    </a:rPr>
                    <a:t>]</a:t>
                  </a:r>
                </a:p>
                <a:p>
                  <a:pPr>
                    <a:spcBef>
                      <a:spcPct val="0"/>
                    </a:spcBef>
                  </a:pPr>
                  <a:endParaRPr lang="en-US" sz="1050">
                    <a:latin typeface="Lucida Console" pitchFamily="49" charset="0"/>
                  </a:endParaRPr>
                </a:p>
              </p:txBody>
            </p:sp>
          </p:grpSp>
          <p:grpSp>
            <p:nvGrpSpPr>
              <p:cNvPr id="7" name="Group 23"/>
              <p:cNvGrpSpPr>
                <a:grpSpLocks/>
              </p:cNvGrpSpPr>
              <p:nvPr/>
            </p:nvGrpSpPr>
            <p:grpSpPr bwMode="auto">
              <a:xfrm>
                <a:off x="2122" y="1824"/>
                <a:ext cx="825" cy="217"/>
                <a:chOff x="0" y="0"/>
                <a:chExt cx="20000" cy="20000"/>
              </a:xfrm>
            </p:grpSpPr>
            <p:sp>
              <p:nvSpPr>
                <p:cNvPr id="29720" name="Freeform 24"/>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21" name="Rectangle 25"/>
                <p:cNvSpPr>
                  <a:spLocks noChangeArrowheads="1"/>
                </p:cNvSpPr>
                <p:nvPr/>
              </p:nvSpPr>
              <p:spPr bwMode="auto">
                <a:xfrm>
                  <a:off x="813" y="2886"/>
                  <a:ext cx="18355" cy="15611"/>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a[</a:t>
                  </a:r>
                  <a:r>
                    <a:rPr lang="en-US" sz="1050"/>
                    <a:t> </a:t>
                  </a:r>
                  <a:r>
                    <a:rPr lang="en-US" sz="1050">
                      <a:latin typeface="Lucida Console" pitchFamily="49" charset="0"/>
                    </a:rPr>
                    <a:t>0</a:t>
                  </a:r>
                  <a:r>
                    <a:rPr lang="en-US" sz="1050"/>
                    <a:t> </a:t>
                  </a:r>
                  <a:r>
                    <a:rPr lang="en-US" sz="1050">
                      <a:latin typeface="Lucida Console" pitchFamily="49" charset="0"/>
                    </a:rPr>
                    <a:t>][</a:t>
                  </a:r>
                  <a:r>
                    <a:rPr lang="en-US" sz="1050"/>
                    <a:t> </a:t>
                  </a:r>
                  <a:r>
                    <a:rPr lang="en-US" sz="1050">
                      <a:latin typeface="Lucida Console" pitchFamily="49" charset="0"/>
                    </a:rPr>
                    <a:t>1</a:t>
                  </a:r>
                  <a:r>
                    <a:rPr lang="en-US" sz="1050"/>
                    <a:t> </a:t>
                  </a:r>
                  <a:r>
                    <a:rPr lang="en-US" sz="1050">
                      <a:latin typeface="Lucida Console" pitchFamily="49" charset="0"/>
                    </a:rPr>
                    <a:t>]</a:t>
                  </a:r>
                </a:p>
                <a:p>
                  <a:pPr>
                    <a:spcBef>
                      <a:spcPct val="0"/>
                    </a:spcBef>
                  </a:pPr>
                  <a:endParaRPr lang="en-US" sz="1050">
                    <a:latin typeface="Lucida Console" pitchFamily="49" charset="0"/>
                  </a:endParaRPr>
                </a:p>
              </p:txBody>
            </p:sp>
          </p:grpSp>
          <p:grpSp>
            <p:nvGrpSpPr>
              <p:cNvPr id="8" name="Group 26"/>
              <p:cNvGrpSpPr>
                <a:grpSpLocks/>
              </p:cNvGrpSpPr>
              <p:nvPr/>
            </p:nvGrpSpPr>
            <p:grpSpPr bwMode="auto">
              <a:xfrm>
                <a:off x="2122" y="2041"/>
                <a:ext cx="825" cy="215"/>
                <a:chOff x="0" y="0"/>
                <a:chExt cx="20000" cy="20000"/>
              </a:xfrm>
            </p:grpSpPr>
            <p:sp>
              <p:nvSpPr>
                <p:cNvPr id="29723" name="Freeform 27"/>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24" name="Rectangle 28"/>
                <p:cNvSpPr>
                  <a:spLocks noChangeArrowheads="1"/>
                </p:cNvSpPr>
                <p:nvPr/>
              </p:nvSpPr>
              <p:spPr bwMode="auto">
                <a:xfrm>
                  <a:off x="813" y="2886"/>
                  <a:ext cx="18355" cy="15611"/>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a[</a:t>
                  </a:r>
                  <a:r>
                    <a:rPr lang="en-US" sz="1050" dirty="0"/>
                    <a:t> </a:t>
                  </a:r>
                  <a:r>
                    <a:rPr lang="en-US" sz="1050" dirty="0">
                      <a:latin typeface="Lucida Console" pitchFamily="49" charset="0"/>
                    </a:rPr>
                    <a:t>1</a:t>
                  </a:r>
                  <a:r>
                    <a:rPr lang="en-US" sz="1050" dirty="0"/>
                    <a:t> </a:t>
                  </a:r>
                  <a:r>
                    <a:rPr lang="en-US" sz="1050" dirty="0">
                      <a:latin typeface="Lucida Console" pitchFamily="49" charset="0"/>
                    </a:rPr>
                    <a:t>][</a:t>
                  </a:r>
                  <a:r>
                    <a:rPr lang="en-US" sz="1050" dirty="0"/>
                    <a:t> </a:t>
                  </a:r>
                  <a:r>
                    <a:rPr lang="en-US" sz="1050" dirty="0">
                      <a:latin typeface="Lucida Console" pitchFamily="49" charset="0"/>
                    </a:rPr>
                    <a:t>1</a:t>
                  </a:r>
                  <a:r>
                    <a:rPr lang="en-US" sz="1050" dirty="0"/>
                    <a:t> </a:t>
                  </a:r>
                  <a:r>
                    <a:rPr lang="en-US" sz="1050" dirty="0">
                      <a:latin typeface="Lucida Console" pitchFamily="49" charset="0"/>
                    </a:rPr>
                    <a:t>]</a:t>
                  </a:r>
                </a:p>
                <a:p>
                  <a:pPr>
                    <a:spcBef>
                      <a:spcPct val="0"/>
                    </a:spcBef>
                  </a:pPr>
                  <a:endParaRPr lang="en-US" sz="1050" dirty="0">
                    <a:latin typeface="Lucida Console" pitchFamily="49" charset="0"/>
                  </a:endParaRPr>
                </a:p>
              </p:txBody>
            </p:sp>
          </p:grpSp>
          <p:grpSp>
            <p:nvGrpSpPr>
              <p:cNvPr id="9" name="Group 29"/>
              <p:cNvGrpSpPr>
                <a:grpSpLocks/>
              </p:cNvGrpSpPr>
              <p:nvPr/>
            </p:nvGrpSpPr>
            <p:grpSpPr bwMode="auto">
              <a:xfrm>
                <a:off x="2122" y="2256"/>
                <a:ext cx="825" cy="240"/>
                <a:chOff x="0" y="0"/>
                <a:chExt cx="20000" cy="20000"/>
              </a:xfrm>
            </p:grpSpPr>
            <p:sp>
              <p:nvSpPr>
                <p:cNvPr id="29726" name="Freeform 30"/>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27" name="Rectangle 31"/>
                <p:cNvSpPr>
                  <a:spLocks noChangeArrowheads="1"/>
                </p:cNvSpPr>
                <p:nvPr/>
              </p:nvSpPr>
              <p:spPr bwMode="auto">
                <a:xfrm>
                  <a:off x="813" y="2886"/>
                  <a:ext cx="18355" cy="15611"/>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a[</a:t>
                  </a:r>
                  <a:r>
                    <a:rPr lang="en-US" sz="1050"/>
                    <a:t> </a:t>
                  </a:r>
                  <a:r>
                    <a:rPr lang="en-US" sz="1050">
                      <a:latin typeface="Lucida Console" pitchFamily="49" charset="0"/>
                    </a:rPr>
                    <a:t>2</a:t>
                  </a:r>
                  <a:r>
                    <a:rPr lang="en-US" sz="1050"/>
                    <a:t> </a:t>
                  </a:r>
                  <a:r>
                    <a:rPr lang="en-US" sz="1050">
                      <a:latin typeface="Lucida Console" pitchFamily="49" charset="0"/>
                    </a:rPr>
                    <a:t>][</a:t>
                  </a:r>
                  <a:r>
                    <a:rPr lang="en-US" sz="1050"/>
                    <a:t> </a:t>
                  </a:r>
                  <a:r>
                    <a:rPr lang="en-US" sz="1050">
                      <a:latin typeface="Lucida Console" pitchFamily="49" charset="0"/>
                    </a:rPr>
                    <a:t>1</a:t>
                  </a:r>
                  <a:r>
                    <a:rPr lang="en-US" sz="1050"/>
                    <a:t> </a:t>
                  </a:r>
                  <a:r>
                    <a:rPr lang="en-US" sz="1050">
                      <a:latin typeface="Lucida Console" pitchFamily="49" charset="0"/>
                    </a:rPr>
                    <a:t>]</a:t>
                  </a:r>
                </a:p>
                <a:p>
                  <a:pPr>
                    <a:spcBef>
                      <a:spcPct val="0"/>
                    </a:spcBef>
                  </a:pPr>
                  <a:endParaRPr lang="en-US" sz="1050">
                    <a:latin typeface="Lucida Console" pitchFamily="49" charset="0"/>
                  </a:endParaRPr>
                </a:p>
              </p:txBody>
            </p:sp>
          </p:grpSp>
          <p:grpSp>
            <p:nvGrpSpPr>
              <p:cNvPr id="10" name="Group 33"/>
              <p:cNvGrpSpPr>
                <a:grpSpLocks/>
              </p:cNvGrpSpPr>
              <p:nvPr/>
            </p:nvGrpSpPr>
            <p:grpSpPr bwMode="auto">
              <a:xfrm>
                <a:off x="2947" y="1824"/>
                <a:ext cx="826" cy="217"/>
                <a:chOff x="0" y="0"/>
                <a:chExt cx="20000" cy="20000"/>
              </a:xfrm>
            </p:grpSpPr>
            <p:sp>
              <p:nvSpPr>
                <p:cNvPr id="29730" name="Freeform 34"/>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31" name="Rectangle 35"/>
                <p:cNvSpPr>
                  <a:spLocks noChangeArrowheads="1"/>
                </p:cNvSpPr>
                <p:nvPr/>
              </p:nvSpPr>
              <p:spPr bwMode="auto">
                <a:xfrm>
                  <a:off x="813" y="2886"/>
                  <a:ext cx="18350" cy="15611"/>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a[</a:t>
                  </a:r>
                  <a:r>
                    <a:rPr lang="en-US" sz="1050"/>
                    <a:t> </a:t>
                  </a:r>
                  <a:r>
                    <a:rPr lang="en-US" sz="1050">
                      <a:latin typeface="Lucida Console" pitchFamily="49" charset="0"/>
                    </a:rPr>
                    <a:t>0</a:t>
                  </a:r>
                  <a:r>
                    <a:rPr lang="en-US" sz="1050"/>
                    <a:t> </a:t>
                  </a:r>
                  <a:r>
                    <a:rPr lang="en-US" sz="1050">
                      <a:latin typeface="Lucida Console" pitchFamily="49" charset="0"/>
                    </a:rPr>
                    <a:t>][</a:t>
                  </a:r>
                  <a:r>
                    <a:rPr lang="en-US" sz="1050"/>
                    <a:t> </a:t>
                  </a:r>
                  <a:r>
                    <a:rPr lang="en-US" sz="1050">
                      <a:latin typeface="Lucida Console" pitchFamily="49" charset="0"/>
                    </a:rPr>
                    <a:t>2</a:t>
                  </a:r>
                  <a:r>
                    <a:rPr lang="en-US" sz="1050"/>
                    <a:t> </a:t>
                  </a:r>
                  <a:r>
                    <a:rPr lang="en-US" sz="1050">
                      <a:latin typeface="Lucida Console" pitchFamily="49" charset="0"/>
                    </a:rPr>
                    <a:t>]</a:t>
                  </a:r>
                </a:p>
                <a:p>
                  <a:pPr>
                    <a:spcBef>
                      <a:spcPct val="0"/>
                    </a:spcBef>
                  </a:pPr>
                  <a:endParaRPr lang="en-US" sz="1050">
                    <a:latin typeface="Lucida Console" pitchFamily="49" charset="0"/>
                  </a:endParaRPr>
                </a:p>
              </p:txBody>
            </p:sp>
          </p:grpSp>
          <p:grpSp>
            <p:nvGrpSpPr>
              <p:cNvPr id="11" name="Group 36"/>
              <p:cNvGrpSpPr>
                <a:grpSpLocks/>
              </p:cNvGrpSpPr>
              <p:nvPr/>
            </p:nvGrpSpPr>
            <p:grpSpPr bwMode="auto">
              <a:xfrm>
                <a:off x="2947" y="2041"/>
                <a:ext cx="826" cy="215"/>
                <a:chOff x="0" y="0"/>
                <a:chExt cx="20000" cy="20000"/>
              </a:xfrm>
            </p:grpSpPr>
            <p:sp>
              <p:nvSpPr>
                <p:cNvPr id="29733" name="Freeform 37"/>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34" name="Rectangle 38"/>
                <p:cNvSpPr>
                  <a:spLocks noChangeArrowheads="1"/>
                </p:cNvSpPr>
                <p:nvPr/>
              </p:nvSpPr>
              <p:spPr bwMode="auto">
                <a:xfrm>
                  <a:off x="813" y="2886"/>
                  <a:ext cx="18350" cy="15611"/>
                </a:xfrm>
                <a:prstGeom prst="rect">
                  <a:avLst/>
                </a:prstGeom>
                <a:noFill/>
                <a:ln w="0">
                  <a:noFill/>
                  <a:miter lim="800000"/>
                  <a:headEnd/>
                  <a:tailEnd/>
                </a:ln>
              </p:spPr>
              <p:txBody>
                <a:bodyPr lIns="0" tIns="0" rIns="0" bIns="0"/>
                <a:lstStyle/>
                <a:p>
                  <a:pPr eaLnBrk="1" hangingPunct="1">
                    <a:spcBef>
                      <a:spcPct val="0"/>
                    </a:spcBef>
                  </a:pPr>
                  <a:r>
                    <a:rPr lang="en-US" sz="1050" dirty="0">
                      <a:latin typeface="Lucida Console" pitchFamily="49" charset="0"/>
                    </a:rPr>
                    <a:t>a[</a:t>
                  </a:r>
                  <a:r>
                    <a:rPr lang="en-US" sz="1050" dirty="0"/>
                    <a:t> </a:t>
                  </a:r>
                  <a:r>
                    <a:rPr lang="en-US" sz="1050" dirty="0">
                      <a:latin typeface="Lucida Console" pitchFamily="49" charset="0"/>
                    </a:rPr>
                    <a:t>1</a:t>
                  </a:r>
                  <a:r>
                    <a:rPr lang="en-US" sz="1050" dirty="0"/>
                    <a:t> </a:t>
                  </a:r>
                  <a:r>
                    <a:rPr lang="en-US" sz="1050" dirty="0">
                      <a:latin typeface="Lucida Console" pitchFamily="49" charset="0"/>
                    </a:rPr>
                    <a:t>][</a:t>
                  </a:r>
                  <a:r>
                    <a:rPr lang="en-US" sz="1050" dirty="0"/>
                    <a:t> </a:t>
                  </a:r>
                  <a:r>
                    <a:rPr lang="en-US" sz="1050" dirty="0">
                      <a:latin typeface="Lucida Console" pitchFamily="49" charset="0"/>
                    </a:rPr>
                    <a:t>2</a:t>
                  </a:r>
                  <a:r>
                    <a:rPr lang="en-US" sz="1050" dirty="0"/>
                    <a:t> </a:t>
                  </a:r>
                  <a:r>
                    <a:rPr lang="en-US" sz="1050" dirty="0">
                      <a:latin typeface="Lucida Console" pitchFamily="49" charset="0"/>
                    </a:rPr>
                    <a:t>]</a:t>
                  </a:r>
                </a:p>
                <a:p>
                  <a:pPr>
                    <a:spcBef>
                      <a:spcPct val="0"/>
                    </a:spcBef>
                  </a:pPr>
                  <a:endParaRPr lang="en-US" sz="1050" dirty="0">
                    <a:latin typeface="Lucida Console" pitchFamily="49" charset="0"/>
                  </a:endParaRPr>
                </a:p>
              </p:txBody>
            </p:sp>
          </p:grpSp>
          <p:grpSp>
            <p:nvGrpSpPr>
              <p:cNvPr id="12" name="Group 39"/>
              <p:cNvGrpSpPr>
                <a:grpSpLocks/>
              </p:cNvGrpSpPr>
              <p:nvPr/>
            </p:nvGrpSpPr>
            <p:grpSpPr bwMode="auto">
              <a:xfrm>
                <a:off x="2947" y="2256"/>
                <a:ext cx="826" cy="240"/>
                <a:chOff x="0" y="0"/>
                <a:chExt cx="20000" cy="20000"/>
              </a:xfrm>
            </p:grpSpPr>
            <p:sp>
              <p:nvSpPr>
                <p:cNvPr id="29736" name="Freeform 40"/>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37" name="Rectangle 41"/>
                <p:cNvSpPr>
                  <a:spLocks noChangeArrowheads="1"/>
                </p:cNvSpPr>
                <p:nvPr/>
              </p:nvSpPr>
              <p:spPr bwMode="auto">
                <a:xfrm>
                  <a:off x="813" y="2886"/>
                  <a:ext cx="18350" cy="15611"/>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a[</a:t>
                  </a:r>
                  <a:r>
                    <a:rPr lang="en-US" sz="1050"/>
                    <a:t> </a:t>
                  </a:r>
                  <a:r>
                    <a:rPr lang="en-US" sz="1050">
                      <a:latin typeface="Lucida Console" pitchFamily="49" charset="0"/>
                    </a:rPr>
                    <a:t>2</a:t>
                  </a:r>
                  <a:r>
                    <a:rPr lang="en-US" sz="1050"/>
                    <a:t> </a:t>
                  </a:r>
                  <a:r>
                    <a:rPr lang="en-US" sz="1050">
                      <a:latin typeface="Lucida Console" pitchFamily="49" charset="0"/>
                    </a:rPr>
                    <a:t>][</a:t>
                  </a:r>
                  <a:r>
                    <a:rPr lang="en-US" sz="1050"/>
                    <a:t> </a:t>
                  </a:r>
                  <a:r>
                    <a:rPr lang="en-US" sz="1050">
                      <a:latin typeface="Lucida Console" pitchFamily="49" charset="0"/>
                    </a:rPr>
                    <a:t>2</a:t>
                  </a:r>
                  <a:r>
                    <a:rPr lang="en-US" sz="1050"/>
                    <a:t> </a:t>
                  </a:r>
                  <a:r>
                    <a:rPr lang="en-US" sz="1050">
                      <a:latin typeface="Lucida Console" pitchFamily="49" charset="0"/>
                    </a:rPr>
                    <a:t>]</a:t>
                  </a:r>
                </a:p>
                <a:p>
                  <a:pPr>
                    <a:spcBef>
                      <a:spcPct val="0"/>
                    </a:spcBef>
                  </a:pPr>
                  <a:endParaRPr lang="en-US" sz="1050">
                    <a:latin typeface="Lucida Console" pitchFamily="49" charset="0"/>
                  </a:endParaRPr>
                </a:p>
              </p:txBody>
            </p:sp>
          </p:grpSp>
          <p:grpSp>
            <p:nvGrpSpPr>
              <p:cNvPr id="13" name="Group 43"/>
              <p:cNvGrpSpPr>
                <a:grpSpLocks/>
              </p:cNvGrpSpPr>
              <p:nvPr/>
            </p:nvGrpSpPr>
            <p:grpSpPr bwMode="auto">
              <a:xfrm>
                <a:off x="3773" y="1824"/>
                <a:ext cx="825" cy="217"/>
                <a:chOff x="0" y="0"/>
                <a:chExt cx="20000" cy="20000"/>
              </a:xfrm>
            </p:grpSpPr>
            <p:sp>
              <p:nvSpPr>
                <p:cNvPr id="29740" name="Freeform 44"/>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41" name="Rectangle 45"/>
                <p:cNvSpPr>
                  <a:spLocks noChangeArrowheads="1"/>
                </p:cNvSpPr>
                <p:nvPr/>
              </p:nvSpPr>
              <p:spPr bwMode="auto">
                <a:xfrm>
                  <a:off x="813" y="2886"/>
                  <a:ext cx="18355" cy="15611"/>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a[</a:t>
                  </a:r>
                  <a:r>
                    <a:rPr lang="en-US" sz="1050"/>
                    <a:t> </a:t>
                  </a:r>
                  <a:r>
                    <a:rPr lang="en-US" sz="1050">
                      <a:latin typeface="Lucida Console" pitchFamily="49" charset="0"/>
                    </a:rPr>
                    <a:t>0</a:t>
                  </a:r>
                  <a:r>
                    <a:rPr lang="en-US" sz="1050"/>
                    <a:t> </a:t>
                  </a:r>
                  <a:r>
                    <a:rPr lang="en-US" sz="1050">
                      <a:latin typeface="Lucida Console" pitchFamily="49" charset="0"/>
                    </a:rPr>
                    <a:t>][</a:t>
                  </a:r>
                  <a:r>
                    <a:rPr lang="en-US" sz="1050"/>
                    <a:t> </a:t>
                  </a:r>
                  <a:r>
                    <a:rPr lang="en-US" sz="1050">
                      <a:latin typeface="Lucida Console" pitchFamily="49" charset="0"/>
                    </a:rPr>
                    <a:t>3</a:t>
                  </a:r>
                  <a:r>
                    <a:rPr lang="en-US" sz="1050"/>
                    <a:t> </a:t>
                  </a:r>
                  <a:r>
                    <a:rPr lang="en-US" sz="1050">
                      <a:latin typeface="Lucida Console" pitchFamily="49" charset="0"/>
                    </a:rPr>
                    <a:t>]</a:t>
                  </a:r>
                </a:p>
                <a:p>
                  <a:pPr>
                    <a:spcBef>
                      <a:spcPct val="0"/>
                    </a:spcBef>
                  </a:pPr>
                  <a:endParaRPr lang="en-US" sz="1050">
                    <a:latin typeface="Lucida Console" pitchFamily="49" charset="0"/>
                  </a:endParaRPr>
                </a:p>
              </p:txBody>
            </p:sp>
          </p:grpSp>
          <p:grpSp>
            <p:nvGrpSpPr>
              <p:cNvPr id="14" name="Group 46"/>
              <p:cNvGrpSpPr>
                <a:grpSpLocks/>
              </p:cNvGrpSpPr>
              <p:nvPr/>
            </p:nvGrpSpPr>
            <p:grpSpPr bwMode="auto">
              <a:xfrm>
                <a:off x="3773" y="2041"/>
                <a:ext cx="825" cy="215"/>
                <a:chOff x="0" y="0"/>
                <a:chExt cx="20000" cy="20000"/>
              </a:xfrm>
            </p:grpSpPr>
            <p:sp>
              <p:nvSpPr>
                <p:cNvPr id="29743" name="Freeform 47"/>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44" name="Rectangle 48"/>
                <p:cNvSpPr>
                  <a:spLocks noChangeArrowheads="1"/>
                </p:cNvSpPr>
                <p:nvPr/>
              </p:nvSpPr>
              <p:spPr bwMode="auto">
                <a:xfrm>
                  <a:off x="813" y="2886"/>
                  <a:ext cx="18355" cy="15611"/>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a[</a:t>
                  </a:r>
                  <a:r>
                    <a:rPr lang="en-US" sz="1050"/>
                    <a:t> </a:t>
                  </a:r>
                  <a:r>
                    <a:rPr lang="en-US" sz="1050">
                      <a:latin typeface="Lucida Console" pitchFamily="49" charset="0"/>
                    </a:rPr>
                    <a:t>1</a:t>
                  </a:r>
                  <a:r>
                    <a:rPr lang="en-US" sz="1050"/>
                    <a:t> </a:t>
                  </a:r>
                  <a:r>
                    <a:rPr lang="en-US" sz="1050">
                      <a:latin typeface="Lucida Console" pitchFamily="49" charset="0"/>
                    </a:rPr>
                    <a:t>][</a:t>
                  </a:r>
                  <a:r>
                    <a:rPr lang="en-US" sz="1050"/>
                    <a:t> </a:t>
                  </a:r>
                  <a:r>
                    <a:rPr lang="en-US" sz="1050">
                      <a:latin typeface="Lucida Console" pitchFamily="49" charset="0"/>
                    </a:rPr>
                    <a:t>3</a:t>
                  </a:r>
                  <a:r>
                    <a:rPr lang="en-US" sz="1050"/>
                    <a:t> </a:t>
                  </a:r>
                  <a:r>
                    <a:rPr lang="en-US" sz="1050">
                      <a:latin typeface="Lucida Console" pitchFamily="49" charset="0"/>
                    </a:rPr>
                    <a:t>]</a:t>
                  </a:r>
                </a:p>
                <a:p>
                  <a:pPr>
                    <a:spcBef>
                      <a:spcPct val="0"/>
                    </a:spcBef>
                  </a:pPr>
                  <a:endParaRPr lang="en-US" sz="1050">
                    <a:latin typeface="Lucida Console" pitchFamily="49" charset="0"/>
                  </a:endParaRPr>
                </a:p>
              </p:txBody>
            </p:sp>
          </p:grpSp>
          <p:grpSp>
            <p:nvGrpSpPr>
              <p:cNvPr id="15" name="Group 49"/>
              <p:cNvGrpSpPr>
                <a:grpSpLocks/>
              </p:cNvGrpSpPr>
              <p:nvPr/>
            </p:nvGrpSpPr>
            <p:grpSpPr bwMode="auto">
              <a:xfrm>
                <a:off x="3773" y="2256"/>
                <a:ext cx="825" cy="240"/>
                <a:chOff x="0" y="0"/>
                <a:chExt cx="20000" cy="20000"/>
              </a:xfrm>
            </p:grpSpPr>
            <p:sp>
              <p:nvSpPr>
                <p:cNvPr id="29746" name="Freeform 50"/>
                <p:cNvSpPr>
                  <a:spLocks/>
                </p:cNvSpPr>
                <p:nvPr/>
              </p:nvSpPr>
              <p:spPr bwMode="auto">
                <a:xfrm>
                  <a:off x="0" y="0"/>
                  <a:ext cx="20000" cy="20000"/>
                </a:xfrm>
                <a:custGeom>
                  <a:avLst/>
                  <a:gdLst/>
                  <a:ahLst/>
                  <a:cxnLst>
                    <a:cxn ang="0">
                      <a:pos x="19979" y="0"/>
                    </a:cxn>
                    <a:cxn ang="0">
                      <a:pos x="19979" y="19944"/>
                    </a:cxn>
                    <a:cxn ang="0">
                      <a:pos x="0" y="19944"/>
                    </a:cxn>
                    <a:cxn ang="0">
                      <a:pos x="0" y="0"/>
                    </a:cxn>
                    <a:cxn ang="0">
                      <a:pos x="19979" y="0"/>
                    </a:cxn>
                  </a:cxnLst>
                  <a:rect l="0" t="0" r="r" b="b"/>
                  <a:pathLst>
                    <a:path w="20000" h="20000">
                      <a:moveTo>
                        <a:pt x="19979" y="0"/>
                      </a:moveTo>
                      <a:lnTo>
                        <a:pt x="19979" y="19944"/>
                      </a:lnTo>
                      <a:lnTo>
                        <a:pt x="0" y="19944"/>
                      </a:lnTo>
                      <a:lnTo>
                        <a:pt x="0" y="0"/>
                      </a:lnTo>
                      <a:lnTo>
                        <a:pt x="19979" y="0"/>
                      </a:lnTo>
                      <a:close/>
                    </a:path>
                  </a:pathLst>
                </a:custGeom>
                <a:solidFill>
                  <a:srgbClr val="FFFFFF"/>
                </a:solidFill>
                <a:ln w="3175">
                  <a:solidFill>
                    <a:srgbClr val="000000"/>
                  </a:solidFill>
                  <a:round/>
                  <a:headEnd/>
                  <a:tailEnd/>
                </a:ln>
              </p:spPr>
              <p:txBody>
                <a:bodyPr/>
                <a:lstStyle/>
                <a:p>
                  <a:endParaRPr lang="en-US" sz="1050"/>
                </a:p>
              </p:txBody>
            </p:sp>
            <p:sp>
              <p:nvSpPr>
                <p:cNvPr id="29747" name="Rectangle 51"/>
                <p:cNvSpPr>
                  <a:spLocks noChangeArrowheads="1"/>
                </p:cNvSpPr>
                <p:nvPr/>
              </p:nvSpPr>
              <p:spPr bwMode="auto">
                <a:xfrm>
                  <a:off x="813" y="2886"/>
                  <a:ext cx="18355" cy="15611"/>
                </a:xfrm>
                <a:prstGeom prst="rect">
                  <a:avLst/>
                </a:prstGeom>
                <a:noFill/>
                <a:ln w="0">
                  <a:noFill/>
                  <a:miter lim="800000"/>
                  <a:headEnd/>
                  <a:tailEnd/>
                </a:ln>
              </p:spPr>
              <p:txBody>
                <a:bodyPr lIns="0" tIns="0" rIns="0" bIns="0"/>
                <a:lstStyle/>
                <a:p>
                  <a:pPr eaLnBrk="1" hangingPunct="1">
                    <a:spcBef>
                      <a:spcPct val="0"/>
                    </a:spcBef>
                  </a:pPr>
                  <a:r>
                    <a:rPr lang="en-US" sz="1050">
                      <a:latin typeface="Lucida Console" pitchFamily="49" charset="0"/>
                    </a:rPr>
                    <a:t>a[</a:t>
                  </a:r>
                  <a:r>
                    <a:rPr lang="en-US" sz="1050"/>
                    <a:t> </a:t>
                  </a:r>
                  <a:r>
                    <a:rPr lang="en-US" sz="1050">
                      <a:latin typeface="Lucida Console" pitchFamily="49" charset="0"/>
                    </a:rPr>
                    <a:t>2</a:t>
                  </a:r>
                  <a:r>
                    <a:rPr lang="en-US" sz="1050"/>
                    <a:t> </a:t>
                  </a:r>
                  <a:r>
                    <a:rPr lang="en-US" sz="1050">
                      <a:latin typeface="Lucida Console" pitchFamily="49" charset="0"/>
                    </a:rPr>
                    <a:t>][</a:t>
                  </a:r>
                  <a:r>
                    <a:rPr lang="en-US" sz="1050"/>
                    <a:t> </a:t>
                  </a:r>
                  <a:r>
                    <a:rPr lang="en-US" sz="1050">
                      <a:latin typeface="Lucida Console" pitchFamily="49" charset="0"/>
                    </a:rPr>
                    <a:t>3</a:t>
                  </a:r>
                  <a:r>
                    <a:rPr lang="en-US" sz="1050"/>
                    <a:t> </a:t>
                  </a:r>
                  <a:r>
                    <a:rPr lang="en-US" sz="1050">
                      <a:latin typeface="Lucida Console" pitchFamily="49" charset="0"/>
                    </a:rPr>
                    <a:t>]</a:t>
                  </a:r>
                </a:p>
                <a:p>
                  <a:pPr>
                    <a:spcBef>
                      <a:spcPct val="0"/>
                    </a:spcBef>
                  </a:pPr>
                  <a:endParaRPr lang="en-US" sz="1050">
                    <a:latin typeface="Lucida Console" pitchFamily="49" charset="0"/>
                  </a:endParaRPr>
                </a:p>
              </p:txBody>
            </p:sp>
          </p:grpSp>
        </p:grpSp>
        <p:sp>
          <p:nvSpPr>
            <p:cNvPr id="29748" name="Rectangle 52"/>
            <p:cNvSpPr>
              <a:spLocks noChangeArrowheads="1"/>
            </p:cNvSpPr>
            <p:nvPr/>
          </p:nvSpPr>
          <p:spPr bwMode="auto">
            <a:xfrm>
              <a:off x="2784" y="2928"/>
              <a:ext cx="1392" cy="113"/>
            </a:xfrm>
            <a:prstGeom prst="rect">
              <a:avLst/>
            </a:prstGeom>
            <a:noFill/>
            <a:ln w="0">
              <a:noFill/>
              <a:miter lim="800000"/>
              <a:headEnd/>
              <a:tailEnd/>
            </a:ln>
          </p:spPr>
          <p:txBody>
            <a:bodyPr lIns="0" tIns="0" rIns="0" bIns="0"/>
            <a:lstStyle/>
            <a:p>
              <a:pPr eaLnBrk="1" hangingPunct="1">
                <a:spcBef>
                  <a:spcPct val="0"/>
                </a:spcBef>
              </a:pPr>
              <a:r>
                <a:rPr lang="en-US" sz="1050" b="1" dirty="0">
                  <a:solidFill>
                    <a:srgbClr val="C00000"/>
                  </a:solidFill>
                  <a:latin typeface="Lucida Console" pitchFamily="49" charset="0"/>
                </a:rPr>
                <a:t>Row subscript</a:t>
              </a:r>
            </a:p>
            <a:p>
              <a:pPr>
                <a:spcBef>
                  <a:spcPct val="0"/>
                </a:spcBef>
              </a:pPr>
              <a:endParaRPr lang="en-US" sz="1050" b="1" dirty="0">
                <a:solidFill>
                  <a:srgbClr val="C00000"/>
                </a:solidFill>
                <a:latin typeface="Lucida Console" pitchFamily="49" charset="0"/>
              </a:endParaRPr>
            </a:p>
          </p:txBody>
        </p:sp>
        <p:sp>
          <p:nvSpPr>
            <p:cNvPr id="29749" name="Rectangle 53"/>
            <p:cNvSpPr>
              <a:spLocks noChangeArrowheads="1"/>
            </p:cNvSpPr>
            <p:nvPr/>
          </p:nvSpPr>
          <p:spPr bwMode="auto">
            <a:xfrm>
              <a:off x="1392" y="2832"/>
              <a:ext cx="1056" cy="144"/>
            </a:xfrm>
            <a:prstGeom prst="rect">
              <a:avLst/>
            </a:prstGeom>
            <a:noFill/>
            <a:ln w="0">
              <a:noFill/>
              <a:miter lim="800000"/>
              <a:headEnd/>
              <a:tailEnd/>
            </a:ln>
          </p:spPr>
          <p:txBody>
            <a:bodyPr lIns="0" tIns="0" rIns="0" bIns="0"/>
            <a:lstStyle/>
            <a:p>
              <a:pPr eaLnBrk="1" hangingPunct="1">
                <a:spcBef>
                  <a:spcPct val="0"/>
                </a:spcBef>
              </a:pPr>
              <a:r>
                <a:rPr lang="en-US" sz="1050" b="1" dirty="0">
                  <a:solidFill>
                    <a:srgbClr val="C00000"/>
                  </a:solidFill>
                  <a:latin typeface="Lucida Console" pitchFamily="49" charset="0"/>
                </a:rPr>
                <a:t>Array name</a:t>
              </a:r>
            </a:p>
            <a:p>
              <a:pPr>
                <a:spcBef>
                  <a:spcPct val="0"/>
                </a:spcBef>
              </a:pPr>
              <a:endParaRPr lang="en-US" sz="1050" b="1" dirty="0">
                <a:solidFill>
                  <a:srgbClr val="C00000"/>
                </a:solidFill>
                <a:latin typeface="Lucida Console" pitchFamily="49" charset="0"/>
              </a:endParaRPr>
            </a:p>
          </p:txBody>
        </p:sp>
        <p:sp>
          <p:nvSpPr>
            <p:cNvPr id="29750" name="Rectangle 54"/>
            <p:cNvSpPr>
              <a:spLocks noChangeArrowheads="1"/>
            </p:cNvSpPr>
            <p:nvPr/>
          </p:nvSpPr>
          <p:spPr bwMode="auto">
            <a:xfrm>
              <a:off x="3249" y="2658"/>
              <a:ext cx="1599" cy="126"/>
            </a:xfrm>
            <a:prstGeom prst="rect">
              <a:avLst/>
            </a:prstGeom>
            <a:noFill/>
            <a:ln w="0">
              <a:noFill/>
              <a:miter lim="800000"/>
              <a:headEnd/>
              <a:tailEnd/>
            </a:ln>
          </p:spPr>
          <p:txBody>
            <a:bodyPr lIns="0" tIns="0" rIns="0" bIns="0"/>
            <a:lstStyle/>
            <a:p>
              <a:pPr eaLnBrk="1" hangingPunct="1">
                <a:spcBef>
                  <a:spcPct val="0"/>
                </a:spcBef>
              </a:pPr>
              <a:r>
                <a:rPr lang="en-US" sz="1050" b="1" dirty="0">
                  <a:solidFill>
                    <a:srgbClr val="C00000"/>
                  </a:solidFill>
                  <a:latin typeface="Lucida Console" pitchFamily="49" charset="0"/>
                </a:rPr>
                <a:t>Column subscript</a:t>
              </a:r>
            </a:p>
            <a:p>
              <a:pPr>
                <a:spcBef>
                  <a:spcPct val="0"/>
                </a:spcBef>
              </a:pPr>
              <a:endParaRPr lang="en-US" sz="1050" b="1" dirty="0">
                <a:solidFill>
                  <a:srgbClr val="C00000"/>
                </a:solidFill>
                <a:latin typeface="Lucida Console" pitchFamily="49" charset="0"/>
              </a:endParaRPr>
            </a:p>
          </p:txBody>
        </p:sp>
        <p:sp>
          <p:nvSpPr>
            <p:cNvPr id="29751" name="Freeform 55"/>
            <p:cNvSpPr>
              <a:spLocks/>
            </p:cNvSpPr>
            <p:nvPr/>
          </p:nvSpPr>
          <p:spPr bwMode="auto">
            <a:xfrm>
              <a:off x="2208" y="2448"/>
              <a:ext cx="48" cy="432"/>
            </a:xfrm>
            <a:custGeom>
              <a:avLst/>
              <a:gdLst/>
              <a:ahLst/>
              <a:cxnLst>
                <a:cxn ang="0">
                  <a:pos x="0" y="0"/>
                </a:cxn>
                <a:cxn ang="0">
                  <a:pos x="0" y="19984"/>
                </a:cxn>
              </a:cxnLst>
              <a:rect l="0" t="0" r="r" b="b"/>
              <a:pathLst>
                <a:path w="20000" h="20000">
                  <a:moveTo>
                    <a:pt x="0" y="0"/>
                  </a:moveTo>
                  <a:lnTo>
                    <a:pt x="0" y="19984"/>
                  </a:lnTo>
                </a:path>
              </a:pathLst>
            </a:custGeom>
            <a:solidFill>
              <a:srgbClr val="FFFFFF"/>
            </a:solidFill>
            <a:ln w="3175">
              <a:solidFill>
                <a:srgbClr val="000000"/>
              </a:solidFill>
              <a:round/>
              <a:headEnd type="triangle" w="med" len="sm"/>
              <a:tailEnd/>
            </a:ln>
          </p:spPr>
          <p:txBody>
            <a:bodyPr/>
            <a:lstStyle/>
            <a:p>
              <a:endParaRPr lang="en-US" sz="1050"/>
            </a:p>
          </p:txBody>
        </p:sp>
        <p:sp>
          <p:nvSpPr>
            <p:cNvPr id="29752" name="Freeform 56"/>
            <p:cNvSpPr>
              <a:spLocks/>
            </p:cNvSpPr>
            <p:nvPr/>
          </p:nvSpPr>
          <p:spPr bwMode="auto">
            <a:xfrm flipH="1">
              <a:off x="2352" y="2448"/>
              <a:ext cx="47" cy="593"/>
            </a:xfrm>
            <a:custGeom>
              <a:avLst/>
              <a:gdLst/>
              <a:ahLst/>
              <a:cxnLst>
                <a:cxn ang="0">
                  <a:pos x="0" y="0"/>
                </a:cxn>
                <a:cxn ang="0">
                  <a:pos x="0" y="19977"/>
                </a:cxn>
              </a:cxnLst>
              <a:rect l="0" t="0" r="r" b="b"/>
              <a:pathLst>
                <a:path w="20000" h="20000">
                  <a:moveTo>
                    <a:pt x="0" y="0"/>
                  </a:moveTo>
                  <a:lnTo>
                    <a:pt x="0" y="19977"/>
                  </a:lnTo>
                </a:path>
              </a:pathLst>
            </a:custGeom>
            <a:solidFill>
              <a:srgbClr val="FFFFFF"/>
            </a:solidFill>
            <a:ln w="3175">
              <a:solidFill>
                <a:srgbClr val="000000"/>
              </a:solidFill>
              <a:round/>
              <a:headEnd type="triangle" w="med" len="sm"/>
              <a:tailEnd/>
            </a:ln>
          </p:spPr>
          <p:txBody>
            <a:bodyPr/>
            <a:lstStyle/>
            <a:p>
              <a:endParaRPr lang="en-US" sz="1050"/>
            </a:p>
          </p:txBody>
        </p:sp>
        <p:sp>
          <p:nvSpPr>
            <p:cNvPr id="29753" name="Freeform 57"/>
            <p:cNvSpPr>
              <a:spLocks/>
            </p:cNvSpPr>
            <p:nvPr/>
          </p:nvSpPr>
          <p:spPr bwMode="auto">
            <a:xfrm>
              <a:off x="2737" y="2448"/>
              <a:ext cx="47" cy="288"/>
            </a:xfrm>
            <a:custGeom>
              <a:avLst/>
              <a:gdLst/>
              <a:ahLst/>
              <a:cxnLst>
                <a:cxn ang="0">
                  <a:pos x="0" y="0"/>
                </a:cxn>
                <a:cxn ang="0">
                  <a:pos x="0" y="19962"/>
                </a:cxn>
              </a:cxnLst>
              <a:rect l="0" t="0" r="r" b="b"/>
              <a:pathLst>
                <a:path w="20000" h="20000">
                  <a:moveTo>
                    <a:pt x="0" y="0"/>
                  </a:moveTo>
                  <a:lnTo>
                    <a:pt x="0" y="19962"/>
                  </a:lnTo>
                </a:path>
              </a:pathLst>
            </a:custGeom>
            <a:solidFill>
              <a:srgbClr val="FFFFFF"/>
            </a:solidFill>
            <a:ln w="3175">
              <a:solidFill>
                <a:srgbClr val="000000"/>
              </a:solidFill>
              <a:round/>
              <a:headEnd type="triangle" w="med" len="sm"/>
              <a:tailEnd/>
            </a:ln>
          </p:spPr>
          <p:txBody>
            <a:bodyPr/>
            <a:lstStyle/>
            <a:p>
              <a:endParaRPr lang="en-US" sz="1050"/>
            </a:p>
          </p:txBody>
        </p:sp>
        <p:sp>
          <p:nvSpPr>
            <p:cNvPr id="29754" name="Freeform 58"/>
            <p:cNvSpPr>
              <a:spLocks/>
            </p:cNvSpPr>
            <p:nvPr/>
          </p:nvSpPr>
          <p:spPr bwMode="auto">
            <a:xfrm flipV="1">
              <a:off x="2736" y="2688"/>
              <a:ext cx="480" cy="47"/>
            </a:xfrm>
            <a:custGeom>
              <a:avLst/>
              <a:gdLst/>
              <a:ahLst/>
              <a:cxnLst>
                <a:cxn ang="0">
                  <a:pos x="19925" y="0"/>
                </a:cxn>
                <a:cxn ang="0">
                  <a:pos x="0" y="0"/>
                </a:cxn>
              </a:cxnLst>
              <a:rect l="0" t="0" r="r" b="b"/>
              <a:pathLst>
                <a:path w="20000" h="20000">
                  <a:moveTo>
                    <a:pt x="19925" y="0"/>
                  </a:moveTo>
                  <a:lnTo>
                    <a:pt x="0" y="0"/>
                  </a:lnTo>
                </a:path>
              </a:pathLst>
            </a:custGeom>
            <a:solidFill>
              <a:srgbClr val="FFFFFF"/>
            </a:solidFill>
            <a:ln w="3175">
              <a:solidFill>
                <a:srgbClr val="000000"/>
              </a:solidFill>
              <a:round/>
              <a:headEnd/>
              <a:tailEnd/>
            </a:ln>
          </p:spPr>
          <p:txBody>
            <a:bodyPr/>
            <a:lstStyle/>
            <a:p>
              <a:endParaRPr lang="en-US" sz="1050"/>
            </a:p>
          </p:txBody>
        </p:sp>
      </p:grpSp>
      <p:sp>
        <p:nvSpPr>
          <p:cNvPr id="29755" name="Rectangle 59"/>
          <p:cNvSpPr>
            <a:spLocks noChangeArrowheads="1"/>
          </p:cNvSpPr>
          <p:nvPr/>
        </p:nvSpPr>
        <p:spPr bwMode="auto">
          <a:xfrm>
            <a:off x="1143000" y="1778794"/>
            <a:ext cx="4114800" cy="253916"/>
          </a:xfrm>
          <a:prstGeom prst="rect">
            <a:avLst/>
          </a:prstGeom>
          <a:noFill/>
          <a:ln w="9525">
            <a:noFill/>
            <a:miter lim="800000"/>
            <a:headEnd/>
            <a:tailEnd/>
          </a:ln>
          <a:effectLst/>
        </p:spPr>
        <p:txBody>
          <a:bodyPr>
            <a:spAutoFit/>
          </a:bodyPr>
          <a:lstStyle/>
          <a:p>
            <a:endParaRPr lang="en-US" sz="1050"/>
          </a:p>
        </p:txBody>
      </p:sp>
      <p:cxnSp>
        <p:nvCxnSpPr>
          <p:cNvPr id="59" name="Straight Connector 58"/>
          <p:cNvCxnSpPr/>
          <p:nvPr/>
        </p:nvCxnSpPr>
        <p:spPr>
          <a:xfrm>
            <a:off x="4000500" y="5657850"/>
            <a:ext cx="400050" cy="1"/>
          </a:xfrm>
          <a:prstGeom prst="line">
            <a:avLst/>
          </a:prstGeom>
        </p:spPr>
        <p:style>
          <a:lnRef idx="1">
            <a:schemeClr val="dk1"/>
          </a:lnRef>
          <a:fillRef idx="0">
            <a:schemeClr val="dk1"/>
          </a:fillRef>
          <a:effectRef idx="0">
            <a:schemeClr val="dk1"/>
          </a:effectRef>
          <a:fontRef idx="minor">
            <a:schemeClr val="tx1"/>
          </a:fontRef>
        </p:style>
      </p:cxnSp>
      <p:sp>
        <p:nvSpPr>
          <p:cNvPr id="16" name="Footer Placeholder 15">
            <a:extLst>
              <a:ext uri="{FF2B5EF4-FFF2-40B4-BE49-F238E27FC236}">
                <a16:creationId xmlns:a16="http://schemas.microsoft.com/office/drawing/2014/main" id="{C3134420-AF0C-4FD7-A187-EF0457345416}"/>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240" y="697706"/>
            <a:ext cx="6172200" cy="857250"/>
          </a:xfrm>
        </p:spPr>
        <p:txBody>
          <a:bodyPr>
            <a:normAutofit fontScale="90000"/>
          </a:bodyPr>
          <a:lstStyle/>
          <a:p>
            <a:r>
              <a:rPr lang="en-IN" dirty="0"/>
              <a:t>Memory representation of 2D-Array</a:t>
            </a:r>
          </a:p>
        </p:txBody>
      </p:sp>
      <p:sp>
        <p:nvSpPr>
          <p:cNvPr id="3" name="Content Placeholder 2"/>
          <p:cNvSpPr>
            <a:spLocks noGrp="1"/>
          </p:cNvSpPr>
          <p:nvPr>
            <p:ph idx="1"/>
          </p:nvPr>
        </p:nvSpPr>
        <p:spPr>
          <a:xfrm>
            <a:off x="1128499" y="1273969"/>
            <a:ext cx="6172200" cy="4457700"/>
          </a:xfrm>
        </p:spPr>
        <p:txBody>
          <a:bodyPr>
            <a:normAutofit/>
          </a:bodyPr>
          <a:lstStyle/>
          <a:p>
            <a:r>
              <a:rPr lang="en-IN" sz="1500" dirty="0"/>
              <a:t>A 2D array’s elements are stored in continuous memory locations. It can be represented in memory using any of the following two ways:</a:t>
            </a:r>
            <a:br>
              <a:rPr lang="en-IN" sz="1500" dirty="0"/>
            </a:br>
            <a:br>
              <a:rPr lang="en-IN" sz="1500" dirty="0"/>
            </a:br>
            <a:r>
              <a:rPr lang="en-IN" sz="1500" dirty="0"/>
              <a:t>1. Column-Major Order</a:t>
            </a:r>
            <a:br>
              <a:rPr lang="en-IN" sz="1500" dirty="0"/>
            </a:br>
            <a:r>
              <a:rPr lang="en-IN" sz="1500" dirty="0"/>
              <a:t>2. Row-Major Order</a:t>
            </a:r>
            <a:br>
              <a:rPr lang="en-IN" sz="1500" dirty="0"/>
            </a:br>
            <a:br>
              <a:rPr lang="en-IN" sz="1500" dirty="0"/>
            </a:br>
            <a:r>
              <a:rPr lang="en-IN" sz="1500" b="1" dirty="0"/>
              <a:t>1. Column-Major Order:</a:t>
            </a:r>
            <a:br>
              <a:rPr lang="en-IN" sz="1500" dirty="0"/>
            </a:br>
            <a:r>
              <a:rPr lang="en-IN" sz="1500" dirty="0"/>
              <a:t>In this method the elements are stored column wise, i.e. m elements of first column are stored in first m locations, m elements of second column are stored in next m locations and so on. E.g.</a:t>
            </a:r>
            <a:br>
              <a:rPr lang="en-IN" sz="1500" dirty="0"/>
            </a:br>
            <a:r>
              <a:rPr lang="en-IN" sz="1500" dirty="0"/>
              <a:t>A 3 x 4 array will stored as below:</a:t>
            </a:r>
          </a:p>
          <a:p>
            <a:endParaRPr lang="en-IN" sz="1500" dirty="0"/>
          </a:p>
        </p:txBody>
      </p:sp>
      <p:pic>
        <p:nvPicPr>
          <p:cNvPr id="3074" name="Picture 2" descr="http://xpode.com/Downloads/Gallery/fullImage/172011723778Array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7562" y="3523291"/>
            <a:ext cx="2829139" cy="220837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08A1649-4072-4525-A723-A8F370F36BD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254436733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5055" y="1076973"/>
            <a:ext cx="7886700" cy="441662"/>
          </a:xfrm>
        </p:spPr>
        <p:txBody>
          <a:bodyPr>
            <a:normAutofit fontScale="90000"/>
          </a:bodyPr>
          <a:lstStyle/>
          <a:p>
            <a:r>
              <a:rPr lang="en-IN" dirty="0"/>
              <a:t>Memory representation of 2D-Array</a:t>
            </a:r>
          </a:p>
        </p:txBody>
      </p:sp>
      <p:sp>
        <p:nvSpPr>
          <p:cNvPr id="4" name="Content Placeholder 3"/>
          <p:cNvSpPr>
            <a:spLocks noGrp="1"/>
          </p:cNvSpPr>
          <p:nvPr>
            <p:ph idx="1"/>
          </p:nvPr>
        </p:nvSpPr>
        <p:spPr>
          <a:xfrm>
            <a:off x="1369219" y="1691880"/>
            <a:ext cx="6172200" cy="3394472"/>
          </a:xfrm>
        </p:spPr>
        <p:txBody>
          <a:bodyPr>
            <a:normAutofit/>
          </a:bodyPr>
          <a:lstStyle/>
          <a:p>
            <a:pPr marL="0" indent="0">
              <a:buNone/>
            </a:pPr>
            <a:r>
              <a:rPr lang="en-IN" sz="1800" b="1" dirty="0"/>
              <a:t>2. Row-Major Order:</a:t>
            </a:r>
            <a:br>
              <a:rPr lang="en-IN" sz="1800" dirty="0"/>
            </a:br>
            <a:r>
              <a:rPr lang="en-IN" sz="1800" dirty="0"/>
              <a:t>In this method the elements are stored row wise, i.e. n elements of first row are stored in first n locations, n elements of second row are stored in next n locations and so on. E.g.</a:t>
            </a:r>
            <a:br>
              <a:rPr lang="en-IN" sz="1800" dirty="0"/>
            </a:br>
            <a:r>
              <a:rPr lang="en-IN" sz="1800" dirty="0"/>
              <a:t>A 3 x 4 array will stored as below:</a:t>
            </a:r>
          </a:p>
          <a:p>
            <a:endParaRPr lang="en-IN" sz="1800" dirty="0"/>
          </a:p>
        </p:txBody>
      </p:sp>
      <p:pic>
        <p:nvPicPr>
          <p:cNvPr id="4100" name="Picture 4" descr="http://xpode.com/Downloads/Gallery/fullImage/172011723565Array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300" y="3257550"/>
            <a:ext cx="3543300" cy="26860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CD2B913-3F26-495E-A14E-FF2C928CD83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187087025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0" name="Rectangle 70"/>
          <p:cNvSpPr>
            <a:spLocks noGrp="1" noChangeArrowheads="1"/>
          </p:cNvSpPr>
          <p:nvPr>
            <p:ph type="title"/>
          </p:nvPr>
        </p:nvSpPr>
        <p:spPr/>
        <p:txBody>
          <a:bodyPr/>
          <a:lstStyle/>
          <a:p>
            <a:r>
              <a:rPr lang="en-US" dirty="0"/>
              <a:t>Initialization</a:t>
            </a:r>
          </a:p>
        </p:txBody>
      </p:sp>
      <p:sp>
        <p:nvSpPr>
          <p:cNvPr id="30791" name="Rectangle 71"/>
          <p:cNvSpPr>
            <a:spLocks noGrp="1" noChangeArrowheads="1"/>
          </p:cNvSpPr>
          <p:nvPr>
            <p:ph idx="1"/>
          </p:nvPr>
        </p:nvSpPr>
        <p:spPr/>
        <p:txBody>
          <a:bodyPr>
            <a:normAutofit/>
          </a:bodyPr>
          <a:lstStyle/>
          <a:p>
            <a:pPr marL="0" indent="0">
              <a:buNone/>
            </a:pPr>
            <a:r>
              <a:rPr lang="en-US" sz="1950" b="1" dirty="0"/>
              <a:t>1) Initializing at the point of declaration:</a:t>
            </a:r>
          </a:p>
          <a:p>
            <a:endParaRPr lang="en-US" sz="1950" dirty="0"/>
          </a:p>
          <a:p>
            <a:pPr lvl="1">
              <a:buFont typeface="Arial" panose="020B0604020202020204" pitchFamily="34" charset="0"/>
              <a:buChar char="•"/>
            </a:pPr>
            <a:r>
              <a:rPr lang="en-US" sz="1950" dirty="0">
                <a:latin typeface="Lucida Console" pitchFamily="49" charset="0"/>
              </a:rPr>
              <a:t>int a[</a:t>
            </a:r>
            <a:r>
              <a:rPr lang="en-US" sz="1950" dirty="0"/>
              <a:t> </a:t>
            </a:r>
            <a:r>
              <a:rPr lang="en-US" sz="1950" dirty="0">
                <a:latin typeface="Lucida Console" pitchFamily="49" charset="0"/>
              </a:rPr>
              <a:t>2</a:t>
            </a:r>
            <a:r>
              <a:rPr lang="en-US" sz="1950" dirty="0"/>
              <a:t> </a:t>
            </a:r>
            <a:r>
              <a:rPr lang="en-US" sz="1950" dirty="0">
                <a:latin typeface="Lucida Console" pitchFamily="49" charset="0"/>
              </a:rPr>
              <a:t>][</a:t>
            </a:r>
            <a:r>
              <a:rPr lang="en-US" sz="1950" dirty="0"/>
              <a:t> </a:t>
            </a:r>
            <a:r>
              <a:rPr lang="en-US" sz="1950" dirty="0">
                <a:latin typeface="Lucida Console" pitchFamily="49" charset="0"/>
              </a:rPr>
              <a:t>2</a:t>
            </a:r>
            <a:r>
              <a:rPr lang="en-US" sz="1950" dirty="0"/>
              <a:t> </a:t>
            </a:r>
            <a:r>
              <a:rPr lang="en-US" sz="1950" dirty="0">
                <a:latin typeface="Lucida Console" pitchFamily="49" charset="0"/>
              </a:rPr>
              <a:t>]</a:t>
            </a:r>
            <a:r>
              <a:rPr lang="en-US" sz="1950" dirty="0"/>
              <a:t> </a:t>
            </a:r>
            <a:r>
              <a:rPr lang="en-US" sz="1950" dirty="0">
                <a:latin typeface="Lucida Console" pitchFamily="49" charset="0"/>
              </a:rPr>
              <a:t>=</a:t>
            </a:r>
            <a:r>
              <a:rPr lang="en-US" sz="1950" dirty="0"/>
              <a:t> </a:t>
            </a:r>
            <a:r>
              <a:rPr lang="en-US" sz="1950" dirty="0">
                <a:latin typeface="Lucida Console" pitchFamily="49" charset="0"/>
              </a:rPr>
              <a:t>{</a:t>
            </a:r>
            <a:r>
              <a:rPr lang="en-US" sz="1950" dirty="0"/>
              <a:t> </a:t>
            </a:r>
            <a:r>
              <a:rPr lang="en-US" sz="1950" dirty="0">
                <a:latin typeface="Lucida Console" pitchFamily="49" charset="0"/>
              </a:rPr>
              <a:t>{</a:t>
            </a:r>
            <a:r>
              <a:rPr lang="en-US" sz="1950" dirty="0"/>
              <a:t> </a:t>
            </a:r>
            <a:r>
              <a:rPr lang="en-US" sz="1950" dirty="0">
                <a:latin typeface="Lucida Console" pitchFamily="49" charset="0"/>
              </a:rPr>
              <a:t>1,</a:t>
            </a:r>
            <a:r>
              <a:rPr lang="en-US" sz="1950" dirty="0"/>
              <a:t> </a:t>
            </a:r>
            <a:r>
              <a:rPr lang="en-US" sz="1950" dirty="0">
                <a:latin typeface="Lucida Console" pitchFamily="49" charset="0"/>
              </a:rPr>
              <a:t>2</a:t>
            </a:r>
            <a:r>
              <a:rPr lang="en-US" sz="1950" dirty="0"/>
              <a:t> </a:t>
            </a:r>
            <a:r>
              <a:rPr lang="en-US" sz="1950" dirty="0">
                <a:latin typeface="Lucida Console" pitchFamily="49" charset="0"/>
              </a:rPr>
              <a:t>},</a:t>
            </a:r>
            <a:r>
              <a:rPr lang="en-US" sz="1950" dirty="0"/>
              <a:t> </a:t>
            </a:r>
            <a:r>
              <a:rPr lang="en-US" sz="1950" dirty="0">
                <a:latin typeface="Lucida Console" pitchFamily="49" charset="0"/>
              </a:rPr>
              <a:t>{</a:t>
            </a:r>
            <a:r>
              <a:rPr lang="en-US" sz="1950" dirty="0"/>
              <a:t> </a:t>
            </a:r>
            <a:r>
              <a:rPr lang="en-US" sz="1950" dirty="0">
                <a:latin typeface="Lucida Console" pitchFamily="49" charset="0"/>
              </a:rPr>
              <a:t>3,</a:t>
            </a:r>
            <a:r>
              <a:rPr lang="en-US" sz="1950" dirty="0"/>
              <a:t> </a:t>
            </a:r>
            <a:r>
              <a:rPr lang="en-US" sz="1950" dirty="0">
                <a:latin typeface="Lucida Console" pitchFamily="49" charset="0"/>
              </a:rPr>
              <a:t>4</a:t>
            </a:r>
            <a:r>
              <a:rPr lang="en-US" sz="1950" dirty="0"/>
              <a:t> </a:t>
            </a:r>
            <a:r>
              <a:rPr lang="en-US" sz="1950" dirty="0">
                <a:latin typeface="Lucida Console" pitchFamily="49" charset="0"/>
              </a:rPr>
              <a:t>}</a:t>
            </a:r>
            <a:r>
              <a:rPr lang="en-US" sz="1950" dirty="0"/>
              <a:t> </a:t>
            </a:r>
            <a:r>
              <a:rPr lang="en-US" sz="1950" dirty="0">
                <a:latin typeface="Lucida Console" pitchFamily="49" charset="0"/>
              </a:rPr>
              <a:t>};</a:t>
            </a:r>
            <a:r>
              <a:rPr lang="en-US" sz="1950" b="1" dirty="0">
                <a:latin typeface="Lucida Console" pitchFamily="49" charset="0"/>
              </a:rPr>
              <a:t> </a:t>
            </a:r>
          </a:p>
          <a:p>
            <a:pPr marL="342900" lvl="1" indent="0">
              <a:buNone/>
            </a:pPr>
            <a:r>
              <a:rPr lang="en-US" sz="1950" dirty="0" err="1"/>
              <a:t>Initializers</a:t>
            </a:r>
            <a:r>
              <a:rPr lang="en-US" sz="1950" dirty="0"/>
              <a:t> grouped by row in braces </a:t>
            </a:r>
          </a:p>
          <a:p>
            <a:pPr lvl="1">
              <a:buFont typeface="Arial" panose="020B0604020202020204" pitchFamily="34" charset="0"/>
              <a:buChar char="•"/>
            </a:pPr>
            <a:r>
              <a:rPr lang="en-US" sz="1950" dirty="0"/>
              <a:t>If not enough, unspecified elements set to zero</a:t>
            </a:r>
          </a:p>
          <a:p>
            <a:pPr lvl="2"/>
            <a:r>
              <a:rPr lang="en-US" sz="1950" dirty="0">
                <a:latin typeface="Lucida Console" pitchFamily="49" charset="0"/>
              </a:rPr>
              <a:t>Int a[</a:t>
            </a:r>
            <a:r>
              <a:rPr lang="en-US" sz="1950" dirty="0"/>
              <a:t> </a:t>
            </a:r>
            <a:r>
              <a:rPr lang="en-US" sz="1950" dirty="0">
                <a:latin typeface="Lucida Console" pitchFamily="49" charset="0"/>
              </a:rPr>
              <a:t>2</a:t>
            </a:r>
            <a:r>
              <a:rPr lang="en-US" sz="1950" dirty="0"/>
              <a:t> </a:t>
            </a:r>
            <a:r>
              <a:rPr lang="en-US" sz="1950" dirty="0">
                <a:latin typeface="Lucida Console" pitchFamily="49" charset="0"/>
              </a:rPr>
              <a:t>][</a:t>
            </a:r>
            <a:r>
              <a:rPr lang="en-US" sz="1950" dirty="0"/>
              <a:t> </a:t>
            </a:r>
            <a:r>
              <a:rPr lang="en-US" sz="1950" dirty="0">
                <a:latin typeface="Lucida Console" pitchFamily="49" charset="0"/>
              </a:rPr>
              <a:t>2</a:t>
            </a:r>
            <a:r>
              <a:rPr lang="en-US" sz="1950" dirty="0"/>
              <a:t> </a:t>
            </a:r>
            <a:r>
              <a:rPr lang="en-US" sz="1950" dirty="0">
                <a:latin typeface="Lucida Console" pitchFamily="49" charset="0"/>
              </a:rPr>
              <a:t>]</a:t>
            </a:r>
            <a:r>
              <a:rPr lang="en-US" sz="1950" dirty="0"/>
              <a:t> </a:t>
            </a:r>
            <a:r>
              <a:rPr lang="en-US" sz="1950" dirty="0">
                <a:latin typeface="Lucida Console" pitchFamily="49" charset="0"/>
              </a:rPr>
              <a:t>=</a:t>
            </a:r>
            <a:r>
              <a:rPr lang="en-US" sz="1950" dirty="0"/>
              <a:t> </a:t>
            </a:r>
            <a:r>
              <a:rPr lang="en-US" sz="1950" dirty="0">
                <a:latin typeface="Lucida Console" pitchFamily="49" charset="0"/>
              </a:rPr>
              <a:t>{</a:t>
            </a:r>
            <a:r>
              <a:rPr lang="en-US" sz="1950" dirty="0"/>
              <a:t> </a:t>
            </a:r>
            <a:r>
              <a:rPr lang="en-US" sz="1950" dirty="0">
                <a:latin typeface="Lucida Console" pitchFamily="49" charset="0"/>
              </a:rPr>
              <a:t>{</a:t>
            </a:r>
            <a:r>
              <a:rPr lang="en-US" sz="1950" dirty="0"/>
              <a:t> </a:t>
            </a:r>
            <a:r>
              <a:rPr lang="en-US" sz="1950" dirty="0">
                <a:latin typeface="Lucida Console" pitchFamily="49" charset="0"/>
              </a:rPr>
              <a:t>1</a:t>
            </a:r>
            <a:r>
              <a:rPr lang="en-US" sz="1950" dirty="0"/>
              <a:t> </a:t>
            </a:r>
            <a:r>
              <a:rPr lang="en-US" sz="1950" dirty="0">
                <a:latin typeface="Lucida Console" pitchFamily="49" charset="0"/>
              </a:rPr>
              <a:t>},</a:t>
            </a:r>
            <a:r>
              <a:rPr lang="en-US" sz="1950" dirty="0"/>
              <a:t> </a:t>
            </a:r>
            <a:r>
              <a:rPr lang="en-US" sz="1950" dirty="0">
                <a:latin typeface="Lucida Console" pitchFamily="49" charset="0"/>
              </a:rPr>
              <a:t>{</a:t>
            </a:r>
            <a:r>
              <a:rPr lang="en-US" sz="1950" dirty="0"/>
              <a:t> </a:t>
            </a:r>
            <a:r>
              <a:rPr lang="en-US" sz="1950" dirty="0">
                <a:latin typeface="Lucida Console" pitchFamily="49" charset="0"/>
              </a:rPr>
              <a:t>3,</a:t>
            </a:r>
            <a:r>
              <a:rPr lang="en-US" sz="1950" dirty="0"/>
              <a:t> </a:t>
            </a:r>
            <a:r>
              <a:rPr lang="en-US" sz="1950" dirty="0">
                <a:latin typeface="Lucida Console" pitchFamily="49" charset="0"/>
              </a:rPr>
              <a:t>4</a:t>
            </a:r>
            <a:r>
              <a:rPr lang="en-US" sz="1950" dirty="0"/>
              <a:t> </a:t>
            </a:r>
            <a:r>
              <a:rPr lang="en-US" sz="1950" dirty="0">
                <a:latin typeface="Lucida Console" pitchFamily="49" charset="0"/>
              </a:rPr>
              <a:t>}</a:t>
            </a:r>
            <a:r>
              <a:rPr lang="en-US" sz="1950" dirty="0"/>
              <a:t> </a:t>
            </a:r>
            <a:r>
              <a:rPr lang="en-US" sz="1950" dirty="0">
                <a:latin typeface="Lucida Console" pitchFamily="49" charset="0"/>
              </a:rPr>
              <a:t>};</a:t>
            </a:r>
            <a:r>
              <a:rPr lang="en-US" sz="1950" b="1" dirty="0">
                <a:latin typeface="Lucida Console" pitchFamily="49" charset="0"/>
              </a:rPr>
              <a:t> </a:t>
            </a:r>
          </a:p>
          <a:p>
            <a:r>
              <a:rPr lang="en-IN" dirty="0"/>
              <a:t>int a3[2][2]={1,2};//Remaining elements are zero</a:t>
            </a:r>
          </a:p>
          <a:p>
            <a:r>
              <a:rPr lang="en-IN" dirty="0"/>
              <a:t>int a4[2][2]={0};//All elements are zero</a:t>
            </a:r>
          </a:p>
          <a:p>
            <a:pPr lvl="2"/>
            <a:endParaRPr lang="en-US" sz="1950" b="1" dirty="0">
              <a:latin typeface="Lucida Console" pitchFamily="49" charset="0"/>
            </a:endParaRPr>
          </a:p>
        </p:txBody>
      </p:sp>
      <p:sp>
        <p:nvSpPr>
          <p:cNvPr id="30779" name="Rectangle 59"/>
          <p:cNvSpPr>
            <a:spLocks noChangeArrowheads="1"/>
          </p:cNvSpPr>
          <p:nvPr/>
        </p:nvSpPr>
        <p:spPr bwMode="auto">
          <a:xfrm>
            <a:off x="1143000" y="1778794"/>
            <a:ext cx="4114800" cy="253916"/>
          </a:xfrm>
          <a:prstGeom prst="rect">
            <a:avLst/>
          </a:prstGeom>
          <a:noFill/>
          <a:ln w="9525">
            <a:noFill/>
            <a:miter lim="800000"/>
            <a:headEnd/>
            <a:tailEnd/>
          </a:ln>
          <a:effectLst/>
        </p:spPr>
        <p:txBody>
          <a:bodyPr>
            <a:spAutoFit/>
          </a:bodyPr>
          <a:lstStyle/>
          <a:p>
            <a:endParaRPr lang="en-US" sz="1050"/>
          </a:p>
        </p:txBody>
      </p:sp>
      <p:sp>
        <p:nvSpPr>
          <p:cNvPr id="30780" name="Rectangle 60"/>
          <p:cNvSpPr>
            <a:spLocks noChangeArrowheads="1"/>
          </p:cNvSpPr>
          <p:nvPr/>
        </p:nvSpPr>
        <p:spPr bwMode="auto">
          <a:xfrm>
            <a:off x="1143000" y="3595688"/>
            <a:ext cx="4114800" cy="530915"/>
          </a:xfrm>
          <a:prstGeom prst="rect">
            <a:avLst/>
          </a:prstGeom>
          <a:noFill/>
          <a:ln w="9525">
            <a:noFill/>
            <a:miter lim="800000"/>
            <a:headEnd/>
            <a:tailEnd/>
          </a:ln>
          <a:effectLst/>
        </p:spPr>
        <p:txBody>
          <a:bodyPr>
            <a:spAutoFit/>
          </a:bodyPr>
          <a:lstStyle/>
          <a:p>
            <a:pPr eaLnBrk="1" hangingPunct="1">
              <a:spcBef>
                <a:spcPct val="0"/>
              </a:spcBef>
            </a:pPr>
            <a:r>
              <a:rPr lang="en-US" sz="1050"/>
              <a:t> </a:t>
            </a:r>
          </a:p>
          <a:p>
            <a:pPr>
              <a:spcBef>
                <a:spcPct val="0"/>
              </a:spcBef>
            </a:pPr>
            <a:endParaRPr lang="en-US" sz="1800"/>
          </a:p>
        </p:txBody>
      </p:sp>
      <p:sp>
        <p:nvSpPr>
          <p:cNvPr id="30781" name="Rectangle 61"/>
          <p:cNvSpPr>
            <a:spLocks noChangeArrowheads="1"/>
          </p:cNvSpPr>
          <p:nvPr/>
        </p:nvSpPr>
        <p:spPr bwMode="auto">
          <a:xfrm>
            <a:off x="1143000" y="3305176"/>
            <a:ext cx="6858000" cy="530915"/>
          </a:xfrm>
          <a:prstGeom prst="rect">
            <a:avLst/>
          </a:prstGeom>
          <a:noFill/>
          <a:ln w="9525">
            <a:noFill/>
            <a:miter lim="800000"/>
            <a:headEnd/>
            <a:tailEnd/>
          </a:ln>
          <a:effectLst/>
        </p:spPr>
        <p:txBody>
          <a:bodyPr>
            <a:spAutoFit/>
          </a:bodyPr>
          <a:lstStyle/>
          <a:p>
            <a:pPr eaLnBrk="1" hangingPunct="1">
              <a:spcBef>
                <a:spcPct val="0"/>
              </a:spcBef>
            </a:pPr>
            <a:br>
              <a:rPr lang="en-US" sz="1050"/>
            </a:br>
            <a:endParaRPr lang="en-US" sz="1800"/>
          </a:p>
        </p:txBody>
      </p:sp>
      <p:grpSp>
        <p:nvGrpSpPr>
          <p:cNvPr id="2" name="Group 62"/>
          <p:cNvGrpSpPr>
            <a:grpSpLocks/>
          </p:cNvGrpSpPr>
          <p:nvPr/>
        </p:nvGrpSpPr>
        <p:grpSpPr bwMode="auto">
          <a:xfrm>
            <a:off x="6972300" y="2332445"/>
            <a:ext cx="685800" cy="457201"/>
            <a:chOff x="4224" y="2736"/>
            <a:chExt cx="576" cy="384"/>
          </a:xfrm>
        </p:grpSpPr>
        <p:sp>
          <p:nvSpPr>
            <p:cNvPr id="30783" name="Text Box 63"/>
            <p:cNvSpPr txBox="1">
              <a:spLocks noChangeArrowheads="1"/>
            </p:cNvSpPr>
            <p:nvPr/>
          </p:nvSpPr>
          <p:spPr bwMode="auto">
            <a:xfrm>
              <a:off x="4224" y="2736"/>
              <a:ext cx="576" cy="349"/>
            </a:xfrm>
            <a:prstGeom prst="rect">
              <a:avLst/>
            </a:prstGeom>
            <a:noFill/>
            <a:ln w="9525">
              <a:solidFill>
                <a:schemeClr val="tx1"/>
              </a:solidFill>
              <a:miter lim="800000"/>
              <a:headEnd/>
              <a:tailEnd/>
            </a:ln>
            <a:effectLst/>
          </p:spPr>
          <p:txBody>
            <a:bodyPr>
              <a:spAutoFit/>
            </a:bodyPr>
            <a:lstStyle/>
            <a:p>
              <a:r>
                <a:rPr lang="en-US" sz="1050" b="1" dirty="0">
                  <a:latin typeface="Lucida Console" pitchFamily="49" charset="0"/>
                </a:rPr>
                <a:t>1    2</a:t>
              </a:r>
            </a:p>
            <a:p>
              <a:r>
                <a:rPr lang="en-US" sz="1050" b="1" dirty="0">
                  <a:latin typeface="Lucida Console" pitchFamily="49" charset="0"/>
                </a:rPr>
                <a:t>3    4</a:t>
              </a:r>
            </a:p>
          </p:txBody>
        </p:sp>
        <p:sp>
          <p:nvSpPr>
            <p:cNvPr id="30784" name="Line 64"/>
            <p:cNvSpPr>
              <a:spLocks noChangeShapeType="1"/>
            </p:cNvSpPr>
            <p:nvPr/>
          </p:nvSpPr>
          <p:spPr bwMode="auto">
            <a:xfrm>
              <a:off x="4512" y="2736"/>
              <a:ext cx="0" cy="384"/>
            </a:xfrm>
            <a:prstGeom prst="line">
              <a:avLst/>
            </a:prstGeom>
            <a:noFill/>
            <a:ln w="9525">
              <a:solidFill>
                <a:schemeClr val="tx1"/>
              </a:solidFill>
              <a:round/>
              <a:headEnd/>
              <a:tailEnd/>
            </a:ln>
            <a:effectLst/>
          </p:spPr>
          <p:txBody>
            <a:bodyPr anchor="ctr">
              <a:spAutoFit/>
            </a:bodyPr>
            <a:lstStyle/>
            <a:p>
              <a:endParaRPr lang="en-US" sz="1050"/>
            </a:p>
          </p:txBody>
        </p:sp>
        <p:sp>
          <p:nvSpPr>
            <p:cNvPr id="30785" name="Line 65"/>
            <p:cNvSpPr>
              <a:spLocks noChangeShapeType="1"/>
            </p:cNvSpPr>
            <p:nvPr/>
          </p:nvSpPr>
          <p:spPr bwMode="auto">
            <a:xfrm>
              <a:off x="4224" y="2895"/>
              <a:ext cx="576" cy="0"/>
            </a:xfrm>
            <a:prstGeom prst="line">
              <a:avLst/>
            </a:prstGeom>
            <a:noFill/>
            <a:ln w="9525">
              <a:solidFill>
                <a:schemeClr val="tx1"/>
              </a:solidFill>
              <a:round/>
              <a:headEnd/>
              <a:tailEnd/>
            </a:ln>
            <a:effectLst/>
          </p:spPr>
          <p:txBody>
            <a:bodyPr anchor="ctr">
              <a:spAutoFit/>
            </a:bodyPr>
            <a:lstStyle/>
            <a:p>
              <a:endParaRPr lang="en-US" sz="1050"/>
            </a:p>
          </p:txBody>
        </p:sp>
      </p:grpSp>
      <p:grpSp>
        <p:nvGrpSpPr>
          <p:cNvPr id="3" name="Group 66"/>
          <p:cNvGrpSpPr>
            <a:grpSpLocks/>
          </p:cNvGrpSpPr>
          <p:nvPr/>
        </p:nvGrpSpPr>
        <p:grpSpPr bwMode="auto">
          <a:xfrm>
            <a:off x="6972300" y="3517103"/>
            <a:ext cx="685800" cy="457200"/>
            <a:chOff x="4224" y="2736"/>
            <a:chExt cx="576" cy="384"/>
          </a:xfrm>
        </p:grpSpPr>
        <p:sp>
          <p:nvSpPr>
            <p:cNvPr id="30787" name="Text Box 67"/>
            <p:cNvSpPr txBox="1">
              <a:spLocks noChangeArrowheads="1"/>
            </p:cNvSpPr>
            <p:nvPr/>
          </p:nvSpPr>
          <p:spPr bwMode="auto">
            <a:xfrm>
              <a:off x="4224" y="2736"/>
              <a:ext cx="576" cy="349"/>
            </a:xfrm>
            <a:prstGeom prst="rect">
              <a:avLst/>
            </a:prstGeom>
            <a:noFill/>
            <a:ln w="9525">
              <a:solidFill>
                <a:schemeClr val="tx1"/>
              </a:solidFill>
              <a:miter lim="800000"/>
              <a:headEnd/>
              <a:tailEnd/>
            </a:ln>
            <a:effectLst/>
          </p:spPr>
          <p:txBody>
            <a:bodyPr>
              <a:spAutoFit/>
            </a:bodyPr>
            <a:lstStyle/>
            <a:p>
              <a:r>
                <a:rPr lang="en-US" sz="1050" b="1" dirty="0">
                  <a:latin typeface="Lucida Console" pitchFamily="49" charset="0"/>
                </a:rPr>
                <a:t>1    0</a:t>
              </a:r>
            </a:p>
            <a:p>
              <a:r>
                <a:rPr lang="en-US" sz="1050" b="1" dirty="0">
                  <a:latin typeface="Lucida Console" pitchFamily="49" charset="0"/>
                </a:rPr>
                <a:t>3    4</a:t>
              </a:r>
            </a:p>
          </p:txBody>
        </p:sp>
        <p:sp>
          <p:nvSpPr>
            <p:cNvPr id="30788" name="Line 68"/>
            <p:cNvSpPr>
              <a:spLocks noChangeShapeType="1"/>
            </p:cNvSpPr>
            <p:nvPr/>
          </p:nvSpPr>
          <p:spPr bwMode="auto">
            <a:xfrm>
              <a:off x="4512" y="2736"/>
              <a:ext cx="0" cy="384"/>
            </a:xfrm>
            <a:prstGeom prst="line">
              <a:avLst/>
            </a:prstGeom>
            <a:noFill/>
            <a:ln w="9525">
              <a:solidFill>
                <a:schemeClr val="tx1"/>
              </a:solidFill>
              <a:round/>
              <a:headEnd/>
              <a:tailEnd/>
            </a:ln>
            <a:effectLst/>
          </p:spPr>
          <p:txBody>
            <a:bodyPr anchor="ctr">
              <a:spAutoFit/>
            </a:bodyPr>
            <a:lstStyle/>
            <a:p>
              <a:endParaRPr lang="en-US" sz="1050"/>
            </a:p>
          </p:txBody>
        </p:sp>
        <p:sp>
          <p:nvSpPr>
            <p:cNvPr id="30789" name="Line 69"/>
            <p:cNvSpPr>
              <a:spLocks noChangeShapeType="1"/>
            </p:cNvSpPr>
            <p:nvPr/>
          </p:nvSpPr>
          <p:spPr bwMode="auto">
            <a:xfrm>
              <a:off x="4224" y="2895"/>
              <a:ext cx="576" cy="0"/>
            </a:xfrm>
            <a:prstGeom prst="line">
              <a:avLst/>
            </a:prstGeom>
            <a:noFill/>
            <a:ln w="9525">
              <a:solidFill>
                <a:schemeClr val="tx1"/>
              </a:solidFill>
              <a:round/>
              <a:headEnd/>
              <a:tailEnd/>
            </a:ln>
            <a:effectLst/>
          </p:spPr>
          <p:txBody>
            <a:bodyPr anchor="ctr">
              <a:spAutoFit/>
            </a:bodyPr>
            <a:lstStyle/>
            <a:p>
              <a:endParaRPr lang="en-US" sz="1050"/>
            </a:p>
          </p:txBody>
        </p:sp>
      </p:grpSp>
      <p:sp>
        <p:nvSpPr>
          <p:cNvPr id="4" name="Footer Placeholder 3">
            <a:extLst>
              <a:ext uri="{FF2B5EF4-FFF2-40B4-BE49-F238E27FC236}">
                <a16:creationId xmlns:a16="http://schemas.microsoft.com/office/drawing/2014/main" id="{BE7475E6-727D-4057-9C56-40FDBE348F3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0FB6BB-17C9-4F79-AFEE-FBC1D333E304}"/>
              </a:ext>
            </a:extLst>
          </p:cNvPr>
          <p:cNvPicPr>
            <a:picLocks noGrp="1" noChangeAspect="1"/>
          </p:cNvPicPr>
          <p:nvPr>
            <p:ph idx="1"/>
          </p:nvPr>
        </p:nvPicPr>
        <p:blipFill>
          <a:blip r:embed="rId2"/>
          <a:stretch>
            <a:fillRect/>
          </a:stretch>
        </p:blipFill>
        <p:spPr>
          <a:xfrm>
            <a:off x="914400" y="1676400"/>
            <a:ext cx="7658100" cy="3105150"/>
          </a:xfrm>
        </p:spPr>
      </p:pic>
    </p:spTree>
    <p:extLst>
      <p:ext uri="{BB962C8B-B14F-4D97-AF65-F5344CB8AC3E}">
        <p14:creationId xmlns:p14="http://schemas.microsoft.com/office/powerpoint/2010/main" val="303413460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Initialization</a:t>
            </a:r>
          </a:p>
        </p:txBody>
      </p:sp>
      <p:sp>
        <p:nvSpPr>
          <p:cNvPr id="3" name="Content Placeholder 2"/>
          <p:cNvSpPr>
            <a:spLocks noGrp="1"/>
          </p:cNvSpPr>
          <p:nvPr>
            <p:ph idx="1"/>
          </p:nvPr>
        </p:nvSpPr>
        <p:spPr/>
        <p:txBody>
          <a:bodyPr>
            <a:normAutofit/>
          </a:bodyPr>
          <a:lstStyle/>
          <a:p>
            <a:r>
              <a:rPr lang="en-IN" dirty="0"/>
              <a:t>int a5[][2]={1,2,3};//It is possible to skip row size, if elements are initialized at the point of declaration</a:t>
            </a:r>
          </a:p>
          <a:p>
            <a:r>
              <a:rPr lang="en-IN" dirty="0"/>
              <a:t>int a[2][]={1,2,3};//Not possible to skip column size[Error will come]</a:t>
            </a:r>
          </a:p>
          <a:p>
            <a:r>
              <a:rPr lang="en-IN" dirty="0"/>
              <a:t>int a[][]={1,2,3};//Not possible to skip both row and column size[Error will come]  </a:t>
            </a:r>
          </a:p>
        </p:txBody>
      </p:sp>
      <p:sp>
        <p:nvSpPr>
          <p:cNvPr id="4" name="Footer Placeholder 3">
            <a:extLst>
              <a:ext uri="{FF2B5EF4-FFF2-40B4-BE49-F238E27FC236}">
                <a16:creationId xmlns:a16="http://schemas.microsoft.com/office/drawing/2014/main" id="{C80B4600-2823-45BA-B2F2-85EDF92F49B6}"/>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238677022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Initialization </a:t>
            </a:r>
          </a:p>
        </p:txBody>
      </p:sp>
      <p:sp>
        <p:nvSpPr>
          <p:cNvPr id="3" name="Content Placeholder 2"/>
          <p:cNvSpPr>
            <a:spLocks noGrp="1"/>
          </p:cNvSpPr>
          <p:nvPr>
            <p:ph idx="1"/>
          </p:nvPr>
        </p:nvSpPr>
        <p:spPr/>
        <p:txBody>
          <a:bodyPr>
            <a:normAutofit/>
          </a:bodyPr>
          <a:lstStyle/>
          <a:p>
            <a:pPr marL="0" indent="0">
              <a:buNone/>
            </a:pPr>
            <a:r>
              <a:rPr lang="en-IN" b="1" dirty="0"/>
              <a:t>2) Taking input from user</a:t>
            </a:r>
          </a:p>
          <a:p>
            <a:pPr>
              <a:buNone/>
            </a:pPr>
            <a:r>
              <a:rPr lang="en-US" sz="1575" b="1" dirty="0">
                <a:latin typeface="Courier New" pitchFamily="49" charset="0"/>
                <a:cs typeface="Courier New" pitchFamily="49" charset="0"/>
              </a:rPr>
              <a:t>int a[3][3], </a:t>
            </a:r>
            <a:r>
              <a:rPr lang="en-US" sz="1575" b="1" dirty="0" err="1">
                <a:latin typeface="Courier New" pitchFamily="49" charset="0"/>
                <a:cs typeface="Courier New" pitchFamily="49" charset="0"/>
              </a:rPr>
              <a:t>i</a:t>
            </a:r>
            <a:r>
              <a:rPr lang="en-US" sz="1575" b="1" dirty="0">
                <a:latin typeface="Courier New" pitchFamily="49" charset="0"/>
                <a:cs typeface="Courier New" pitchFamily="49" charset="0"/>
              </a:rPr>
              <a:t>, j;</a:t>
            </a:r>
          </a:p>
          <a:p>
            <a:pPr>
              <a:buNone/>
            </a:pPr>
            <a:r>
              <a:rPr lang="en-US" sz="1575" b="1" dirty="0">
                <a:latin typeface="Courier New" pitchFamily="49" charset="0"/>
                <a:cs typeface="Courier New" pitchFamily="49" charset="0"/>
              </a:rPr>
              <a:t>for(</a:t>
            </a:r>
            <a:r>
              <a:rPr lang="en-US" sz="1575" b="1" dirty="0" err="1">
                <a:latin typeface="Courier New" pitchFamily="49" charset="0"/>
                <a:cs typeface="Courier New" pitchFamily="49" charset="0"/>
              </a:rPr>
              <a:t>i</a:t>
            </a:r>
            <a:r>
              <a:rPr lang="en-US" sz="1575" b="1" dirty="0">
                <a:latin typeface="Courier New" pitchFamily="49" charset="0"/>
                <a:cs typeface="Courier New" pitchFamily="49" charset="0"/>
              </a:rPr>
              <a:t>=0; </a:t>
            </a:r>
            <a:r>
              <a:rPr lang="en-US" sz="1575" b="1" dirty="0" err="1">
                <a:latin typeface="Courier New" pitchFamily="49" charset="0"/>
                <a:cs typeface="Courier New" pitchFamily="49" charset="0"/>
              </a:rPr>
              <a:t>i</a:t>
            </a:r>
            <a:r>
              <a:rPr lang="en-US" sz="1575" b="1" dirty="0">
                <a:latin typeface="Courier New" pitchFamily="49" charset="0"/>
                <a:cs typeface="Courier New" pitchFamily="49" charset="0"/>
              </a:rPr>
              <a:t>&lt;3; </a:t>
            </a:r>
            <a:r>
              <a:rPr lang="en-US" sz="1575" b="1" dirty="0" err="1">
                <a:latin typeface="Courier New" pitchFamily="49" charset="0"/>
                <a:cs typeface="Courier New" pitchFamily="49" charset="0"/>
              </a:rPr>
              <a:t>i</a:t>
            </a:r>
            <a:r>
              <a:rPr lang="en-US" sz="1575" b="1" dirty="0">
                <a:latin typeface="Courier New" pitchFamily="49" charset="0"/>
                <a:cs typeface="Courier New" pitchFamily="49" charset="0"/>
              </a:rPr>
              <a:t>++)</a:t>
            </a:r>
          </a:p>
          <a:p>
            <a:pPr>
              <a:buNone/>
            </a:pPr>
            <a:r>
              <a:rPr lang="en-US" sz="1575" b="1" dirty="0">
                <a:latin typeface="Courier New" pitchFamily="49" charset="0"/>
                <a:cs typeface="Courier New" pitchFamily="49" charset="0"/>
              </a:rPr>
              <a:t>{ // for loop for rows</a:t>
            </a:r>
          </a:p>
          <a:p>
            <a:pPr>
              <a:buNone/>
            </a:pPr>
            <a:r>
              <a:rPr lang="en-US" sz="1575" b="1" dirty="0">
                <a:latin typeface="Courier New" pitchFamily="49" charset="0"/>
                <a:cs typeface="Courier New" pitchFamily="49" charset="0"/>
              </a:rPr>
              <a:t> for(j=0; j&lt;3;j++)</a:t>
            </a:r>
          </a:p>
          <a:p>
            <a:pPr>
              <a:buNone/>
            </a:pPr>
            <a:r>
              <a:rPr lang="en-US" sz="1575" b="1" dirty="0">
                <a:latin typeface="Courier New" pitchFamily="49" charset="0"/>
                <a:cs typeface="Courier New" pitchFamily="49" charset="0"/>
              </a:rPr>
              <a:t>	{ // for loop for columns</a:t>
            </a:r>
          </a:p>
          <a:p>
            <a:pPr>
              <a:buNone/>
            </a:pPr>
            <a:r>
              <a:rPr lang="en-US" sz="1575" b="1" dirty="0">
                <a:latin typeface="Courier New" pitchFamily="49" charset="0"/>
                <a:cs typeface="Courier New" pitchFamily="49" charset="0"/>
              </a:rPr>
              <a:t>  </a:t>
            </a:r>
            <a:r>
              <a:rPr lang="en-US" sz="1575" b="1" dirty="0" err="1">
                <a:latin typeface="Courier New" pitchFamily="49" charset="0"/>
                <a:cs typeface="Courier New" pitchFamily="49" charset="0"/>
              </a:rPr>
              <a:t>printf</a:t>
            </a:r>
            <a:r>
              <a:rPr lang="en-US" sz="1575" b="1" dirty="0">
                <a:latin typeface="Courier New" pitchFamily="49" charset="0"/>
                <a:cs typeface="Courier New" pitchFamily="49" charset="0"/>
              </a:rPr>
              <a:t>(“enter the value </a:t>
            </a:r>
            <a:r>
              <a:rPr lang="en-US" sz="1575" b="1" dirty="0" err="1">
                <a:latin typeface="Courier New" pitchFamily="49" charset="0"/>
                <a:cs typeface="Courier New" pitchFamily="49" charset="0"/>
              </a:rPr>
              <a:t>ofa</a:t>
            </a:r>
            <a:r>
              <a:rPr lang="en-US" sz="1575" b="1" dirty="0">
                <a:latin typeface="Courier New" pitchFamily="49" charset="0"/>
                <a:cs typeface="Courier New" pitchFamily="49" charset="0"/>
              </a:rPr>
              <a:t>[%d][%d]: ”, </a:t>
            </a:r>
            <a:r>
              <a:rPr lang="en-US" sz="1575" b="1" dirty="0" err="1">
                <a:latin typeface="Courier New" pitchFamily="49" charset="0"/>
                <a:cs typeface="Courier New" pitchFamily="49" charset="0"/>
              </a:rPr>
              <a:t>i</a:t>
            </a:r>
            <a:r>
              <a:rPr lang="en-US" sz="1575" b="1" dirty="0">
                <a:latin typeface="Courier New" pitchFamily="49" charset="0"/>
                <a:cs typeface="Courier New" pitchFamily="49" charset="0"/>
              </a:rPr>
              <a:t>, j);</a:t>
            </a:r>
          </a:p>
          <a:p>
            <a:pPr>
              <a:buNone/>
            </a:pPr>
            <a:r>
              <a:rPr lang="en-US" sz="1575" b="1" dirty="0">
                <a:latin typeface="Courier New" pitchFamily="49" charset="0"/>
                <a:cs typeface="Courier New" pitchFamily="49" charset="0"/>
              </a:rPr>
              <a:t>  </a:t>
            </a:r>
            <a:r>
              <a:rPr lang="en-US" sz="1575" b="1" dirty="0" err="1">
                <a:latin typeface="Courier New" pitchFamily="49" charset="0"/>
                <a:cs typeface="Courier New" pitchFamily="49" charset="0"/>
              </a:rPr>
              <a:t>scanf</a:t>
            </a:r>
            <a:r>
              <a:rPr lang="en-US" sz="1575" b="1" dirty="0">
                <a:latin typeface="Courier New" pitchFamily="49" charset="0"/>
                <a:cs typeface="Courier New" pitchFamily="49" charset="0"/>
              </a:rPr>
              <a:t>(“%d”, &amp;a[</a:t>
            </a:r>
            <a:r>
              <a:rPr lang="en-US" sz="1575" b="1" dirty="0" err="1">
                <a:latin typeface="Courier New" pitchFamily="49" charset="0"/>
                <a:cs typeface="Courier New" pitchFamily="49" charset="0"/>
              </a:rPr>
              <a:t>i</a:t>
            </a:r>
            <a:r>
              <a:rPr lang="en-US" sz="1575" b="1" dirty="0">
                <a:latin typeface="Courier New" pitchFamily="49" charset="0"/>
                <a:cs typeface="Courier New" pitchFamily="49" charset="0"/>
              </a:rPr>
              <a:t>][j]);</a:t>
            </a:r>
          </a:p>
          <a:p>
            <a:pPr>
              <a:buNone/>
            </a:pPr>
            <a:r>
              <a:rPr lang="en-US" sz="1575" b="1" dirty="0">
                <a:latin typeface="Courier New" pitchFamily="49" charset="0"/>
                <a:cs typeface="Courier New" pitchFamily="49" charset="0"/>
              </a:rPr>
              <a:t>	} //end for columns</a:t>
            </a:r>
          </a:p>
          <a:p>
            <a:pPr>
              <a:buNone/>
            </a:pPr>
            <a:r>
              <a:rPr lang="en-US" sz="1575" b="1" dirty="0">
                <a:latin typeface="Courier New" pitchFamily="49" charset="0"/>
                <a:cs typeface="Courier New" pitchFamily="49" charset="0"/>
              </a:rPr>
              <a:t>} //</a:t>
            </a:r>
            <a:r>
              <a:rPr lang="en-US" sz="1500" b="1" dirty="0">
                <a:solidFill>
                  <a:schemeClr val="tx1"/>
                </a:solidFill>
                <a:latin typeface="Courier New" pitchFamily="49" charset="0"/>
                <a:cs typeface="Courier New" pitchFamily="49" charset="0"/>
              </a:rPr>
              <a:t>end for rows</a:t>
            </a:r>
          </a:p>
          <a:p>
            <a:pPr marL="0" indent="0">
              <a:buNone/>
            </a:pPr>
            <a:endParaRPr lang="en-IN" dirty="0"/>
          </a:p>
        </p:txBody>
      </p:sp>
      <p:sp>
        <p:nvSpPr>
          <p:cNvPr id="4" name="Footer Placeholder 3">
            <a:extLst>
              <a:ext uri="{FF2B5EF4-FFF2-40B4-BE49-F238E27FC236}">
                <a16:creationId xmlns:a16="http://schemas.microsoft.com/office/drawing/2014/main" id="{B975F90A-82E0-45F8-8BD7-35AFFA1C5BB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78289086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43600" y="1348978"/>
            <a:ext cx="1828800" cy="2651522"/>
          </a:xfrm>
        </p:spPr>
        <p:txBody>
          <a:bodyPr anchor="t">
            <a:normAutofit/>
          </a:bodyPr>
          <a:lstStyle/>
          <a:p>
            <a:pPr algn="l"/>
            <a:r>
              <a:rPr lang="en-US" sz="2100" dirty="0"/>
              <a:t>Accessing(or Traversing) 2D array elements after taking input from the user</a:t>
            </a:r>
          </a:p>
        </p:txBody>
      </p:sp>
      <p:sp>
        <p:nvSpPr>
          <p:cNvPr id="7" name="Content Placeholder 6"/>
          <p:cNvSpPr>
            <a:spLocks noGrp="1"/>
          </p:cNvSpPr>
          <p:nvPr>
            <p:ph idx="1"/>
          </p:nvPr>
        </p:nvSpPr>
        <p:spPr>
          <a:xfrm>
            <a:off x="565951" y="1348978"/>
            <a:ext cx="5377649" cy="4595177"/>
          </a:xfrm>
          <a:solidFill>
            <a:srgbClr val="FFE593"/>
          </a:solidFill>
        </p:spPr>
        <p:txBody>
          <a:bodyPr>
            <a:normAutofit fontScale="70000" lnSpcReduction="20000"/>
          </a:bodyPr>
          <a:lstStyle/>
          <a:p>
            <a:pPr>
              <a:buNone/>
            </a:pPr>
            <a:r>
              <a:rPr lang="en-US" sz="1350" b="1" dirty="0">
                <a:latin typeface="Courier New" pitchFamily="49" charset="0"/>
                <a:cs typeface="Courier New" pitchFamily="49" charset="0"/>
              </a:rPr>
              <a:t>#include&lt;stdio.h&gt;</a:t>
            </a:r>
          </a:p>
          <a:p>
            <a:pPr>
              <a:buNone/>
            </a:pPr>
            <a:r>
              <a:rPr lang="en-US" sz="1350" b="1" dirty="0">
                <a:latin typeface="Courier New" pitchFamily="49" charset="0"/>
                <a:cs typeface="Courier New" pitchFamily="49" charset="0"/>
              </a:rPr>
              <a:t>int main()</a:t>
            </a:r>
          </a:p>
          <a:p>
            <a:pPr>
              <a:buNone/>
            </a:pPr>
            <a:r>
              <a:rPr lang="en-US" sz="1350" b="1" dirty="0">
                <a:latin typeface="Courier New" pitchFamily="49" charset="0"/>
                <a:cs typeface="Courier New" pitchFamily="49" charset="0"/>
              </a:rPr>
              <a:t>{ </a:t>
            </a:r>
          </a:p>
          <a:p>
            <a:pPr>
              <a:buNone/>
            </a:pPr>
            <a:r>
              <a:rPr lang="en-US" sz="1350" b="1" dirty="0">
                <a:latin typeface="Courier New" pitchFamily="49" charset="0"/>
                <a:cs typeface="Courier New" pitchFamily="49" charset="0"/>
              </a:rPr>
              <a:t>int a[3][3], </a:t>
            </a:r>
            <a:r>
              <a:rPr lang="en-US" sz="1350" b="1" dirty="0" err="1">
                <a:latin typeface="Courier New" pitchFamily="49" charset="0"/>
                <a:cs typeface="Courier New" pitchFamily="49" charset="0"/>
              </a:rPr>
              <a:t>i</a:t>
            </a:r>
            <a:r>
              <a:rPr lang="en-US" sz="1350" b="1" dirty="0">
                <a:latin typeface="Courier New" pitchFamily="49" charset="0"/>
                <a:cs typeface="Courier New" pitchFamily="49" charset="0"/>
              </a:rPr>
              <a:t>, j;</a:t>
            </a:r>
          </a:p>
          <a:p>
            <a:pPr>
              <a:buNone/>
            </a:pPr>
            <a:r>
              <a:rPr lang="en-US" sz="1350" b="1" dirty="0">
                <a:latin typeface="Courier New" pitchFamily="49" charset="0"/>
                <a:cs typeface="Courier New" pitchFamily="49" charset="0"/>
              </a:rPr>
              <a:t>for(</a:t>
            </a:r>
            <a:r>
              <a:rPr lang="en-US" sz="1350" b="1" dirty="0" err="1">
                <a:latin typeface="Courier New" pitchFamily="49" charset="0"/>
                <a:cs typeface="Courier New" pitchFamily="49" charset="0"/>
              </a:rPr>
              <a:t>i</a:t>
            </a:r>
            <a:r>
              <a:rPr lang="en-US" sz="1350" b="1" dirty="0">
                <a:latin typeface="Courier New" pitchFamily="49" charset="0"/>
                <a:cs typeface="Courier New" pitchFamily="49" charset="0"/>
              </a:rPr>
              <a:t>=0; </a:t>
            </a:r>
            <a:r>
              <a:rPr lang="en-US" sz="1350" b="1" dirty="0" err="1">
                <a:latin typeface="Courier New" pitchFamily="49" charset="0"/>
                <a:cs typeface="Courier New" pitchFamily="49" charset="0"/>
              </a:rPr>
              <a:t>i</a:t>
            </a:r>
            <a:r>
              <a:rPr lang="en-US" sz="1350" b="1" dirty="0">
                <a:latin typeface="Courier New" pitchFamily="49" charset="0"/>
                <a:cs typeface="Courier New" pitchFamily="49" charset="0"/>
              </a:rPr>
              <a:t>&lt;3; </a:t>
            </a:r>
            <a:r>
              <a:rPr lang="en-US" sz="1350" b="1" dirty="0" err="1">
                <a:latin typeface="Courier New" pitchFamily="49" charset="0"/>
                <a:cs typeface="Courier New" pitchFamily="49" charset="0"/>
              </a:rPr>
              <a:t>i</a:t>
            </a:r>
            <a:r>
              <a:rPr lang="en-US" sz="1350" b="1" dirty="0">
                <a:latin typeface="Courier New" pitchFamily="49" charset="0"/>
                <a:cs typeface="Courier New" pitchFamily="49" charset="0"/>
              </a:rPr>
              <a:t>++)</a:t>
            </a:r>
          </a:p>
          <a:p>
            <a:pPr>
              <a:buNone/>
            </a:pPr>
            <a:r>
              <a:rPr lang="en-US" sz="1350" b="1" dirty="0">
                <a:latin typeface="Courier New" pitchFamily="49" charset="0"/>
                <a:cs typeface="Courier New" pitchFamily="49" charset="0"/>
              </a:rPr>
              <a:t>{ // for loop for rows</a:t>
            </a:r>
          </a:p>
          <a:p>
            <a:pPr>
              <a:buNone/>
            </a:pPr>
            <a:r>
              <a:rPr lang="en-US" sz="1350" b="1" dirty="0">
                <a:latin typeface="Courier New" pitchFamily="49" charset="0"/>
                <a:cs typeface="Courier New" pitchFamily="49" charset="0"/>
              </a:rPr>
              <a:t> for(j=0; j&lt;3;j++)</a:t>
            </a:r>
          </a:p>
          <a:p>
            <a:pPr>
              <a:buNone/>
            </a:pPr>
            <a:r>
              <a:rPr lang="en-US" sz="1350" b="1" dirty="0">
                <a:latin typeface="Courier New" pitchFamily="49" charset="0"/>
                <a:cs typeface="Courier New" pitchFamily="49" charset="0"/>
              </a:rPr>
              <a:t>	{ // for loop for columns</a:t>
            </a:r>
          </a:p>
          <a:p>
            <a:pPr>
              <a:buNone/>
            </a:pPr>
            <a:r>
              <a:rPr lang="en-US" sz="1350" b="1" dirty="0">
                <a:latin typeface="Courier New" pitchFamily="49" charset="0"/>
                <a:cs typeface="Courier New" pitchFamily="49" charset="0"/>
              </a:rPr>
              <a:t>  </a:t>
            </a:r>
            <a:r>
              <a:rPr lang="en-US" sz="1275" b="1" dirty="0">
                <a:latin typeface="Courier New" pitchFamily="49" charset="0"/>
                <a:cs typeface="Courier New" pitchFamily="49" charset="0"/>
              </a:rPr>
              <a:t>printf(“enter the value of a[%d][%d]: ”, </a:t>
            </a:r>
            <a:r>
              <a:rPr lang="en-US" sz="1275" b="1" dirty="0" err="1">
                <a:latin typeface="Courier New" pitchFamily="49" charset="0"/>
                <a:cs typeface="Courier New" pitchFamily="49" charset="0"/>
              </a:rPr>
              <a:t>i</a:t>
            </a:r>
            <a:r>
              <a:rPr lang="en-US" sz="1275" b="1" dirty="0">
                <a:latin typeface="Courier New" pitchFamily="49" charset="0"/>
                <a:cs typeface="Courier New" pitchFamily="49" charset="0"/>
              </a:rPr>
              <a:t>, j);</a:t>
            </a:r>
          </a:p>
          <a:p>
            <a:pPr>
              <a:buNone/>
            </a:pPr>
            <a:r>
              <a:rPr lang="en-US" sz="1350" b="1" dirty="0">
                <a:latin typeface="Courier New" pitchFamily="49" charset="0"/>
                <a:cs typeface="Courier New" pitchFamily="49" charset="0"/>
              </a:rPr>
              <a:t>  scanf(“%d”, &amp;a[</a:t>
            </a:r>
            <a:r>
              <a:rPr lang="en-US" sz="1350" b="1" dirty="0" err="1">
                <a:latin typeface="Courier New" pitchFamily="49" charset="0"/>
                <a:cs typeface="Courier New" pitchFamily="49" charset="0"/>
              </a:rPr>
              <a:t>i</a:t>
            </a:r>
            <a:r>
              <a:rPr lang="en-US" sz="1350" b="1" dirty="0">
                <a:latin typeface="Courier New" pitchFamily="49" charset="0"/>
                <a:cs typeface="Courier New" pitchFamily="49" charset="0"/>
              </a:rPr>
              <a:t>][j]);</a:t>
            </a:r>
          </a:p>
          <a:p>
            <a:pPr>
              <a:buNone/>
            </a:pPr>
            <a:r>
              <a:rPr lang="en-US" sz="1350" b="1" dirty="0">
                <a:latin typeface="Courier New" pitchFamily="49" charset="0"/>
                <a:cs typeface="Courier New" pitchFamily="49" charset="0"/>
              </a:rPr>
              <a:t>	} //end for columns</a:t>
            </a:r>
          </a:p>
          <a:p>
            <a:pPr>
              <a:buNone/>
            </a:pPr>
            <a:r>
              <a:rPr lang="en-US" sz="1350" b="1" dirty="0">
                <a:latin typeface="Courier New" pitchFamily="49" charset="0"/>
                <a:cs typeface="Courier New" pitchFamily="49" charset="0"/>
              </a:rPr>
              <a:t>} //end for rows</a:t>
            </a:r>
          </a:p>
          <a:p>
            <a:pPr>
              <a:buNone/>
            </a:pPr>
            <a:r>
              <a:rPr lang="en-US" sz="1350" b="1" dirty="0">
                <a:latin typeface="Courier New" pitchFamily="49" charset="0"/>
                <a:cs typeface="Courier New" pitchFamily="49" charset="0"/>
              </a:rPr>
              <a:t>printf(“elements of 2D matrix are”);</a:t>
            </a:r>
          </a:p>
          <a:p>
            <a:pPr>
              <a:buNone/>
            </a:pPr>
            <a:r>
              <a:rPr lang="en-US" sz="1350" b="1" dirty="0">
                <a:latin typeface="Courier New" pitchFamily="49" charset="0"/>
                <a:cs typeface="Courier New" pitchFamily="49" charset="0"/>
              </a:rPr>
              <a:t>for(</a:t>
            </a:r>
            <a:r>
              <a:rPr lang="en-US" sz="1350" b="1" dirty="0" err="1">
                <a:latin typeface="Courier New" pitchFamily="49" charset="0"/>
                <a:cs typeface="Courier New" pitchFamily="49" charset="0"/>
              </a:rPr>
              <a:t>i</a:t>
            </a:r>
            <a:r>
              <a:rPr lang="en-US" sz="1350" b="1" dirty="0">
                <a:latin typeface="Courier New" pitchFamily="49" charset="0"/>
                <a:cs typeface="Courier New" pitchFamily="49" charset="0"/>
              </a:rPr>
              <a:t>=0; </a:t>
            </a:r>
            <a:r>
              <a:rPr lang="en-US" sz="1350" b="1" dirty="0" err="1">
                <a:latin typeface="Courier New" pitchFamily="49" charset="0"/>
                <a:cs typeface="Courier New" pitchFamily="49" charset="0"/>
              </a:rPr>
              <a:t>i</a:t>
            </a:r>
            <a:r>
              <a:rPr lang="en-US" sz="1350" b="1" dirty="0">
                <a:latin typeface="Courier New" pitchFamily="49" charset="0"/>
                <a:cs typeface="Courier New" pitchFamily="49" charset="0"/>
              </a:rPr>
              <a:t>&lt;3; </a:t>
            </a:r>
            <a:r>
              <a:rPr lang="en-US" sz="1350" b="1" dirty="0" err="1">
                <a:latin typeface="Courier New" pitchFamily="49" charset="0"/>
                <a:cs typeface="Courier New" pitchFamily="49" charset="0"/>
              </a:rPr>
              <a:t>i</a:t>
            </a:r>
            <a:r>
              <a:rPr lang="en-US" sz="1350" b="1" dirty="0">
                <a:latin typeface="Courier New" pitchFamily="49" charset="0"/>
                <a:cs typeface="Courier New" pitchFamily="49" charset="0"/>
              </a:rPr>
              <a:t>++)</a:t>
            </a:r>
          </a:p>
          <a:p>
            <a:pPr>
              <a:buNone/>
            </a:pPr>
            <a:r>
              <a:rPr lang="en-US" sz="1350" b="1" dirty="0">
                <a:latin typeface="Courier New" pitchFamily="49" charset="0"/>
                <a:cs typeface="Courier New" pitchFamily="49" charset="0"/>
              </a:rPr>
              <a:t>{ </a:t>
            </a:r>
          </a:p>
          <a:p>
            <a:pPr>
              <a:buNone/>
            </a:pPr>
            <a:r>
              <a:rPr lang="en-US" sz="1350" b="1" dirty="0">
                <a:latin typeface="Courier New" pitchFamily="49" charset="0"/>
                <a:cs typeface="Courier New" pitchFamily="49" charset="0"/>
              </a:rPr>
              <a:t> for(j=0;j&lt;3;j++)</a:t>
            </a:r>
          </a:p>
          <a:p>
            <a:pPr>
              <a:buNone/>
            </a:pPr>
            <a:r>
              <a:rPr lang="en-US" sz="1350" b="1" dirty="0">
                <a:latin typeface="Courier New" pitchFamily="49" charset="0"/>
                <a:cs typeface="Courier New" pitchFamily="49" charset="0"/>
              </a:rPr>
              <a:t> 	{</a:t>
            </a:r>
          </a:p>
          <a:p>
            <a:pPr>
              <a:buNone/>
            </a:pPr>
            <a:r>
              <a:rPr lang="en-US" sz="1350" b="1" dirty="0">
                <a:latin typeface="Courier New" pitchFamily="49" charset="0"/>
                <a:cs typeface="Courier New" pitchFamily="49" charset="0"/>
              </a:rPr>
              <a:t>   print(“%d\t”, a[</a:t>
            </a:r>
            <a:r>
              <a:rPr lang="en-US" sz="1350" b="1" dirty="0" err="1">
                <a:latin typeface="Courier New" pitchFamily="49" charset="0"/>
                <a:cs typeface="Courier New" pitchFamily="49" charset="0"/>
              </a:rPr>
              <a:t>i</a:t>
            </a:r>
            <a:r>
              <a:rPr lang="en-US" sz="1350" b="1" dirty="0">
                <a:latin typeface="Courier New" pitchFamily="49" charset="0"/>
                <a:cs typeface="Courier New" pitchFamily="49" charset="0"/>
              </a:rPr>
              <a:t>][j]);</a:t>
            </a:r>
          </a:p>
          <a:p>
            <a:pPr>
              <a:buNone/>
            </a:pPr>
            <a:r>
              <a:rPr lang="en-US" sz="1350" b="1" dirty="0">
                <a:latin typeface="Courier New" pitchFamily="49" charset="0"/>
                <a:cs typeface="Courier New" pitchFamily="49" charset="0"/>
              </a:rPr>
              <a:t> 	}	//end for</a:t>
            </a:r>
          </a:p>
          <a:p>
            <a:pPr>
              <a:buNone/>
            </a:pPr>
            <a:r>
              <a:rPr lang="en-US" sz="1350" b="1" dirty="0">
                <a:latin typeface="Courier New" pitchFamily="49" charset="0"/>
                <a:cs typeface="Courier New" pitchFamily="49" charset="0"/>
              </a:rPr>
              <a:t> printf(“\n”);</a:t>
            </a:r>
          </a:p>
          <a:p>
            <a:pPr>
              <a:buNone/>
            </a:pPr>
            <a:r>
              <a:rPr lang="en-US" sz="1350" b="1" dirty="0">
                <a:latin typeface="Courier New" pitchFamily="49" charset="0"/>
                <a:cs typeface="Courier New" pitchFamily="49" charset="0"/>
              </a:rPr>
              <a:t>} //end for</a:t>
            </a:r>
          </a:p>
          <a:p>
            <a:pPr>
              <a:buNone/>
            </a:pPr>
            <a:r>
              <a:rPr lang="en-US" sz="1350" b="1" dirty="0">
                <a:latin typeface="Courier New" pitchFamily="49" charset="0"/>
                <a:cs typeface="Courier New" pitchFamily="49" charset="0"/>
              </a:rPr>
              <a:t>return 0;</a:t>
            </a:r>
          </a:p>
          <a:p>
            <a:pPr>
              <a:buNone/>
            </a:pPr>
            <a:r>
              <a:rPr lang="en-US" sz="1350" b="1" dirty="0">
                <a:latin typeface="Courier New" pitchFamily="49" charset="0"/>
                <a:cs typeface="Courier New" pitchFamily="49" charset="0"/>
              </a:rPr>
              <a:t>} //end main</a:t>
            </a:r>
          </a:p>
        </p:txBody>
      </p:sp>
      <p:sp>
        <p:nvSpPr>
          <p:cNvPr id="2" name="Footer Placeholder 1">
            <a:extLst>
              <a:ext uri="{FF2B5EF4-FFF2-40B4-BE49-F238E27FC236}">
                <a16:creationId xmlns:a16="http://schemas.microsoft.com/office/drawing/2014/main" id="{20030833-C9CE-4785-BE27-00A61D4EFA1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5" name="TextBox 4"/>
          <p:cNvSpPr txBox="1"/>
          <p:nvPr/>
        </p:nvSpPr>
        <p:spPr>
          <a:xfrm>
            <a:off x="1143000" y="1371601"/>
            <a:ext cx="4800600" cy="235449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b="1" dirty="0">
                <a:latin typeface="Courier New" pitchFamily="49" charset="0"/>
                <a:cs typeface="Courier New" pitchFamily="49" charset="0"/>
              </a:rPr>
              <a:t>enter the value of a[0][1] :1 </a:t>
            </a:r>
          </a:p>
          <a:p>
            <a:r>
              <a:rPr lang="en-US" sz="1050" b="1" dirty="0">
                <a:latin typeface="Courier New" pitchFamily="49" charset="0"/>
                <a:cs typeface="Courier New" pitchFamily="49" charset="0"/>
              </a:rPr>
              <a:t>enter the value of a[0][1] :2</a:t>
            </a:r>
          </a:p>
          <a:p>
            <a:r>
              <a:rPr lang="en-US" sz="1050" b="1" dirty="0">
                <a:latin typeface="Courier New" pitchFamily="49" charset="0"/>
                <a:cs typeface="Courier New" pitchFamily="49" charset="0"/>
              </a:rPr>
              <a:t>enter the value of a[0][1] :3</a:t>
            </a:r>
          </a:p>
          <a:p>
            <a:r>
              <a:rPr lang="en-US" sz="1050" b="1" dirty="0">
                <a:latin typeface="Courier New" pitchFamily="49" charset="0"/>
                <a:cs typeface="Courier New" pitchFamily="49" charset="0"/>
              </a:rPr>
              <a:t>enter the value of a[0][1] :4</a:t>
            </a:r>
          </a:p>
          <a:p>
            <a:r>
              <a:rPr lang="en-US" sz="1050" b="1" dirty="0">
                <a:latin typeface="Courier New" pitchFamily="49" charset="0"/>
                <a:cs typeface="Courier New" pitchFamily="49" charset="0"/>
              </a:rPr>
              <a:t>enter the value of a[0][1] :5</a:t>
            </a:r>
          </a:p>
          <a:p>
            <a:r>
              <a:rPr lang="en-US" sz="1050" b="1" dirty="0">
                <a:latin typeface="Courier New" pitchFamily="49" charset="0"/>
                <a:cs typeface="Courier New" pitchFamily="49" charset="0"/>
              </a:rPr>
              <a:t>enter the value of a[0][1] :6</a:t>
            </a:r>
          </a:p>
          <a:p>
            <a:r>
              <a:rPr lang="en-US" sz="1050" b="1" dirty="0">
                <a:latin typeface="Courier New" pitchFamily="49" charset="0"/>
                <a:cs typeface="Courier New" pitchFamily="49" charset="0"/>
              </a:rPr>
              <a:t>enter the value of a[0][1] :7</a:t>
            </a:r>
          </a:p>
          <a:p>
            <a:r>
              <a:rPr lang="en-US" sz="1050" b="1" dirty="0">
                <a:latin typeface="Courier New" pitchFamily="49" charset="0"/>
                <a:cs typeface="Courier New" pitchFamily="49" charset="0"/>
              </a:rPr>
              <a:t>enter the value of a[0][1] :8</a:t>
            </a:r>
          </a:p>
          <a:p>
            <a:r>
              <a:rPr lang="en-US" sz="1050" b="1" dirty="0">
                <a:latin typeface="Courier New" pitchFamily="49" charset="0"/>
                <a:cs typeface="Courier New" pitchFamily="49" charset="0"/>
              </a:rPr>
              <a:t>enter the value of a[0][1] :9</a:t>
            </a:r>
          </a:p>
          <a:p>
            <a:r>
              <a:rPr lang="en-US" sz="1050" b="1" dirty="0">
                <a:latin typeface="Courier New" pitchFamily="49" charset="0"/>
                <a:cs typeface="Courier New" pitchFamily="49" charset="0"/>
              </a:rPr>
              <a:t>Element of 2D matrix are:</a:t>
            </a:r>
          </a:p>
          <a:p>
            <a:pPr marL="257175" indent="-257175">
              <a:buAutoNum type="arabicPlain"/>
            </a:pPr>
            <a:r>
              <a:rPr lang="en-US" sz="1050" b="1" dirty="0">
                <a:latin typeface="Courier New" pitchFamily="49" charset="0"/>
                <a:cs typeface="Courier New" pitchFamily="49" charset="0"/>
              </a:rPr>
              <a:t> 2	3</a:t>
            </a:r>
          </a:p>
          <a:p>
            <a:pPr marL="257175" indent="-257175">
              <a:buAutoNum type="arabicPlain" startAt="4"/>
            </a:pPr>
            <a:r>
              <a:rPr lang="en-US" sz="1050" b="1" dirty="0">
                <a:latin typeface="Courier New" pitchFamily="49" charset="0"/>
                <a:cs typeface="Courier New" pitchFamily="49" charset="0"/>
              </a:rPr>
              <a:t> 5	6</a:t>
            </a:r>
          </a:p>
          <a:p>
            <a:pPr marL="257175" indent="-257175"/>
            <a:r>
              <a:rPr lang="en-US" sz="1050" b="1" dirty="0">
                <a:latin typeface="Courier New" pitchFamily="49" charset="0"/>
                <a:cs typeface="Courier New" pitchFamily="49" charset="0"/>
              </a:rPr>
              <a:t>7	 8	9</a:t>
            </a:r>
          </a:p>
          <a:p>
            <a:endParaRPr lang="en-US" sz="1050" b="1" dirty="0">
              <a:latin typeface="Courier New" pitchFamily="49" charset="0"/>
              <a:cs typeface="Courier New" pitchFamily="49" charset="0"/>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IN" dirty="0" err="1"/>
              <a:t>olling</a:t>
            </a:r>
            <a:r>
              <a:rPr lang="en-IN" dirty="0"/>
              <a:t> Questions</a:t>
            </a:r>
          </a:p>
        </p:txBody>
      </p:sp>
      <p:sp>
        <p:nvSpPr>
          <p:cNvPr id="3" name="Content Placeholder 2"/>
          <p:cNvSpPr>
            <a:spLocks noGrp="1"/>
          </p:cNvSpPr>
          <p:nvPr>
            <p:ph idx="1"/>
          </p:nvPr>
        </p:nvSpPr>
        <p:spPr/>
        <p:txBody>
          <a:bodyPr>
            <a:normAutofit fontScale="70000" lnSpcReduction="20000"/>
          </a:bodyPr>
          <a:lstStyle/>
          <a:p>
            <a:pPr marL="0" indent="0">
              <a:buNone/>
            </a:pPr>
            <a:r>
              <a:rPr lang="en-IN" dirty="0"/>
              <a:t>What will be the output of following code?</a:t>
            </a:r>
          </a:p>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err="1"/>
              <a:t>int</a:t>
            </a:r>
            <a:r>
              <a:rPr lang="en-IN" dirty="0"/>
              <a:t> a[][3]={1,2,3,4,5,6};</a:t>
            </a:r>
          </a:p>
          <a:p>
            <a:pPr marL="0" indent="0">
              <a:buNone/>
            </a:pPr>
            <a:r>
              <a:rPr lang="en-IN" dirty="0" err="1"/>
              <a:t>printf</a:t>
            </a:r>
            <a:r>
              <a:rPr lang="en-IN" dirty="0"/>
              <a:t>("%</a:t>
            </a:r>
            <a:r>
              <a:rPr lang="en-IN" dirty="0" err="1"/>
              <a:t>d",a</a:t>
            </a:r>
            <a:r>
              <a:rPr lang="en-IN" dirty="0"/>
              <a:t>[0][2]);</a:t>
            </a:r>
          </a:p>
          <a:p>
            <a:pPr marL="0" indent="0">
              <a:buNone/>
            </a:pPr>
            <a:r>
              <a:rPr lang="en-IN" dirty="0"/>
              <a:t>return 0;</a:t>
            </a:r>
          </a:p>
          <a:p>
            <a:pPr marL="0" indent="0">
              <a:buNone/>
            </a:pPr>
            <a:r>
              <a:rPr lang="en-IN" dirty="0"/>
              <a:t>}</a:t>
            </a:r>
          </a:p>
          <a:p>
            <a:pPr marL="0" indent="0">
              <a:buNone/>
            </a:pPr>
            <a:r>
              <a:rPr lang="en-IN" dirty="0"/>
              <a:t>A. 2</a:t>
            </a:r>
          </a:p>
          <a:p>
            <a:pPr marL="0" indent="0">
              <a:buNone/>
            </a:pPr>
            <a:r>
              <a:rPr lang="en-IN" dirty="0"/>
              <a:t>B. 3</a:t>
            </a:r>
          </a:p>
          <a:p>
            <a:pPr marL="0" indent="0">
              <a:buNone/>
            </a:pPr>
            <a:r>
              <a:rPr lang="en-IN" dirty="0"/>
              <a:t>C. 4</a:t>
            </a:r>
          </a:p>
          <a:p>
            <a:pPr marL="0" indent="0">
              <a:buNone/>
            </a:pPr>
            <a:r>
              <a:rPr lang="en-IN" dirty="0"/>
              <a:t>D. Compile time error</a:t>
            </a:r>
          </a:p>
        </p:txBody>
      </p:sp>
      <p:sp>
        <p:nvSpPr>
          <p:cNvPr id="4" name="Footer Placeholder 3">
            <a:extLst>
              <a:ext uri="{FF2B5EF4-FFF2-40B4-BE49-F238E27FC236}">
                <a16:creationId xmlns:a16="http://schemas.microsoft.com/office/drawing/2014/main" id="{9FFA17EC-E9C2-4600-A636-9D9BA4AE27E8}"/>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02455008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177250"/>
            <a:ext cx="6457950" cy="3394472"/>
          </a:xfrm>
        </p:spPr>
        <p:txBody>
          <a:bodyPr>
            <a:normAutofit lnSpcReduction="10000"/>
          </a:bodyPr>
          <a:lstStyle/>
          <a:p>
            <a:pPr marL="0" indent="0">
              <a:buNone/>
            </a:pPr>
            <a:r>
              <a:rPr lang="en-IN" dirty="0"/>
              <a:t>Which of the following is invalid initialization of 2D Array?</a:t>
            </a:r>
          </a:p>
          <a:p>
            <a:pPr marL="0" indent="0">
              <a:buNone/>
            </a:pPr>
            <a:r>
              <a:rPr lang="en-IN" dirty="0"/>
              <a:t>A. </a:t>
            </a:r>
            <a:r>
              <a:rPr lang="en-IN" dirty="0" err="1"/>
              <a:t>int</a:t>
            </a:r>
            <a:r>
              <a:rPr lang="en-IN" dirty="0"/>
              <a:t> a[][2]={1,2,3,4};</a:t>
            </a:r>
          </a:p>
          <a:p>
            <a:pPr marL="0" indent="0">
              <a:buNone/>
            </a:pPr>
            <a:r>
              <a:rPr lang="en-IN" dirty="0"/>
              <a:t>B. </a:t>
            </a:r>
            <a:r>
              <a:rPr lang="en-IN" dirty="0" err="1"/>
              <a:t>int</a:t>
            </a:r>
            <a:r>
              <a:rPr lang="en-IN" dirty="0"/>
              <a:t> a[2][2]={1,2,3,4};</a:t>
            </a:r>
          </a:p>
          <a:p>
            <a:pPr marL="0" indent="0">
              <a:buNone/>
            </a:pPr>
            <a:r>
              <a:rPr lang="en-IN" dirty="0"/>
              <a:t>C. </a:t>
            </a:r>
            <a:r>
              <a:rPr lang="en-IN" dirty="0" err="1"/>
              <a:t>int</a:t>
            </a:r>
            <a:r>
              <a:rPr lang="en-IN" dirty="0"/>
              <a:t> a[2][]={1,2,3,4};</a:t>
            </a:r>
          </a:p>
          <a:p>
            <a:pPr marL="0" indent="0">
              <a:buNone/>
            </a:pPr>
            <a:r>
              <a:rPr lang="en-IN" dirty="0"/>
              <a:t>D. </a:t>
            </a:r>
            <a:r>
              <a:rPr lang="en-IN" dirty="0" err="1"/>
              <a:t>int</a:t>
            </a:r>
            <a:r>
              <a:rPr lang="en-IN" dirty="0"/>
              <a:t> a[2][2]={};</a:t>
            </a:r>
          </a:p>
        </p:txBody>
      </p:sp>
      <p:sp>
        <p:nvSpPr>
          <p:cNvPr id="2" name="Footer Placeholder 1">
            <a:extLst>
              <a:ext uri="{FF2B5EF4-FFF2-40B4-BE49-F238E27FC236}">
                <a16:creationId xmlns:a16="http://schemas.microsoft.com/office/drawing/2014/main" id="{B25DCA69-02D7-4F68-B2E9-DF38D049C16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1170676522"/>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buNone/>
            </a:pPr>
            <a:r>
              <a:rPr lang="en-IN" dirty="0"/>
              <a:t>What will be the output of following code?</a:t>
            </a:r>
          </a:p>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int</a:t>
            </a:r>
            <a:r>
              <a:rPr lang="en-IN" dirty="0"/>
              <a:t> a[3][2]={{1,2},{3,4},{5,6}};</a:t>
            </a:r>
          </a:p>
          <a:p>
            <a:pPr marL="0" indent="0">
              <a:buNone/>
            </a:pPr>
            <a:r>
              <a:rPr lang="en-IN" dirty="0"/>
              <a:t>    </a:t>
            </a:r>
            <a:r>
              <a:rPr lang="en-IN" dirty="0" err="1"/>
              <a:t>printf</a:t>
            </a:r>
            <a:r>
              <a:rPr lang="en-IN" dirty="0"/>
              <a:t>("%</a:t>
            </a:r>
            <a:r>
              <a:rPr lang="en-IN" dirty="0" err="1"/>
              <a:t>d",a</a:t>
            </a:r>
            <a:r>
              <a:rPr lang="en-IN" dirty="0"/>
              <a:t>[1][1]*a[2][1]);</a:t>
            </a:r>
          </a:p>
          <a:p>
            <a:pPr marL="0" indent="0">
              <a:buNone/>
            </a:pPr>
            <a:r>
              <a:rPr lang="en-IN" dirty="0"/>
              <a:t>    return 0;</a:t>
            </a:r>
          </a:p>
          <a:p>
            <a:pPr marL="0" indent="0">
              <a:buNone/>
            </a:pPr>
            <a:r>
              <a:rPr lang="en-IN" dirty="0"/>
              <a:t>}</a:t>
            </a:r>
          </a:p>
          <a:p>
            <a:pPr marL="0" indent="0">
              <a:buNone/>
            </a:pPr>
            <a:r>
              <a:rPr lang="en-IN" dirty="0"/>
              <a:t>A. 24</a:t>
            </a:r>
          </a:p>
          <a:p>
            <a:pPr marL="0" indent="0">
              <a:buNone/>
            </a:pPr>
            <a:r>
              <a:rPr lang="en-IN" dirty="0"/>
              <a:t>B. 12</a:t>
            </a:r>
          </a:p>
          <a:p>
            <a:pPr marL="0" indent="0">
              <a:buNone/>
            </a:pPr>
            <a:r>
              <a:rPr lang="en-IN" dirty="0"/>
              <a:t>C. 8</a:t>
            </a:r>
          </a:p>
          <a:p>
            <a:pPr marL="0" indent="0">
              <a:buNone/>
            </a:pPr>
            <a:r>
              <a:rPr lang="en-IN" dirty="0"/>
              <a:t>D. 20</a:t>
            </a:r>
          </a:p>
          <a:p>
            <a:endParaRPr lang="en-IN" dirty="0"/>
          </a:p>
        </p:txBody>
      </p:sp>
      <p:sp>
        <p:nvSpPr>
          <p:cNvPr id="2" name="Footer Placeholder 1">
            <a:extLst>
              <a:ext uri="{FF2B5EF4-FFF2-40B4-BE49-F238E27FC236}">
                <a16:creationId xmlns:a16="http://schemas.microsoft.com/office/drawing/2014/main" id="{926ACA21-6657-4EC5-8C20-91B4AC44BD5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405472842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DE7668-182A-42E1-A31F-D0B871BC0276}"/>
              </a:ext>
            </a:extLst>
          </p:cNvPr>
          <p:cNvSpPr>
            <a:spLocks noGrp="1"/>
          </p:cNvSpPr>
          <p:nvPr>
            <p:ph sz="half" idx="1"/>
          </p:nvPr>
        </p:nvSpPr>
        <p:spPr>
          <a:xfrm>
            <a:off x="628650" y="1436518"/>
            <a:ext cx="3886200" cy="4053455"/>
          </a:xfrm>
        </p:spPr>
        <p:txBody>
          <a:bodyPr>
            <a:normAutofit fontScale="70000" lnSpcReduction="20000"/>
          </a:bodyPr>
          <a:lstStyle/>
          <a:p>
            <a:pPr marL="0" indent="0">
              <a:buNone/>
            </a:pPr>
            <a:r>
              <a:rPr lang="en-US" dirty="0"/>
              <a:t>What will be the output of following code?</a:t>
            </a:r>
          </a:p>
          <a:p>
            <a:pPr marL="0" indent="0">
              <a:buNone/>
            </a:pPr>
            <a:r>
              <a:rPr lang="en-IN" dirty="0"/>
              <a:t>#include &lt;</a:t>
            </a:r>
            <a:r>
              <a:rPr lang="en-IN" dirty="0" err="1"/>
              <a:t>stdio.h</a:t>
            </a:r>
            <a:r>
              <a:rPr lang="en-IN" dirty="0"/>
              <a:t>&gt;</a:t>
            </a:r>
          </a:p>
          <a:p>
            <a:pPr marL="0" indent="0">
              <a:buNone/>
            </a:pPr>
            <a:r>
              <a:rPr lang="en-IN" dirty="0"/>
              <a:t>    int main()</a:t>
            </a:r>
          </a:p>
          <a:p>
            <a:pPr marL="0" indent="0">
              <a:buNone/>
            </a:pPr>
            <a:r>
              <a:rPr lang="en-IN" dirty="0"/>
              <a:t>    {</a:t>
            </a:r>
          </a:p>
          <a:p>
            <a:pPr marL="0" indent="0">
              <a:buNone/>
            </a:pPr>
            <a:r>
              <a:rPr lang="en-IN" dirty="0"/>
              <a:t>        int a[2][3] = {1, 2, 3, 4, 5};</a:t>
            </a:r>
          </a:p>
          <a:p>
            <a:pPr marL="0" indent="0">
              <a:buNone/>
            </a:pPr>
            <a:r>
              <a:rPr lang="en-IN" dirty="0"/>
              <a:t>        int </a:t>
            </a:r>
            <a:r>
              <a:rPr lang="en-IN" dirty="0" err="1"/>
              <a:t>i</a:t>
            </a:r>
            <a:r>
              <a:rPr lang="en-IN" dirty="0"/>
              <a:t> = 0, j = 0;</a:t>
            </a:r>
          </a:p>
          <a:p>
            <a:pPr marL="0" indent="0">
              <a:buNone/>
            </a:pPr>
            <a:r>
              <a:rPr lang="en-IN" dirty="0"/>
              <a:t>        for (</a:t>
            </a:r>
            <a:r>
              <a:rPr lang="en-IN" dirty="0" err="1"/>
              <a:t>i</a:t>
            </a:r>
            <a:r>
              <a:rPr lang="en-IN" dirty="0"/>
              <a:t> = 0; </a:t>
            </a:r>
            <a:r>
              <a:rPr lang="en-IN" dirty="0" err="1"/>
              <a:t>i</a:t>
            </a:r>
            <a:r>
              <a:rPr lang="en-IN" dirty="0"/>
              <a:t> &lt; 2; </a:t>
            </a:r>
            <a:r>
              <a:rPr lang="en-IN" dirty="0" err="1"/>
              <a:t>i</a:t>
            </a:r>
            <a:r>
              <a:rPr lang="en-IN" dirty="0"/>
              <a:t>++)</a:t>
            </a:r>
          </a:p>
          <a:p>
            <a:pPr marL="0" indent="0">
              <a:buNone/>
            </a:pPr>
            <a:r>
              <a:rPr lang="en-IN" dirty="0"/>
              <a:t>        for (j = 0; j &lt; 3; </a:t>
            </a:r>
            <a:r>
              <a:rPr lang="en-IN" dirty="0" err="1"/>
              <a:t>j++</a:t>
            </a:r>
            <a:r>
              <a:rPr lang="en-IN" dirty="0"/>
              <a:t>)</a:t>
            </a:r>
          </a:p>
          <a:p>
            <a:pPr marL="0" indent="0">
              <a:buNone/>
            </a:pPr>
            <a:r>
              <a:rPr lang="en-IN" dirty="0"/>
              <a:t>        </a:t>
            </a:r>
            <a:r>
              <a:rPr lang="en-IN" dirty="0" err="1"/>
              <a:t>printf</a:t>
            </a:r>
            <a:r>
              <a:rPr lang="en-IN" dirty="0"/>
              <a:t>("%d ", a[</a:t>
            </a:r>
            <a:r>
              <a:rPr lang="en-IN" dirty="0" err="1"/>
              <a:t>i</a:t>
            </a:r>
            <a:r>
              <a:rPr lang="en-IN" dirty="0"/>
              <a:t>][j]);</a:t>
            </a:r>
          </a:p>
          <a:p>
            <a:pPr marL="0" indent="0">
              <a:buNone/>
            </a:pPr>
            <a:r>
              <a:rPr lang="en-IN" dirty="0"/>
              <a:t>        return 0;</a:t>
            </a:r>
          </a:p>
          <a:p>
            <a:pPr marL="0" indent="0">
              <a:buNone/>
            </a:pPr>
            <a:r>
              <a:rPr lang="en-IN" dirty="0"/>
              <a:t>    }</a:t>
            </a:r>
          </a:p>
        </p:txBody>
      </p:sp>
      <p:sp>
        <p:nvSpPr>
          <p:cNvPr id="5" name="Content Placeholder 4">
            <a:extLst>
              <a:ext uri="{FF2B5EF4-FFF2-40B4-BE49-F238E27FC236}">
                <a16:creationId xmlns:a16="http://schemas.microsoft.com/office/drawing/2014/main" id="{615C50F3-319C-4DEE-81EE-3C3C697E91AD}"/>
              </a:ext>
            </a:extLst>
          </p:cNvPr>
          <p:cNvSpPr>
            <a:spLocks noGrp="1"/>
          </p:cNvSpPr>
          <p:nvPr>
            <p:ph sz="half" idx="2"/>
          </p:nvPr>
        </p:nvSpPr>
        <p:spPr>
          <a:xfrm>
            <a:off x="4629150" y="1523075"/>
            <a:ext cx="3886200" cy="3966897"/>
          </a:xfrm>
        </p:spPr>
        <p:txBody>
          <a:bodyPr>
            <a:normAutofit fontScale="70000" lnSpcReduction="20000"/>
          </a:bodyPr>
          <a:lstStyle/>
          <a:p>
            <a:pPr marL="385763" indent="-385763">
              <a:buAutoNum type="alphaUcPeriod"/>
            </a:pPr>
            <a:r>
              <a:rPr lang="en-US" dirty="0"/>
              <a:t>1 2 3 4 5</a:t>
            </a:r>
          </a:p>
          <a:p>
            <a:pPr marL="385763" indent="-385763">
              <a:buAutoNum type="alphaUcPeriod"/>
            </a:pPr>
            <a:r>
              <a:rPr lang="en-US" dirty="0"/>
              <a:t>1 2 3 4 5 0</a:t>
            </a:r>
          </a:p>
          <a:p>
            <a:pPr marL="385763" indent="-385763">
              <a:buAutoNum type="alphaUcPeriod"/>
            </a:pPr>
            <a:r>
              <a:rPr lang="en-US" dirty="0"/>
              <a:t>1 2 3 4 5 Garbage value</a:t>
            </a:r>
          </a:p>
          <a:p>
            <a:pPr marL="385763" indent="-385763">
              <a:buAutoNum type="alphaUcPeriod"/>
            </a:pPr>
            <a:r>
              <a:rPr lang="en-US" dirty="0"/>
              <a:t>Compile time error</a:t>
            </a:r>
            <a:endParaRPr lang="en-IN" dirty="0"/>
          </a:p>
        </p:txBody>
      </p:sp>
      <p:sp>
        <p:nvSpPr>
          <p:cNvPr id="2" name="Footer Placeholder 1">
            <a:extLst>
              <a:ext uri="{FF2B5EF4-FFF2-40B4-BE49-F238E27FC236}">
                <a16:creationId xmlns:a16="http://schemas.microsoft.com/office/drawing/2014/main" id="{0785694F-3A57-4EC3-A105-DA199A28DA88}"/>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443534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Matrix operations using 2D arrays</a:t>
            </a:r>
          </a:p>
        </p:txBody>
      </p:sp>
      <p:sp>
        <p:nvSpPr>
          <p:cNvPr id="4" name="Content Placeholder 3"/>
          <p:cNvSpPr>
            <a:spLocks noGrp="1"/>
          </p:cNvSpPr>
          <p:nvPr>
            <p:ph idx="1"/>
          </p:nvPr>
        </p:nvSpPr>
        <p:spPr/>
        <p:txBody>
          <a:bodyPr/>
          <a:lstStyle/>
          <a:p>
            <a:r>
              <a:rPr lang="en-IN" dirty="0"/>
              <a:t>WAP to find the sum of two matrices</a:t>
            </a:r>
          </a:p>
          <a:p>
            <a:r>
              <a:rPr lang="en-IN" dirty="0"/>
              <a:t>WAP to display the transpose of a matrix</a:t>
            </a:r>
          </a:p>
          <a:p>
            <a:r>
              <a:rPr lang="en-IN" dirty="0"/>
              <a:t>WAP to find the sum of diagonal elements of a matrix</a:t>
            </a:r>
          </a:p>
          <a:p>
            <a:r>
              <a:rPr lang="en-IN" dirty="0"/>
              <a:t>WAP to perform multiplication of 2 matrices and display the result</a:t>
            </a:r>
          </a:p>
        </p:txBody>
      </p:sp>
      <p:sp>
        <p:nvSpPr>
          <p:cNvPr id="2" name="Footer Placeholder 1">
            <a:extLst>
              <a:ext uri="{FF2B5EF4-FFF2-40B4-BE49-F238E27FC236}">
                <a16:creationId xmlns:a16="http://schemas.microsoft.com/office/drawing/2014/main" id="{5AA47AC8-6C74-48E0-9769-1777ABC713FF}"/>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268960160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0" y="841896"/>
            <a:ext cx="6172200" cy="857250"/>
          </a:xfrm>
        </p:spPr>
        <p:txBody>
          <a:bodyPr>
            <a:normAutofit fontScale="90000"/>
          </a:bodyPr>
          <a:lstStyle/>
          <a:p>
            <a:r>
              <a:rPr lang="en-IN" sz="2325" dirty="0"/>
              <a:t>WAP to find the sum of two matrices</a:t>
            </a:r>
            <a:br>
              <a:rPr lang="en-IN" dirty="0"/>
            </a:br>
            <a:endParaRPr lang="en-IN" dirty="0"/>
          </a:p>
        </p:txBody>
      </p:sp>
      <p:sp>
        <p:nvSpPr>
          <p:cNvPr id="4" name="Content Placeholder 3"/>
          <p:cNvSpPr>
            <a:spLocks noGrp="1"/>
          </p:cNvSpPr>
          <p:nvPr>
            <p:ph sz="half" idx="1"/>
          </p:nvPr>
        </p:nvSpPr>
        <p:spPr>
          <a:xfrm>
            <a:off x="905523" y="1093618"/>
            <a:ext cx="3609328" cy="4704056"/>
          </a:xfrm>
        </p:spPr>
        <p:txBody>
          <a:bodyPr>
            <a:noAutofit/>
          </a:bodyPr>
          <a:lstStyle/>
          <a:p>
            <a:pPr marL="0" indent="0">
              <a:spcBef>
                <a:spcPts val="0"/>
              </a:spcBef>
              <a:buNone/>
            </a:pPr>
            <a:r>
              <a:rPr lang="en-IN" sz="1350" dirty="0"/>
              <a:t>#include &lt;</a:t>
            </a:r>
            <a:r>
              <a:rPr lang="en-IN" sz="1350" dirty="0" err="1"/>
              <a:t>stdio.h</a:t>
            </a:r>
            <a:r>
              <a:rPr lang="en-IN" sz="1350" dirty="0"/>
              <a:t>&gt;</a:t>
            </a:r>
          </a:p>
          <a:p>
            <a:pPr marL="0" indent="0">
              <a:spcBef>
                <a:spcPts val="0"/>
              </a:spcBef>
              <a:buNone/>
            </a:pPr>
            <a:r>
              <a:rPr lang="en-IN" sz="1350" dirty="0"/>
              <a:t>int main()</a:t>
            </a:r>
          </a:p>
          <a:p>
            <a:pPr marL="0" indent="0">
              <a:spcBef>
                <a:spcPts val="0"/>
              </a:spcBef>
              <a:buNone/>
            </a:pPr>
            <a:r>
              <a:rPr lang="en-IN" sz="1350" dirty="0"/>
              <a:t>{</a:t>
            </a:r>
          </a:p>
          <a:p>
            <a:pPr marL="0" indent="0">
              <a:spcBef>
                <a:spcPts val="0"/>
              </a:spcBef>
              <a:buNone/>
            </a:pPr>
            <a:r>
              <a:rPr lang="en-IN" sz="1350" dirty="0"/>
              <a:t>   float a[3][3], b[3][3], c[3][3];</a:t>
            </a:r>
          </a:p>
          <a:p>
            <a:pPr marL="0" indent="0">
              <a:spcBef>
                <a:spcPts val="0"/>
              </a:spcBef>
              <a:buNone/>
            </a:pPr>
            <a:r>
              <a:rPr lang="en-IN" sz="1350" dirty="0"/>
              <a:t>   int </a:t>
            </a:r>
            <a:r>
              <a:rPr lang="en-IN" sz="1350" dirty="0" err="1"/>
              <a:t>i</a:t>
            </a:r>
            <a:r>
              <a:rPr lang="en-IN" sz="1350" dirty="0"/>
              <a:t>, j;</a:t>
            </a:r>
          </a:p>
          <a:p>
            <a:pPr marL="0" indent="0">
              <a:spcBef>
                <a:spcPts val="0"/>
              </a:spcBef>
              <a:buNone/>
            </a:pPr>
            <a:r>
              <a:rPr lang="en-IN" sz="1350" dirty="0"/>
              <a:t>   </a:t>
            </a:r>
            <a:r>
              <a:rPr lang="en-IN" sz="1350" dirty="0" err="1"/>
              <a:t>printf</a:t>
            </a:r>
            <a:r>
              <a:rPr lang="en-IN" sz="1350" dirty="0"/>
              <a:t>("Enter elements of 1st matrix\n");</a:t>
            </a:r>
          </a:p>
          <a:p>
            <a:pPr marL="0" indent="0">
              <a:spcBef>
                <a:spcPts val="0"/>
              </a:spcBef>
              <a:buNone/>
            </a:pPr>
            <a:r>
              <a:rPr lang="en-IN" sz="1350" dirty="0"/>
              <a:t>   for(</a:t>
            </a:r>
            <a:r>
              <a:rPr lang="en-IN" sz="1350" dirty="0" err="1"/>
              <a:t>i</a:t>
            </a:r>
            <a:r>
              <a:rPr lang="en-IN" sz="1350" dirty="0"/>
              <a:t>=0; </a:t>
            </a:r>
            <a:r>
              <a:rPr lang="en-IN" sz="1350" dirty="0" err="1"/>
              <a:t>i</a:t>
            </a:r>
            <a:r>
              <a:rPr lang="en-IN" sz="1350" dirty="0"/>
              <a:t>&lt;3; </a:t>
            </a:r>
            <a:r>
              <a:rPr lang="en-IN" sz="1350" dirty="0" err="1"/>
              <a:t>i</a:t>
            </a:r>
            <a:r>
              <a:rPr lang="en-IN" sz="1350" dirty="0"/>
              <a:t>++)</a:t>
            </a:r>
          </a:p>
          <a:p>
            <a:pPr marL="0" indent="0">
              <a:spcBef>
                <a:spcPts val="0"/>
              </a:spcBef>
              <a:buNone/>
            </a:pPr>
            <a:r>
              <a:rPr lang="en-IN" sz="1350" dirty="0"/>
              <a:t>   {</a:t>
            </a:r>
          </a:p>
          <a:p>
            <a:pPr marL="0" indent="0">
              <a:spcBef>
                <a:spcPts val="0"/>
              </a:spcBef>
              <a:buNone/>
            </a:pPr>
            <a:r>
              <a:rPr lang="en-IN" sz="1350" dirty="0"/>
              <a:t>   for(j=0; j&lt;3 ;j++)</a:t>
            </a:r>
          </a:p>
          <a:p>
            <a:pPr marL="0" indent="0">
              <a:spcBef>
                <a:spcPts val="0"/>
              </a:spcBef>
              <a:buNone/>
            </a:pPr>
            <a:r>
              <a:rPr lang="en-IN" sz="1350" dirty="0"/>
              <a:t>    {</a:t>
            </a:r>
          </a:p>
          <a:p>
            <a:pPr marL="0" indent="0">
              <a:spcBef>
                <a:spcPts val="0"/>
              </a:spcBef>
              <a:buNone/>
            </a:pPr>
            <a:r>
              <a:rPr lang="en-IN" sz="1350" dirty="0"/>
              <a:t>       </a:t>
            </a:r>
            <a:r>
              <a:rPr lang="en-IN" sz="1350" dirty="0" err="1"/>
              <a:t>printf</a:t>
            </a:r>
            <a:r>
              <a:rPr lang="en-IN" sz="1350" dirty="0"/>
              <a:t>("Enter </a:t>
            </a:r>
            <a:r>
              <a:rPr lang="en-IN" sz="1350" dirty="0" err="1"/>
              <a:t>a%d%d</a:t>
            </a:r>
            <a:r>
              <a:rPr lang="en-IN" sz="1350" dirty="0"/>
              <a:t>: ", </a:t>
            </a:r>
            <a:r>
              <a:rPr lang="en-IN" sz="1350" dirty="0" err="1"/>
              <a:t>i</a:t>
            </a:r>
            <a:r>
              <a:rPr lang="en-IN" sz="1350" dirty="0"/>
              <a:t>, j);</a:t>
            </a:r>
          </a:p>
          <a:p>
            <a:pPr marL="0" indent="0">
              <a:spcBef>
                <a:spcPts val="0"/>
              </a:spcBef>
              <a:buNone/>
            </a:pPr>
            <a:r>
              <a:rPr lang="en-IN" sz="1350" dirty="0"/>
              <a:t>       </a:t>
            </a:r>
            <a:r>
              <a:rPr lang="en-IN" sz="1350" dirty="0" err="1"/>
              <a:t>scanf</a:t>
            </a:r>
            <a:r>
              <a:rPr lang="en-IN" sz="1350" dirty="0"/>
              <a:t>("%f", &amp;a[</a:t>
            </a:r>
            <a:r>
              <a:rPr lang="en-IN" sz="1350" dirty="0" err="1"/>
              <a:t>i</a:t>
            </a:r>
            <a:r>
              <a:rPr lang="en-IN" sz="1350" dirty="0"/>
              <a:t>][j]);</a:t>
            </a:r>
          </a:p>
          <a:p>
            <a:pPr marL="0" indent="0">
              <a:spcBef>
                <a:spcPts val="0"/>
              </a:spcBef>
              <a:buNone/>
            </a:pPr>
            <a:r>
              <a:rPr lang="en-IN" sz="1350" dirty="0"/>
              <a:t>    }</a:t>
            </a:r>
          </a:p>
          <a:p>
            <a:pPr marL="0" indent="0">
              <a:spcBef>
                <a:spcPts val="0"/>
              </a:spcBef>
              <a:buNone/>
            </a:pPr>
            <a:r>
              <a:rPr lang="en-IN" sz="1350" dirty="0"/>
              <a:t>   }</a:t>
            </a:r>
          </a:p>
          <a:p>
            <a:pPr marL="0" indent="0">
              <a:spcBef>
                <a:spcPts val="0"/>
              </a:spcBef>
              <a:buNone/>
            </a:pPr>
            <a:r>
              <a:rPr lang="en-IN" sz="1350" dirty="0"/>
              <a:t>  // Taking input using nested for loop</a:t>
            </a:r>
          </a:p>
          <a:p>
            <a:pPr marL="0" indent="0">
              <a:spcBef>
                <a:spcPts val="0"/>
              </a:spcBef>
              <a:buNone/>
            </a:pPr>
            <a:r>
              <a:rPr lang="en-IN" sz="1350" dirty="0"/>
              <a:t>   </a:t>
            </a:r>
            <a:r>
              <a:rPr lang="en-IN" sz="1350" dirty="0" err="1"/>
              <a:t>printf</a:t>
            </a:r>
            <a:r>
              <a:rPr lang="en-IN" sz="1350" dirty="0"/>
              <a:t>("Enter elements of 2nd matrix\n");</a:t>
            </a:r>
          </a:p>
          <a:p>
            <a:pPr marL="0" indent="0">
              <a:spcBef>
                <a:spcPts val="0"/>
              </a:spcBef>
              <a:buNone/>
            </a:pPr>
            <a:r>
              <a:rPr lang="en-IN" sz="1350" dirty="0"/>
              <a:t>   for(</a:t>
            </a:r>
            <a:r>
              <a:rPr lang="en-IN" sz="1350" dirty="0" err="1"/>
              <a:t>i</a:t>
            </a:r>
            <a:r>
              <a:rPr lang="en-IN" sz="1350" dirty="0"/>
              <a:t>=0; </a:t>
            </a:r>
            <a:r>
              <a:rPr lang="en-IN" sz="1350" dirty="0" err="1"/>
              <a:t>i</a:t>
            </a:r>
            <a:r>
              <a:rPr lang="en-IN" sz="1350" dirty="0"/>
              <a:t>&lt;3; </a:t>
            </a:r>
            <a:r>
              <a:rPr lang="en-IN" sz="1350" dirty="0" err="1"/>
              <a:t>i</a:t>
            </a:r>
            <a:r>
              <a:rPr lang="en-IN" sz="1350" dirty="0"/>
              <a:t>++)</a:t>
            </a:r>
          </a:p>
          <a:p>
            <a:pPr marL="0" indent="0">
              <a:spcBef>
                <a:spcPts val="0"/>
              </a:spcBef>
              <a:buNone/>
            </a:pPr>
            <a:r>
              <a:rPr lang="en-IN" sz="1350" dirty="0"/>
              <a:t>   {</a:t>
            </a:r>
          </a:p>
          <a:p>
            <a:pPr marL="0" indent="0">
              <a:spcBef>
                <a:spcPts val="0"/>
              </a:spcBef>
              <a:buNone/>
            </a:pPr>
            <a:r>
              <a:rPr lang="en-IN" sz="1350" dirty="0"/>
              <a:t>    for(j=0; j&lt;3; j++)</a:t>
            </a:r>
          </a:p>
          <a:p>
            <a:pPr marL="0" indent="0">
              <a:spcBef>
                <a:spcPts val="0"/>
              </a:spcBef>
              <a:buNone/>
            </a:pPr>
            <a:r>
              <a:rPr lang="en-IN" sz="1350" dirty="0"/>
              <a:t>    {</a:t>
            </a:r>
          </a:p>
          <a:p>
            <a:pPr marL="0" indent="0">
              <a:spcBef>
                <a:spcPts val="0"/>
              </a:spcBef>
              <a:buNone/>
            </a:pPr>
            <a:r>
              <a:rPr lang="en-IN" sz="1350" dirty="0"/>
              <a:t>       </a:t>
            </a:r>
            <a:r>
              <a:rPr lang="en-IN" sz="1350" dirty="0" err="1"/>
              <a:t>printf</a:t>
            </a:r>
            <a:r>
              <a:rPr lang="en-IN" sz="1350" dirty="0"/>
              <a:t>("Enter </a:t>
            </a:r>
            <a:r>
              <a:rPr lang="en-IN" sz="1350" dirty="0" err="1"/>
              <a:t>b%d%d</a:t>
            </a:r>
            <a:r>
              <a:rPr lang="en-IN" sz="1350" dirty="0"/>
              <a:t>: ", </a:t>
            </a:r>
            <a:r>
              <a:rPr lang="en-IN" sz="1350" dirty="0" err="1"/>
              <a:t>i</a:t>
            </a:r>
            <a:r>
              <a:rPr lang="en-IN" sz="1350" dirty="0"/>
              <a:t>, j);</a:t>
            </a:r>
          </a:p>
          <a:p>
            <a:pPr marL="0" indent="0">
              <a:spcBef>
                <a:spcPts val="0"/>
              </a:spcBef>
              <a:buNone/>
            </a:pPr>
            <a:r>
              <a:rPr lang="en-IN" sz="1350" dirty="0"/>
              <a:t>       </a:t>
            </a:r>
            <a:r>
              <a:rPr lang="en-IN" sz="1350" dirty="0" err="1"/>
              <a:t>scanf</a:t>
            </a:r>
            <a:r>
              <a:rPr lang="en-IN" sz="1350" dirty="0"/>
              <a:t>("%f", &amp;b[</a:t>
            </a:r>
            <a:r>
              <a:rPr lang="en-IN" sz="1350" dirty="0" err="1"/>
              <a:t>i</a:t>
            </a:r>
            <a:r>
              <a:rPr lang="en-IN" sz="1350" dirty="0"/>
              <a:t>][j]);</a:t>
            </a:r>
          </a:p>
          <a:p>
            <a:pPr marL="0" indent="0">
              <a:spcBef>
                <a:spcPts val="0"/>
              </a:spcBef>
              <a:buNone/>
            </a:pPr>
            <a:r>
              <a:rPr lang="en-IN" sz="1350" dirty="0"/>
              <a:t>    }</a:t>
            </a:r>
          </a:p>
          <a:p>
            <a:pPr marL="0" indent="0">
              <a:spcBef>
                <a:spcPts val="0"/>
              </a:spcBef>
              <a:buNone/>
            </a:pPr>
            <a:r>
              <a:rPr lang="en-IN" sz="1350" dirty="0"/>
              <a:t>   }</a:t>
            </a:r>
          </a:p>
          <a:p>
            <a:pPr marL="0" indent="0">
              <a:spcBef>
                <a:spcPts val="0"/>
              </a:spcBef>
              <a:buNone/>
            </a:pPr>
            <a:r>
              <a:rPr lang="en-IN" sz="1500" dirty="0"/>
              <a:t>   // adding corresponding elements of two  arrays</a:t>
            </a:r>
          </a:p>
        </p:txBody>
      </p:sp>
      <p:sp>
        <p:nvSpPr>
          <p:cNvPr id="5" name="Content Placeholder 4"/>
          <p:cNvSpPr>
            <a:spLocks noGrp="1"/>
          </p:cNvSpPr>
          <p:nvPr>
            <p:ph sz="half" idx="2"/>
          </p:nvPr>
        </p:nvSpPr>
        <p:spPr>
          <a:xfrm>
            <a:off x="4629150" y="1314450"/>
            <a:ext cx="3726957" cy="4603072"/>
          </a:xfrm>
        </p:spPr>
        <p:txBody>
          <a:bodyPr>
            <a:normAutofit/>
          </a:bodyPr>
          <a:lstStyle/>
          <a:p>
            <a:pPr marL="0" indent="0">
              <a:spcBef>
                <a:spcPts val="0"/>
              </a:spcBef>
              <a:buNone/>
            </a:pPr>
            <a:r>
              <a:rPr lang="en-IN" sz="1350" dirty="0"/>
              <a:t> for(</a:t>
            </a:r>
            <a:r>
              <a:rPr lang="en-IN" sz="1350" dirty="0" err="1"/>
              <a:t>i</a:t>
            </a:r>
            <a:r>
              <a:rPr lang="en-IN" sz="1350" dirty="0"/>
              <a:t>=0; </a:t>
            </a:r>
            <a:r>
              <a:rPr lang="en-IN" sz="1350" dirty="0" err="1"/>
              <a:t>i</a:t>
            </a:r>
            <a:r>
              <a:rPr lang="en-IN" sz="1350" dirty="0"/>
              <a:t>&lt;3; </a:t>
            </a:r>
            <a:r>
              <a:rPr lang="en-IN" sz="1350" dirty="0" err="1"/>
              <a:t>i</a:t>
            </a:r>
            <a:r>
              <a:rPr lang="en-IN" sz="1350" dirty="0"/>
              <a:t>++)</a:t>
            </a:r>
          </a:p>
          <a:p>
            <a:pPr marL="0" indent="0">
              <a:spcBef>
                <a:spcPts val="0"/>
              </a:spcBef>
              <a:buNone/>
            </a:pPr>
            <a:r>
              <a:rPr lang="en-IN" sz="1350" dirty="0"/>
              <a:t>   {</a:t>
            </a:r>
          </a:p>
          <a:p>
            <a:pPr marL="0" indent="0">
              <a:spcBef>
                <a:spcPts val="0"/>
              </a:spcBef>
              <a:buNone/>
            </a:pPr>
            <a:r>
              <a:rPr lang="en-IN" sz="1350" dirty="0"/>
              <a:t>    for(j=0; j&lt;3; j++)</a:t>
            </a:r>
          </a:p>
          <a:p>
            <a:pPr marL="0" indent="0">
              <a:spcBef>
                <a:spcPts val="0"/>
              </a:spcBef>
              <a:buNone/>
            </a:pPr>
            <a:r>
              <a:rPr lang="en-IN" sz="1350" dirty="0"/>
              <a:t>    {</a:t>
            </a:r>
          </a:p>
          <a:p>
            <a:pPr marL="0" indent="0">
              <a:spcBef>
                <a:spcPts val="0"/>
              </a:spcBef>
              <a:buNone/>
            </a:pPr>
            <a:r>
              <a:rPr lang="en-IN" sz="1350" dirty="0"/>
              <a:t>       c[</a:t>
            </a:r>
            <a:r>
              <a:rPr lang="en-IN" sz="1350" dirty="0" err="1"/>
              <a:t>i</a:t>
            </a:r>
            <a:r>
              <a:rPr lang="en-IN" sz="1350" dirty="0"/>
              <a:t>][j] = a[</a:t>
            </a:r>
            <a:r>
              <a:rPr lang="en-IN" sz="1350" dirty="0" err="1"/>
              <a:t>i</a:t>
            </a:r>
            <a:r>
              <a:rPr lang="en-IN" sz="1350" dirty="0"/>
              <a:t>][j] + b[</a:t>
            </a:r>
            <a:r>
              <a:rPr lang="en-IN" sz="1350" dirty="0" err="1"/>
              <a:t>i</a:t>
            </a:r>
            <a:r>
              <a:rPr lang="en-IN" sz="1350" dirty="0"/>
              <a:t>][j]; </a:t>
            </a:r>
          </a:p>
          <a:p>
            <a:pPr marL="0" indent="0">
              <a:spcBef>
                <a:spcPts val="0"/>
              </a:spcBef>
              <a:buNone/>
            </a:pPr>
            <a:r>
              <a:rPr lang="en-IN" sz="1350" dirty="0"/>
              <a:t>    }</a:t>
            </a:r>
          </a:p>
          <a:p>
            <a:pPr marL="0" indent="0">
              <a:spcBef>
                <a:spcPts val="0"/>
              </a:spcBef>
              <a:buNone/>
            </a:pPr>
            <a:r>
              <a:rPr lang="en-IN" sz="1350" dirty="0"/>
              <a:t>   }</a:t>
            </a:r>
          </a:p>
          <a:p>
            <a:pPr marL="0" indent="0">
              <a:spcBef>
                <a:spcPts val="0"/>
              </a:spcBef>
              <a:buNone/>
            </a:pPr>
            <a:r>
              <a:rPr lang="en-IN" sz="1350" dirty="0"/>
              <a:t>   // Displaying the sum</a:t>
            </a:r>
          </a:p>
          <a:p>
            <a:pPr marL="0" indent="0">
              <a:spcBef>
                <a:spcPts val="0"/>
              </a:spcBef>
              <a:buNone/>
            </a:pPr>
            <a:r>
              <a:rPr lang="en-IN" sz="1350" dirty="0"/>
              <a:t>   </a:t>
            </a:r>
            <a:r>
              <a:rPr lang="en-IN" sz="1350" dirty="0" err="1"/>
              <a:t>printf</a:t>
            </a:r>
            <a:r>
              <a:rPr lang="en-IN" sz="1350" dirty="0"/>
              <a:t>("\</a:t>
            </a:r>
            <a:r>
              <a:rPr lang="en-IN" sz="1350" dirty="0" err="1"/>
              <a:t>nSum</a:t>
            </a:r>
            <a:r>
              <a:rPr lang="en-IN" sz="1350" dirty="0"/>
              <a:t> Of Matrix:\n");</a:t>
            </a:r>
          </a:p>
          <a:p>
            <a:pPr marL="0" indent="0">
              <a:spcBef>
                <a:spcPts val="0"/>
              </a:spcBef>
              <a:buNone/>
            </a:pPr>
            <a:endParaRPr lang="en-IN" sz="1350" dirty="0"/>
          </a:p>
          <a:p>
            <a:pPr marL="0" indent="0">
              <a:spcBef>
                <a:spcPts val="0"/>
              </a:spcBef>
              <a:buNone/>
            </a:pPr>
            <a:r>
              <a:rPr lang="en-IN" sz="1350" dirty="0"/>
              <a:t>   for(</a:t>
            </a:r>
            <a:r>
              <a:rPr lang="en-IN" sz="1350" dirty="0" err="1"/>
              <a:t>i</a:t>
            </a:r>
            <a:r>
              <a:rPr lang="en-IN" sz="1350" dirty="0"/>
              <a:t>=0; </a:t>
            </a:r>
            <a:r>
              <a:rPr lang="en-IN" sz="1350" dirty="0" err="1"/>
              <a:t>i</a:t>
            </a:r>
            <a:r>
              <a:rPr lang="en-IN" sz="1350" dirty="0"/>
              <a:t>&lt;3; </a:t>
            </a:r>
            <a:r>
              <a:rPr lang="en-IN" sz="1350" dirty="0" err="1"/>
              <a:t>i</a:t>
            </a:r>
            <a:r>
              <a:rPr lang="en-IN" sz="1350" dirty="0"/>
              <a:t>++)</a:t>
            </a:r>
          </a:p>
          <a:p>
            <a:pPr marL="0" indent="0">
              <a:spcBef>
                <a:spcPts val="0"/>
              </a:spcBef>
              <a:buNone/>
            </a:pPr>
            <a:r>
              <a:rPr lang="en-IN" sz="1350" dirty="0"/>
              <a:t>   {</a:t>
            </a:r>
          </a:p>
          <a:p>
            <a:pPr marL="0" indent="0">
              <a:spcBef>
                <a:spcPts val="0"/>
              </a:spcBef>
              <a:buNone/>
            </a:pPr>
            <a:r>
              <a:rPr lang="en-IN" sz="1350" dirty="0"/>
              <a:t>    for(j=0; j&lt;3; j++)</a:t>
            </a:r>
          </a:p>
          <a:p>
            <a:pPr marL="0" indent="0">
              <a:spcBef>
                <a:spcPts val="0"/>
              </a:spcBef>
              <a:buNone/>
            </a:pPr>
            <a:r>
              <a:rPr lang="en-IN" sz="1350" dirty="0"/>
              <a:t>    {</a:t>
            </a:r>
          </a:p>
          <a:p>
            <a:pPr marL="0" indent="0">
              <a:spcBef>
                <a:spcPts val="0"/>
              </a:spcBef>
              <a:buNone/>
            </a:pPr>
            <a:r>
              <a:rPr lang="en-IN" sz="1350" dirty="0"/>
              <a:t>       </a:t>
            </a:r>
            <a:r>
              <a:rPr lang="en-IN" sz="1350" dirty="0" err="1"/>
              <a:t>printf</a:t>
            </a:r>
            <a:r>
              <a:rPr lang="en-IN" sz="1350" dirty="0"/>
              <a:t>("%.1f\t", c[</a:t>
            </a:r>
            <a:r>
              <a:rPr lang="en-IN" sz="1350" dirty="0" err="1"/>
              <a:t>i</a:t>
            </a:r>
            <a:r>
              <a:rPr lang="en-IN" sz="1350" dirty="0"/>
              <a:t>][j]);  </a:t>
            </a:r>
          </a:p>
          <a:p>
            <a:pPr marL="0" indent="0">
              <a:spcBef>
                <a:spcPts val="0"/>
              </a:spcBef>
              <a:buNone/>
            </a:pPr>
            <a:r>
              <a:rPr lang="en-IN" sz="1350" dirty="0"/>
              <a:t>    }            </a:t>
            </a:r>
          </a:p>
          <a:p>
            <a:pPr marL="0" indent="0">
              <a:spcBef>
                <a:spcPts val="0"/>
              </a:spcBef>
              <a:buNone/>
            </a:pPr>
            <a:r>
              <a:rPr lang="en-IN" sz="1350" dirty="0"/>
              <a:t>          </a:t>
            </a:r>
            <a:r>
              <a:rPr lang="en-IN" sz="1350" dirty="0" err="1"/>
              <a:t>printf</a:t>
            </a:r>
            <a:r>
              <a:rPr lang="en-IN" sz="1350" dirty="0"/>
              <a:t>("\n");</a:t>
            </a:r>
          </a:p>
          <a:p>
            <a:pPr marL="0" indent="0">
              <a:spcBef>
                <a:spcPts val="0"/>
              </a:spcBef>
              <a:buNone/>
            </a:pPr>
            <a:r>
              <a:rPr lang="en-IN" sz="1350" dirty="0"/>
              <a:t>    }</a:t>
            </a:r>
          </a:p>
          <a:p>
            <a:pPr marL="0" indent="0">
              <a:spcBef>
                <a:spcPts val="0"/>
              </a:spcBef>
              <a:buNone/>
            </a:pPr>
            <a:r>
              <a:rPr lang="en-IN" sz="1350" dirty="0"/>
              <a:t>return 0;</a:t>
            </a:r>
          </a:p>
          <a:p>
            <a:pPr marL="0" indent="0">
              <a:spcBef>
                <a:spcPts val="0"/>
              </a:spcBef>
              <a:buNone/>
            </a:pPr>
            <a:r>
              <a:rPr lang="en-IN" sz="1350" dirty="0"/>
              <a:t>}</a:t>
            </a:r>
          </a:p>
        </p:txBody>
      </p:sp>
      <p:sp>
        <p:nvSpPr>
          <p:cNvPr id="3" name="Footer Placeholder 2">
            <a:extLst>
              <a:ext uri="{FF2B5EF4-FFF2-40B4-BE49-F238E27FC236}">
                <a16:creationId xmlns:a16="http://schemas.microsoft.com/office/drawing/2014/main" id="{A75F95BB-3658-49FC-A50E-E9CB518D94C2}"/>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1342500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Tokens</a:t>
            </a:r>
          </a:p>
        </p:txBody>
      </p:sp>
      <p:sp>
        <p:nvSpPr>
          <p:cNvPr id="3" name="Content Placeholder 2"/>
          <p:cNvSpPr>
            <a:spLocks noGrp="1"/>
          </p:cNvSpPr>
          <p:nvPr>
            <p:ph idx="1"/>
          </p:nvPr>
        </p:nvSpPr>
        <p:spPr/>
        <p:txBody>
          <a:bodyPr/>
          <a:lstStyle/>
          <a:p>
            <a:pPr algn="just"/>
            <a:r>
              <a:rPr lang="en-US" sz="2800" dirty="0">
                <a:solidFill>
                  <a:schemeClr val="accent1"/>
                </a:solidFill>
              </a:rPr>
              <a:t>We have seen that Tokens are broadly classified as:</a:t>
            </a:r>
          </a:p>
          <a:p>
            <a:pPr lvl="1" algn="just"/>
            <a:r>
              <a:rPr lang="en-US" dirty="0">
                <a:solidFill>
                  <a:schemeClr val="accent6">
                    <a:lumMod val="75000"/>
                  </a:schemeClr>
                </a:solidFill>
              </a:rPr>
              <a:t>Identifiers</a:t>
            </a:r>
          </a:p>
          <a:p>
            <a:pPr lvl="1" algn="just"/>
            <a:r>
              <a:rPr lang="en-US" dirty="0">
                <a:solidFill>
                  <a:schemeClr val="accent6">
                    <a:lumMod val="75000"/>
                  </a:schemeClr>
                </a:solidFill>
              </a:rPr>
              <a:t>Keywords</a:t>
            </a:r>
          </a:p>
          <a:p>
            <a:pPr lvl="1" algn="just"/>
            <a:r>
              <a:rPr lang="en-US" b="1" dirty="0">
                <a:solidFill>
                  <a:schemeClr val="accent2">
                    <a:lumMod val="50000"/>
                  </a:schemeClr>
                </a:solidFill>
              </a:rPr>
              <a:t>Constants</a:t>
            </a:r>
          </a:p>
          <a:p>
            <a:pPr lvl="1" algn="just"/>
            <a:r>
              <a:rPr lang="en-US" b="1" dirty="0">
                <a:solidFill>
                  <a:schemeClr val="accent2">
                    <a:lumMod val="50000"/>
                  </a:schemeClr>
                </a:solidFill>
              </a:rPr>
              <a:t>Variables</a:t>
            </a:r>
          </a:p>
          <a:p>
            <a:pPr lvl="1" algn="just"/>
            <a:r>
              <a:rPr lang="en-US" dirty="0">
                <a:solidFill>
                  <a:schemeClr val="accent6">
                    <a:lumMod val="75000"/>
                  </a:schemeClr>
                </a:solidFill>
              </a:rPr>
              <a:t>Strings</a:t>
            </a:r>
          </a:p>
          <a:p>
            <a:pPr lvl="1" algn="just"/>
            <a:r>
              <a:rPr lang="en-US" dirty="0">
                <a:solidFill>
                  <a:schemeClr val="accent6">
                    <a:lumMod val="75000"/>
                  </a:schemeClr>
                </a:solidFill>
              </a:rPr>
              <a:t>Operators</a:t>
            </a:r>
          </a:p>
          <a:p>
            <a:pPr lvl="1" algn="just"/>
            <a:r>
              <a:rPr lang="en-US" dirty="0">
                <a:solidFill>
                  <a:schemeClr val="accent6">
                    <a:lumMod val="75000"/>
                  </a:schemeClr>
                </a:solidFill>
              </a:rPr>
              <a:t>Special character</a:t>
            </a:r>
          </a:p>
          <a:p>
            <a:endParaRPr lang="en-US"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752" y="772357"/>
            <a:ext cx="6172200" cy="857250"/>
          </a:xfrm>
        </p:spPr>
        <p:txBody>
          <a:bodyPr>
            <a:normAutofit/>
          </a:bodyPr>
          <a:lstStyle/>
          <a:p>
            <a:r>
              <a:rPr lang="en-IN" sz="2400" dirty="0"/>
              <a:t>WAP to display the transpose of a matrix</a:t>
            </a:r>
            <a:br>
              <a:rPr lang="en-IN" sz="2400" dirty="0"/>
            </a:br>
            <a:endParaRPr lang="en-IN" sz="2400" dirty="0"/>
          </a:p>
        </p:txBody>
      </p:sp>
      <p:sp>
        <p:nvSpPr>
          <p:cNvPr id="3" name="Content Placeholder 2"/>
          <p:cNvSpPr>
            <a:spLocks noGrp="1"/>
          </p:cNvSpPr>
          <p:nvPr>
            <p:ph sz="half" idx="1"/>
          </p:nvPr>
        </p:nvSpPr>
        <p:spPr>
          <a:xfrm>
            <a:off x="878889" y="1314450"/>
            <a:ext cx="3635961" cy="4603072"/>
          </a:xfrm>
        </p:spPr>
        <p:txBody>
          <a:bodyPr>
            <a:normAutofit fontScale="40000" lnSpcReduction="20000"/>
          </a:bodyPr>
          <a:lstStyle/>
          <a:p>
            <a:pPr marL="0" indent="0">
              <a:buNone/>
            </a:pPr>
            <a:r>
              <a:rPr lang="en-IN" sz="3150" dirty="0"/>
              <a:t>#include &lt;</a:t>
            </a:r>
            <a:r>
              <a:rPr lang="en-IN" sz="3150" dirty="0" err="1"/>
              <a:t>stdio.h</a:t>
            </a:r>
            <a:r>
              <a:rPr lang="en-IN" sz="3150" dirty="0"/>
              <a:t>&gt;</a:t>
            </a:r>
          </a:p>
          <a:p>
            <a:pPr marL="0" indent="0">
              <a:spcBef>
                <a:spcPts val="0"/>
              </a:spcBef>
              <a:buNone/>
            </a:pPr>
            <a:r>
              <a:rPr lang="en-IN" sz="3150" dirty="0"/>
              <a:t>int main()</a:t>
            </a:r>
          </a:p>
          <a:p>
            <a:pPr marL="0" indent="0">
              <a:spcBef>
                <a:spcPts val="0"/>
              </a:spcBef>
              <a:buNone/>
            </a:pPr>
            <a:r>
              <a:rPr lang="en-IN" sz="3150" dirty="0"/>
              <a:t>{</a:t>
            </a:r>
          </a:p>
          <a:p>
            <a:pPr marL="0" indent="0">
              <a:spcBef>
                <a:spcPts val="0"/>
              </a:spcBef>
              <a:buNone/>
            </a:pPr>
            <a:r>
              <a:rPr lang="en-IN" sz="3150" dirty="0"/>
              <a:t>    int a[10][10], transpose[10][10], r, c, </a:t>
            </a:r>
            <a:r>
              <a:rPr lang="en-IN" sz="3150" dirty="0" err="1"/>
              <a:t>i</a:t>
            </a:r>
            <a:r>
              <a:rPr lang="en-IN" sz="3150" dirty="0"/>
              <a:t>, j;</a:t>
            </a:r>
          </a:p>
          <a:p>
            <a:pPr marL="0" indent="0">
              <a:spcBef>
                <a:spcPts val="0"/>
              </a:spcBef>
              <a:buNone/>
            </a:pPr>
            <a:r>
              <a:rPr lang="en-IN" sz="3150" dirty="0"/>
              <a:t>    </a:t>
            </a:r>
            <a:r>
              <a:rPr lang="en-IN" sz="3150" dirty="0" err="1"/>
              <a:t>printf</a:t>
            </a:r>
            <a:r>
              <a:rPr lang="en-IN" sz="3150" dirty="0"/>
              <a:t>("Enter rows and columns of matrix: ");</a:t>
            </a:r>
          </a:p>
          <a:p>
            <a:pPr marL="0" indent="0">
              <a:spcBef>
                <a:spcPts val="0"/>
              </a:spcBef>
              <a:buNone/>
            </a:pPr>
            <a:r>
              <a:rPr lang="en-IN" sz="3150" dirty="0"/>
              <a:t>    </a:t>
            </a:r>
            <a:r>
              <a:rPr lang="en-IN" sz="3150" dirty="0" err="1"/>
              <a:t>scanf</a:t>
            </a:r>
            <a:r>
              <a:rPr lang="en-IN" sz="3150" dirty="0"/>
              <a:t>("%d %d", &amp;r, &amp;c);</a:t>
            </a:r>
          </a:p>
          <a:p>
            <a:pPr marL="0" indent="0">
              <a:spcBef>
                <a:spcPts val="0"/>
              </a:spcBef>
              <a:buNone/>
            </a:pPr>
            <a:endParaRPr lang="en-IN" sz="3150" dirty="0"/>
          </a:p>
          <a:p>
            <a:pPr marL="0" indent="0">
              <a:spcBef>
                <a:spcPts val="0"/>
              </a:spcBef>
              <a:buNone/>
            </a:pPr>
            <a:r>
              <a:rPr lang="en-IN" sz="3150" dirty="0"/>
              <a:t>    // Storing elements of the matrix</a:t>
            </a:r>
          </a:p>
          <a:p>
            <a:pPr marL="0" indent="0">
              <a:spcBef>
                <a:spcPts val="0"/>
              </a:spcBef>
              <a:buNone/>
            </a:pPr>
            <a:r>
              <a:rPr lang="en-IN" sz="3150" dirty="0"/>
              <a:t>    </a:t>
            </a:r>
            <a:r>
              <a:rPr lang="en-IN" sz="3150" dirty="0" err="1"/>
              <a:t>printf</a:t>
            </a:r>
            <a:r>
              <a:rPr lang="en-IN" sz="3150" dirty="0"/>
              <a:t>("\</a:t>
            </a:r>
            <a:r>
              <a:rPr lang="en-IN" sz="3150" dirty="0" err="1"/>
              <a:t>nEnter</a:t>
            </a:r>
            <a:r>
              <a:rPr lang="en-IN" sz="3150" dirty="0"/>
              <a:t> elements of matrix:\n");</a:t>
            </a:r>
          </a:p>
          <a:p>
            <a:pPr marL="0" indent="0">
              <a:spcBef>
                <a:spcPts val="0"/>
              </a:spcBef>
              <a:buNone/>
            </a:pPr>
            <a:r>
              <a:rPr lang="en-IN" sz="3150" dirty="0"/>
              <a:t>    for(</a:t>
            </a:r>
            <a:r>
              <a:rPr lang="en-IN" sz="3150" dirty="0" err="1"/>
              <a:t>i</a:t>
            </a:r>
            <a:r>
              <a:rPr lang="en-IN" sz="3150" dirty="0"/>
              <a:t>=0; </a:t>
            </a:r>
            <a:r>
              <a:rPr lang="en-IN" sz="3150" dirty="0" err="1"/>
              <a:t>i</a:t>
            </a:r>
            <a:r>
              <a:rPr lang="en-IN" sz="3150" dirty="0"/>
              <a:t>&lt;r; </a:t>
            </a:r>
            <a:r>
              <a:rPr lang="en-IN" sz="3150" dirty="0" err="1"/>
              <a:t>i</a:t>
            </a:r>
            <a:r>
              <a:rPr lang="en-IN" sz="3150" dirty="0"/>
              <a:t>++)</a:t>
            </a:r>
          </a:p>
          <a:p>
            <a:pPr marL="0" indent="0">
              <a:spcBef>
                <a:spcPts val="0"/>
              </a:spcBef>
              <a:buNone/>
            </a:pPr>
            <a:r>
              <a:rPr lang="en-IN" sz="3150" dirty="0"/>
              <a:t>    {</a:t>
            </a:r>
          </a:p>
          <a:p>
            <a:pPr marL="0" indent="0">
              <a:spcBef>
                <a:spcPts val="0"/>
              </a:spcBef>
              <a:buNone/>
            </a:pPr>
            <a:r>
              <a:rPr lang="en-IN" sz="3150" dirty="0"/>
              <a:t>        for(j=0; j&lt;c; j++)</a:t>
            </a:r>
          </a:p>
          <a:p>
            <a:pPr marL="0" indent="0">
              <a:spcBef>
                <a:spcPts val="0"/>
              </a:spcBef>
              <a:buNone/>
            </a:pPr>
            <a:r>
              <a:rPr lang="en-IN" sz="3150" dirty="0"/>
              <a:t>        {</a:t>
            </a:r>
          </a:p>
          <a:p>
            <a:pPr marL="0" indent="0">
              <a:spcBef>
                <a:spcPts val="0"/>
              </a:spcBef>
              <a:buNone/>
            </a:pPr>
            <a:r>
              <a:rPr lang="en-IN" sz="3150" dirty="0"/>
              <a:t>            </a:t>
            </a:r>
            <a:r>
              <a:rPr lang="en-IN" sz="3150" dirty="0" err="1"/>
              <a:t>printf</a:t>
            </a:r>
            <a:r>
              <a:rPr lang="en-IN" sz="3150" dirty="0"/>
              <a:t>("Enter element </a:t>
            </a:r>
            <a:r>
              <a:rPr lang="en-IN" sz="3150" dirty="0" err="1"/>
              <a:t>a%d%d</a:t>
            </a:r>
            <a:r>
              <a:rPr lang="en-IN" sz="3150" dirty="0"/>
              <a:t>: ",</a:t>
            </a:r>
            <a:r>
              <a:rPr lang="en-IN" sz="3150" dirty="0" err="1"/>
              <a:t>i</a:t>
            </a:r>
            <a:r>
              <a:rPr lang="en-IN" sz="3150" dirty="0"/>
              <a:t>, j);</a:t>
            </a:r>
          </a:p>
          <a:p>
            <a:pPr marL="0" indent="0">
              <a:spcBef>
                <a:spcPts val="0"/>
              </a:spcBef>
              <a:buNone/>
            </a:pPr>
            <a:r>
              <a:rPr lang="en-IN" sz="3150" dirty="0"/>
              <a:t>            </a:t>
            </a:r>
            <a:r>
              <a:rPr lang="en-IN" sz="3150" dirty="0" err="1"/>
              <a:t>scanf</a:t>
            </a:r>
            <a:r>
              <a:rPr lang="en-IN" sz="3150" dirty="0"/>
              <a:t>("%d", &amp;a[</a:t>
            </a:r>
            <a:r>
              <a:rPr lang="en-IN" sz="3150" dirty="0" err="1"/>
              <a:t>i</a:t>
            </a:r>
            <a:r>
              <a:rPr lang="en-IN" sz="3150" dirty="0"/>
              <a:t>][j]);</a:t>
            </a:r>
          </a:p>
          <a:p>
            <a:pPr marL="0" indent="0">
              <a:spcBef>
                <a:spcPts val="0"/>
              </a:spcBef>
              <a:buNone/>
            </a:pPr>
            <a:r>
              <a:rPr lang="en-IN" sz="3150" dirty="0"/>
              <a:t>        }</a:t>
            </a:r>
          </a:p>
          <a:p>
            <a:pPr marL="0" indent="0">
              <a:spcBef>
                <a:spcPts val="0"/>
              </a:spcBef>
              <a:buNone/>
            </a:pPr>
            <a:r>
              <a:rPr lang="en-IN" sz="3150" dirty="0"/>
              <a:t>    }</a:t>
            </a:r>
          </a:p>
          <a:p>
            <a:pPr marL="0" indent="0">
              <a:spcBef>
                <a:spcPts val="0"/>
              </a:spcBef>
              <a:buNone/>
            </a:pPr>
            <a:r>
              <a:rPr lang="en-IN" sz="3150" dirty="0"/>
              <a:t>    // Displaying the matrix a[][] */</a:t>
            </a:r>
          </a:p>
          <a:p>
            <a:pPr marL="0" indent="0">
              <a:spcBef>
                <a:spcPts val="0"/>
              </a:spcBef>
              <a:buNone/>
            </a:pPr>
            <a:r>
              <a:rPr lang="en-IN" sz="3150" dirty="0"/>
              <a:t>    </a:t>
            </a:r>
            <a:r>
              <a:rPr lang="en-IN" sz="3150" dirty="0" err="1"/>
              <a:t>printf</a:t>
            </a:r>
            <a:r>
              <a:rPr lang="en-IN" sz="3150" dirty="0"/>
              <a:t>("\</a:t>
            </a:r>
            <a:r>
              <a:rPr lang="en-IN" sz="3150" dirty="0" err="1"/>
              <a:t>nEntered</a:t>
            </a:r>
            <a:r>
              <a:rPr lang="en-IN" sz="3150" dirty="0"/>
              <a:t> Matrix: \n");</a:t>
            </a:r>
          </a:p>
          <a:p>
            <a:pPr marL="0" indent="0">
              <a:spcBef>
                <a:spcPts val="0"/>
              </a:spcBef>
              <a:buNone/>
            </a:pPr>
            <a:r>
              <a:rPr lang="en-IN" sz="3150" dirty="0"/>
              <a:t>    for(</a:t>
            </a:r>
            <a:r>
              <a:rPr lang="en-IN" sz="3150" dirty="0" err="1"/>
              <a:t>i</a:t>
            </a:r>
            <a:r>
              <a:rPr lang="en-IN" sz="3150" dirty="0"/>
              <a:t>=0; </a:t>
            </a:r>
            <a:r>
              <a:rPr lang="en-IN" sz="3150" dirty="0" err="1"/>
              <a:t>i</a:t>
            </a:r>
            <a:r>
              <a:rPr lang="en-IN" sz="3150" dirty="0"/>
              <a:t>&lt;r; </a:t>
            </a:r>
            <a:r>
              <a:rPr lang="en-IN" sz="3150" dirty="0" err="1"/>
              <a:t>i</a:t>
            </a:r>
            <a:r>
              <a:rPr lang="en-IN" sz="3150" dirty="0"/>
              <a:t>++)</a:t>
            </a:r>
          </a:p>
          <a:p>
            <a:pPr marL="0" indent="0">
              <a:spcBef>
                <a:spcPts val="0"/>
              </a:spcBef>
              <a:buNone/>
            </a:pPr>
            <a:r>
              <a:rPr lang="en-IN" sz="3150" dirty="0"/>
              <a:t>    {</a:t>
            </a:r>
          </a:p>
          <a:p>
            <a:pPr marL="0" indent="0">
              <a:spcBef>
                <a:spcPts val="0"/>
              </a:spcBef>
              <a:buNone/>
            </a:pPr>
            <a:r>
              <a:rPr lang="en-IN" sz="3150" dirty="0"/>
              <a:t>        for(j=0; j&lt;c; j++)</a:t>
            </a:r>
          </a:p>
          <a:p>
            <a:pPr marL="0" indent="0">
              <a:spcBef>
                <a:spcPts val="0"/>
              </a:spcBef>
              <a:buNone/>
            </a:pPr>
            <a:r>
              <a:rPr lang="en-IN" sz="3150" dirty="0"/>
              <a:t>        {</a:t>
            </a:r>
          </a:p>
          <a:p>
            <a:pPr marL="0" indent="0">
              <a:spcBef>
                <a:spcPts val="0"/>
              </a:spcBef>
              <a:buNone/>
            </a:pPr>
            <a:r>
              <a:rPr lang="en-IN" sz="3150" dirty="0"/>
              <a:t>            </a:t>
            </a:r>
            <a:r>
              <a:rPr lang="en-IN" sz="3150" dirty="0" err="1"/>
              <a:t>printf</a:t>
            </a:r>
            <a:r>
              <a:rPr lang="en-IN" sz="3150" dirty="0"/>
              <a:t>("%d  ", a[</a:t>
            </a:r>
            <a:r>
              <a:rPr lang="en-IN" sz="3150" dirty="0" err="1"/>
              <a:t>i</a:t>
            </a:r>
            <a:r>
              <a:rPr lang="en-IN" sz="3150" dirty="0"/>
              <a:t>][j]);</a:t>
            </a:r>
          </a:p>
          <a:p>
            <a:pPr marL="0" indent="0">
              <a:spcBef>
                <a:spcPts val="0"/>
              </a:spcBef>
              <a:buNone/>
            </a:pPr>
            <a:r>
              <a:rPr lang="en-IN" sz="3150" dirty="0"/>
              <a:t>        }</a:t>
            </a:r>
          </a:p>
          <a:p>
            <a:pPr marL="0" indent="0">
              <a:spcBef>
                <a:spcPts val="0"/>
              </a:spcBef>
              <a:buNone/>
            </a:pPr>
            <a:r>
              <a:rPr lang="en-IN" sz="3150" dirty="0"/>
              <a:t>                </a:t>
            </a:r>
            <a:r>
              <a:rPr lang="en-IN" sz="3150" dirty="0" err="1"/>
              <a:t>printf</a:t>
            </a:r>
            <a:r>
              <a:rPr lang="en-IN" sz="3150" dirty="0"/>
              <a:t>("\n\n");</a:t>
            </a:r>
          </a:p>
          <a:p>
            <a:pPr marL="0" indent="0">
              <a:spcBef>
                <a:spcPts val="0"/>
              </a:spcBef>
              <a:buNone/>
            </a:pPr>
            <a:r>
              <a:rPr lang="en-IN" sz="3150" dirty="0"/>
              <a:t>    }</a:t>
            </a:r>
          </a:p>
          <a:p>
            <a:pPr>
              <a:spcBef>
                <a:spcPts val="0"/>
              </a:spcBef>
            </a:pPr>
            <a:endParaRPr lang="en-IN" dirty="0"/>
          </a:p>
          <a:p>
            <a:endParaRPr lang="en-IN" dirty="0"/>
          </a:p>
          <a:p>
            <a:endParaRPr lang="en-IN" dirty="0"/>
          </a:p>
        </p:txBody>
      </p:sp>
      <p:sp>
        <p:nvSpPr>
          <p:cNvPr id="4" name="Content Placeholder 3"/>
          <p:cNvSpPr>
            <a:spLocks noGrp="1"/>
          </p:cNvSpPr>
          <p:nvPr>
            <p:ph sz="half" idx="2"/>
          </p:nvPr>
        </p:nvSpPr>
        <p:spPr>
          <a:xfrm>
            <a:off x="4629150" y="1314450"/>
            <a:ext cx="3028950" cy="4514850"/>
          </a:xfrm>
        </p:spPr>
        <p:txBody>
          <a:bodyPr>
            <a:noAutofit/>
          </a:bodyPr>
          <a:lstStyle/>
          <a:p>
            <a:pPr marL="0" indent="0">
              <a:spcBef>
                <a:spcPts val="0"/>
              </a:spcBef>
              <a:buNone/>
            </a:pPr>
            <a:r>
              <a:rPr lang="en-IN" sz="825" dirty="0"/>
              <a:t> </a:t>
            </a:r>
            <a:r>
              <a:rPr lang="en-IN" sz="1350" dirty="0"/>
              <a:t>// Finding the transpose of matrix a</a:t>
            </a:r>
          </a:p>
          <a:p>
            <a:pPr marL="0" indent="0">
              <a:spcBef>
                <a:spcPts val="0"/>
              </a:spcBef>
              <a:buNone/>
            </a:pPr>
            <a:r>
              <a:rPr lang="en-IN" sz="1350" dirty="0"/>
              <a:t>    for(</a:t>
            </a:r>
            <a:r>
              <a:rPr lang="en-IN" sz="1350" dirty="0" err="1"/>
              <a:t>i</a:t>
            </a:r>
            <a:r>
              <a:rPr lang="en-IN" sz="1350" dirty="0"/>
              <a:t>=0; </a:t>
            </a:r>
            <a:r>
              <a:rPr lang="en-IN" sz="1350" dirty="0" err="1"/>
              <a:t>i</a:t>
            </a:r>
            <a:r>
              <a:rPr lang="en-IN" sz="1350" dirty="0"/>
              <a:t>&lt;r; </a:t>
            </a:r>
            <a:r>
              <a:rPr lang="en-IN" sz="1350" dirty="0" err="1"/>
              <a:t>i</a:t>
            </a:r>
            <a:r>
              <a:rPr lang="en-IN" sz="1350" dirty="0"/>
              <a:t>++)</a:t>
            </a:r>
          </a:p>
          <a:p>
            <a:pPr marL="0" indent="0">
              <a:spcBef>
                <a:spcPts val="0"/>
              </a:spcBef>
              <a:buNone/>
            </a:pPr>
            <a:r>
              <a:rPr lang="en-IN" sz="1350" dirty="0"/>
              <a:t>    {</a:t>
            </a:r>
          </a:p>
          <a:p>
            <a:pPr marL="0" indent="0">
              <a:spcBef>
                <a:spcPts val="0"/>
              </a:spcBef>
              <a:buNone/>
            </a:pPr>
            <a:r>
              <a:rPr lang="en-IN" sz="1350" dirty="0"/>
              <a:t>        for(j=0; j&lt;c; j++)</a:t>
            </a:r>
          </a:p>
          <a:p>
            <a:pPr marL="0" indent="0">
              <a:spcBef>
                <a:spcPts val="0"/>
              </a:spcBef>
              <a:buNone/>
            </a:pPr>
            <a:r>
              <a:rPr lang="en-IN" sz="1350" dirty="0"/>
              <a:t>        {</a:t>
            </a:r>
          </a:p>
          <a:p>
            <a:pPr marL="0" indent="0">
              <a:spcBef>
                <a:spcPts val="0"/>
              </a:spcBef>
              <a:buNone/>
            </a:pPr>
            <a:r>
              <a:rPr lang="en-IN" sz="1350" dirty="0"/>
              <a:t>            transpose[</a:t>
            </a:r>
            <a:r>
              <a:rPr lang="en-IN" sz="1350" dirty="0" err="1"/>
              <a:t>i</a:t>
            </a:r>
            <a:r>
              <a:rPr lang="en-IN" sz="1350" dirty="0"/>
              <a:t>][j] = a[j][</a:t>
            </a:r>
            <a:r>
              <a:rPr lang="en-IN" sz="1350" dirty="0" err="1"/>
              <a:t>i</a:t>
            </a:r>
            <a:r>
              <a:rPr lang="en-IN" sz="1350" dirty="0"/>
              <a:t>];</a:t>
            </a:r>
          </a:p>
          <a:p>
            <a:pPr marL="0" indent="0">
              <a:spcBef>
                <a:spcPts val="0"/>
              </a:spcBef>
              <a:buNone/>
            </a:pPr>
            <a:r>
              <a:rPr lang="en-IN" sz="1350" dirty="0"/>
              <a:t>        }</a:t>
            </a:r>
          </a:p>
          <a:p>
            <a:pPr marL="0" indent="0">
              <a:spcBef>
                <a:spcPts val="0"/>
              </a:spcBef>
              <a:buNone/>
            </a:pPr>
            <a:r>
              <a:rPr lang="en-IN" sz="1350" dirty="0"/>
              <a:t>    }</a:t>
            </a:r>
          </a:p>
          <a:p>
            <a:pPr marL="0" indent="0">
              <a:spcBef>
                <a:spcPts val="0"/>
              </a:spcBef>
              <a:buNone/>
            </a:pPr>
            <a:endParaRPr lang="en-IN" sz="1350" dirty="0"/>
          </a:p>
          <a:p>
            <a:pPr marL="0" indent="0">
              <a:spcBef>
                <a:spcPts val="0"/>
              </a:spcBef>
              <a:buNone/>
            </a:pPr>
            <a:r>
              <a:rPr lang="en-IN" sz="1350" dirty="0"/>
              <a:t>    // Displaying the transpose of matrix a</a:t>
            </a:r>
          </a:p>
          <a:p>
            <a:pPr marL="0" indent="0">
              <a:spcBef>
                <a:spcPts val="0"/>
              </a:spcBef>
              <a:buNone/>
            </a:pPr>
            <a:r>
              <a:rPr lang="en-IN" sz="1350" dirty="0"/>
              <a:t>    </a:t>
            </a:r>
            <a:r>
              <a:rPr lang="en-IN" sz="1350" dirty="0" err="1"/>
              <a:t>printf</a:t>
            </a:r>
            <a:r>
              <a:rPr lang="en-IN" sz="1350" dirty="0"/>
              <a:t>("\</a:t>
            </a:r>
            <a:r>
              <a:rPr lang="en-IN" sz="1350" dirty="0" err="1"/>
              <a:t>nTranspose</a:t>
            </a:r>
            <a:r>
              <a:rPr lang="en-IN" sz="1350" dirty="0"/>
              <a:t> of Matrix:\n");</a:t>
            </a:r>
          </a:p>
          <a:p>
            <a:pPr marL="0" indent="0">
              <a:spcBef>
                <a:spcPts val="0"/>
              </a:spcBef>
              <a:buNone/>
            </a:pPr>
            <a:r>
              <a:rPr lang="en-IN" sz="1350" dirty="0"/>
              <a:t>    for(</a:t>
            </a:r>
            <a:r>
              <a:rPr lang="en-IN" sz="1350" dirty="0" err="1"/>
              <a:t>i</a:t>
            </a:r>
            <a:r>
              <a:rPr lang="en-IN" sz="1350" dirty="0"/>
              <a:t>=0; </a:t>
            </a:r>
            <a:r>
              <a:rPr lang="en-IN" sz="1350" dirty="0" err="1"/>
              <a:t>i</a:t>
            </a:r>
            <a:r>
              <a:rPr lang="en-IN" sz="1350" dirty="0"/>
              <a:t>&lt;r; </a:t>
            </a:r>
            <a:r>
              <a:rPr lang="en-IN" sz="1350" dirty="0" err="1"/>
              <a:t>i</a:t>
            </a:r>
            <a:r>
              <a:rPr lang="en-IN" sz="1350" dirty="0"/>
              <a:t>++)</a:t>
            </a:r>
          </a:p>
          <a:p>
            <a:pPr marL="0" indent="0">
              <a:spcBef>
                <a:spcPts val="0"/>
              </a:spcBef>
              <a:buNone/>
            </a:pPr>
            <a:r>
              <a:rPr lang="en-IN" sz="1350" dirty="0"/>
              <a:t>    {</a:t>
            </a:r>
          </a:p>
          <a:p>
            <a:pPr marL="0" indent="0">
              <a:spcBef>
                <a:spcPts val="0"/>
              </a:spcBef>
              <a:buNone/>
            </a:pPr>
            <a:r>
              <a:rPr lang="en-IN" sz="1350" dirty="0"/>
              <a:t>        for(j=0; j&lt;c; j++)</a:t>
            </a:r>
          </a:p>
          <a:p>
            <a:pPr marL="0" indent="0">
              <a:spcBef>
                <a:spcPts val="0"/>
              </a:spcBef>
              <a:buNone/>
            </a:pPr>
            <a:r>
              <a:rPr lang="en-IN" sz="1350" dirty="0"/>
              <a:t>        {</a:t>
            </a:r>
          </a:p>
          <a:p>
            <a:pPr marL="0" indent="0">
              <a:spcBef>
                <a:spcPts val="0"/>
              </a:spcBef>
              <a:buNone/>
            </a:pPr>
            <a:r>
              <a:rPr lang="en-IN" sz="1350" dirty="0"/>
              <a:t>            </a:t>
            </a:r>
            <a:r>
              <a:rPr lang="en-IN" sz="1350" dirty="0" err="1"/>
              <a:t>printf</a:t>
            </a:r>
            <a:r>
              <a:rPr lang="en-IN" sz="1350" dirty="0"/>
              <a:t>("%d  ",transpose[</a:t>
            </a:r>
            <a:r>
              <a:rPr lang="en-IN" sz="1350" dirty="0" err="1"/>
              <a:t>i</a:t>
            </a:r>
            <a:r>
              <a:rPr lang="en-IN" sz="1350" dirty="0"/>
              <a:t>][j]);</a:t>
            </a:r>
          </a:p>
          <a:p>
            <a:pPr marL="0" indent="0">
              <a:spcBef>
                <a:spcPts val="0"/>
              </a:spcBef>
              <a:buNone/>
            </a:pPr>
            <a:r>
              <a:rPr lang="en-IN" sz="1350" dirty="0"/>
              <a:t>        }</a:t>
            </a:r>
          </a:p>
          <a:p>
            <a:pPr marL="0" indent="0">
              <a:spcBef>
                <a:spcPts val="0"/>
              </a:spcBef>
              <a:buNone/>
            </a:pPr>
            <a:r>
              <a:rPr lang="en-IN" sz="1350" dirty="0"/>
              <a:t>            </a:t>
            </a:r>
          </a:p>
          <a:p>
            <a:pPr marL="0" indent="0">
              <a:spcBef>
                <a:spcPts val="0"/>
              </a:spcBef>
              <a:buNone/>
            </a:pPr>
            <a:r>
              <a:rPr lang="en-IN" sz="1350" dirty="0"/>
              <a:t>                </a:t>
            </a:r>
            <a:r>
              <a:rPr lang="en-IN" sz="1350" dirty="0" err="1"/>
              <a:t>printf</a:t>
            </a:r>
            <a:r>
              <a:rPr lang="en-IN" sz="1350" dirty="0"/>
              <a:t>("\n\n");</a:t>
            </a:r>
          </a:p>
          <a:p>
            <a:pPr marL="0" indent="0">
              <a:spcBef>
                <a:spcPts val="0"/>
              </a:spcBef>
              <a:buNone/>
            </a:pPr>
            <a:r>
              <a:rPr lang="en-IN" sz="1350" dirty="0"/>
              <a:t>    }</a:t>
            </a:r>
          </a:p>
          <a:p>
            <a:pPr marL="0" indent="0">
              <a:spcBef>
                <a:spcPts val="0"/>
              </a:spcBef>
              <a:buNone/>
            </a:pPr>
            <a:endParaRPr lang="en-IN" sz="1350" dirty="0"/>
          </a:p>
          <a:p>
            <a:pPr marL="0" indent="0">
              <a:spcBef>
                <a:spcPts val="0"/>
              </a:spcBef>
              <a:buNone/>
            </a:pPr>
            <a:r>
              <a:rPr lang="en-IN" sz="1350" dirty="0"/>
              <a:t>    return 0;</a:t>
            </a:r>
          </a:p>
          <a:p>
            <a:pPr marL="0" indent="0">
              <a:spcBef>
                <a:spcPts val="0"/>
              </a:spcBef>
              <a:buNone/>
            </a:pPr>
            <a:r>
              <a:rPr lang="en-IN" sz="1350" dirty="0"/>
              <a:t>}</a:t>
            </a:r>
          </a:p>
        </p:txBody>
      </p:sp>
      <p:sp>
        <p:nvSpPr>
          <p:cNvPr id="5" name="Footer Placeholder 4">
            <a:extLst>
              <a:ext uri="{FF2B5EF4-FFF2-40B4-BE49-F238E27FC236}">
                <a16:creationId xmlns:a16="http://schemas.microsoft.com/office/drawing/2014/main" id="{F4A7CC37-399C-4117-8905-680B0055F901}"/>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39802146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42950"/>
            <a:ext cx="6172200" cy="857250"/>
          </a:xfrm>
        </p:spPr>
        <p:txBody>
          <a:bodyPr>
            <a:normAutofit/>
          </a:bodyPr>
          <a:lstStyle/>
          <a:p>
            <a:r>
              <a:rPr lang="en-IN" sz="2100" dirty="0"/>
              <a:t>WAP to find the sum of diagonal elements of a matrix</a:t>
            </a:r>
            <a:br>
              <a:rPr lang="en-IN" sz="2100" dirty="0"/>
            </a:br>
            <a:endParaRPr lang="en-IN" sz="2100" dirty="0"/>
          </a:p>
        </p:txBody>
      </p:sp>
      <p:sp>
        <p:nvSpPr>
          <p:cNvPr id="3" name="Content Placeholder 2"/>
          <p:cNvSpPr>
            <a:spLocks noGrp="1"/>
          </p:cNvSpPr>
          <p:nvPr>
            <p:ph sz="half" idx="1"/>
          </p:nvPr>
        </p:nvSpPr>
        <p:spPr>
          <a:xfrm>
            <a:off x="1485900" y="1314451"/>
            <a:ext cx="3028950" cy="4137422"/>
          </a:xfrm>
        </p:spPr>
        <p:txBody>
          <a:bodyPr>
            <a:normAutofit fontScale="47500" lnSpcReduction="20000"/>
          </a:bodyPr>
          <a:lstStyle/>
          <a:p>
            <a:pPr marL="0" indent="0">
              <a:buNone/>
            </a:pPr>
            <a:r>
              <a:rPr lang="en-IN" dirty="0"/>
              <a:t>#include&lt;</a:t>
            </a:r>
            <a:r>
              <a:rPr lang="en-IN" dirty="0" err="1"/>
              <a:t>stdio.h</a:t>
            </a:r>
            <a:r>
              <a:rPr lang="en-IN" dirty="0"/>
              <a:t>&gt;</a:t>
            </a:r>
          </a:p>
          <a:p>
            <a:pPr marL="0" indent="0">
              <a:buNone/>
            </a:pPr>
            <a:r>
              <a:rPr lang="en-IN" dirty="0"/>
              <a:t>  int main()</a:t>
            </a:r>
          </a:p>
          <a:p>
            <a:pPr marL="0" indent="0">
              <a:buNone/>
            </a:pPr>
            <a:r>
              <a:rPr lang="en-IN" dirty="0"/>
              <a:t>  {</a:t>
            </a:r>
          </a:p>
          <a:p>
            <a:pPr marL="0" indent="0">
              <a:buNone/>
            </a:pPr>
            <a:r>
              <a:rPr lang="en-IN" dirty="0"/>
              <a:t>   int a[10][10],sum=0;</a:t>
            </a:r>
          </a:p>
          <a:p>
            <a:pPr marL="0" indent="0">
              <a:buNone/>
            </a:pPr>
            <a:r>
              <a:rPr lang="en-IN" dirty="0"/>
              <a:t>   int </a:t>
            </a:r>
            <a:r>
              <a:rPr lang="en-IN" dirty="0" err="1"/>
              <a:t>i,j,m,n</a:t>
            </a:r>
            <a:r>
              <a:rPr lang="en-IN" dirty="0"/>
              <a:t>;</a:t>
            </a:r>
          </a:p>
          <a:p>
            <a:pPr marL="0" indent="0">
              <a:buNone/>
            </a:pPr>
            <a:r>
              <a:rPr lang="en-IN" dirty="0"/>
              <a:t>   </a:t>
            </a:r>
            <a:r>
              <a:rPr lang="en-IN" dirty="0" err="1"/>
              <a:t>printf</a:t>
            </a:r>
            <a:r>
              <a:rPr lang="en-IN" dirty="0"/>
              <a:t>("Enter number of rows and column:");</a:t>
            </a:r>
          </a:p>
          <a:p>
            <a:pPr marL="0" indent="0">
              <a:buNone/>
            </a:pPr>
            <a:r>
              <a:rPr lang="en-IN" dirty="0"/>
              <a:t>   </a:t>
            </a:r>
            <a:r>
              <a:rPr lang="en-IN" dirty="0" err="1"/>
              <a:t>scanf</a:t>
            </a:r>
            <a:r>
              <a:rPr lang="en-IN" dirty="0"/>
              <a:t>("%</a:t>
            </a:r>
            <a:r>
              <a:rPr lang="en-IN" dirty="0" err="1"/>
              <a:t>d%d</a:t>
            </a:r>
            <a:r>
              <a:rPr lang="en-IN" dirty="0"/>
              <a:t>",&amp;</a:t>
            </a:r>
            <a:r>
              <a:rPr lang="en-IN" dirty="0" err="1"/>
              <a:t>m,&amp;n</a:t>
            </a:r>
            <a:r>
              <a:rPr lang="en-IN" dirty="0"/>
              <a:t>);</a:t>
            </a:r>
          </a:p>
          <a:p>
            <a:pPr marL="0" indent="0">
              <a:buNone/>
            </a:pPr>
            <a:r>
              <a:rPr lang="en-IN" dirty="0"/>
              <a:t>          </a:t>
            </a:r>
            <a:r>
              <a:rPr lang="en-IN" dirty="0" err="1"/>
              <a:t>printf</a:t>
            </a:r>
            <a:r>
              <a:rPr lang="en-IN" dirty="0"/>
              <a:t>("Enter Elements : ");</a:t>
            </a:r>
          </a:p>
          <a:p>
            <a:pPr marL="0" indent="0">
              <a:buNone/>
            </a:pPr>
            <a:r>
              <a:rPr lang="en-IN" dirty="0"/>
              <a:t>          for(</a:t>
            </a:r>
            <a:r>
              <a:rPr lang="en-IN" dirty="0" err="1"/>
              <a:t>i</a:t>
            </a:r>
            <a:r>
              <a:rPr lang="en-IN" dirty="0"/>
              <a:t>=0;i&lt;</a:t>
            </a:r>
            <a:r>
              <a:rPr lang="en-IN" dirty="0" err="1"/>
              <a:t>m;i</a:t>
            </a:r>
            <a:r>
              <a:rPr lang="en-IN" dirty="0"/>
              <a:t>++)</a:t>
            </a:r>
          </a:p>
          <a:p>
            <a:pPr marL="0" indent="0">
              <a:buNone/>
            </a:pPr>
            <a:r>
              <a:rPr lang="en-IN" dirty="0"/>
              <a:t>              {</a:t>
            </a:r>
          </a:p>
          <a:p>
            <a:pPr marL="0" indent="0">
              <a:buNone/>
            </a:pPr>
            <a:r>
              <a:rPr lang="en-IN" dirty="0"/>
              <a:t>                  for(j=0;j&lt;</a:t>
            </a:r>
            <a:r>
              <a:rPr lang="en-IN" dirty="0" err="1"/>
              <a:t>n;j</a:t>
            </a:r>
            <a:r>
              <a:rPr lang="en-IN" dirty="0"/>
              <a:t>++)</a:t>
            </a:r>
          </a:p>
          <a:p>
            <a:pPr marL="0" indent="0">
              <a:buNone/>
            </a:pPr>
            <a:r>
              <a:rPr lang="en-IN" dirty="0"/>
              <a:t>                      {</a:t>
            </a:r>
          </a:p>
          <a:p>
            <a:pPr marL="0" indent="0">
              <a:buNone/>
            </a:pPr>
            <a:r>
              <a:rPr lang="en-IN" dirty="0"/>
              <a:t>                         </a:t>
            </a:r>
            <a:r>
              <a:rPr lang="en-IN" dirty="0" err="1"/>
              <a:t>scanf</a:t>
            </a:r>
            <a:r>
              <a:rPr lang="en-IN" dirty="0"/>
              <a:t>("%</a:t>
            </a:r>
            <a:r>
              <a:rPr lang="en-IN" dirty="0" err="1"/>
              <a:t>d",&amp;a</a:t>
            </a:r>
            <a:r>
              <a:rPr lang="en-IN" dirty="0"/>
              <a:t>[</a:t>
            </a:r>
            <a:r>
              <a:rPr lang="en-IN" dirty="0" err="1"/>
              <a:t>i</a:t>
            </a:r>
            <a:r>
              <a:rPr lang="en-IN" dirty="0"/>
              <a:t>][j]);</a:t>
            </a:r>
          </a:p>
          <a:p>
            <a:pPr marL="0" indent="0">
              <a:buNone/>
            </a:pPr>
            <a:r>
              <a:rPr lang="en-IN" dirty="0"/>
              <a:t>                      }</a:t>
            </a:r>
          </a:p>
          <a:p>
            <a:pPr marL="0" indent="0">
              <a:buNone/>
            </a:pPr>
            <a:r>
              <a:rPr lang="en-IN" dirty="0"/>
              <a:t>               }</a:t>
            </a:r>
          </a:p>
          <a:p>
            <a:pPr marL="0" indent="0">
              <a:buNone/>
            </a:pPr>
            <a:r>
              <a:rPr lang="en-IN" dirty="0"/>
              <a:t>              </a:t>
            </a:r>
          </a:p>
        </p:txBody>
      </p:sp>
      <p:sp>
        <p:nvSpPr>
          <p:cNvPr id="4" name="Content Placeholder 3"/>
          <p:cNvSpPr>
            <a:spLocks noGrp="1"/>
          </p:cNvSpPr>
          <p:nvPr>
            <p:ph sz="half" idx="2"/>
          </p:nvPr>
        </p:nvSpPr>
        <p:spPr>
          <a:xfrm>
            <a:off x="4629150" y="1314451"/>
            <a:ext cx="3028950" cy="4137422"/>
          </a:xfrm>
        </p:spPr>
        <p:txBody>
          <a:bodyPr>
            <a:normAutofit fontScale="47500" lnSpcReduction="20000"/>
          </a:bodyPr>
          <a:lstStyle/>
          <a:p>
            <a:pPr marL="0" indent="0">
              <a:buNone/>
            </a:pPr>
            <a:r>
              <a:rPr lang="en-IN" dirty="0"/>
              <a:t> for(</a:t>
            </a:r>
            <a:r>
              <a:rPr lang="en-IN" dirty="0" err="1"/>
              <a:t>i</a:t>
            </a:r>
            <a:r>
              <a:rPr lang="en-IN" dirty="0"/>
              <a:t>=0;i&lt;</a:t>
            </a:r>
            <a:r>
              <a:rPr lang="en-IN" dirty="0" err="1"/>
              <a:t>m;i</a:t>
            </a:r>
            <a:r>
              <a:rPr lang="en-IN" dirty="0"/>
              <a:t>++)</a:t>
            </a:r>
          </a:p>
          <a:p>
            <a:pPr marL="0" indent="0">
              <a:buNone/>
            </a:pPr>
            <a:r>
              <a:rPr lang="en-IN" dirty="0"/>
              <a:t>                      {</a:t>
            </a:r>
          </a:p>
          <a:p>
            <a:pPr marL="0" indent="0">
              <a:buNone/>
            </a:pPr>
            <a:r>
              <a:rPr lang="en-IN" dirty="0"/>
              <a:t>                          for(j=0;j&lt;</a:t>
            </a:r>
            <a:r>
              <a:rPr lang="en-IN" dirty="0" err="1"/>
              <a:t>n;j</a:t>
            </a:r>
            <a:r>
              <a:rPr lang="en-IN" dirty="0"/>
              <a:t>++)</a:t>
            </a:r>
          </a:p>
          <a:p>
            <a:pPr marL="0" indent="0">
              <a:buNone/>
            </a:pPr>
            <a:r>
              <a:rPr lang="en-IN" dirty="0"/>
              <a:t>                              {</a:t>
            </a:r>
          </a:p>
          <a:p>
            <a:pPr marL="0" indent="0">
              <a:buNone/>
            </a:pPr>
            <a:r>
              <a:rPr lang="en-IN" dirty="0"/>
              <a:t>                                    if(</a:t>
            </a:r>
            <a:r>
              <a:rPr lang="en-IN" dirty="0" err="1"/>
              <a:t>i</a:t>
            </a:r>
            <a:r>
              <a:rPr lang="en-IN" dirty="0"/>
              <a:t>==j)</a:t>
            </a:r>
          </a:p>
          <a:p>
            <a:pPr marL="0" indent="0">
              <a:buNone/>
            </a:pPr>
            <a:r>
              <a:rPr lang="en-IN" dirty="0"/>
              <a:t>                                      {</a:t>
            </a:r>
          </a:p>
          <a:p>
            <a:pPr marL="0" indent="0">
              <a:buNone/>
            </a:pPr>
            <a:r>
              <a:rPr lang="en-IN" dirty="0"/>
              <a:t>                                          sum=</a:t>
            </a:r>
            <a:r>
              <a:rPr lang="en-IN" dirty="0" err="1"/>
              <a:t>sum+a</a:t>
            </a:r>
            <a:r>
              <a:rPr lang="en-IN" dirty="0"/>
              <a:t>[</a:t>
            </a:r>
            <a:r>
              <a:rPr lang="en-IN" dirty="0" err="1"/>
              <a:t>i</a:t>
            </a:r>
            <a:r>
              <a:rPr lang="en-IN" dirty="0"/>
              <a:t>][j];</a:t>
            </a:r>
          </a:p>
          <a:p>
            <a:pPr marL="0" indent="0">
              <a:buNone/>
            </a:pPr>
            <a:r>
              <a:rPr lang="en-IN" dirty="0"/>
              <a:t>                                       }</a:t>
            </a:r>
          </a:p>
          <a:p>
            <a:pPr marL="0" indent="0">
              <a:buNone/>
            </a:pPr>
            <a:r>
              <a:rPr lang="en-IN" dirty="0"/>
              <a:t>                               }</a:t>
            </a:r>
          </a:p>
          <a:p>
            <a:pPr marL="0" indent="0">
              <a:buNone/>
            </a:pPr>
            <a:r>
              <a:rPr lang="en-IN" dirty="0"/>
              <a:t>                       }</a:t>
            </a:r>
          </a:p>
          <a:p>
            <a:pPr marL="0" indent="0">
              <a:buNone/>
            </a:pPr>
            <a:r>
              <a:rPr lang="en-IN" dirty="0"/>
              <a:t>                   </a:t>
            </a:r>
            <a:r>
              <a:rPr lang="en-IN" dirty="0" err="1"/>
              <a:t>printf</a:t>
            </a:r>
            <a:r>
              <a:rPr lang="en-IN" dirty="0"/>
              <a:t>("Sum of Diagonal Elements = %d ",sum);</a:t>
            </a:r>
          </a:p>
          <a:p>
            <a:pPr marL="0" indent="0">
              <a:buNone/>
            </a:pPr>
            <a:r>
              <a:rPr lang="en-IN" dirty="0"/>
              <a:t>               </a:t>
            </a:r>
          </a:p>
          <a:p>
            <a:pPr marL="0" indent="0">
              <a:buNone/>
            </a:pPr>
            <a:r>
              <a:rPr lang="en-IN" dirty="0"/>
              <a:t>  }</a:t>
            </a:r>
          </a:p>
        </p:txBody>
      </p:sp>
      <p:sp>
        <p:nvSpPr>
          <p:cNvPr id="5" name="Footer Placeholder 4">
            <a:extLst>
              <a:ext uri="{FF2B5EF4-FFF2-40B4-BE49-F238E27FC236}">
                <a16:creationId xmlns:a16="http://schemas.microsoft.com/office/drawing/2014/main" id="{DA5BCD88-9620-4314-ADDA-96D9C8F89EB4}"/>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7188171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57250"/>
            <a:ext cx="6172200" cy="514350"/>
          </a:xfrm>
        </p:spPr>
        <p:txBody>
          <a:bodyPr>
            <a:noAutofit/>
          </a:bodyPr>
          <a:lstStyle/>
          <a:p>
            <a:r>
              <a:rPr lang="en-IN" sz="1500" dirty="0"/>
              <a:t>WAP to perform multiplication of 2 matrices and display the result</a:t>
            </a:r>
            <a:br>
              <a:rPr lang="en-IN" sz="1500" dirty="0"/>
            </a:br>
            <a:endParaRPr lang="en-IN" sz="1500" dirty="0"/>
          </a:p>
        </p:txBody>
      </p:sp>
      <p:sp>
        <p:nvSpPr>
          <p:cNvPr id="3" name="Content Placeholder 2"/>
          <p:cNvSpPr>
            <a:spLocks noGrp="1"/>
          </p:cNvSpPr>
          <p:nvPr>
            <p:ph sz="half" idx="1"/>
          </p:nvPr>
        </p:nvSpPr>
        <p:spPr>
          <a:xfrm>
            <a:off x="1485900" y="1034249"/>
            <a:ext cx="3028950" cy="5200650"/>
          </a:xfrm>
        </p:spPr>
        <p:txBody>
          <a:bodyPr>
            <a:normAutofit fontScale="25000" lnSpcReduction="20000"/>
          </a:bodyPr>
          <a:lstStyle/>
          <a:p>
            <a:pPr marL="0" indent="0">
              <a:buNone/>
            </a:pPr>
            <a:endParaRPr lang="en-IN" sz="3000" dirty="0"/>
          </a:p>
          <a:p>
            <a:pPr marL="0" indent="0">
              <a:spcBef>
                <a:spcPts val="0"/>
              </a:spcBef>
              <a:buNone/>
            </a:pPr>
            <a:r>
              <a:rPr lang="en-IN" sz="4200" dirty="0"/>
              <a:t>#include &lt;</a:t>
            </a:r>
            <a:r>
              <a:rPr lang="en-IN" sz="4200" dirty="0" err="1"/>
              <a:t>stdio.h</a:t>
            </a:r>
            <a:r>
              <a:rPr lang="en-IN" sz="4200" dirty="0"/>
              <a:t>&gt;</a:t>
            </a:r>
          </a:p>
          <a:p>
            <a:pPr marL="0" indent="0">
              <a:spcBef>
                <a:spcPts val="0"/>
              </a:spcBef>
              <a:buNone/>
            </a:pPr>
            <a:r>
              <a:rPr lang="en-IN" sz="4200" dirty="0"/>
              <a:t>int main()</a:t>
            </a:r>
          </a:p>
          <a:p>
            <a:pPr marL="0" indent="0">
              <a:spcBef>
                <a:spcPts val="0"/>
              </a:spcBef>
              <a:buNone/>
            </a:pPr>
            <a:r>
              <a:rPr lang="en-IN" sz="4200" dirty="0"/>
              <a:t>{</a:t>
            </a:r>
          </a:p>
          <a:p>
            <a:pPr marL="0" indent="0">
              <a:spcBef>
                <a:spcPts val="0"/>
              </a:spcBef>
              <a:buNone/>
            </a:pPr>
            <a:r>
              <a:rPr lang="en-IN" sz="4200" dirty="0"/>
              <a:t>int a[10][10], b[10][10], result[10][10], r1, c1, r2, c2, </a:t>
            </a:r>
            <a:r>
              <a:rPr lang="en-IN" sz="4200" dirty="0" err="1"/>
              <a:t>i</a:t>
            </a:r>
            <a:r>
              <a:rPr lang="en-IN" sz="4200" dirty="0"/>
              <a:t>, j, k;</a:t>
            </a:r>
          </a:p>
          <a:p>
            <a:pPr marL="0" indent="0">
              <a:spcBef>
                <a:spcPts val="0"/>
              </a:spcBef>
              <a:buNone/>
            </a:pPr>
            <a:r>
              <a:rPr lang="en-IN" sz="4200" dirty="0"/>
              <a:t>    </a:t>
            </a:r>
            <a:r>
              <a:rPr lang="en-IN" sz="4200" dirty="0" err="1"/>
              <a:t>printf</a:t>
            </a:r>
            <a:r>
              <a:rPr lang="en-IN" sz="4200" dirty="0"/>
              <a:t>("Enter rows and column for first matrix: ");</a:t>
            </a:r>
          </a:p>
          <a:p>
            <a:pPr marL="0" indent="0">
              <a:spcBef>
                <a:spcPts val="0"/>
              </a:spcBef>
              <a:buNone/>
            </a:pPr>
            <a:r>
              <a:rPr lang="en-IN" sz="4200" dirty="0"/>
              <a:t>    </a:t>
            </a:r>
            <a:r>
              <a:rPr lang="en-IN" sz="4200" dirty="0" err="1"/>
              <a:t>scanf</a:t>
            </a:r>
            <a:r>
              <a:rPr lang="en-IN" sz="4200" dirty="0"/>
              <a:t>("%d %d", &amp;r1, &amp;c1);</a:t>
            </a:r>
          </a:p>
          <a:p>
            <a:pPr marL="0" indent="0">
              <a:spcBef>
                <a:spcPts val="0"/>
              </a:spcBef>
              <a:buNone/>
            </a:pPr>
            <a:endParaRPr lang="en-IN" sz="4200" dirty="0"/>
          </a:p>
          <a:p>
            <a:pPr marL="0" indent="0">
              <a:spcBef>
                <a:spcPts val="0"/>
              </a:spcBef>
              <a:buNone/>
            </a:pPr>
            <a:r>
              <a:rPr lang="en-IN" sz="4200" dirty="0"/>
              <a:t>    </a:t>
            </a:r>
            <a:r>
              <a:rPr lang="en-IN" sz="4200" dirty="0" err="1"/>
              <a:t>printf</a:t>
            </a:r>
            <a:r>
              <a:rPr lang="en-IN" sz="4200" dirty="0"/>
              <a:t>("Enter rows and column for second matrix: ");</a:t>
            </a:r>
          </a:p>
          <a:p>
            <a:pPr marL="0" indent="0">
              <a:spcBef>
                <a:spcPts val="0"/>
              </a:spcBef>
              <a:buNone/>
            </a:pPr>
            <a:r>
              <a:rPr lang="en-IN" sz="4200" dirty="0"/>
              <a:t>    </a:t>
            </a:r>
            <a:r>
              <a:rPr lang="en-IN" sz="4200" dirty="0" err="1"/>
              <a:t>scanf</a:t>
            </a:r>
            <a:r>
              <a:rPr lang="en-IN" sz="4200" dirty="0"/>
              <a:t>("%d %d",&amp;r2, &amp;c2);</a:t>
            </a:r>
          </a:p>
          <a:p>
            <a:pPr marL="0" indent="0">
              <a:spcBef>
                <a:spcPts val="0"/>
              </a:spcBef>
              <a:buNone/>
            </a:pPr>
            <a:r>
              <a:rPr lang="en-IN" sz="4200" dirty="0"/>
              <a:t>    // Column of first matrix should be equal to column of second matrix and</a:t>
            </a:r>
          </a:p>
          <a:p>
            <a:pPr marL="0" indent="0">
              <a:spcBef>
                <a:spcPts val="0"/>
              </a:spcBef>
              <a:buNone/>
            </a:pPr>
            <a:r>
              <a:rPr lang="en-IN" sz="4200" dirty="0"/>
              <a:t>    while (c1 != r2)</a:t>
            </a:r>
          </a:p>
          <a:p>
            <a:pPr marL="0" indent="0">
              <a:spcBef>
                <a:spcPts val="0"/>
              </a:spcBef>
              <a:buNone/>
            </a:pPr>
            <a:r>
              <a:rPr lang="en-IN" sz="4200" dirty="0"/>
              <a:t>    {</a:t>
            </a:r>
          </a:p>
          <a:p>
            <a:pPr marL="0" indent="0">
              <a:spcBef>
                <a:spcPts val="0"/>
              </a:spcBef>
              <a:buNone/>
            </a:pPr>
            <a:r>
              <a:rPr lang="en-IN" sz="4200" dirty="0"/>
              <a:t>        </a:t>
            </a:r>
            <a:r>
              <a:rPr lang="en-IN" sz="4200" dirty="0" err="1"/>
              <a:t>printf</a:t>
            </a:r>
            <a:r>
              <a:rPr lang="en-IN" sz="4200" dirty="0"/>
              <a:t>("Error! No. of columns of first matrix not equal to </a:t>
            </a:r>
            <a:r>
              <a:rPr lang="en-IN" sz="4200" dirty="0" err="1"/>
              <a:t>no.of</a:t>
            </a:r>
            <a:r>
              <a:rPr lang="en-IN" sz="4200" dirty="0"/>
              <a:t> row of second.\n\n");</a:t>
            </a:r>
          </a:p>
          <a:p>
            <a:pPr marL="0" indent="0">
              <a:spcBef>
                <a:spcPts val="0"/>
              </a:spcBef>
              <a:buNone/>
            </a:pPr>
            <a:r>
              <a:rPr lang="en-IN" sz="4200" dirty="0"/>
              <a:t>        </a:t>
            </a:r>
            <a:r>
              <a:rPr lang="en-IN" sz="4200" dirty="0" err="1"/>
              <a:t>printf</a:t>
            </a:r>
            <a:r>
              <a:rPr lang="en-IN" sz="4200" dirty="0"/>
              <a:t>("Enter rows and column for first matrix: ");</a:t>
            </a:r>
          </a:p>
          <a:p>
            <a:pPr marL="0" indent="0">
              <a:spcBef>
                <a:spcPts val="0"/>
              </a:spcBef>
              <a:buNone/>
            </a:pPr>
            <a:r>
              <a:rPr lang="en-IN" sz="4200" dirty="0"/>
              <a:t>        </a:t>
            </a:r>
            <a:r>
              <a:rPr lang="en-IN" sz="4200" dirty="0" err="1"/>
              <a:t>scanf</a:t>
            </a:r>
            <a:r>
              <a:rPr lang="en-IN" sz="4200" dirty="0"/>
              <a:t>("%d %d", &amp;r1, &amp;c1);</a:t>
            </a:r>
          </a:p>
          <a:p>
            <a:pPr marL="0" indent="0">
              <a:spcBef>
                <a:spcPts val="0"/>
              </a:spcBef>
              <a:buNone/>
            </a:pPr>
            <a:r>
              <a:rPr lang="en-IN" sz="4200" dirty="0"/>
              <a:t>        </a:t>
            </a:r>
            <a:r>
              <a:rPr lang="en-IN" sz="4200" dirty="0" err="1"/>
              <a:t>printf</a:t>
            </a:r>
            <a:r>
              <a:rPr lang="en-IN" sz="4200" dirty="0"/>
              <a:t>("Enter rows and column for second matrix: ");</a:t>
            </a:r>
          </a:p>
          <a:p>
            <a:pPr marL="0" indent="0">
              <a:spcBef>
                <a:spcPts val="0"/>
              </a:spcBef>
              <a:buNone/>
            </a:pPr>
            <a:r>
              <a:rPr lang="en-IN" sz="4200" dirty="0"/>
              <a:t>        </a:t>
            </a:r>
            <a:r>
              <a:rPr lang="en-IN" sz="4200" dirty="0" err="1"/>
              <a:t>scanf</a:t>
            </a:r>
            <a:r>
              <a:rPr lang="en-IN" sz="4200" dirty="0"/>
              <a:t>("%d %d",&amp;r2, &amp;c2);</a:t>
            </a:r>
          </a:p>
          <a:p>
            <a:pPr marL="0" indent="0">
              <a:spcBef>
                <a:spcPts val="0"/>
              </a:spcBef>
              <a:buNone/>
            </a:pPr>
            <a:r>
              <a:rPr lang="en-IN" sz="4200" dirty="0"/>
              <a:t>    }</a:t>
            </a:r>
          </a:p>
          <a:p>
            <a:pPr marL="0" indent="0">
              <a:spcBef>
                <a:spcPts val="0"/>
              </a:spcBef>
              <a:buNone/>
            </a:pPr>
            <a:r>
              <a:rPr lang="en-IN" sz="4200" dirty="0"/>
              <a:t>    // Storing elements of first matrix.</a:t>
            </a:r>
          </a:p>
          <a:p>
            <a:pPr marL="0" indent="0">
              <a:spcBef>
                <a:spcPts val="0"/>
              </a:spcBef>
              <a:buNone/>
            </a:pPr>
            <a:r>
              <a:rPr lang="en-IN" sz="4200" dirty="0"/>
              <a:t>    </a:t>
            </a:r>
            <a:r>
              <a:rPr lang="en-IN" sz="4200" dirty="0" err="1"/>
              <a:t>printf</a:t>
            </a:r>
            <a:r>
              <a:rPr lang="en-IN" sz="4200" dirty="0"/>
              <a:t>("\</a:t>
            </a:r>
            <a:r>
              <a:rPr lang="en-IN" sz="4200" dirty="0" err="1"/>
              <a:t>nEnter</a:t>
            </a:r>
            <a:r>
              <a:rPr lang="en-IN" sz="4200" dirty="0"/>
              <a:t> elements of matrix 1:\n");</a:t>
            </a:r>
          </a:p>
          <a:p>
            <a:pPr marL="0" indent="0">
              <a:spcBef>
                <a:spcPts val="0"/>
              </a:spcBef>
              <a:buNone/>
            </a:pPr>
            <a:r>
              <a:rPr lang="en-IN" sz="4200" dirty="0"/>
              <a:t>    for(</a:t>
            </a:r>
            <a:r>
              <a:rPr lang="en-IN" sz="4200" dirty="0" err="1"/>
              <a:t>i</a:t>
            </a:r>
            <a:r>
              <a:rPr lang="en-IN" sz="4200" dirty="0"/>
              <a:t>=0; </a:t>
            </a:r>
            <a:r>
              <a:rPr lang="en-IN" sz="4200" dirty="0" err="1"/>
              <a:t>i</a:t>
            </a:r>
            <a:r>
              <a:rPr lang="en-IN" sz="4200" dirty="0"/>
              <a:t>&lt;r1; </a:t>
            </a:r>
            <a:r>
              <a:rPr lang="en-IN" sz="4200" dirty="0" err="1"/>
              <a:t>i</a:t>
            </a:r>
            <a:r>
              <a:rPr lang="en-IN" sz="4200" dirty="0"/>
              <a:t>++)</a:t>
            </a:r>
          </a:p>
          <a:p>
            <a:pPr marL="0" indent="0">
              <a:spcBef>
                <a:spcPts val="0"/>
              </a:spcBef>
              <a:buNone/>
            </a:pPr>
            <a:r>
              <a:rPr lang="en-IN" sz="4200" dirty="0"/>
              <a:t>    {</a:t>
            </a:r>
          </a:p>
          <a:p>
            <a:pPr marL="0" indent="0">
              <a:spcBef>
                <a:spcPts val="0"/>
              </a:spcBef>
              <a:buNone/>
            </a:pPr>
            <a:r>
              <a:rPr lang="en-IN" sz="4200" dirty="0"/>
              <a:t>        for(j=0; j&lt;c1; j++)</a:t>
            </a:r>
          </a:p>
          <a:p>
            <a:pPr marL="0" indent="0">
              <a:spcBef>
                <a:spcPts val="0"/>
              </a:spcBef>
              <a:buNone/>
            </a:pPr>
            <a:r>
              <a:rPr lang="en-IN" sz="4200" dirty="0"/>
              <a:t>        {</a:t>
            </a:r>
          </a:p>
          <a:p>
            <a:pPr marL="0" indent="0">
              <a:spcBef>
                <a:spcPts val="0"/>
              </a:spcBef>
              <a:buNone/>
            </a:pPr>
            <a:r>
              <a:rPr lang="en-IN" sz="4200" dirty="0"/>
              <a:t>            </a:t>
            </a:r>
            <a:r>
              <a:rPr lang="en-IN" sz="4200" dirty="0" err="1"/>
              <a:t>printf</a:t>
            </a:r>
            <a:r>
              <a:rPr lang="en-IN" sz="4200" dirty="0"/>
              <a:t>("Enter elements </a:t>
            </a:r>
            <a:r>
              <a:rPr lang="en-IN" sz="4200" dirty="0" err="1"/>
              <a:t>a%d%d</a:t>
            </a:r>
            <a:r>
              <a:rPr lang="en-IN" sz="4200" dirty="0"/>
              <a:t>: ",</a:t>
            </a:r>
            <a:r>
              <a:rPr lang="en-IN" sz="4200" dirty="0" err="1"/>
              <a:t>i,j</a:t>
            </a:r>
            <a:r>
              <a:rPr lang="en-IN" sz="4200" dirty="0"/>
              <a:t>);</a:t>
            </a:r>
          </a:p>
          <a:p>
            <a:pPr marL="0" indent="0">
              <a:spcBef>
                <a:spcPts val="0"/>
              </a:spcBef>
              <a:buNone/>
            </a:pPr>
            <a:r>
              <a:rPr lang="en-IN" sz="4200" dirty="0"/>
              <a:t>            </a:t>
            </a:r>
            <a:r>
              <a:rPr lang="en-IN" sz="4200" dirty="0" err="1"/>
              <a:t>scanf</a:t>
            </a:r>
            <a:r>
              <a:rPr lang="en-IN" sz="4200" dirty="0"/>
              <a:t>("%d", &amp;a[</a:t>
            </a:r>
            <a:r>
              <a:rPr lang="en-IN" sz="4200" dirty="0" err="1"/>
              <a:t>i</a:t>
            </a:r>
            <a:r>
              <a:rPr lang="en-IN" sz="4200" dirty="0"/>
              <a:t>][j]);</a:t>
            </a:r>
          </a:p>
          <a:p>
            <a:pPr marL="0" indent="0">
              <a:spcBef>
                <a:spcPts val="0"/>
              </a:spcBef>
              <a:buNone/>
            </a:pPr>
            <a:r>
              <a:rPr lang="en-IN" sz="4200" dirty="0"/>
              <a:t>        }</a:t>
            </a:r>
          </a:p>
          <a:p>
            <a:pPr marL="0" indent="0">
              <a:spcBef>
                <a:spcPts val="0"/>
              </a:spcBef>
              <a:buNone/>
            </a:pPr>
            <a:r>
              <a:rPr lang="en-IN" sz="4200" dirty="0"/>
              <a:t>    }</a:t>
            </a:r>
          </a:p>
          <a:p>
            <a:pPr marL="0" indent="0">
              <a:spcBef>
                <a:spcPts val="0"/>
              </a:spcBef>
              <a:buNone/>
            </a:pPr>
            <a:r>
              <a:rPr lang="en-IN" sz="4200" dirty="0"/>
              <a:t> // Storing elements of second matrix.</a:t>
            </a:r>
          </a:p>
          <a:p>
            <a:pPr marL="0" indent="0">
              <a:spcBef>
                <a:spcPts val="0"/>
              </a:spcBef>
              <a:buNone/>
            </a:pPr>
            <a:r>
              <a:rPr lang="en-IN" sz="4200" dirty="0"/>
              <a:t>    </a:t>
            </a:r>
            <a:r>
              <a:rPr lang="en-IN" sz="4200" dirty="0" err="1"/>
              <a:t>printf</a:t>
            </a:r>
            <a:r>
              <a:rPr lang="en-IN" sz="4200" dirty="0"/>
              <a:t>("\</a:t>
            </a:r>
            <a:r>
              <a:rPr lang="en-IN" sz="4200" dirty="0" err="1"/>
              <a:t>nEnter</a:t>
            </a:r>
            <a:r>
              <a:rPr lang="en-IN" sz="4200" dirty="0"/>
              <a:t> elements of matrix 2:\n");</a:t>
            </a:r>
          </a:p>
          <a:p>
            <a:pPr marL="0" indent="0">
              <a:spcBef>
                <a:spcPts val="0"/>
              </a:spcBef>
              <a:buNone/>
            </a:pPr>
            <a:r>
              <a:rPr lang="en-IN" sz="4200" dirty="0"/>
              <a:t>    for(</a:t>
            </a:r>
            <a:r>
              <a:rPr lang="en-IN" sz="4200" dirty="0" err="1"/>
              <a:t>i</a:t>
            </a:r>
            <a:r>
              <a:rPr lang="en-IN" sz="4200" dirty="0"/>
              <a:t>=0; </a:t>
            </a:r>
            <a:r>
              <a:rPr lang="en-IN" sz="4200" dirty="0" err="1"/>
              <a:t>i</a:t>
            </a:r>
            <a:r>
              <a:rPr lang="en-IN" sz="4200" dirty="0"/>
              <a:t>&lt;r2; </a:t>
            </a:r>
            <a:r>
              <a:rPr lang="en-IN" sz="4200" dirty="0" err="1"/>
              <a:t>i</a:t>
            </a:r>
            <a:r>
              <a:rPr lang="en-IN" sz="4200" dirty="0"/>
              <a:t>++)</a:t>
            </a:r>
          </a:p>
          <a:p>
            <a:pPr marL="0" indent="0">
              <a:spcBef>
                <a:spcPts val="0"/>
              </a:spcBef>
              <a:buNone/>
            </a:pPr>
            <a:r>
              <a:rPr lang="en-IN" sz="4200" dirty="0"/>
              <a:t>    {</a:t>
            </a:r>
          </a:p>
          <a:p>
            <a:pPr marL="0" indent="0">
              <a:spcBef>
                <a:spcPts val="0"/>
              </a:spcBef>
              <a:buNone/>
            </a:pPr>
            <a:r>
              <a:rPr lang="en-IN" sz="4200" dirty="0"/>
              <a:t>        for(j=0; j&lt;c2; j++)</a:t>
            </a:r>
          </a:p>
          <a:p>
            <a:pPr marL="0" indent="0">
              <a:spcBef>
                <a:spcPts val="0"/>
              </a:spcBef>
              <a:buNone/>
            </a:pPr>
            <a:r>
              <a:rPr lang="en-IN" sz="4200" dirty="0"/>
              <a:t>        {</a:t>
            </a:r>
          </a:p>
          <a:p>
            <a:pPr marL="0" indent="0">
              <a:spcBef>
                <a:spcPts val="0"/>
              </a:spcBef>
              <a:buNone/>
            </a:pPr>
            <a:r>
              <a:rPr lang="en-IN" sz="4200" dirty="0"/>
              <a:t>            </a:t>
            </a:r>
            <a:r>
              <a:rPr lang="en-IN" sz="4200" dirty="0" err="1"/>
              <a:t>printf</a:t>
            </a:r>
            <a:r>
              <a:rPr lang="en-IN" sz="4200" dirty="0"/>
              <a:t>("Enter elements </a:t>
            </a:r>
            <a:r>
              <a:rPr lang="en-IN" sz="4200" dirty="0" err="1"/>
              <a:t>b%d%d</a:t>
            </a:r>
            <a:r>
              <a:rPr lang="en-IN" sz="4200" dirty="0"/>
              <a:t>: ",</a:t>
            </a:r>
            <a:r>
              <a:rPr lang="en-IN" sz="4200" dirty="0" err="1"/>
              <a:t>i</a:t>
            </a:r>
            <a:r>
              <a:rPr lang="en-IN" sz="4200" dirty="0"/>
              <a:t>, j);</a:t>
            </a:r>
          </a:p>
          <a:p>
            <a:pPr marL="0" indent="0">
              <a:spcBef>
                <a:spcPts val="0"/>
              </a:spcBef>
              <a:buNone/>
            </a:pPr>
            <a:r>
              <a:rPr lang="en-IN" sz="4200" dirty="0"/>
              <a:t>            </a:t>
            </a:r>
            <a:r>
              <a:rPr lang="en-IN" sz="4200" dirty="0" err="1"/>
              <a:t>scanf</a:t>
            </a:r>
            <a:r>
              <a:rPr lang="en-IN" sz="4200" dirty="0"/>
              <a:t>("%</a:t>
            </a:r>
            <a:r>
              <a:rPr lang="en-IN" sz="4200" dirty="0" err="1"/>
              <a:t>d",&amp;b</a:t>
            </a:r>
            <a:r>
              <a:rPr lang="en-IN" sz="4200" dirty="0"/>
              <a:t>[</a:t>
            </a:r>
            <a:r>
              <a:rPr lang="en-IN" sz="4200" dirty="0" err="1"/>
              <a:t>i</a:t>
            </a:r>
            <a:r>
              <a:rPr lang="en-IN" sz="4200" dirty="0"/>
              <a:t>][j]);</a:t>
            </a:r>
          </a:p>
          <a:p>
            <a:pPr marL="0" indent="0">
              <a:spcBef>
                <a:spcPts val="0"/>
              </a:spcBef>
              <a:buNone/>
            </a:pPr>
            <a:r>
              <a:rPr lang="en-IN" sz="4200" dirty="0"/>
              <a:t>        }</a:t>
            </a:r>
          </a:p>
          <a:p>
            <a:pPr marL="0" indent="0">
              <a:spcBef>
                <a:spcPts val="0"/>
              </a:spcBef>
              <a:buNone/>
            </a:pPr>
            <a:r>
              <a:rPr lang="en-IN" sz="4200" dirty="0"/>
              <a:t>    }</a:t>
            </a:r>
          </a:p>
          <a:p>
            <a:pPr marL="0" indent="0">
              <a:buNone/>
            </a:pPr>
            <a:endParaRPr lang="en-IN" sz="2700" dirty="0"/>
          </a:p>
          <a:p>
            <a:endParaRPr lang="en-IN" dirty="0"/>
          </a:p>
        </p:txBody>
      </p:sp>
      <p:sp>
        <p:nvSpPr>
          <p:cNvPr id="4" name="Content Placeholder 3"/>
          <p:cNvSpPr>
            <a:spLocks noGrp="1"/>
          </p:cNvSpPr>
          <p:nvPr>
            <p:ph sz="half" idx="2"/>
          </p:nvPr>
        </p:nvSpPr>
        <p:spPr>
          <a:xfrm>
            <a:off x="4629151" y="1114426"/>
            <a:ext cx="3214270" cy="4251722"/>
          </a:xfrm>
        </p:spPr>
        <p:txBody>
          <a:bodyPr>
            <a:normAutofit fontScale="25000" lnSpcReduction="20000"/>
          </a:bodyPr>
          <a:lstStyle/>
          <a:p>
            <a:pPr marL="0" indent="0">
              <a:buNone/>
            </a:pPr>
            <a:endParaRPr lang="en-IN" sz="3300" dirty="0"/>
          </a:p>
          <a:p>
            <a:pPr marL="0" indent="0">
              <a:spcBef>
                <a:spcPts val="0"/>
              </a:spcBef>
              <a:buNone/>
            </a:pPr>
            <a:r>
              <a:rPr lang="en-IN" sz="3300" dirty="0"/>
              <a:t>    </a:t>
            </a:r>
            <a:r>
              <a:rPr lang="en-IN" sz="4800" dirty="0"/>
              <a:t>// Initializing all elements of result matrix to 0</a:t>
            </a:r>
          </a:p>
          <a:p>
            <a:pPr marL="0" indent="0">
              <a:spcBef>
                <a:spcPts val="0"/>
              </a:spcBef>
              <a:buNone/>
            </a:pPr>
            <a:r>
              <a:rPr lang="en-IN" sz="4800" dirty="0"/>
              <a:t>    for(</a:t>
            </a:r>
            <a:r>
              <a:rPr lang="en-IN" sz="4800" dirty="0" err="1"/>
              <a:t>i</a:t>
            </a:r>
            <a:r>
              <a:rPr lang="en-IN" sz="4800" dirty="0"/>
              <a:t>=0; </a:t>
            </a:r>
            <a:r>
              <a:rPr lang="en-IN" sz="4800" dirty="0" err="1"/>
              <a:t>i</a:t>
            </a:r>
            <a:r>
              <a:rPr lang="en-IN" sz="4800" dirty="0"/>
              <a:t>&lt;r1; </a:t>
            </a:r>
            <a:r>
              <a:rPr lang="en-IN" sz="4800" dirty="0" err="1"/>
              <a:t>i</a:t>
            </a:r>
            <a:r>
              <a:rPr lang="en-IN" sz="4800" dirty="0"/>
              <a:t>++)</a:t>
            </a:r>
          </a:p>
          <a:p>
            <a:pPr marL="0" indent="0">
              <a:spcBef>
                <a:spcPts val="0"/>
              </a:spcBef>
              <a:buNone/>
            </a:pPr>
            <a:r>
              <a:rPr lang="en-IN" sz="4800" dirty="0"/>
              <a:t>    {</a:t>
            </a:r>
          </a:p>
          <a:p>
            <a:pPr marL="0" indent="0">
              <a:spcBef>
                <a:spcPts val="0"/>
              </a:spcBef>
              <a:buNone/>
            </a:pPr>
            <a:r>
              <a:rPr lang="en-IN" sz="4800" dirty="0"/>
              <a:t>        for(j=0; j&lt;c2; j++)</a:t>
            </a:r>
          </a:p>
          <a:p>
            <a:pPr marL="0" indent="0">
              <a:spcBef>
                <a:spcPts val="0"/>
              </a:spcBef>
              <a:buNone/>
            </a:pPr>
            <a:r>
              <a:rPr lang="en-IN" sz="4800" dirty="0"/>
              <a:t>        {</a:t>
            </a:r>
          </a:p>
          <a:p>
            <a:pPr marL="0" indent="0">
              <a:spcBef>
                <a:spcPts val="0"/>
              </a:spcBef>
              <a:buNone/>
            </a:pPr>
            <a:r>
              <a:rPr lang="en-IN" sz="4800" dirty="0"/>
              <a:t>            result[</a:t>
            </a:r>
            <a:r>
              <a:rPr lang="en-IN" sz="4800" dirty="0" err="1"/>
              <a:t>i</a:t>
            </a:r>
            <a:r>
              <a:rPr lang="en-IN" sz="4800" dirty="0"/>
              <a:t>][j] = 0;</a:t>
            </a:r>
          </a:p>
          <a:p>
            <a:pPr marL="0" indent="0">
              <a:spcBef>
                <a:spcPts val="0"/>
              </a:spcBef>
              <a:buNone/>
            </a:pPr>
            <a:r>
              <a:rPr lang="en-IN" sz="4800" dirty="0"/>
              <a:t>        }</a:t>
            </a:r>
          </a:p>
          <a:p>
            <a:pPr marL="0" indent="0">
              <a:spcBef>
                <a:spcPts val="0"/>
              </a:spcBef>
              <a:buNone/>
            </a:pPr>
            <a:r>
              <a:rPr lang="en-IN" sz="4800" dirty="0"/>
              <a:t>    }</a:t>
            </a:r>
          </a:p>
          <a:p>
            <a:pPr marL="0" indent="0">
              <a:spcBef>
                <a:spcPts val="0"/>
              </a:spcBef>
              <a:buNone/>
            </a:pPr>
            <a:r>
              <a:rPr lang="en-IN" sz="4800" dirty="0"/>
              <a:t>    // Multiplying matrices a and b and</a:t>
            </a:r>
          </a:p>
          <a:p>
            <a:pPr marL="0" indent="0">
              <a:spcBef>
                <a:spcPts val="0"/>
              </a:spcBef>
              <a:buNone/>
            </a:pPr>
            <a:r>
              <a:rPr lang="en-IN" sz="4800" dirty="0"/>
              <a:t>    // storing result in result matrix</a:t>
            </a:r>
          </a:p>
          <a:p>
            <a:pPr marL="0" indent="0">
              <a:spcBef>
                <a:spcPts val="0"/>
              </a:spcBef>
              <a:buNone/>
            </a:pPr>
            <a:r>
              <a:rPr lang="en-IN" sz="4800" dirty="0"/>
              <a:t>    </a:t>
            </a:r>
          </a:p>
          <a:p>
            <a:pPr marL="0" indent="0">
              <a:spcBef>
                <a:spcPts val="0"/>
              </a:spcBef>
              <a:buNone/>
            </a:pPr>
            <a:r>
              <a:rPr lang="en-IN" sz="4800" dirty="0"/>
              <a:t>	</a:t>
            </a:r>
          </a:p>
          <a:p>
            <a:pPr marL="0" indent="0">
              <a:spcBef>
                <a:spcPts val="0"/>
              </a:spcBef>
              <a:buNone/>
            </a:pPr>
            <a:r>
              <a:rPr lang="en-IN" sz="4800" dirty="0"/>
              <a:t>for(</a:t>
            </a:r>
            <a:r>
              <a:rPr lang="en-IN" sz="4800" dirty="0" err="1"/>
              <a:t>i</a:t>
            </a:r>
            <a:r>
              <a:rPr lang="en-IN" sz="4800" dirty="0"/>
              <a:t>=0; </a:t>
            </a:r>
            <a:r>
              <a:rPr lang="en-IN" sz="4800" dirty="0" err="1"/>
              <a:t>i</a:t>
            </a:r>
            <a:r>
              <a:rPr lang="en-IN" sz="4800" dirty="0"/>
              <a:t>&lt;r1; </a:t>
            </a:r>
            <a:r>
              <a:rPr lang="en-IN" sz="4800" dirty="0" err="1"/>
              <a:t>i</a:t>
            </a:r>
            <a:r>
              <a:rPr lang="en-IN" sz="4800" dirty="0"/>
              <a:t>++)</a:t>
            </a:r>
          </a:p>
          <a:p>
            <a:pPr marL="0" indent="0">
              <a:spcBef>
                <a:spcPts val="0"/>
              </a:spcBef>
              <a:buNone/>
            </a:pPr>
            <a:r>
              <a:rPr lang="en-IN" sz="4800" dirty="0"/>
              <a:t>    {</a:t>
            </a:r>
          </a:p>
          <a:p>
            <a:pPr marL="0" indent="0">
              <a:spcBef>
                <a:spcPts val="0"/>
              </a:spcBef>
              <a:buNone/>
            </a:pPr>
            <a:r>
              <a:rPr lang="en-IN" sz="4800" dirty="0"/>
              <a:t>        for(j=0; j&lt;c2; j++)</a:t>
            </a:r>
          </a:p>
          <a:p>
            <a:pPr marL="0" indent="0">
              <a:spcBef>
                <a:spcPts val="0"/>
              </a:spcBef>
              <a:buNone/>
            </a:pPr>
            <a:r>
              <a:rPr lang="en-IN" sz="4800" dirty="0"/>
              <a:t>        {</a:t>
            </a:r>
          </a:p>
          <a:p>
            <a:pPr marL="0" indent="0">
              <a:spcBef>
                <a:spcPts val="0"/>
              </a:spcBef>
              <a:buNone/>
            </a:pPr>
            <a:r>
              <a:rPr lang="en-IN" sz="4800" dirty="0"/>
              <a:t>            for(k=0; k&lt;c1; k++)</a:t>
            </a:r>
          </a:p>
          <a:p>
            <a:pPr marL="0" indent="0">
              <a:spcBef>
                <a:spcPts val="0"/>
              </a:spcBef>
              <a:buNone/>
            </a:pPr>
            <a:r>
              <a:rPr lang="en-IN" sz="4800" dirty="0"/>
              <a:t>            {</a:t>
            </a:r>
          </a:p>
          <a:p>
            <a:pPr marL="0" indent="0">
              <a:spcBef>
                <a:spcPts val="0"/>
              </a:spcBef>
              <a:buNone/>
            </a:pPr>
            <a:r>
              <a:rPr lang="en-IN" sz="4800" dirty="0"/>
              <a:t>                result[</a:t>
            </a:r>
            <a:r>
              <a:rPr lang="en-IN" sz="4800" dirty="0" err="1"/>
              <a:t>i</a:t>
            </a:r>
            <a:r>
              <a:rPr lang="en-IN" sz="4800" dirty="0"/>
              <a:t>][j]+=a[</a:t>
            </a:r>
            <a:r>
              <a:rPr lang="en-IN" sz="4800" dirty="0" err="1"/>
              <a:t>i</a:t>
            </a:r>
            <a:r>
              <a:rPr lang="en-IN" sz="4800" dirty="0"/>
              <a:t>][k]*b[k][j];</a:t>
            </a:r>
          </a:p>
          <a:p>
            <a:pPr marL="0" indent="0">
              <a:spcBef>
                <a:spcPts val="0"/>
              </a:spcBef>
              <a:buNone/>
            </a:pPr>
            <a:r>
              <a:rPr lang="en-IN" sz="4800" dirty="0"/>
              <a:t>            }</a:t>
            </a:r>
          </a:p>
          <a:p>
            <a:pPr marL="0" indent="0">
              <a:spcBef>
                <a:spcPts val="0"/>
              </a:spcBef>
              <a:buNone/>
            </a:pPr>
            <a:r>
              <a:rPr lang="en-IN" sz="4800" dirty="0"/>
              <a:t>        }</a:t>
            </a:r>
          </a:p>
          <a:p>
            <a:pPr marL="0" indent="0">
              <a:spcBef>
                <a:spcPts val="0"/>
              </a:spcBef>
              <a:buNone/>
            </a:pPr>
            <a:r>
              <a:rPr lang="en-IN" sz="4800" dirty="0"/>
              <a:t>    }</a:t>
            </a:r>
          </a:p>
          <a:p>
            <a:pPr marL="0" indent="0">
              <a:spcBef>
                <a:spcPts val="0"/>
              </a:spcBef>
              <a:buNone/>
            </a:pPr>
            <a:r>
              <a:rPr lang="en-IN" sz="4800" dirty="0"/>
              <a:t>    // Displaying the result</a:t>
            </a:r>
          </a:p>
          <a:p>
            <a:pPr marL="0" indent="0">
              <a:spcBef>
                <a:spcPts val="0"/>
              </a:spcBef>
              <a:buNone/>
            </a:pPr>
            <a:r>
              <a:rPr lang="en-IN" sz="4800" dirty="0"/>
              <a:t>    </a:t>
            </a:r>
            <a:r>
              <a:rPr lang="en-IN" sz="4800" dirty="0" err="1"/>
              <a:t>printf</a:t>
            </a:r>
            <a:r>
              <a:rPr lang="en-IN" sz="4800" dirty="0"/>
              <a:t>("\</a:t>
            </a:r>
            <a:r>
              <a:rPr lang="en-IN" sz="4800" dirty="0" err="1"/>
              <a:t>nOutput</a:t>
            </a:r>
            <a:r>
              <a:rPr lang="en-IN" sz="4800" dirty="0"/>
              <a:t> Matrix:\n");</a:t>
            </a:r>
          </a:p>
          <a:p>
            <a:pPr marL="0" indent="0">
              <a:spcBef>
                <a:spcPts val="0"/>
              </a:spcBef>
              <a:buNone/>
            </a:pPr>
            <a:r>
              <a:rPr lang="en-IN" sz="4800" dirty="0"/>
              <a:t>    for(</a:t>
            </a:r>
            <a:r>
              <a:rPr lang="en-IN" sz="4800" dirty="0" err="1"/>
              <a:t>i</a:t>
            </a:r>
            <a:r>
              <a:rPr lang="en-IN" sz="4800" dirty="0"/>
              <a:t>=0; </a:t>
            </a:r>
            <a:r>
              <a:rPr lang="en-IN" sz="4800" dirty="0" err="1"/>
              <a:t>i</a:t>
            </a:r>
            <a:r>
              <a:rPr lang="en-IN" sz="4800" dirty="0"/>
              <a:t>&lt;r1; </a:t>
            </a:r>
            <a:r>
              <a:rPr lang="en-IN" sz="4800" dirty="0" err="1"/>
              <a:t>i</a:t>
            </a:r>
            <a:r>
              <a:rPr lang="en-IN" sz="4800" dirty="0"/>
              <a:t>++)</a:t>
            </a:r>
          </a:p>
          <a:p>
            <a:pPr marL="0" indent="0">
              <a:spcBef>
                <a:spcPts val="0"/>
              </a:spcBef>
              <a:buNone/>
            </a:pPr>
            <a:r>
              <a:rPr lang="en-IN" sz="4800" dirty="0"/>
              <a:t>    {</a:t>
            </a:r>
          </a:p>
          <a:p>
            <a:pPr marL="0" indent="0">
              <a:spcBef>
                <a:spcPts val="0"/>
              </a:spcBef>
              <a:buNone/>
            </a:pPr>
            <a:r>
              <a:rPr lang="en-IN" sz="4800" dirty="0"/>
              <a:t>        for(j=0; j&lt;c2; j++)</a:t>
            </a:r>
          </a:p>
          <a:p>
            <a:pPr marL="0" indent="0">
              <a:spcBef>
                <a:spcPts val="0"/>
              </a:spcBef>
              <a:buNone/>
            </a:pPr>
            <a:r>
              <a:rPr lang="en-IN" sz="4800" dirty="0"/>
              <a:t>        {</a:t>
            </a:r>
          </a:p>
          <a:p>
            <a:pPr marL="0" indent="0">
              <a:spcBef>
                <a:spcPts val="0"/>
              </a:spcBef>
              <a:buNone/>
            </a:pPr>
            <a:r>
              <a:rPr lang="en-IN" sz="4800" dirty="0"/>
              <a:t>            </a:t>
            </a:r>
            <a:r>
              <a:rPr lang="en-IN" sz="4800" dirty="0" err="1"/>
              <a:t>printf</a:t>
            </a:r>
            <a:r>
              <a:rPr lang="en-IN" sz="4800" dirty="0"/>
              <a:t>("%d  ", result[</a:t>
            </a:r>
            <a:r>
              <a:rPr lang="en-IN" sz="4800" dirty="0" err="1"/>
              <a:t>i</a:t>
            </a:r>
            <a:r>
              <a:rPr lang="en-IN" sz="4800" dirty="0"/>
              <a:t>][j]);</a:t>
            </a:r>
          </a:p>
          <a:p>
            <a:pPr marL="0" indent="0">
              <a:spcBef>
                <a:spcPts val="0"/>
              </a:spcBef>
              <a:buNone/>
            </a:pPr>
            <a:r>
              <a:rPr lang="en-IN" sz="4800" dirty="0"/>
              <a:t>        }</a:t>
            </a:r>
          </a:p>
          <a:p>
            <a:pPr marL="0" indent="0">
              <a:spcBef>
                <a:spcPts val="0"/>
              </a:spcBef>
              <a:buNone/>
            </a:pPr>
            <a:r>
              <a:rPr lang="en-IN" sz="4800" dirty="0"/>
              <a:t>                </a:t>
            </a:r>
            <a:r>
              <a:rPr lang="en-IN" sz="4800" dirty="0" err="1"/>
              <a:t>printf</a:t>
            </a:r>
            <a:r>
              <a:rPr lang="en-IN" sz="4800" dirty="0"/>
              <a:t>("\n\n");</a:t>
            </a:r>
          </a:p>
          <a:p>
            <a:pPr marL="0" indent="0">
              <a:spcBef>
                <a:spcPts val="0"/>
              </a:spcBef>
              <a:buNone/>
            </a:pPr>
            <a:r>
              <a:rPr lang="en-IN" sz="4800" dirty="0"/>
              <a:t>    }</a:t>
            </a:r>
          </a:p>
          <a:p>
            <a:pPr marL="0" indent="0">
              <a:spcBef>
                <a:spcPts val="0"/>
              </a:spcBef>
              <a:buNone/>
            </a:pPr>
            <a:r>
              <a:rPr lang="en-IN" sz="4800" dirty="0"/>
              <a:t>    return 0;</a:t>
            </a:r>
          </a:p>
          <a:p>
            <a:pPr marL="0" indent="0">
              <a:spcBef>
                <a:spcPts val="0"/>
              </a:spcBef>
              <a:buNone/>
            </a:pPr>
            <a:r>
              <a:rPr lang="en-IN" sz="4800" dirty="0"/>
              <a:t>}</a:t>
            </a:r>
          </a:p>
        </p:txBody>
      </p:sp>
      <p:sp>
        <p:nvSpPr>
          <p:cNvPr id="5" name="Footer Placeholder 4">
            <a:extLst>
              <a:ext uri="{FF2B5EF4-FFF2-40B4-BE49-F238E27FC236}">
                <a16:creationId xmlns:a16="http://schemas.microsoft.com/office/drawing/2014/main" id="{CAC63FB3-EFBF-45E4-9344-C38454B2D495}"/>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360604636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47" r="847"/>
          <a:stretch/>
        </p:blipFill>
        <p:spPr>
          <a:xfrm>
            <a:off x="1257300" y="1057275"/>
            <a:ext cx="6629400" cy="4743450"/>
          </a:xfrm>
        </p:spPr>
      </p:pic>
      <p:sp>
        <p:nvSpPr>
          <p:cNvPr id="5" name="Rectangle 4">
            <a:extLst>
              <a:ext uri="{FF2B5EF4-FFF2-40B4-BE49-F238E27FC236}">
                <a16:creationId xmlns:a16="http://schemas.microsoft.com/office/drawing/2014/main" id="{A70CA367-A51D-4F41-B5A2-8221A5045C5B}"/>
              </a:ext>
            </a:extLst>
          </p:cNvPr>
          <p:cNvSpPr/>
          <p:nvPr/>
        </p:nvSpPr>
        <p:spPr>
          <a:xfrm>
            <a:off x="8196309" y="1642924"/>
            <a:ext cx="898864" cy="832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Dry running</a:t>
            </a:r>
            <a:endParaRPr lang="en-IN" sz="1050" dirty="0"/>
          </a:p>
        </p:txBody>
      </p:sp>
      <p:sp>
        <p:nvSpPr>
          <p:cNvPr id="2" name="Footer Placeholder 1">
            <a:extLst>
              <a:ext uri="{FF2B5EF4-FFF2-40B4-BE49-F238E27FC236}">
                <a16:creationId xmlns:a16="http://schemas.microsoft.com/office/drawing/2014/main" id="{C353F278-A73E-4333-85A6-3E192C0F63C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191881058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3099-521C-4DF8-84BB-A8708C3C11CB}"/>
              </a:ext>
            </a:extLst>
          </p:cNvPr>
          <p:cNvSpPr>
            <a:spLocks noGrp="1"/>
          </p:cNvSpPr>
          <p:nvPr>
            <p:ph type="title"/>
          </p:nvPr>
        </p:nvSpPr>
        <p:spPr/>
        <p:txBody>
          <a:bodyPr/>
          <a:lstStyle/>
          <a:p>
            <a:r>
              <a:rPr lang="en-US" dirty="0"/>
              <a:t>Practice Questions</a:t>
            </a:r>
            <a:endParaRPr lang="en-IN" dirty="0"/>
          </a:p>
        </p:txBody>
      </p:sp>
      <p:sp>
        <p:nvSpPr>
          <p:cNvPr id="3" name="Content Placeholder 2">
            <a:extLst>
              <a:ext uri="{FF2B5EF4-FFF2-40B4-BE49-F238E27FC236}">
                <a16:creationId xmlns:a16="http://schemas.microsoft.com/office/drawing/2014/main" id="{6820719D-991A-46E5-8925-C0CE7BEDE190}"/>
              </a:ext>
            </a:extLst>
          </p:cNvPr>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a:t>WAP to display the maximum sales done(monthly) from a particular branch in a year[Take input for number of sales persons and sales done in each month for each sales person]</a:t>
            </a:r>
          </a:p>
          <a:p>
            <a:pPr algn="just">
              <a:buFont typeface="Wingdings" panose="05000000000000000000" pitchFamily="2" charset="2"/>
              <a:buChar char="Ø"/>
            </a:pPr>
            <a:r>
              <a:rPr lang="en-US" dirty="0"/>
              <a:t> WAP to display the minimum marks scored in each subject from a particular section[ Take input for marks of n no. of students in m no. of subjects from user]</a:t>
            </a:r>
          </a:p>
          <a:p>
            <a:pPr algn="just">
              <a:buFont typeface="Wingdings" panose="05000000000000000000" pitchFamily="2" charset="2"/>
              <a:buChar char="Ø"/>
            </a:pPr>
            <a:r>
              <a:rPr lang="en-US" dirty="0"/>
              <a:t>WAP to display average marks scored by n no. of students of a section in their registered m no. of courses.[Inputs will be given by user]</a:t>
            </a:r>
            <a:endParaRPr lang="en-IN" dirty="0"/>
          </a:p>
        </p:txBody>
      </p:sp>
      <p:sp>
        <p:nvSpPr>
          <p:cNvPr id="4" name="Footer Placeholder 3">
            <a:extLst>
              <a:ext uri="{FF2B5EF4-FFF2-40B4-BE49-F238E27FC236}">
                <a16:creationId xmlns:a16="http://schemas.microsoft.com/office/drawing/2014/main" id="{EA4CE8DF-FB46-4008-B6AE-C7F2D3CE789E}"/>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CSE101-Computer Programming</a:t>
            </a:r>
          </a:p>
        </p:txBody>
      </p:sp>
    </p:spTree>
    <p:extLst>
      <p:ext uri="{BB962C8B-B14F-4D97-AF65-F5344CB8AC3E}">
        <p14:creationId xmlns:p14="http://schemas.microsoft.com/office/powerpoint/2010/main" val="27341387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62E2-75D9-4C9B-B6BD-E7123327F001}"/>
              </a:ext>
            </a:extLst>
          </p:cNvPr>
          <p:cNvSpPr>
            <a:spLocks noGrp="1"/>
          </p:cNvSpPr>
          <p:nvPr>
            <p:ph type="title"/>
          </p:nvPr>
        </p:nvSpPr>
        <p:spPr>
          <a:xfrm>
            <a:off x="1314450" y="2754824"/>
            <a:ext cx="6172200" cy="857250"/>
          </a:xfrm>
        </p:spPr>
        <p:txBody>
          <a:bodyPr/>
          <a:lstStyle/>
          <a:p>
            <a:r>
              <a:rPr lang="en-US" b="1" dirty="0">
                <a:solidFill>
                  <a:schemeClr val="accent2">
                    <a:lumMod val="75000"/>
                  </a:schemeClr>
                </a:solidFill>
              </a:rPr>
              <a:t>Lecture: 16</a:t>
            </a:r>
            <a:endParaRPr lang="en-IN" b="1" dirty="0">
              <a:solidFill>
                <a:schemeClr val="accent2">
                  <a:lumMod val="75000"/>
                </a:schemeClr>
              </a:solidFill>
            </a:endParaRPr>
          </a:p>
        </p:txBody>
      </p:sp>
      <p:sp>
        <p:nvSpPr>
          <p:cNvPr id="3" name="Content Placeholder 2">
            <a:extLst>
              <a:ext uri="{FF2B5EF4-FFF2-40B4-BE49-F238E27FC236}">
                <a16:creationId xmlns:a16="http://schemas.microsoft.com/office/drawing/2014/main" id="{E5A90F74-2EAA-4495-917A-7E77179DE7D7}"/>
              </a:ext>
            </a:extLst>
          </p:cNvPr>
          <p:cNvSpPr>
            <a:spLocks noGrp="1"/>
          </p:cNvSpPr>
          <p:nvPr>
            <p:ph idx="1"/>
          </p:nvPr>
        </p:nvSpPr>
        <p:spPr>
          <a:xfrm>
            <a:off x="3707001" y="3943663"/>
            <a:ext cx="4743450" cy="1051322"/>
          </a:xfrm>
        </p:spPr>
        <p:txBody>
          <a:bodyPr>
            <a:normAutofit fontScale="77500" lnSpcReduction="20000"/>
          </a:bodyPr>
          <a:lstStyle/>
          <a:p>
            <a:pPr marL="0" indent="0" algn="r">
              <a:buNone/>
            </a:pPr>
            <a:r>
              <a:rPr lang="en-US" b="1" dirty="0">
                <a:solidFill>
                  <a:schemeClr val="accent1"/>
                </a:solidFill>
              </a:rPr>
              <a:t>Passing Arrays to Function</a:t>
            </a:r>
          </a:p>
          <a:p>
            <a:pPr marL="0" indent="0" algn="r">
              <a:buNone/>
            </a:pPr>
            <a:r>
              <a:rPr lang="en-US" b="1" dirty="0">
                <a:solidFill>
                  <a:schemeClr val="accent1"/>
                </a:solidFill>
              </a:rPr>
              <a:t>Insertion and Deletion with Arrays</a:t>
            </a:r>
            <a:endParaRPr lang="en-IN" b="1" dirty="0">
              <a:solidFill>
                <a:schemeClr val="accent1"/>
              </a:solidFill>
            </a:endParaRPr>
          </a:p>
          <a:p>
            <a:pPr algn="r"/>
            <a:endParaRPr lang="en-IN" dirty="0"/>
          </a:p>
        </p:txBody>
      </p:sp>
      <p:cxnSp>
        <p:nvCxnSpPr>
          <p:cNvPr id="5" name="Straight Connector 4">
            <a:extLst>
              <a:ext uri="{FF2B5EF4-FFF2-40B4-BE49-F238E27FC236}">
                <a16:creationId xmlns:a16="http://schemas.microsoft.com/office/drawing/2014/main" id="{AE44BC77-4971-412F-B149-87888B437D52}"/>
              </a:ext>
            </a:extLst>
          </p:cNvPr>
          <p:cNvCxnSpPr>
            <a:cxnSpLocks/>
          </p:cNvCxnSpPr>
          <p:nvPr/>
        </p:nvCxnSpPr>
        <p:spPr>
          <a:xfrm>
            <a:off x="1314450" y="3612074"/>
            <a:ext cx="7136001"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7398352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Arrays can be passed to functions in two ways:</a:t>
            </a:r>
          </a:p>
          <a:p>
            <a:pPr marL="385763" indent="-385763">
              <a:buAutoNum type="arabicPeriod"/>
            </a:pPr>
            <a:r>
              <a:rPr lang="en-US" b="1" dirty="0"/>
              <a:t>Pass entire array</a:t>
            </a:r>
          </a:p>
          <a:p>
            <a:pPr marL="385763" indent="-385763">
              <a:buAutoNum type="arabicPeriod"/>
            </a:pPr>
            <a:r>
              <a:rPr lang="en-US" b="1" dirty="0"/>
              <a:t>Pass array element by element</a:t>
            </a:r>
          </a:p>
        </p:txBody>
      </p:sp>
    </p:spTree>
    <p:extLst>
      <p:ext uri="{BB962C8B-B14F-4D97-AF65-F5344CB8AC3E}">
        <p14:creationId xmlns:p14="http://schemas.microsoft.com/office/powerpoint/2010/main" val="211544904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85850"/>
            <a:ext cx="6172200" cy="857250"/>
          </a:xfrm>
        </p:spPr>
        <p:txBody>
          <a:bodyPr>
            <a:normAutofit/>
          </a:bodyPr>
          <a:lstStyle/>
          <a:p>
            <a:r>
              <a:rPr lang="en-US" dirty="0"/>
              <a:t>Pass entire array</a:t>
            </a:r>
          </a:p>
        </p:txBody>
      </p:sp>
      <p:sp>
        <p:nvSpPr>
          <p:cNvPr id="3" name="Content Placeholder 2"/>
          <p:cNvSpPr>
            <a:spLocks noGrp="1"/>
          </p:cNvSpPr>
          <p:nvPr>
            <p:ph idx="1"/>
          </p:nvPr>
        </p:nvSpPr>
        <p:spPr/>
        <p:txBody>
          <a:bodyPr>
            <a:normAutofit fontScale="92500" lnSpcReduction="10000"/>
          </a:bodyPr>
          <a:lstStyle/>
          <a:p>
            <a:r>
              <a:rPr lang="en-US" dirty="0"/>
              <a:t>Here entire array can be passed as an argument to the function</a:t>
            </a:r>
          </a:p>
          <a:p>
            <a:r>
              <a:rPr lang="en-US" dirty="0"/>
              <a:t>Function gets </a:t>
            </a:r>
            <a:r>
              <a:rPr lang="en-US" b="1" dirty="0"/>
              <a:t>complete access </a:t>
            </a:r>
            <a:r>
              <a:rPr lang="en-US" dirty="0"/>
              <a:t>to the original array</a:t>
            </a:r>
          </a:p>
          <a:p>
            <a:r>
              <a:rPr lang="en-US" dirty="0"/>
              <a:t>While passing entire array Address of first element is passed to function, any changes made inside function, directly </a:t>
            </a:r>
            <a:r>
              <a:rPr lang="en-US" b="1" dirty="0"/>
              <a:t>affects the Original value.</a:t>
            </a:r>
          </a:p>
          <a:p>
            <a:pPr>
              <a:buNone/>
            </a:pPr>
            <a:r>
              <a:rPr lang="en-US" sz="1950" dirty="0">
                <a:latin typeface="Courier New" pitchFamily="49" charset="0"/>
                <a:cs typeface="Courier New" pitchFamily="49" charset="0"/>
              </a:rPr>
              <a:t>   void </a:t>
            </a:r>
            <a:r>
              <a:rPr lang="en-US" sz="1950" dirty="0" err="1">
                <a:latin typeface="Courier New" pitchFamily="49" charset="0"/>
                <a:cs typeface="Courier New" pitchFamily="49" charset="0"/>
              </a:rPr>
              <a:t>modifyArray</a:t>
            </a:r>
            <a:r>
              <a:rPr lang="en-US" sz="1950" dirty="0">
                <a:latin typeface="Courier New" pitchFamily="49" charset="0"/>
                <a:cs typeface="Courier New" pitchFamily="49" charset="0"/>
              </a:rPr>
              <a:t>(int b[], int </a:t>
            </a:r>
            <a:r>
              <a:rPr lang="en-US" sz="1950" dirty="0" err="1">
                <a:latin typeface="Courier New" pitchFamily="49" charset="0"/>
                <a:cs typeface="Courier New" pitchFamily="49" charset="0"/>
              </a:rPr>
              <a:t>arraySize</a:t>
            </a:r>
            <a:r>
              <a:rPr lang="en-US" sz="1950" dirty="0">
                <a:latin typeface="Courier New" pitchFamily="49" charset="0"/>
                <a:cs typeface="Courier New" pitchFamily="49" charset="0"/>
              </a:rPr>
              <a:t>);</a:t>
            </a:r>
            <a:endParaRPr lang="en-US" sz="1950" b="1" dirty="0"/>
          </a:p>
          <a:p>
            <a:r>
              <a:rPr lang="en-US" dirty="0"/>
              <a:t>Function passing method: </a:t>
            </a:r>
            <a:r>
              <a:rPr lang="en-US" b="1" dirty="0"/>
              <a:t>“ Pass by Address”</a:t>
            </a:r>
          </a:p>
          <a:p>
            <a:endParaRPr lang="en-US" b="1" dirty="0"/>
          </a:p>
        </p:txBody>
      </p:sp>
    </p:spTree>
    <p:extLst>
      <p:ext uri="{BB962C8B-B14F-4D97-AF65-F5344CB8AC3E}">
        <p14:creationId xmlns:p14="http://schemas.microsoft.com/office/powerpoint/2010/main" val="345119348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85850"/>
            <a:ext cx="6172200" cy="857250"/>
          </a:xfrm>
        </p:spPr>
        <p:txBody>
          <a:bodyPr>
            <a:normAutofit fontScale="90000"/>
          </a:bodyPr>
          <a:lstStyle/>
          <a:p>
            <a:r>
              <a:rPr lang="en-US" dirty="0"/>
              <a:t>Passing array element by element</a:t>
            </a:r>
          </a:p>
        </p:txBody>
      </p:sp>
      <p:sp>
        <p:nvSpPr>
          <p:cNvPr id="3" name="Content Placeholder 2"/>
          <p:cNvSpPr>
            <a:spLocks noGrp="1"/>
          </p:cNvSpPr>
          <p:nvPr>
            <p:ph idx="1"/>
          </p:nvPr>
        </p:nvSpPr>
        <p:spPr/>
        <p:txBody>
          <a:bodyPr>
            <a:normAutofit fontScale="92500" lnSpcReduction="20000"/>
          </a:bodyPr>
          <a:lstStyle/>
          <a:p>
            <a:r>
              <a:rPr lang="en-US" dirty="0"/>
              <a:t>Here individual elements are passed to the function as argument</a:t>
            </a:r>
          </a:p>
          <a:p>
            <a:r>
              <a:rPr lang="en-US" dirty="0"/>
              <a:t>Duplicate </a:t>
            </a:r>
            <a:r>
              <a:rPr lang="en-US" b="1" dirty="0"/>
              <a:t>carbon copy of Original variable </a:t>
            </a:r>
            <a:r>
              <a:rPr lang="en-US" dirty="0"/>
              <a:t>is passed to function</a:t>
            </a:r>
          </a:p>
          <a:p>
            <a:r>
              <a:rPr lang="en-US" dirty="0"/>
              <a:t>So any changes made inside function </a:t>
            </a:r>
            <a:r>
              <a:rPr lang="en-US" b="1" dirty="0"/>
              <a:t>does not affects the original value</a:t>
            </a:r>
          </a:p>
          <a:p>
            <a:r>
              <a:rPr lang="en-US" dirty="0"/>
              <a:t>Function doesn’t get complete access to the original array element.</a:t>
            </a:r>
          </a:p>
          <a:p>
            <a:pPr>
              <a:buNone/>
            </a:pPr>
            <a:r>
              <a:rPr lang="en-US" dirty="0">
                <a:latin typeface="Courier New" pitchFamily="49" charset="0"/>
                <a:cs typeface="Courier New" pitchFamily="49" charset="0"/>
              </a:rPr>
              <a:t>  </a:t>
            </a:r>
            <a:r>
              <a:rPr lang="en-US" sz="1950" dirty="0">
                <a:latin typeface="Courier New" pitchFamily="49" charset="0"/>
                <a:cs typeface="Courier New" pitchFamily="49" charset="0"/>
              </a:rPr>
              <a:t>void </a:t>
            </a:r>
            <a:r>
              <a:rPr lang="en-US" sz="1950" dirty="0" err="1">
                <a:latin typeface="Courier New" pitchFamily="49" charset="0"/>
                <a:cs typeface="Courier New" pitchFamily="49" charset="0"/>
              </a:rPr>
              <a:t>modifyElement</a:t>
            </a:r>
            <a:r>
              <a:rPr lang="en-US" sz="1950" dirty="0">
                <a:latin typeface="Courier New" pitchFamily="49" charset="0"/>
                <a:cs typeface="Courier New" pitchFamily="49" charset="0"/>
              </a:rPr>
              <a:t>(int e);</a:t>
            </a:r>
            <a:endParaRPr lang="en-US" sz="1950" dirty="0"/>
          </a:p>
          <a:p>
            <a:r>
              <a:rPr lang="en-US" dirty="0"/>
              <a:t>Function passing method: </a:t>
            </a:r>
            <a:r>
              <a:rPr lang="en-US" b="1" dirty="0"/>
              <a:t>“ Pass by Value”</a:t>
            </a:r>
          </a:p>
        </p:txBody>
      </p:sp>
    </p:spTree>
    <p:extLst>
      <p:ext uri="{BB962C8B-B14F-4D97-AF65-F5344CB8AC3E}">
        <p14:creationId xmlns:p14="http://schemas.microsoft.com/office/powerpoint/2010/main" val="139113686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title"/>
          </p:nvPr>
        </p:nvSpPr>
        <p:spPr/>
        <p:txBody>
          <a:bodyPr/>
          <a:lstStyle/>
          <a:p>
            <a:r>
              <a:rPr lang="en-US" dirty="0"/>
              <a:t>Passing Arrays to Functions</a:t>
            </a:r>
          </a:p>
        </p:txBody>
      </p:sp>
      <p:sp>
        <p:nvSpPr>
          <p:cNvPr id="17413" name="Rectangle 5"/>
          <p:cNvSpPr>
            <a:spLocks noGrp="1" noChangeArrowheads="1"/>
          </p:cNvSpPr>
          <p:nvPr>
            <p:ph idx="1"/>
          </p:nvPr>
        </p:nvSpPr>
        <p:spPr/>
        <p:txBody>
          <a:bodyPr>
            <a:normAutofit/>
          </a:bodyPr>
          <a:lstStyle/>
          <a:p>
            <a:r>
              <a:rPr lang="en-US" dirty="0"/>
              <a:t>Function prototype</a:t>
            </a:r>
          </a:p>
          <a:p>
            <a:pPr>
              <a:buNone/>
            </a:pPr>
            <a:r>
              <a:rPr lang="en-US" sz="2025" dirty="0"/>
              <a:t>	</a:t>
            </a:r>
            <a:r>
              <a:rPr lang="en-US" sz="1800" dirty="0">
                <a:latin typeface="Courier New" pitchFamily="49" charset="0"/>
                <a:cs typeface="Courier New" pitchFamily="49" charset="0"/>
              </a:rPr>
              <a:t>void </a:t>
            </a:r>
            <a:r>
              <a:rPr lang="en-US" sz="1800" dirty="0" err="1">
                <a:latin typeface="Courier New" pitchFamily="49" charset="0"/>
                <a:cs typeface="Courier New" pitchFamily="49" charset="0"/>
              </a:rPr>
              <a:t>modifyArray</a:t>
            </a:r>
            <a:r>
              <a:rPr lang="en-US" sz="1800" dirty="0">
                <a:latin typeface="Courier New" pitchFamily="49" charset="0"/>
                <a:cs typeface="Courier New" pitchFamily="49" charset="0"/>
              </a:rPr>
              <a:t>(int b[], int </a:t>
            </a:r>
            <a:r>
              <a:rPr lang="en-US" sz="1800" dirty="0" err="1">
                <a:latin typeface="Courier New" pitchFamily="49" charset="0"/>
                <a:cs typeface="Courier New" pitchFamily="49" charset="0"/>
              </a:rPr>
              <a:t>arraySize</a:t>
            </a:r>
            <a:r>
              <a:rPr lang="en-US" sz="1800" dirty="0">
                <a:latin typeface="Courier New" pitchFamily="49" charset="0"/>
                <a:cs typeface="Courier New" pitchFamily="49" charset="0"/>
              </a:rPr>
              <a:t>);</a:t>
            </a:r>
          </a:p>
          <a:p>
            <a:pPr lvl="1"/>
            <a:r>
              <a:rPr lang="en-US" sz="2025" dirty="0"/>
              <a:t>Parameter names optional in prototype</a:t>
            </a:r>
          </a:p>
          <a:p>
            <a:pPr lvl="2"/>
            <a:r>
              <a:rPr lang="en-US" sz="2025" dirty="0">
                <a:latin typeface="Courier New" pitchFamily="49" charset="0"/>
                <a:cs typeface="Courier New" pitchFamily="49" charset="0"/>
              </a:rPr>
              <a:t>int b[]</a:t>
            </a:r>
            <a:r>
              <a:rPr lang="en-US" sz="2025" dirty="0"/>
              <a:t> could be written </a:t>
            </a:r>
            <a:r>
              <a:rPr lang="en-US" sz="2025" dirty="0">
                <a:latin typeface="Courier New" pitchFamily="49" charset="0"/>
                <a:cs typeface="Courier New" pitchFamily="49" charset="0"/>
              </a:rPr>
              <a:t>int []</a:t>
            </a:r>
          </a:p>
          <a:p>
            <a:pPr lvl="2"/>
            <a:r>
              <a:rPr lang="en-US" sz="2025" dirty="0">
                <a:latin typeface="Courier New" pitchFamily="49" charset="0"/>
                <a:cs typeface="Courier New" pitchFamily="49" charset="0"/>
              </a:rPr>
              <a:t>int </a:t>
            </a:r>
            <a:r>
              <a:rPr lang="en-US" sz="2025" dirty="0" err="1">
                <a:latin typeface="Courier New" pitchFamily="49" charset="0"/>
                <a:cs typeface="Courier New" pitchFamily="49" charset="0"/>
              </a:rPr>
              <a:t>arraySize</a:t>
            </a:r>
            <a:r>
              <a:rPr lang="en-US" sz="2025" dirty="0"/>
              <a:t> could be simply </a:t>
            </a:r>
            <a:r>
              <a:rPr lang="en-US" sz="2025" dirty="0">
                <a:latin typeface="Courier New" pitchFamily="49" charset="0"/>
                <a:cs typeface="Courier New" pitchFamily="49" charset="0"/>
              </a:rPr>
              <a:t>int</a:t>
            </a:r>
          </a:p>
          <a:p>
            <a:pPr lvl="1">
              <a:buNone/>
            </a:pPr>
            <a:r>
              <a:rPr lang="en-US" dirty="0">
                <a:latin typeface="Courier New" pitchFamily="49" charset="0"/>
                <a:cs typeface="Courier New" pitchFamily="49" charset="0"/>
              </a:rPr>
              <a:t>void </a:t>
            </a:r>
            <a:r>
              <a:rPr lang="en-US" dirty="0" err="1">
                <a:latin typeface="Courier New" pitchFamily="49" charset="0"/>
                <a:cs typeface="Courier New" pitchFamily="49" charset="0"/>
              </a:rPr>
              <a:t>modifyArray</a:t>
            </a:r>
            <a:r>
              <a:rPr lang="en-US" dirty="0">
                <a:latin typeface="Courier New" pitchFamily="49" charset="0"/>
                <a:cs typeface="Courier New" pitchFamily="49" charset="0"/>
              </a:rPr>
              <a:t>(int [], int);</a:t>
            </a:r>
          </a:p>
          <a:p>
            <a:r>
              <a:rPr lang="en-US" dirty="0">
                <a:cs typeface="Courier New" pitchFamily="49" charset="0"/>
              </a:rPr>
              <a:t>Function call</a:t>
            </a:r>
          </a:p>
          <a:p>
            <a:pPr>
              <a:buNone/>
            </a:pPr>
            <a:r>
              <a:rPr lang="en-US" dirty="0">
                <a:latin typeface="Courier New" pitchFamily="49" charset="0"/>
                <a:cs typeface="Courier New" pitchFamily="49" charset="0"/>
              </a:rPr>
              <a:t>		</a:t>
            </a:r>
            <a:r>
              <a:rPr lang="en-US" sz="1800" dirty="0">
                <a:latin typeface="Courier New" pitchFamily="49" charset="0"/>
                <a:cs typeface="Courier New" pitchFamily="49" charset="0"/>
              </a:rPr>
              <a:t>int a[SIZE];</a:t>
            </a:r>
          </a:p>
          <a:p>
            <a:pPr>
              <a:buNone/>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modifyArray</a:t>
            </a:r>
            <a:r>
              <a:rPr lang="en-US" sz="1800" dirty="0">
                <a:latin typeface="Courier New" pitchFamily="49" charset="0"/>
                <a:cs typeface="Courier New" pitchFamily="49" charset="0"/>
              </a:rPr>
              <a:t>(a, SIZE);</a:t>
            </a:r>
          </a:p>
          <a:p>
            <a:pPr>
              <a:buNone/>
            </a:pPr>
            <a:endParaRPr lang="en-US" sz="2025" dirty="0">
              <a:latin typeface="Courier New" pitchFamily="49" charset="0"/>
              <a:cs typeface="Courier New" pitchFamily="49" charset="0"/>
            </a:endParaRPr>
          </a:p>
          <a:p>
            <a:pPr>
              <a:buNone/>
            </a:pPr>
            <a:endParaRPr lang="en-US" sz="2025" dirty="0">
              <a:latin typeface="Courier New" pitchFamily="49" charset="0"/>
              <a:cs typeface="Courier New" pitchFamily="49"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794" y="228600"/>
            <a:ext cx="8229600" cy="1143000"/>
          </a:xfrm>
        </p:spPr>
        <p:txBody>
          <a:bodyPr/>
          <a:lstStyle/>
          <a:p>
            <a:r>
              <a:rPr lang="en-US" dirty="0"/>
              <a:t>Constants</a:t>
            </a:r>
          </a:p>
        </p:txBody>
      </p:sp>
      <p:pic>
        <p:nvPicPr>
          <p:cNvPr id="1026" name="Picture 2" descr="lion-2.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504065"/>
            <a:ext cx="1724025" cy="15681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qu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425" y="1840479"/>
            <a:ext cx="1428750" cy="895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67175" y="1903434"/>
            <a:ext cx="1146468" cy="769441"/>
          </a:xfrm>
          <a:prstGeom prst="rect">
            <a:avLst/>
          </a:prstGeom>
          <a:noFill/>
        </p:spPr>
        <p:txBody>
          <a:bodyPr wrap="none" rtlCol="0">
            <a:spAutoFit/>
          </a:bodyPr>
          <a:lstStyle/>
          <a:p>
            <a:r>
              <a:rPr lang="en-US" sz="4400" dirty="0"/>
              <a:t>Lion</a:t>
            </a:r>
            <a:endParaRPr lang="en-IN" sz="4400" dirty="0"/>
          </a:p>
        </p:txBody>
      </p:sp>
      <p:grpSp>
        <p:nvGrpSpPr>
          <p:cNvPr id="3" name="Group 5"/>
          <p:cNvGrpSpPr/>
          <p:nvPr/>
        </p:nvGrpSpPr>
        <p:grpSpPr>
          <a:xfrm>
            <a:off x="5105400" y="1219200"/>
            <a:ext cx="3360156" cy="1887063"/>
            <a:chOff x="5105400" y="1086735"/>
            <a:chExt cx="3360156" cy="1887063"/>
          </a:xfrm>
        </p:grpSpPr>
        <p:pic>
          <p:nvPicPr>
            <p:cNvPr id="1030" name="Picture 6" descr="http://www.decodeunicode.org/de/data/glyph/196x196/226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086735"/>
              <a:ext cx="1866900" cy="18669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t-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1371600"/>
              <a:ext cx="1607556" cy="16021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6"/>
          <p:cNvGrpSpPr/>
          <p:nvPr/>
        </p:nvGrpSpPr>
        <p:grpSpPr>
          <a:xfrm>
            <a:off x="533400" y="3657600"/>
            <a:ext cx="8206446" cy="2138794"/>
            <a:chOff x="533400" y="3370738"/>
            <a:chExt cx="8206446" cy="2443594"/>
          </a:xfrm>
        </p:grpSpPr>
        <p:pic>
          <p:nvPicPr>
            <p:cNvPr id="15" name="Picture 6" descr="http://www.decodeunicode.org/de/data/glyph/196x196/226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322" y="3370738"/>
              <a:ext cx="1866900" cy="1866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ffx.co.uk/Content/images/tools/BAHDOE10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3751738"/>
              <a:ext cx="19812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equ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981450"/>
              <a:ext cx="1428750" cy="8953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810000" y="4008645"/>
              <a:ext cx="2082621" cy="769441"/>
            </a:xfrm>
            <a:prstGeom prst="rect">
              <a:avLst/>
            </a:prstGeom>
            <a:noFill/>
          </p:spPr>
          <p:txBody>
            <a:bodyPr wrap="none" rtlCol="0">
              <a:spAutoFit/>
            </a:bodyPr>
            <a:lstStyle/>
            <a:p>
              <a:r>
                <a:rPr lang="en-US" sz="4400" dirty="0"/>
                <a:t>Spanner</a:t>
              </a:r>
              <a:endParaRPr lang="en-IN" sz="4400" dirty="0"/>
            </a:p>
          </p:txBody>
        </p:sp>
        <p:pic>
          <p:nvPicPr>
            <p:cNvPr id="1036" name="Picture 12" descr="Hamm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99778" y="3719945"/>
              <a:ext cx="1840068" cy="20943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29215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4450" y="1085850"/>
            <a:ext cx="6172200" cy="857250"/>
          </a:xfrm>
        </p:spPr>
        <p:txBody>
          <a:bodyPr>
            <a:normAutofit/>
          </a:bodyPr>
          <a:lstStyle/>
          <a:p>
            <a:r>
              <a:rPr lang="en-IN" sz="2100" b="1" dirty="0"/>
              <a:t>Program example-1 Passing Array to a function using by reference(or Passing entire array at once)</a:t>
            </a:r>
          </a:p>
        </p:txBody>
      </p:sp>
      <p:sp>
        <p:nvSpPr>
          <p:cNvPr id="5" name="Content Placeholder 4"/>
          <p:cNvSpPr>
            <a:spLocks noGrp="1"/>
          </p:cNvSpPr>
          <p:nvPr>
            <p:ph sz="half" idx="1"/>
          </p:nvPr>
        </p:nvSpPr>
        <p:spPr>
          <a:xfrm>
            <a:off x="1485900" y="2057401"/>
            <a:ext cx="4057650" cy="3394472"/>
          </a:xfrm>
        </p:spPr>
        <p:txBody>
          <a:bodyPr>
            <a:normAutofit fontScale="40000" lnSpcReduction="20000"/>
          </a:bodyPr>
          <a:lstStyle/>
          <a:p>
            <a:pPr marL="0" indent="0">
              <a:buNone/>
            </a:pPr>
            <a:r>
              <a:rPr lang="en-IN" sz="2175" dirty="0"/>
              <a:t>#include&lt;</a:t>
            </a:r>
            <a:r>
              <a:rPr lang="en-IN" sz="2175" dirty="0" err="1"/>
              <a:t>stdio.h</a:t>
            </a:r>
            <a:r>
              <a:rPr lang="en-IN" sz="2175" dirty="0"/>
              <a:t>&gt;</a:t>
            </a:r>
          </a:p>
          <a:p>
            <a:pPr marL="0" indent="0">
              <a:buNone/>
            </a:pPr>
            <a:r>
              <a:rPr lang="en-IN" sz="2175" dirty="0"/>
              <a:t>void reference(</a:t>
            </a:r>
            <a:r>
              <a:rPr lang="en-IN" sz="2175" dirty="0" err="1"/>
              <a:t>int</a:t>
            </a:r>
            <a:r>
              <a:rPr lang="en-IN" sz="2175" dirty="0"/>
              <a:t>[],</a:t>
            </a:r>
            <a:r>
              <a:rPr lang="en-IN" sz="2175" dirty="0" err="1"/>
              <a:t>int</a:t>
            </a:r>
            <a:r>
              <a:rPr lang="en-IN" sz="2175" dirty="0"/>
              <a:t>);</a:t>
            </a:r>
          </a:p>
          <a:p>
            <a:pPr marL="0" indent="0">
              <a:buNone/>
            </a:pPr>
            <a:r>
              <a:rPr lang="en-IN" sz="2175" dirty="0" err="1"/>
              <a:t>int</a:t>
            </a:r>
            <a:r>
              <a:rPr lang="en-IN" sz="2175" dirty="0"/>
              <a:t> main()</a:t>
            </a:r>
          </a:p>
          <a:p>
            <a:pPr marL="0" indent="0">
              <a:buNone/>
            </a:pPr>
            <a:r>
              <a:rPr lang="en-IN" sz="2175" dirty="0"/>
              <a:t>{</a:t>
            </a:r>
          </a:p>
          <a:p>
            <a:pPr marL="0" indent="0">
              <a:buNone/>
            </a:pPr>
            <a:r>
              <a:rPr lang="en-IN" sz="2175" dirty="0"/>
              <a:t>	</a:t>
            </a:r>
            <a:r>
              <a:rPr lang="en-IN" sz="2175" dirty="0" err="1"/>
              <a:t>int</a:t>
            </a:r>
            <a:r>
              <a:rPr lang="en-IN" sz="2175" dirty="0"/>
              <a:t> </a:t>
            </a:r>
            <a:r>
              <a:rPr lang="en-IN" sz="2175" dirty="0" err="1"/>
              <a:t>arr</a:t>
            </a:r>
            <a:r>
              <a:rPr lang="en-IN" sz="2175" dirty="0"/>
              <a:t>[100],n;</a:t>
            </a:r>
          </a:p>
          <a:p>
            <a:pPr marL="0" indent="0">
              <a:buNone/>
            </a:pPr>
            <a:r>
              <a:rPr lang="en-IN" sz="2175" dirty="0"/>
              <a:t>	</a:t>
            </a:r>
            <a:r>
              <a:rPr lang="en-IN" sz="2175" dirty="0" err="1"/>
              <a:t>int</a:t>
            </a:r>
            <a:r>
              <a:rPr lang="en-IN" sz="2175" dirty="0"/>
              <a:t> </a:t>
            </a:r>
            <a:r>
              <a:rPr lang="en-IN" sz="2175" dirty="0" err="1"/>
              <a:t>i</a:t>
            </a:r>
            <a:r>
              <a:rPr lang="en-IN" sz="2175" dirty="0"/>
              <a:t>;</a:t>
            </a:r>
          </a:p>
          <a:p>
            <a:pPr marL="0" indent="0">
              <a:buNone/>
            </a:pPr>
            <a:r>
              <a:rPr lang="en-IN" sz="2175" dirty="0"/>
              <a:t>	</a:t>
            </a:r>
            <a:r>
              <a:rPr lang="en-IN" sz="2175" dirty="0" err="1"/>
              <a:t>printf</a:t>
            </a:r>
            <a:r>
              <a:rPr lang="en-IN" sz="2175" dirty="0"/>
              <a:t>("\n Enter n:");</a:t>
            </a:r>
          </a:p>
          <a:p>
            <a:pPr marL="0" indent="0">
              <a:buNone/>
            </a:pPr>
            <a:r>
              <a:rPr lang="en-IN" sz="2175" dirty="0"/>
              <a:t>	</a:t>
            </a:r>
            <a:r>
              <a:rPr lang="en-IN" sz="2175" dirty="0" err="1"/>
              <a:t>scanf</a:t>
            </a:r>
            <a:r>
              <a:rPr lang="en-IN" sz="2175" dirty="0"/>
              <a:t>("%</a:t>
            </a:r>
            <a:r>
              <a:rPr lang="en-IN" sz="2175" dirty="0" err="1"/>
              <a:t>d",&amp;n</a:t>
            </a:r>
            <a:r>
              <a:rPr lang="en-IN" sz="2175" dirty="0"/>
              <a:t>);</a:t>
            </a:r>
          </a:p>
          <a:p>
            <a:pPr marL="0" indent="0">
              <a:buNone/>
            </a:pPr>
            <a:r>
              <a:rPr lang="en-IN" sz="2175" dirty="0"/>
              <a:t>	</a:t>
            </a:r>
            <a:r>
              <a:rPr lang="en-IN" sz="2175" dirty="0" err="1"/>
              <a:t>printf</a:t>
            </a:r>
            <a:r>
              <a:rPr lang="en-IN" sz="2175" dirty="0"/>
              <a:t>("\n Enter array elements:");</a:t>
            </a:r>
          </a:p>
          <a:p>
            <a:pPr marL="0" indent="0">
              <a:buNone/>
            </a:pPr>
            <a:r>
              <a:rPr lang="en-IN" sz="2175" dirty="0"/>
              <a:t>	for(</a:t>
            </a:r>
            <a:r>
              <a:rPr lang="en-IN" sz="2175" dirty="0" err="1"/>
              <a:t>i</a:t>
            </a:r>
            <a:r>
              <a:rPr lang="en-IN" sz="2175" dirty="0"/>
              <a:t>=0;i&lt;</a:t>
            </a:r>
            <a:r>
              <a:rPr lang="en-IN" sz="2175" dirty="0" err="1"/>
              <a:t>n;i</a:t>
            </a:r>
            <a:r>
              <a:rPr lang="en-IN" sz="2175" dirty="0"/>
              <a:t>++)</a:t>
            </a:r>
          </a:p>
          <a:p>
            <a:pPr marL="0" indent="0">
              <a:buNone/>
            </a:pPr>
            <a:r>
              <a:rPr lang="en-IN" sz="2175" dirty="0"/>
              <a:t>    {</a:t>
            </a:r>
          </a:p>
          <a:p>
            <a:pPr marL="0" indent="0">
              <a:buNone/>
            </a:pPr>
            <a:r>
              <a:rPr lang="en-IN" sz="2175" dirty="0"/>
              <a:t>	</a:t>
            </a:r>
            <a:r>
              <a:rPr lang="en-IN" sz="2175" dirty="0" err="1"/>
              <a:t>scanf</a:t>
            </a:r>
            <a:r>
              <a:rPr lang="en-IN" sz="2175" dirty="0"/>
              <a:t>("%d",&amp;</a:t>
            </a:r>
            <a:r>
              <a:rPr lang="en-IN" sz="2175" dirty="0" err="1"/>
              <a:t>arr</a:t>
            </a:r>
            <a:r>
              <a:rPr lang="en-IN" sz="2175" dirty="0"/>
              <a:t>[</a:t>
            </a:r>
            <a:r>
              <a:rPr lang="en-IN" sz="2175" dirty="0" err="1"/>
              <a:t>i</a:t>
            </a:r>
            <a:r>
              <a:rPr lang="en-IN" sz="2175" dirty="0"/>
              <a:t>]);</a:t>
            </a:r>
          </a:p>
          <a:p>
            <a:pPr marL="0" indent="0">
              <a:buNone/>
            </a:pPr>
            <a:r>
              <a:rPr lang="en-IN" sz="2175" dirty="0"/>
              <a:t>    }</a:t>
            </a:r>
          </a:p>
          <a:p>
            <a:pPr marL="0" indent="0">
              <a:buNone/>
            </a:pPr>
            <a:r>
              <a:rPr lang="en-IN" sz="2175" dirty="0"/>
              <a:t>	</a:t>
            </a:r>
            <a:r>
              <a:rPr lang="en-IN" sz="2175" dirty="0" err="1"/>
              <a:t>printf</a:t>
            </a:r>
            <a:r>
              <a:rPr lang="en-IN" sz="2175" dirty="0"/>
              <a:t>("\n Elements by reference:");</a:t>
            </a:r>
          </a:p>
          <a:p>
            <a:pPr marL="0" indent="0">
              <a:buNone/>
            </a:pPr>
            <a:r>
              <a:rPr lang="en-IN" sz="2175" dirty="0"/>
              <a:t>	reference(</a:t>
            </a:r>
            <a:r>
              <a:rPr lang="en-IN" sz="2175" dirty="0" err="1"/>
              <a:t>arr,n</a:t>
            </a:r>
            <a:r>
              <a:rPr lang="en-IN" sz="2175" dirty="0"/>
              <a:t>);//Passing array by call by reference</a:t>
            </a:r>
          </a:p>
          <a:p>
            <a:pPr marL="0" indent="0">
              <a:buNone/>
            </a:pPr>
            <a:r>
              <a:rPr lang="en-IN" sz="2175" dirty="0"/>
              <a:t>	return 0;</a:t>
            </a:r>
          </a:p>
          <a:p>
            <a:pPr marL="0" indent="0">
              <a:buNone/>
            </a:pPr>
            <a:r>
              <a:rPr lang="en-IN" sz="2175" dirty="0"/>
              <a:t>}</a:t>
            </a:r>
          </a:p>
          <a:p>
            <a:endParaRPr lang="en-IN" dirty="0"/>
          </a:p>
        </p:txBody>
      </p:sp>
      <p:sp>
        <p:nvSpPr>
          <p:cNvPr id="6" name="Content Placeholder 5"/>
          <p:cNvSpPr>
            <a:spLocks noGrp="1"/>
          </p:cNvSpPr>
          <p:nvPr>
            <p:ph sz="half" idx="2"/>
          </p:nvPr>
        </p:nvSpPr>
        <p:spPr>
          <a:xfrm>
            <a:off x="5029200" y="2057401"/>
            <a:ext cx="2628900" cy="3394472"/>
          </a:xfrm>
        </p:spPr>
        <p:txBody>
          <a:bodyPr>
            <a:normAutofit fontScale="40000" lnSpcReduction="20000"/>
          </a:bodyPr>
          <a:lstStyle/>
          <a:p>
            <a:pPr marL="0" indent="0">
              <a:buNone/>
            </a:pPr>
            <a:r>
              <a:rPr lang="en-IN" dirty="0"/>
              <a:t>void reference(</a:t>
            </a:r>
            <a:r>
              <a:rPr lang="en-IN" dirty="0" err="1"/>
              <a:t>int</a:t>
            </a:r>
            <a:r>
              <a:rPr lang="en-IN" dirty="0"/>
              <a:t> x[],</a:t>
            </a:r>
            <a:r>
              <a:rPr lang="en-IN" dirty="0" err="1"/>
              <a:t>int</a:t>
            </a:r>
            <a:r>
              <a:rPr lang="en-IN" dirty="0"/>
              <a:t> size)</a:t>
            </a:r>
          </a:p>
          <a:p>
            <a:pPr marL="0" indent="0">
              <a:buNone/>
            </a:pPr>
            <a:r>
              <a:rPr lang="en-IN" dirty="0"/>
              <a:t>{</a:t>
            </a:r>
          </a:p>
          <a:p>
            <a:pPr marL="0" indent="0">
              <a:buNone/>
            </a:pPr>
            <a:r>
              <a:rPr lang="en-IN" dirty="0"/>
              <a:t>	</a:t>
            </a:r>
            <a:r>
              <a:rPr lang="en-IN" dirty="0" err="1"/>
              <a:t>int</a:t>
            </a:r>
            <a:r>
              <a:rPr lang="en-IN" dirty="0"/>
              <a:t> </a:t>
            </a:r>
            <a:r>
              <a:rPr lang="en-IN" dirty="0" err="1"/>
              <a:t>i</a:t>
            </a:r>
            <a:r>
              <a:rPr lang="en-IN" dirty="0"/>
              <a:t>;</a:t>
            </a:r>
          </a:p>
          <a:p>
            <a:pPr marL="0" indent="0">
              <a:buNone/>
            </a:pPr>
            <a:r>
              <a:rPr lang="en-IN" dirty="0"/>
              <a:t>	for(</a:t>
            </a:r>
            <a:r>
              <a:rPr lang="en-IN" dirty="0" err="1"/>
              <a:t>i</a:t>
            </a:r>
            <a:r>
              <a:rPr lang="en-IN" dirty="0"/>
              <a:t>=0;i&lt;</a:t>
            </a:r>
            <a:r>
              <a:rPr lang="en-IN" dirty="0" err="1"/>
              <a:t>size;i</a:t>
            </a:r>
            <a:r>
              <a:rPr lang="en-IN" dirty="0"/>
              <a:t>++)</a:t>
            </a:r>
          </a:p>
          <a:p>
            <a:pPr marL="0" indent="0">
              <a:buNone/>
            </a:pPr>
            <a:r>
              <a:rPr lang="en-IN" dirty="0"/>
              <a:t>	{</a:t>
            </a:r>
          </a:p>
          <a:p>
            <a:pPr marL="0" indent="0">
              <a:buNone/>
            </a:pPr>
            <a:r>
              <a:rPr lang="en-IN" dirty="0"/>
              <a:t>		</a:t>
            </a:r>
            <a:r>
              <a:rPr lang="en-IN" dirty="0" err="1"/>
              <a:t>printf</a:t>
            </a:r>
            <a:r>
              <a:rPr lang="en-IN" dirty="0"/>
              <a:t>("%d ",x[</a:t>
            </a:r>
            <a:r>
              <a:rPr lang="en-IN" dirty="0" err="1"/>
              <a:t>i</a:t>
            </a:r>
            <a:r>
              <a:rPr lang="en-IN" dirty="0"/>
              <a:t>]);</a:t>
            </a:r>
          </a:p>
          <a:p>
            <a:pPr marL="0" indent="0">
              <a:buNone/>
            </a:pPr>
            <a:r>
              <a:rPr lang="en-IN" dirty="0"/>
              <a:t>	}</a:t>
            </a:r>
          </a:p>
          <a:p>
            <a:pPr marL="0" indent="0">
              <a:buNone/>
            </a:pPr>
            <a:r>
              <a:rPr lang="en-IN" dirty="0"/>
              <a:t>}</a:t>
            </a:r>
          </a:p>
          <a:p>
            <a:endParaRPr lang="en-IN" dirty="0"/>
          </a:p>
        </p:txBody>
      </p:sp>
    </p:spTree>
    <p:extLst>
      <p:ext uri="{BB962C8B-B14F-4D97-AF65-F5344CB8AC3E}">
        <p14:creationId xmlns:p14="http://schemas.microsoft.com/office/powerpoint/2010/main" val="140689211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450" y="1085850"/>
            <a:ext cx="6172200" cy="857250"/>
          </a:xfrm>
        </p:spPr>
        <p:txBody>
          <a:bodyPr>
            <a:normAutofit/>
          </a:bodyPr>
          <a:lstStyle/>
          <a:p>
            <a:r>
              <a:rPr lang="en-IN" sz="1800" b="1" dirty="0"/>
              <a:t>Program example-2 Passing Array to a function using by value(or Passing element by element)</a:t>
            </a:r>
          </a:p>
        </p:txBody>
      </p:sp>
      <p:sp>
        <p:nvSpPr>
          <p:cNvPr id="3" name="Content Placeholder 2"/>
          <p:cNvSpPr>
            <a:spLocks noGrp="1"/>
          </p:cNvSpPr>
          <p:nvPr>
            <p:ph sz="half" idx="1"/>
          </p:nvPr>
        </p:nvSpPr>
        <p:spPr>
          <a:xfrm>
            <a:off x="1485900" y="1828801"/>
            <a:ext cx="3886200" cy="3623072"/>
          </a:xfrm>
        </p:spPr>
        <p:txBody>
          <a:bodyPr>
            <a:normAutofit fontScale="25000" lnSpcReduction="20000"/>
          </a:bodyPr>
          <a:lstStyle/>
          <a:p>
            <a:pPr marL="0" indent="0">
              <a:buNone/>
            </a:pPr>
            <a:r>
              <a:rPr lang="en-IN" dirty="0"/>
              <a:t>#include&lt;</a:t>
            </a:r>
            <a:r>
              <a:rPr lang="en-IN" dirty="0" err="1"/>
              <a:t>stdio.h</a:t>
            </a:r>
            <a:r>
              <a:rPr lang="en-IN" dirty="0"/>
              <a:t>&gt;</a:t>
            </a:r>
          </a:p>
          <a:p>
            <a:pPr marL="0" indent="0">
              <a:buNone/>
            </a:pPr>
            <a:r>
              <a:rPr lang="en-IN" dirty="0"/>
              <a:t>void value(</a:t>
            </a:r>
            <a:r>
              <a:rPr lang="en-IN" dirty="0" err="1"/>
              <a:t>int</a:t>
            </a:r>
            <a:r>
              <a:rPr lang="en-IN" dirty="0"/>
              <a:t>);</a:t>
            </a:r>
          </a:p>
          <a:p>
            <a:pPr marL="0" indent="0">
              <a:buNone/>
            </a:pPr>
            <a:r>
              <a:rPr lang="en-IN" dirty="0" err="1"/>
              <a:t>int</a:t>
            </a:r>
            <a:r>
              <a:rPr lang="en-IN" dirty="0"/>
              <a:t> main()</a:t>
            </a:r>
          </a:p>
          <a:p>
            <a:pPr marL="0" indent="0">
              <a:buNone/>
            </a:pPr>
            <a:r>
              <a:rPr lang="en-IN" dirty="0"/>
              <a:t>  {</a:t>
            </a:r>
          </a:p>
          <a:p>
            <a:pPr marL="0" indent="0">
              <a:buNone/>
            </a:pPr>
            <a:r>
              <a:rPr lang="en-IN" dirty="0"/>
              <a:t>                     </a:t>
            </a:r>
            <a:r>
              <a:rPr lang="en-IN" dirty="0" err="1"/>
              <a:t>int</a:t>
            </a:r>
            <a:r>
              <a:rPr lang="en-IN" dirty="0"/>
              <a:t> </a:t>
            </a:r>
            <a:r>
              <a:rPr lang="en-IN" dirty="0" err="1"/>
              <a:t>arr</a:t>
            </a:r>
            <a:r>
              <a:rPr lang="en-IN" dirty="0"/>
              <a:t>[100],n;</a:t>
            </a:r>
          </a:p>
          <a:p>
            <a:pPr marL="0" indent="0">
              <a:buNone/>
            </a:pPr>
            <a:r>
              <a:rPr lang="en-IN" dirty="0"/>
              <a:t>	</a:t>
            </a:r>
            <a:r>
              <a:rPr lang="en-IN" dirty="0" err="1"/>
              <a:t>int</a:t>
            </a:r>
            <a:r>
              <a:rPr lang="en-IN" dirty="0"/>
              <a:t> </a:t>
            </a:r>
            <a:r>
              <a:rPr lang="en-IN" dirty="0" err="1"/>
              <a:t>i</a:t>
            </a:r>
            <a:r>
              <a:rPr lang="en-IN" dirty="0"/>
              <a:t>;</a:t>
            </a:r>
          </a:p>
          <a:p>
            <a:pPr marL="0" indent="0">
              <a:buNone/>
            </a:pPr>
            <a:r>
              <a:rPr lang="en-IN" dirty="0"/>
              <a:t>	</a:t>
            </a:r>
            <a:r>
              <a:rPr lang="en-IN" dirty="0" err="1"/>
              <a:t>printf</a:t>
            </a:r>
            <a:r>
              <a:rPr lang="en-IN" dirty="0"/>
              <a:t>("\n Enter n:");</a:t>
            </a:r>
          </a:p>
          <a:p>
            <a:pPr marL="0" indent="0">
              <a:buNone/>
            </a:pPr>
            <a:r>
              <a:rPr lang="en-IN" dirty="0"/>
              <a:t>	</a:t>
            </a:r>
            <a:r>
              <a:rPr lang="en-IN" dirty="0" err="1"/>
              <a:t>scanf</a:t>
            </a:r>
            <a:r>
              <a:rPr lang="en-IN" dirty="0"/>
              <a:t>("%</a:t>
            </a:r>
            <a:r>
              <a:rPr lang="en-IN" dirty="0" err="1"/>
              <a:t>d",&amp;n</a:t>
            </a:r>
            <a:r>
              <a:rPr lang="en-IN" dirty="0"/>
              <a:t>);</a:t>
            </a:r>
          </a:p>
          <a:p>
            <a:pPr marL="0" indent="0">
              <a:buNone/>
            </a:pPr>
            <a:r>
              <a:rPr lang="en-IN" dirty="0"/>
              <a:t>	</a:t>
            </a:r>
            <a:r>
              <a:rPr lang="en-IN" dirty="0" err="1"/>
              <a:t>printf</a:t>
            </a:r>
            <a:r>
              <a:rPr lang="en-IN" dirty="0"/>
              <a:t>("\n Enter array elements:");</a:t>
            </a:r>
          </a:p>
          <a:p>
            <a:pPr marL="0" indent="0">
              <a:buNone/>
            </a:pPr>
            <a:r>
              <a:rPr lang="en-IN" dirty="0"/>
              <a:t>	for(</a:t>
            </a:r>
            <a:r>
              <a:rPr lang="en-IN" dirty="0" err="1"/>
              <a:t>i</a:t>
            </a:r>
            <a:r>
              <a:rPr lang="en-IN" dirty="0"/>
              <a:t>=0;i&lt;</a:t>
            </a:r>
            <a:r>
              <a:rPr lang="en-IN" dirty="0" err="1"/>
              <a:t>n;i</a:t>
            </a:r>
            <a:r>
              <a:rPr lang="en-IN" dirty="0"/>
              <a:t>++)</a:t>
            </a:r>
          </a:p>
          <a:p>
            <a:pPr marL="0" indent="0">
              <a:buNone/>
            </a:pPr>
            <a:r>
              <a:rPr lang="en-IN" dirty="0"/>
              <a:t>                    {</a:t>
            </a:r>
          </a:p>
          <a:p>
            <a:pPr marL="0" indent="0">
              <a:buNone/>
            </a:pPr>
            <a:r>
              <a:rPr lang="en-IN" dirty="0"/>
              <a:t>	</a:t>
            </a:r>
            <a:r>
              <a:rPr lang="en-IN" dirty="0" err="1"/>
              <a:t>scanf</a:t>
            </a:r>
            <a:r>
              <a:rPr lang="en-IN" dirty="0"/>
              <a:t>("%d",&amp;</a:t>
            </a:r>
            <a:r>
              <a:rPr lang="en-IN" dirty="0" err="1"/>
              <a:t>arr</a:t>
            </a:r>
            <a:r>
              <a:rPr lang="en-IN" dirty="0"/>
              <a:t>[</a:t>
            </a:r>
            <a:r>
              <a:rPr lang="en-IN" dirty="0" err="1"/>
              <a:t>i</a:t>
            </a:r>
            <a:r>
              <a:rPr lang="en-IN" dirty="0"/>
              <a:t>]);</a:t>
            </a:r>
          </a:p>
          <a:p>
            <a:pPr marL="0" indent="0">
              <a:buNone/>
            </a:pPr>
            <a:r>
              <a:rPr lang="en-IN" dirty="0"/>
              <a:t>                    }</a:t>
            </a:r>
          </a:p>
          <a:p>
            <a:pPr marL="0" indent="0">
              <a:buNone/>
            </a:pPr>
            <a:r>
              <a:rPr lang="en-IN" dirty="0"/>
              <a:t>	</a:t>
            </a:r>
            <a:r>
              <a:rPr lang="en-IN" dirty="0" err="1"/>
              <a:t>printf</a:t>
            </a:r>
            <a:r>
              <a:rPr lang="en-IN" dirty="0"/>
              <a:t>("\n Passing elements by value:");</a:t>
            </a:r>
          </a:p>
          <a:p>
            <a:pPr marL="0" indent="0">
              <a:buNone/>
            </a:pPr>
            <a:r>
              <a:rPr lang="en-IN" dirty="0"/>
              <a:t>	for(</a:t>
            </a:r>
            <a:r>
              <a:rPr lang="en-IN" dirty="0" err="1"/>
              <a:t>i</a:t>
            </a:r>
            <a:r>
              <a:rPr lang="en-IN" dirty="0"/>
              <a:t>=0;i&lt;5;i++)</a:t>
            </a:r>
          </a:p>
          <a:p>
            <a:pPr marL="0" indent="0">
              <a:buNone/>
            </a:pPr>
            <a:r>
              <a:rPr lang="en-IN" dirty="0"/>
              <a:t>	{</a:t>
            </a:r>
          </a:p>
          <a:p>
            <a:pPr marL="0" indent="0">
              <a:buNone/>
            </a:pPr>
            <a:r>
              <a:rPr lang="en-IN" dirty="0"/>
              <a:t>	value(</a:t>
            </a:r>
            <a:r>
              <a:rPr lang="en-IN" dirty="0" err="1"/>
              <a:t>arr</a:t>
            </a:r>
            <a:r>
              <a:rPr lang="en-IN" dirty="0"/>
              <a:t>[</a:t>
            </a:r>
            <a:r>
              <a:rPr lang="en-IN" dirty="0" err="1"/>
              <a:t>i</a:t>
            </a:r>
            <a:r>
              <a:rPr lang="en-IN" dirty="0"/>
              <a:t>]);//Passing array value by Call by value</a:t>
            </a:r>
          </a:p>
          <a:p>
            <a:pPr marL="0" indent="0">
              <a:buNone/>
            </a:pPr>
            <a:r>
              <a:rPr lang="en-IN" dirty="0"/>
              <a:t>                      }</a:t>
            </a:r>
          </a:p>
          <a:p>
            <a:pPr marL="0" indent="0">
              <a:buNone/>
            </a:pPr>
            <a:r>
              <a:rPr lang="en-IN" dirty="0"/>
              <a:t>	return 0;</a:t>
            </a:r>
          </a:p>
          <a:p>
            <a:pPr marL="0" indent="0">
              <a:buNone/>
            </a:pPr>
            <a:r>
              <a:rPr lang="en-IN" dirty="0"/>
              <a:t>}</a:t>
            </a:r>
          </a:p>
        </p:txBody>
      </p:sp>
      <p:sp>
        <p:nvSpPr>
          <p:cNvPr id="4" name="Content Placeholder 3"/>
          <p:cNvSpPr>
            <a:spLocks noGrp="1"/>
          </p:cNvSpPr>
          <p:nvPr>
            <p:ph sz="half" idx="2"/>
          </p:nvPr>
        </p:nvSpPr>
        <p:spPr>
          <a:xfrm>
            <a:off x="5372100" y="1821557"/>
            <a:ext cx="2286000" cy="3394472"/>
          </a:xfrm>
        </p:spPr>
        <p:txBody>
          <a:bodyPr>
            <a:normAutofit fontScale="25000" lnSpcReduction="20000"/>
          </a:bodyPr>
          <a:lstStyle/>
          <a:p>
            <a:pPr marL="0" indent="0">
              <a:buNone/>
            </a:pPr>
            <a:endParaRPr lang="en-IN" dirty="0"/>
          </a:p>
          <a:p>
            <a:pPr marL="0" indent="0">
              <a:buNone/>
            </a:pPr>
            <a:r>
              <a:rPr lang="en-IN" dirty="0"/>
              <a:t>void value(</a:t>
            </a:r>
            <a:r>
              <a:rPr lang="en-IN" dirty="0" err="1"/>
              <a:t>int</a:t>
            </a:r>
            <a:r>
              <a:rPr lang="en-IN" dirty="0"/>
              <a:t> u)</a:t>
            </a:r>
          </a:p>
          <a:p>
            <a:pPr marL="0" indent="0">
              <a:buNone/>
            </a:pPr>
            <a:r>
              <a:rPr lang="en-IN" dirty="0"/>
              <a:t>{</a:t>
            </a:r>
          </a:p>
          <a:p>
            <a:pPr marL="0" indent="0">
              <a:buNone/>
            </a:pPr>
            <a:r>
              <a:rPr lang="en-IN" dirty="0"/>
              <a:t>	</a:t>
            </a:r>
            <a:r>
              <a:rPr lang="en-IN" dirty="0" err="1"/>
              <a:t>printf</a:t>
            </a:r>
            <a:r>
              <a:rPr lang="en-IN" dirty="0"/>
              <a:t>("%d ",u);</a:t>
            </a:r>
          </a:p>
          <a:p>
            <a:pPr marL="0" indent="0">
              <a:buNone/>
            </a:pPr>
            <a:r>
              <a:rPr lang="en-IN" dirty="0"/>
              <a:t>}</a:t>
            </a:r>
          </a:p>
          <a:p>
            <a:endParaRPr lang="en-IN" dirty="0"/>
          </a:p>
        </p:txBody>
      </p:sp>
    </p:spTree>
    <p:extLst>
      <p:ext uri="{BB962C8B-B14F-4D97-AF65-F5344CB8AC3E}">
        <p14:creationId xmlns:p14="http://schemas.microsoft.com/office/powerpoint/2010/main" val="292580240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Application Of Array :</a:t>
            </a:r>
            <a:br>
              <a:rPr lang="en-US" dirty="0"/>
            </a:br>
            <a:endParaRPr lang="en-US" dirty="0"/>
          </a:p>
        </p:txBody>
      </p:sp>
      <p:sp>
        <p:nvSpPr>
          <p:cNvPr id="3" name="Content Placeholder 2"/>
          <p:cNvSpPr>
            <a:spLocks noGrp="1"/>
          </p:cNvSpPr>
          <p:nvPr>
            <p:ph idx="1"/>
          </p:nvPr>
        </p:nvSpPr>
        <p:spPr>
          <a:xfrm>
            <a:off x="1485900" y="2057401"/>
            <a:ext cx="6343650" cy="3394472"/>
          </a:xfrm>
        </p:spPr>
        <p:txBody>
          <a:bodyPr>
            <a:normAutofit fontScale="92500" lnSpcReduction="20000"/>
          </a:bodyPr>
          <a:lstStyle/>
          <a:p>
            <a:pPr marL="0" indent="0" algn="just">
              <a:spcBef>
                <a:spcPts val="450"/>
              </a:spcBef>
              <a:buNone/>
            </a:pPr>
            <a:r>
              <a:rPr lang="en-US" sz="1800" b="1" dirty="0"/>
              <a:t>Stores Elements of Same Data Type</a:t>
            </a:r>
          </a:p>
          <a:p>
            <a:pPr marL="0" indent="-342900" algn="just">
              <a:spcBef>
                <a:spcPts val="450"/>
              </a:spcBef>
            </a:pPr>
            <a:r>
              <a:rPr lang="en-US" sz="1800" dirty="0"/>
              <a:t>Array is used to store the number of elements that are of same data type.</a:t>
            </a:r>
          </a:p>
          <a:p>
            <a:pPr marL="0" indent="-342900" algn="just">
              <a:spcBef>
                <a:spcPts val="450"/>
              </a:spcBef>
            </a:pPr>
            <a:r>
              <a:rPr lang="en-US" sz="1800" dirty="0" err="1"/>
              <a:t>Eg</a:t>
            </a:r>
            <a:r>
              <a:rPr lang="en-US" sz="1800" dirty="0"/>
              <a:t>: </a:t>
            </a:r>
            <a:r>
              <a:rPr lang="en-US" sz="1800" dirty="0">
                <a:latin typeface="Lucida Console" pitchFamily="49" charset="0"/>
              </a:rPr>
              <a:t>int students[30];</a:t>
            </a:r>
          </a:p>
          <a:p>
            <a:pPr marL="0" indent="-342900" algn="just">
              <a:spcBef>
                <a:spcPts val="450"/>
              </a:spcBef>
            </a:pPr>
            <a:r>
              <a:rPr lang="en-US" sz="1800" dirty="0"/>
              <a:t>array of marks of five subjects for single student. </a:t>
            </a:r>
          </a:p>
          <a:p>
            <a:pPr marL="0" indent="-342900" algn="just">
              <a:spcBef>
                <a:spcPts val="450"/>
              </a:spcBef>
              <a:buNone/>
            </a:pPr>
            <a:r>
              <a:rPr lang="en-US" sz="1800" dirty="0"/>
              <a:t>     </a:t>
            </a:r>
            <a:r>
              <a:rPr lang="en-US" sz="1800" dirty="0">
                <a:latin typeface="Lucida Console" pitchFamily="49" charset="0"/>
              </a:rPr>
              <a:t>float marks[5];</a:t>
            </a:r>
          </a:p>
          <a:p>
            <a:pPr marL="0" indent="-342900" algn="just">
              <a:spcBef>
                <a:spcPts val="450"/>
              </a:spcBef>
            </a:pPr>
            <a:r>
              <a:rPr lang="en-US" sz="1800" dirty="0"/>
              <a:t>array of marks of five subjects for 30 students. </a:t>
            </a:r>
          </a:p>
          <a:p>
            <a:pPr marL="0" indent="-342900" algn="just">
              <a:spcBef>
                <a:spcPts val="450"/>
              </a:spcBef>
              <a:buNone/>
            </a:pPr>
            <a:r>
              <a:rPr lang="en-US" sz="1800" dirty="0"/>
              <a:t>     </a:t>
            </a:r>
            <a:r>
              <a:rPr lang="en-US" sz="1800" dirty="0">
                <a:latin typeface="Lucida Console" pitchFamily="49" charset="0"/>
              </a:rPr>
              <a:t>float marks[30][5]</a:t>
            </a:r>
          </a:p>
          <a:p>
            <a:pPr marL="0" indent="-342900" algn="just">
              <a:spcBef>
                <a:spcPts val="450"/>
              </a:spcBef>
            </a:pPr>
            <a:r>
              <a:rPr lang="en-US" sz="1800" dirty="0"/>
              <a:t>Similarly if we declare the character array then it can hold only character. </a:t>
            </a:r>
          </a:p>
          <a:p>
            <a:pPr marL="0" indent="-342900" algn="just">
              <a:spcBef>
                <a:spcPts val="450"/>
              </a:spcBef>
            </a:pPr>
            <a:r>
              <a:rPr lang="en-US" sz="1800" dirty="0"/>
              <a:t>So in short character array can store character variables while floating array stores only floating numbers.</a:t>
            </a:r>
          </a:p>
        </p:txBody>
      </p:sp>
    </p:spTree>
    <p:extLst>
      <p:ext uri="{BB962C8B-B14F-4D97-AF65-F5344CB8AC3E}">
        <p14:creationId xmlns:p14="http://schemas.microsoft.com/office/powerpoint/2010/main" val="374878350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342900" algn="just">
              <a:lnSpc>
                <a:spcPct val="110000"/>
              </a:lnSpc>
              <a:spcBef>
                <a:spcPts val="450"/>
              </a:spcBef>
              <a:buNone/>
            </a:pPr>
            <a:r>
              <a:rPr lang="en-US" sz="1800" b="1" dirty="0"/>
              <a:t>Array Used for Maintaining multiple variable names using single name</a:t>
            </a:r>
          </a:p>
          <a:p>
            <a:pPr marL="0" indent="-342900" algn="just">
              <a:lnSpc>
                <a:spcPct val="110000"/>
              </a:lnSpc>
              <a:spcBef>
                <a:spcPts val="450"/>
              </a:spcBef>
              <a:buNone/>
            </a:pPr>
            <a:r>
              <a:rPr lang="en-US" sz="1800" dirty="0"/>
              <a:t>Suppose we need to store 5 roll numbers of students then without declaration of array we need to declare following -</a:t>
            </a:r>
          </a:p>
          <a:p>
            <a:pPr marL="0" indent="-342900" algn="just">
              <a:lnSpc>
                <a:spcPct val="110000"/>
              </a:lnSpc>
              <a:spcBef>
                <a:spcPts val="450"/>
              </a:spcBef>
              <a:buNone/>
            </a:pPr>
            <a:r>
              <a:rPr lang="en-US" sz="1800" dirty="0"/>
              <a:t>int roll1,roll2,roll3,roll4,roll5;</a:t>
            </a:r>
          </a:p>
          <a:p>
            <a:pPr marL="342900" indent="-342900" algn="just">
              <a:lnSpc>
                <a:spcPct val="110000"/>
              </a:lnSpc>
              <a:spcBef>
                <a:spcPts val="450"/>
              </a:spcBef>
              <a:buAutoNum type="arabicPeriod"/>
            </a:pPr>
            <a:r>
              <a:rPr lang="en-US" sz="1800" dirty="0"/>
              <a:t>Now in order to get roll number of first student we need to access  roll1.</a:t>
            </a:r>
          </a:p>
          <a:p>
            <a:pPr marL="342900" indent="-342900" algn="just">
              <a:lnSpc>
                <a:spcPct val="110000"/>
              </a:lnSpc>
              <a:spcBef>
                <a:spcPts val="450"/>
              </a:spcBef>
              <a:buAutoNum type="arabicPeriod"/>
            </a:pPr>
            <a:r>
              <a:rPr lang="en-US" sz="1800" dirty="0"/>
              <a:t>Guess if we need to store roll numbers of 100 students then what will be the procedure.</a:t>
            </a:r>
          </a:p>
          <a:p>
            <a:pPr marL="342900" indent="-342900" algn="just">
              <a:lnSpc>
                <a:spcPct val="110000"/>
              </a:lnSpc>
              <a:spcBef>
                <a:spcPts val="450"/>
              </a:spcBef>
              <a:buAutoNum type="arabicPeriod"/>
            </a:pPr>
            <a:r>
              <a:rPr lang="en-US" sz="1800" dirty="0"/>
              <a:t>Maintaining all the variables and remembering all these things is very difficult.</a:t>
            </a:r>
          </a:p>
          <a:p>
            <a:pPr indent="-342900" algn="just">
              <a:lnSpc>
                <a:spcPct val="110000"/>
              </a:lnSpc>
              <a:spcBef>
                <a:spcPts val="450"/>
              </a:spcBef>
              <a:buFont typeface="Wingdings" pitchFamily="2" charset="2"/>
              <a:buChar char="Ø"/>
            </a:pPr>
            <a:r>
              <a:rPr lang="en-US" sz="1800" dirty="0"/>
              <a:t>So we are using array which can store multiple values and we have to remember just single variable name.</a:t>
            </a:r>
          </a:p>
        </p:txBody>
      </p:sp>
    </p:spTree>
    <p:extLst>
      <p:ext uri="{BB962C8B-B14F-4D97-AF65-F5344CB8AC3E}">
        <p14:creationId xmlns:p14="http://schemas.microsoft.com/office/powerpoint/2010/main" val="125864682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9759" y="2736864"/>
            <a:ext cx="7886700" cy="994172"/>
          </a:xfrm>
        </p:spPr>
        <p:txBody>
          <a:bodyPr/>
          <a:lstStyle/>
          <a:p>
            <a:r>
              <a:rPr lang="en-US" b="1" dirty="0">
                <a:solidFill>
                  <a:schemeClr val="accent2">
                    <a:lumMod val="75000"/>
                  </a:schemeClr>
                </a:solidFill>
              </a:rPr>
              <a:t>Operations on arrays</a:t>
            </a:r>
          </a:p>
        </p:txBody>
      </p:sp>
      <p:sp>
        <p:nvSpPr>
          <p:cNvPr id="4" name="Content Placeholder 3"/>
          <p:cNvSpPr>
            <a:spLocks noGrp="1"/>
          </p:cNvSpPr>
          <p:nvPr>
            <p:ph idx="1"/>
          </p:nvPr>
        </p:nvSpPr>
        <p:spPr>
          <a:xfrm>
            <a:off x="4723109" y="3935158"/>
            <a:ext cx="7886700" cy="1202531"/>
          </a:xfrm>
        </p:spPr>
        <p:txBody>
          <a:bodyPr>
            <a:normAutofit lnSpcReduction="10000"/>
          </a:bodyPr>
          <a:lstStyle/>
          <a:p>
            <a:pPr marL="0" indent="0">
              <a:buNone/>
            </a:pPr>
            <a:r>
              <a:rPr lang="en-US" dirty="0">
                <a:solidFill>
                  <a:schemeClr val="accent1"/>
                </a:solidFill>
              </a:rPr>
              <a:t>Insertion of element into an array</a:t>
            </a:r>
          </a:p>
          <a:p>
            <a:pPr marL="0" indent="0">
              <a:buNone/>
            </a:pPr>
            <a:r>
              <a:rPr lang="en-US" dirty="0">
                <a:solidFill>
                  <a:schemeClr val="accent1"/>
                </a:solidFill>
              </a:rPr>
              <a:t>Deletion of element from an array</a:t>
            </a:r>
          </a:p>
        </p:txBody>
      </p:sp>
      <p:cxnSp>
        <p:nvCxnSpPr>
          <p:cNvPr id="5" name="Straight Connector 4">
            <a:extLst>
              <a:ext uri="{FF2B5EF4-FFF2-40B4-BE49-F238E27FC236}">
                <a16:creationId xmlns:a16="http://schemas.microsoft.com/office/drawing/2014/main" id="{368208C4-2739-4F9D-A7FF-43570F0FD376}"/>
              </a:ext>
            </a:extLst>
          </p:cNvPr>
          <p:cNvCxnSpPr/>
          <p:nvPr/>
        </p:nvCxnSpPr>
        <p:spPr>
          <a:xfrm>
            <a:off x="779759" y="3731036"/>
            <a:ext cx="7635821"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74875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1550" y="685800"/>
            <a:ext cx="6172200" cy="857250"/>
          </a:xfrm>
        </p:spPr>
        <p:txBody>
          <a:bodyPr>
            <a:noAutofit/>
          </a:bodyPr>
          <a:lstStyle/>
          <a:p>
            <a:r>
              <a:rPr lang="en-IN" sz="1500" b="1" dirty="0"/>
              <a:t>Write a program to insert an element at a given position in 1D array</a:t>
            </a:r>
            <a:br>
              <a:rPr lang="en-IN" sz="1800" dirty="0"/>
            </a:br>
            <a:endParaRPr lang="en-IN" sz="1800" dirty="0"/>
          </a:p>
        </p:txBody>
      </p:sp>
      <p:sp>
        <p:nvSpPr>
          <p:cNvPr id="5" name="Content Placeholder 4"/>
          <p:cNvSpPr>
            <a:spLocks noGrp="1"/>
          </p:cNvSpPr>
          <p:nvPr>
            <p:ph sz="half" idx="1"/>
          </p:nvPr>
        </p:nvSpPr>
        <p:spPr>
          <a:xfrm>
            <a:off x="1485900" y="1543051"/>
            <a:ext cx="3028950" cy="3908822"/>
          </a:xfrm>
        </p:spPr>
        <p:txBody>
          <a:bodyPr>
            <a:normAutofit fontScale="25000" lnSpcReduction="20000"/>
          </a:bodyPr>
          <a:lstStyle/>
          <a:p>
            <a:pPr marL="0" indent="0">
              <a:buNone/>
            </a:pPr>
            <a:r>
              <a:rPr lang="en-IN" sz="4125" dirty="0"/>
              <a:t>#include &lt;</a:t>
            </a:r>
            <a:r>
              <a:rPr lang="en-IN" sz="4125" dirty="0" err="1"/>
              <a:t>stdio.h</a:t>
            </a:r>
            <a:r>
              <a:rPr lang="en-IN" sz="4125" dirty="0"/>
              <a:t>&gt;</a:t>
            </a:r>
          </a:p>
          <a:p>
            <a:pPr marL="0" indent="0">
              <a:buNone/>
            </a:pPr>
            <a:r>
              <a:rPr lang="en-IN" sz="4125" dirty="0" err="1"/>
              <a:t>int</a:t>
            </a:r>
            <a:r>
              <a:rPr lang="en-IN" sz="4125" dirty="0"/>
              <a:t> main()</a:t>
            </a:r>
          </a:p>
          <a:p>
            <a:pPr marL="0" indent="0">
              <a:buNone/>
            </a:pPr>
            <a:r>
              <a:rPr lang="en-IN" sz="4125" dirty="0"/>
              <a:t>{</a:t>
            </a:r>
          </a:p>
          <a:p>
            <a:pPr marL="0" indent="0">
              <a:buNone/>
            </a:pPr>
            <a:r>
              <a:rPr lang="en-IN" sz="4125" dirty="0"/>
              <a:t>   </a:t>
            </a:r>
            <a:r>
              <a:rPr lang="en-IN" sz="4125" dirty="0" err="1"/>
              <a:t>int</a:t>
            </a:r>
            <a:r>
              <a:rPr lang="en-IN" sz="4125" dirty="0"/>
              <a:t> array[100], position, c, n, value;</a:t>
            </a:r>
          </a:p>
          <a:p>
            <a:pPr marL="0" indent="0">
              <a:buNone/>
            </a:pPr>
            <a:r>
              <a:rPr lang="en-IN" sz="4125" dirty="0"/>
              <a:t>   </a:t>
            </a:r>
            <a:r>
              <a:rPr lang="en-IN" sz="4125" dirty="0" err="1"/>
              <a:t>printf</a:t>
            </a:r>
            <a:r>
              <a:rPr lang="en-IN" sz="4125" dirty="0"/>
              <a:t>("Enter number of elements in array:\n");</a:t>
            </a:r>
          </a:p>
          <a:p>
            <a:pPr marL="0" indent="0">
              <a:buNone/>
            </a:pPr>
            <a:r>
              <a:rPr lang="en-IN" sz="4125" dirty="0"/>
              <a:t>   </a:t>
            </a:r>
            <a:r>
              <a:rPr lang="en-IN" sz="4125" dirty="0" err="1"/>
              <a:t>scanf</a:t>
            </a:r>
            <a:r>
              <a:rPr lang="en-IN" sz="4125" dirty="0"/>
              <a:t>("%d", &amp;n);</a:t>
            </a:r>
          </a:p>
          <a:p>
            <a:pPr marL="0" indent="0">
              <a:buNone/>
            </a:pPr>
            <a:r>
              <a:rPr lang="en-IN" sz="4125" dirty="0"/>
              <a:t>   </a:t>
            </a:r>
            <a:r>
              <a:rPr lang="en-IN" sz="4125" dirty="0" err="1"/>
              <a:t>printf</a:t>
            </a:r>
            <a:r>
              <a:rPr lang="en-IN" sz="4125" dirty="0"/>
              <a:t>("Enter %d elements:\n", n);</a:t>
            </a:r>
          </a:p>
          <a:p>
            <a:pPr marL="0" indent="0">
              <a:buNone/>
            </a:pPr>
            <a:r>
              <a:rPr lang="en-IN" sz="4125" dirty="0"/>
              <a:t>   for (c = 0; c &lt; n; </a:t>
            </a:r>
            <a:r>
              <a:rPr lang="en-IN" sz="4125" dirty="0" err="1"/>
              <a:t>c++</a:t>
            </a:r>
            <a:r>
              <a:rPr lang="en-IN" sz="4125" dirty="0"/>
              <a:t>)</a:t>
            </a:r>
          </a:p>
          <a:p>
            <a:pPr marL="0" indent="0">
              <a:buNone/>
            </a:pPr>
            <a:r>
              <a:rPr lang="en-IN" sz="4125" dirty="0"/>
              <a:t>    {</a:t>
            </a:r>
          </a:p>
          <a:p>
            <a:pPr marL="0" indent="0">
              <a:buNone/>
            </a:pPr>
            <a:r>
              <a:rPr lang="en-IN" sz="4125" dirty="0"/>
              <a:t>	</a:t>
            </a:r>
            <a:r>
              <a:rPr lang="en-IN" sz="4125" dirty="0" err="1"/>
              <a:t>scanf</a:t>
            </a:r>
            <a:r>
              <a:rPr lang="en-IN" sz="4125" dirty="0"/>
              <a:t>("%d", &amp;array[c]);</a:t>
            </a:r>
          </a:p>
          <a:p>
            <a:pPr marL="0" indent="0">
              <a:buNone/>
            </a:pPr>
            <a:r>
              <a:rPr lang="en-IN" sz="4125" dirty="0"/>
              <a:t>	}</a:t>
            </a:r>
          </a:p>
          <a:p>
            <a:pPr marL="0" indent="0">
              <a:buNone/>
            </a:pPr>
            <a:r>
              <a:rPr lang="en-IN" sz="4125" dirty="0"/>
              <a:t>   </a:t>
            </a:r>
            <a:r>
              <a:rPr lang="en-IN" sz="4125" dirty="0" err="1"/>
              <a:t>printf</a:t>
            </a:r>
            <a:r>
              <a:rPr lang="en-IN" sz="4125" dirty="0"/>
              <a:t>("Enter the location where you wish to insert an element:\n");</a:t>
            </a:r>
          </a:p>
          <a:p>
            <a:pPr marL="0" indent="0">
              <a:buNone/>
            </a:pPr>
            <a:r>
              <a:rPr lang="en-IN" sz="4125" dirty="0"/>
              <a:t>   </a:t>
            </a:r>
            <a:r>
              <a:rPr lang="en-IN" sz="4125" dirty="0" err="1"/>
              <a:t>scanf</a:t>
            </a:r>
            <a:r>
              <a:rPr lang="en-IN" sz="4125" dirty="0"/>
              <a:t>("%d", &amp;position);</a:t>
            </a:r>
          </a:p>
          <a:p>
            <a:pPr marL="0" indent="0">
              <a:buNone/>
            </a:pPr>
            <a:r>
              <a:rPr lang="en-IN" sz="4125" dirty="0"/>
              <a:t>   </a:t>
            </a:r>
            <a:r>
              <a:rPr lang="en-IN" sz="4125" dirty="0" err="1"/>
              <a:t>printf</a:t>
            </a:r>
            <a:r>
              <a:rPr lang="en-IN" sz="4125" dirty="0"/>
              <a:t>("Enter the value to insert:\n");</a:t>
            </a:r>
          </a:p>
          <a:p>
            <a:pPr marL="0" indent="0">
              <a:buNone/>
            </a:pPr>
            <a:r>
              <a:rPr lang="en-IN" sz="4125" dirty="0"/>
              <a:t>   </a:t>
            </a:r>
            <a:r>
              <a:rPr lang="en-IN" sz="4125" dirty="0" err="1"/>
              <a:t>scanf</a:t>
            </a:r>
            <a:r>
              <a:rPr lang="en-IN" sz="4125" dirty="0"/>
              <a:t>("%d", &amp;value);</a:t>
            </a:r>
          </a:p>
          <a:p>
            <a:pPr marL="0" indent="0">
              <a:buNone/>
            </a:pPr>
            <a:r>
              <a:rPr lang="en-IN" sz="4125" dirty="0"/>
              <a:t> </a:t>
            </a:r>
          </a:p>
          <a:p>
            <a:pPr marL="0" indent="0">
              <a:buNone/>
            </a:pPr>
            <a:r>
              <a:rPr lang="en-IN" sz="4125" dirty="0"/>
              <a:t>   for (c = n - 1; c &gt;= position - 1; c--)</a:t>
            </a:r>
          </a:p>
          <a:p>
            <a:pPr marL="0" indent="0">
              <a:buNone/>
            </a:pPr>
            <a:r>
              <a:rPr lang="en-IN" sz="4125" dirty="0"/>
              <a:t>   {</a:t>
            </a:r>
          </a:p>
          <a:p>
            <a:pPr marL="0" indent="0">
              <a:buNone/>
            </a:pPr>
            <a:r>
              <a:rPr lang="en-IN" sz="4125" dirty="0"/>
              <a:t>   array[c+1] = array[c];</a:t>
            </a:r>
          </a:p>
          <a:p>
            <a:pPr marL="0" indent="0">
              <a:buNone/>
            </a:pPr>
            <a:r>
              <a:rPr lang="en-IN" sz="4125" dirty="0"/>
              <a:t>   }</a:t>
            </a:r>
          </a:p>
          <a:p>
            <a:pPr marL="0" indent="0">
              <a:buNone/>
            </a:pPr>
            <a:r>
              <a:rPr lang="en-IN" sz="4125" dirty="0"/>
              <a:t>   array[position-1] = value;</a:t>
            </a:r>
          </a:p>
        </p:txBody>
      </p:sp>
      <p:sp>
        <p:nvSpPr>
          <p:cNvPr id="6" name="Content Placeholder 5"/>
          <p:cNvSpPr>
            <a:spLocks noGrp="1"/>
          </p:cNvSpPr>
          <p:nvPr>
            <p:ph sz="half" idx="2"/>
          </p:nvPr>
        </p:nvSpPr>
        <p:spPr>
          <a:xfrm>
            <a:off x="4629150" y="1543051"/>
            <a:ext cx="3028950" cy="3908822"/>
          </a:xfrm>
        </p:spPr>
        <p:txBody>
          <a:bodyPr>
            <a:normAutofit fontScale="25000" lnSpcReduction="20000"/>
          </a:bodyPr>
          <a:lstStyle/>
          <a:p>
            <a:pPr marL="0" indent="0">
              <a:buNone/>
            </a:pPr>
            <a:r>
              <a:rPr lang="en-IN" sz="5400" dirty="0"/>
              <a:t> </a:t>
            </a:r>
            <a:r>
              <a:rPr lang="en-IN" sz="5400" dirty="0" err="1"/>
              <a:t>printf</a:t>
            </a:r>
            <a:r>
              <a:rPr lang="en-IN" sz="5400" dirty="0"/>
              <a:t>("Resultant array is:\n");</a:t>
            </a:r>
          </a:p>
          <a:p>
            <a:pPr marL="0" indent="0">
              <a:buNone/>
            </a:pPr>
            <a:r>
              <a:rPr lang="en-IN" sz="5400" dirty="0"/>
              <a:t>   for (c = 0; c &lt;= n; </a:t>
            </a:r>
            <a:r>
              <a:rPr lang="en-IN" sz="5400" dirty="0" err="1"/>
              <a:t>c++</a:t>
            </a:r>
            <a:r>
              <a:rPr lang="en-IN" sz="5400" dirty="0"/>
              <a:t>)</a:t>
            </a:r>
          </a:p>
          <a:p>
            <a:pPr marL="0" indent="0">
              <a:buNone/>
            </a:pPr>
            <a:r>
              <a:rPr lang="en-IN" sz="5400" dirty="0"/>
              <a:t>   {</a:t>
            </a:r>
          </a:p>
          <a:p>
            <a:pPr marL="0" indent="0">
              <a:buNone/>
            </a:pPr>
            <a:r>
              <a:rPr lang="en-IN" sz="5400" dirty="0"/>
              <a:t>   </a:t>
            </a:r>
            <a:r>
              <a:rPr lang="en-IN" sz="5400" dirty="0" err="1"/>
              <a:t>printf</a:t>
            </a:r>
            <a:r>
              <a:rPr lang="en-IN" sz="5400" dirty="0"/>
              <a:t>("%d\n", array[c]);</a:t>
            </a:r>
          </a:p>
          <a:p>
            <a:pPr marL="0" indent="0">
              <a:buNone/>
            </a:pPr>
            <a:r>
              <a:rPr lang="en-IN" sz="5400" dirty="0"/>
              <a:t>   }</a:t>
            </a:r>
          </a:p>
          <a:p>
            <a:pPr marL="0" indent="0">
              <a:buNone/>
            </a:pPr>
            <a:r>
              <a:rPr lang="en-IN" sz="5400" dirty="0"/>
              <a:t>   return 0;</a:t>
            </a:r>
          </a:p>
          <a:p>
            <a:pPr marL="0" indent="0">
              <a:buNone/>
            </a:pPr>
            <a:r>
              <a:rPr lang="en-IN" sz="5400" dirty="0"/>
              <a:t>}</a:t>
            </a:r>
          </a:p>
          <a:p>
            <a:pPr marL="0" indent="0">
              <a:buNone/>
            </a:pPr>
            <a:r>
              <a:rPr lang="en-IN" sz="5400" b="1" dirty="0"/>
              <a:t> </a:t>
            </a:r>
            <a:endParaRPr lang="en-IN" sz="5400" dirty="0"/>
          </a:p>
          <a:p>
            <a:pPr marL="0" indent="0">
              <a:buNone/>
            </a:pPr>
            <a:r>
              <a:rPr lang="en-IN" dirty="0"/>
              <a:t> </a:t>
            </a:r>
          </a:p>
          <a:p>
            <a:r>
              <a:rPr lang="en-IN" dirty="0"/>
              <a:t> </a:t>
            </a:r>
          </a:p>
          <a:p>
            <a:endParaRPr lang="en-IN" dirty="0"/>
          </a:p>
        </p:txBody>
      </p:sp>
    </p:spTree>
    <p:extLst>
      <p:ext uri="{BB962C8B-B14F-4D97-AF65-F5344CB8AC3E}">
        <p14:creationId xmlns:p14="http://schemas.microsoft.com/office/powerpoint/2010/main" val="357273416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8656" y="571500"/>
            <a:ext cx="6172200" cy="857250"/>
          </a:xfrm>
        </p:spPr>
        <p:txBody>
          <a:bodyPr>
            <a:normAutofit/>
          </a:bodyPr>
          <a:lstStyle/>
          <a:p>
            <a:r>
              <a:rPr lang="en-IN" dirty="0"/>
              <a:t>Dry running</a:t>
            </a:r>
          </a:p>
        </p:txBody>
      </p:sp>
      <p:pic>
        <p:nvPicPr>
          <p:cNvPr id="6" name="Content Placeholder 5"/>
          <p:cNvPicPr>
            <a:picLocks noGrp="1"/>
          </p:cNvPicPr>
          <p:nvPr>
            <p:ph idx="1"/>
          </p:nvPr>
        </p:nvPicPr>
        <p:blipFill rotWithShape="1">
          <a:blip r:embed="rId2" cstate="print">
            <a:extLst>
              <a:ext uri="{28A0092B-C50C-407E-A947-70E740481C1C}">
                <a14:useLocalDpi xmlns:a14="http://schemas.microsoft.com/office/drawing/2010/main" val="0"/>
              </a:ext>
            </a:extLst>
          </a:blip>
          <a:srcRect l="3576" t="1219" r="-114" b="1"/>
          <a:stretch/>
        </p:blipFill>
        <p:spPr>
          <a:xfrm>
            <a:off x="1485900" y="1371600"/>
            <a:ext cx="6172200" cy="4629150"/>
          </a:xfrm>
          <a:prstGeom prst="rect">
            <a:avLst/>
          </a:prstGeom>
        </p:spPr>
      </p:pic>
    </p:spTree>
    <p:extLst>
      <p:ext uri="{BB962C8B-B14F-4D97-AF65-F5344CB8AC3E}">
        <p14:creationId xmlns:p14="http://schemas.microsoft.com/office/powerpoint/2010/main" val="299354561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650" b="1" dirty="0"/>
              <a:t>Write a program delete an element from a given position in 1D array</a:t>
            </a:r>
            <a:br>
              <a:rPr lang="en-IN" dirty="0"/>
            </a:br>
            <a:endParaRPr lang="en-IN" dirty="0"/>
          </a:p>
        </p:txBody>
      </p:sp>
      <p:sp>
        <p:nvSpPr>
          <p:cNvPr id="4" name="Content Placeholder 3"/>
          <p:cNvSpPr>
            <a:spLocks noGrp="1"/>
          </p:cNvSpPr>
          <p:nvPr>
            <p:ph sz="half" idx="1"/>
          </p:nvPr>
        </p:nvSpPr>
        <p:spPr>
          <a:xfrm>
            <a:off x="1485900" y="1543051"/>
            <a:ext cx="3028950" cy="3908822"/>
          </a:xfrm>
        </p:spPr>
        <p:txBody>
          <a:bodyPr>
            <a:noAutofit/>
          </a:bodyPr>
          <a:lstStyle/>
          <a:p>
            <a:pPr marL="0" indent="0">
              <a:buNone/>
            </a:pPr>
            <a:r>
              <a:rPr lang="en-IN" sz="1050" dirty="0"/>
              <a:t>#include &lt;</a:t>
            </a:r>
            <a:r>
              <a:rPr lang="en-IN" sz="1050" dirty="0" err="1"/>
              <a:t>stdio.h</a:t>
            </a:r>
            <a:r>
              <a:rPr lang="en-IN" sz="1050" dirty="0"/>
              <a:t>&gt;</a:t>
            </a:r>
          </a:p>
          <a:p>
            <a:pPr marL="0" indent="0">
              <a:buNone/>
            </a:pPr>
            <a:r>
              <a:rPr lang="en-IN" sz="1050" dirty="0" err="1"/>
              <a:t>int</a:t>
            </a:r>
            <a:r>
              <a:rPr lang="en-IN" sz="1050" dirty="0"/>
              <a:t> main()</a:t>
            </a:r>
          </a:p>
          <a:p>
            <a:pPr marL="0" indent="0">
              <a:buNone/>
            </a:pPr>
            <a:r>
              <a:rPr lang="en-IN" sz="1050" dirty="0"/>
              <a:t>{</a:t>
            </a:r>
          </a:p>
          <a:p>
            <a:pPr marL="0" indent="0">
              <a:buNone/>
            </a:pPr>
            <a:r>
              <a:rPr lang="en-IN" sz="1050" dirty="0"/>
              <a:t>   </a:t>
            </a:r>
            <a:r>
              <a:rPr lang="en-IN" sz="1050" dirty="0" err="1"/>
              <a:t>int</a:t>
            </a:r>
            <a:r>
              <a:rPr lang="en-IN" sz="1050" dirty="0"/>
              <a:t> array[100], position, c, n;</a:t>
            </a:r>
          </a:p>
          <a:p>
            <a:pPr marL="0" indent="0">
              <a:buNone/>
            </a:pPr>
            <a:r>
              <a:rPr lang="en-IN" sz="1050" dirty="0"/>
              <a:t>   </a:t>
            </a:r>
            <a:r>
              <a:rPr lang="en-IN" sz="1050" dirty="0" err="1"/>
              <a:t>printf</a:t>
            </a:r>
            <a:r>
              <a:rPr lang="en-IN" sz="1050" dirty="0"/>
              <a:t>("Enter number of elements in array\n");</a:t>
            </a:r>
          </a:p>
          <a:p>
            <a:pPr marL="0" indent="0">
              <a:buNone/>
            </a:pPr>
            <a:r>
              <a:rPr lang="en-IN" sz="1050" dirty="0"/>
              <a:t>   </a:t>
            </a:r>
            <a:r>
              <a:rPr lang="en-IN" sz="1050" dirty="0" err="1"/>
              <a:t>scanf</a:t>
            </a:r>
            <a:r>
              <a:rPr lang="en-IN" sz="1050" dirty="0"/>
              <a:t>("%d", &amp;n);</a:t>
            </a:r>
          </a:p>
          <a:p>
            <a:pPr marL="0" indent="0">
              <a:buNone/>
            </a:pPr>
            <a:r>
              <a:rPr lang="en-IN" sz="1050" dirty="0"/>
              <a:t>   </a:t>
            </a:r>
            <a:r>
              <a:rPr lang="en-IN" sz="1050" dirty="0" err="1"/>
              <a:t>printf</a:t>
            </a:r>
            <a:r>
              <a:rPr lang="en-IN" sz="1050" dirty="0"/>
              <a:t>("Enter %d elements\n", n);</a:t>
            </a:r>
          </a:p>
          <a:p>
            <a:pPr marL="0" indent="0">
              <a:buNone/>
            </a:pPr>
            <a:r>
              <a:rPr lang="en-IN" sz="1050" dirty="0"/>
              <a:t>   for (c = 0; c &lt; n; </a:t>
            </a:r>
            <a:r>
              <a:rPr lang="en-IN" sz="1050" dirty="0" err="1"/>
              <a:t>c++</a:t>
            </a:r>
            <a:r>
              <a:rPr lang="en-IN" sz="1050" dirty="0"/>
              <a:t>)</a:t>
            </a:r>
          </a:p>
          <a:p>
            <a:pPr marL="0" indent="0">
              <a:buNone/>
            </a:pPr>
            <a:r>
              <a:rPr lang="en-IN" sz="1050" dirty="0"/>
              <a:t>    {  </a:t>
            </a:r>
          </a:p>
          <a:p>
            <a:pPr marL="0" indent="0">
              <a:buNone/>
            </a:pPr>
            <a:r>
              <a:rPr lang="en-IN" sz="1050" dirty="0"/>
              <a:t>	</a:t>
            </a:r>
            <a:r>
              <a:rPr lang="en-IN" sz="1050" dirty="0" err="1"/>
              <a:t>scanf</a:t>
            </a:r>
            <a:r>
              <a:rPr lang="en-IN" sz="1050" dirty="0"/>
              <a:t>("%d", &amp;array[c]); </a:t>
            </a:r>
          </a:p>
          <a:p>
            <a:pPr marL="0" indent="0">
              <a:buNone/>
            </a:pPr>
            <a:r>
              <a:rPr lang="en-IN" sz="1050" dirty="0"/>
              <a:t>	}</a:t>
            </a:r>
          </a:p>
          <a:p>
            <a:pPr marL="0" indent="0">
              <a:buNone/>
            </a:pPr>
            <a:r>
              <a:rPr lang="en-IN" sz="1050" dirty="0"/>
              <a:t>   </a:t>
            </a:r>
            <a:r>
              <a:rPr lang="en-IN" sz="1050" dirty="0" err="1"/>
              <a:t>printf</a:t>
            </a:r>
            <a:r>
              <a:rPr lang="en-IN" sz="1050" dirty="0"/>
              <a:t>("Enter the location where you wish to delete from an array\n");</a:t>
            </a:r>
          </a:p>
          <a:p>
            <a:pPr marL="0" indent="0">
              <a:buNone/>
            </a:pPr>
            <a:r>
              <a:rPr lang="en-IN" sz="1050" dirty="0"/>
              <a:t>   </a:t>
            </a:r>
          </a:p>
          <a:p>
            <a:pPr marL="0" indent="0">
              <a:buNone/>
            </a:pPr>
            <a:r>
              <a:rPr lang="en-IN" sz="1050" dirty="0"/>
              <a:t>   </a:t>
            </a:r>
            <a:r>
              <a:rPr lang="en-IN" sz="1050" dirty="0" err="1"/>
              <a:t>scanf</a:t>
            </a:r>
            <a:r>
              <a:rPr lang="en-IN" sz="1050" dirty="0"/>
              <a:t>("%d", &amp;position);</a:t>
            </a:r>
          </a:p>
          <a:p>
            <a:pPr marL="0" indent="0">
              <a:buNone/>
            </a:pPr>
            <a:r>
              <a:rPr lang="en-IN" sz="1050" dirty="0"/>
              <a:t>   for (c = position-1; c &lt; n-1; </a:t>
            </a:r>
            <a:r>
              <a:rPr lang="en-IN" sz="1050" dirty="0" err="1"/>
              <a:t>c++</a:t>
            </a:r>
            <a:r>
              <a:rPr lang="en-IN" sz="1050" dirty="0"/>
              <a:t>)</a:t>
            </a:r>
          </a:p>
          <a:p>
            <a:pPr marL="0" indent="0">
              <a:buNone/>
            </a:pPr>
            <a:r>
              <a:rPr lang="en-IN" sz="1050" dirty="0"/>
              <a:t>     { </a:t>
            </a:r>
          </a:p>
          <a:p>
            <a:pPr marL="0" indent="0">
              <a:buNone/>
            </a:pPr>
            <a:r>
              <a:rPr lang="en-IN" sz="1050" dirty="0"/>
              <a:t>	 array[c] = array[c+1]; </a:t>
            </a:r>
          </a:p>
          <a:p>
            <a:pPr marL="0" indent="0">
              <a:buNone/>
            </a:pPr>
            <a:r>
              <a:rPr lang="en-IN" sz="1050" dirty="0"/>
              <a:t>     }</a:t>
            </a:r>
          </a:p>
          <a:p>
            <a:pPr marL="0" indent="0">
              <a:buNone/>
            </a:pPr>
            <a:r>
              <a:rPr lang="en-IN" sz="1050" dirty="0"/>
              <a:t>  </a:t>
            </a:r>
          </a:p>
          <a:p>
            <a:r>
              <a:rPr lang="en-IN" sz="1050" dirty="0"/>
              <a:t> </a:t>
            </a:r>
          </a:p>
          <a:p>
            <a:endParaRPr lang="en-IN" sz="1050" dirty="0"/>
          </a:p>
        </p:txBody>
      </p:sp>
      <p:sp>
        <p:nvSpPr>
          <p:cNvPr id="5" name="Content Placeholder 4"/>
          <p:cNvSpPr>
            <a:spLocks noGrp="1"/>
          </p:cNvSpPr>
          <p:nvPr>
            <p:ph sz="half" idx="2"/>
          </p:nvPr>
        </p:nvSpPr>
        <p:spPr>
          <a:xfrm>
            <a:off x="4629150" y="1543051"/>
            <a:ext cx="3028950" cy="3908822"/>
          </a:xfrm>
        </p:spPr>
        <p:txBody>
          <a:bodyPr>
            <a:normAutofit fontScale="47500" lnSpcReduction="20000"/>
          </a:bodyPr>
          <a:lstStyle/>
          <a:p>
            <a:pPr marL="0" indent="0">
              <a:buNone/>
            </a:pPr>
            <a:r>
              <a:rPr lang="en-IN" sz="4650" dirty="0"/>
              <a:t> </a:t>
            </a:r>
            <a:r>
              <a:rPr lang="en-IN" sz="4650" dirty="0" err="1"/>
              <a:t>printf</a:t>
            </a:r>
            <a:r>
              <a:rPr lang="en-IN" sz="4650" dirty="0"/>
              <a:t>("Resultant array is\n");</a:t>
            </a:r>
          </a:p>
          <a:p>
            <a:pPr marL="0" indent="0">
              <a:buNone/>
            </a:pPr>
            <a:r>
              <a:rPr lang="en-IN" sz="4650" dirty="0"/>
              <a:t>   for (c = 0; c &lt; n-1; </a:t>
            </a:r>
            <a:r>
              <a:rPr lang="en-IN" sz="4650" dirty="0" err="1"/>
              <a:t>c++</a:t>
            </a:r>
            <a:r>
              <a:rPr lang="en-IN" sz="4650" dirty="0"/>
              <a:t>)</a:t>
            </a:r>
          </a:p>
          <a:p>
            <a:pPr marL="0" indent="0">
              <a:buNone/>
            </a:pPr>
            <a:r>
              <a:rPr lang="en-IN" sz="4650" dirty="0"/>
              <a:t>     { </a:t>
            </a:r>
          </a:p>
          <a:p>
            <a:pPr marL="0" indent="0">
              <a:buNone/>
            </a:pPr>
            <a:r>
              <a:rPr lang="en-IN" sz="4650" dirty="0"/>
              <a:t>	 </a:t>
            </a:r>
            <a:r>
              <a:rPr lang="en-IN" sz="4650" dirty="0" err="1"/>
              <a:t>printf</a:t>
            </a:r>
            <a:r>
              <a:rPr lang="en-IN" sz="4650" dirty="0"/>
              <a:t>("%d\n", array[c]);</a:t>
            </a:r>
          </a:p>
          <a:p>
            <a:pPr marL="0" indent="0">
              <a:buNone/>
            </a:pPr>
            <a:r>
              <a:rPr lang="en-IN" sz="4650" dirty="0"/>
              <a:t>	 }</a:t>
            </a:r>
          </a:p>
          <a:p>
            <a:pPr marL="0" indent="0">
              <a:buNone/>
            </a:pPr>
            <a:r>
              <a:rPr lang="en-IN" sz="4650" dirty="0"/>
              <a:t>}</a:t>
            </a:r>
          </a:p>
          <a:p>
            <a:pPr marL="0" indent="0">
              <a:buNone/>
            </a:pPr>
            <a:r>
              <a:rPr lang="en-IN" sz="4650" dirty="0"/>
              <a:t> </a:t>
            </a:r>
          </a:p>
          <a:p>
            <a:pPr marL="0" indent="0">
              <a:buNone/>
            </a:pPr>
            <a:r>
              <a:rPr lang="en-IN" dirty="0"/>
              <a:t> </a:t>
            </a:r>
          </a:p>
          <a:p>
            <a:r>
              <a:rPr lang="en-IN" dirty="0"/>
              <a:t> </a:t>
            </a:r>
          </a:p>
        </p:txBody>
      </p:sp>
    </p:spTree>
    <p:extLst>
      <p:ext uri="{BB962C8B-B14F-4D97-AF65-F5344CB8AC3E}">
        <p14:creationId xmlns:p14="http://schemas.microsoft.com/office/powerpoint/2010/main" val="421776943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14450" y="514350"/>
            <a:ext cx="6172200" cy="857250"/>
          </a:xfrm>
        </p:spPr>
        <p:txBody>
          <a:bodyPr/>
          <a:lstStyle/>
          <a:p>
            <a:r>
              <a:rPr lang="en-IN" dirty="0"/>
              <a:t>Dry running</a:t>
            </a:r>
          </a:p>
        </p:txBody>
      </p:sp>
      <p:pic>
        <p:nvPicPr>
          <p:cNvPr id="7" name="Content Placeholder 6"/>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00150" y="1200150"/>
            <a:ext cx="6629400" cy="4800600"/>
          </a:xfrm>
          <a:prstGeom prst="rect">
            <a:avLst/>
          </a:prstGeom>
        </p:spPr>
      </p:pic>
    </p:spTree>
    <p:extLst>
      <p:ext uri="{BB962C8B-B14F-4D97-AF65-F5344CB8AC3E}">
        <p14:creationId xmlns:p14="http://schemas.microsoft.com/office/powerpoint/2010/main" val="215891024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Q1</a:t>
            </a:r>
          </a:p>
        </p:txBody>
      </p:sp>
      <p:sp>
        <p:nvSpPr>
          <p:cNvPr id="3" name="Content Placeholder 2"/>
          <p:cNvSpPr>
            <a:spLocks noGrp="1"/>
          </p:cNvSpPr>
          <p:nvPr>
            <p:ph idx="1"/>
          </p:nvPr>
        </p:nvSpPr>
        <p:spPr>
          <a:xfrm>
            <a:off x="1485900" y="1771651"/>
            <a:ext cx="3314700" cy="3680222"/>
          </a:xfrm>
        </p:spPr>
        <p:txBody>
          <a:bodyPr>
            <a:normAutofit fontScale="62500" lnSpcReduction="20000"/>
          </a:bodyPr>
          <a:lstStyle/>
          <a:p>
            <a:pPr marL="0" indent="0">
              <a:buNone/>
            </a:pPr>
            <a:r>
              <a:rPr lang="en-IN" sz="1800" dirty="0"/>
              <a:t>#include &lt;</a:t>
            </a:r>
            <a:r>
              <a:rPr lang="en-IN" sz="1800" dirty="0" err="1"/>
              <a:t>stdio.h</a:t>
            </a:r>
            <a:r>
              <a:rPr lang="en-IN" sz="1800" dirty="0"/>
              <a:t>&gt;</a:t>
            </a:r>
          </a:p>
          <a:p>
            <a:pPr marL="0" indent="0">
              <a:buNone/>
            </a:pPr>
            <a:r>
              <a:rPr lang="en-IN" sz="1800" dirty="0"/>
              <a:t>    void f(int a[])</a:t>
            </a:r>
          </a:p>
          <a:p>
            <a:pPr marL="0" indent="0">
              <a:buNone/>
            </a:pPr>
            <a:r>
              <a:rPr lang="en-IN" sz="1800" dirty="0"/>
              <a:t>    {</a:t>
            </a:r>
          </a:p>
          <a:p>
            <a:pPr marL="0" indent="0">
              <a:buNone/>
            </a:pPr>
            <a:r>
              <a:rPr lang="en-IN" sz="1800" dirty="0"/>
              <a:t>        a[1] = 3;</a:t>
            </a:r>
          </a:p>
          <a:p>
            <a:pPr marL="0" indent="0">
              <a:buNone/>
            </a:pPr>
            <a:r>
              <a:rPr lang="en-IN" sz="1800" dirty="0"/>
              <a:t>        int </a:t>
            </a:r>
            <a:r>
              <a:rPr lang="en-IN" sz="1800" dirty="0" err="1"/>
              <a:t>i</a:t>
            </a:r>
            <a:r>
              <a:rPr lang="en-IN" sz="1800" dirty="0"/>
              <a:t> = 0;</a:t>
            </a:r>
          </a:p>
          <a:p>
            <a:pPr marL="0" indent="0">
              <a:buNone/>
            </a:pPr>
            <a:r>
              <a:rPr lang="en-IN" sz="1800" dirty="0"/>
              <a:t>        for (</a:t>
            </a:r>
            <a:r>
              <a:rPr lang="en-IN" sz="1800" dirty="0" err="1"/>
              <a:t>i</a:t>
            </a:r>
            <a:r>
              <a:rPr lang="en-IN" sz="1800" dirty="0"/>
              <a:t> = 0;i &lt; 3; </a:t>
            </a:r>
            <a:r>
              <a:rPr lang="en-IN" sz="1800" dirty="0" err="1"/>
              <a:t>i</a:t>
            </a:r>
            <a:r>
              <a:rPr lang="en-IN" sz="1800" dirty="0"/>
              <a:t>++)</a:t>
            </a:r>
          </a:p>
          <a:p>
            <a:pPr marL="0" indent="0">
              <a:buNone/>
            </a:pPr>
            <a:r>
              <a:rPr lang="en-IN" sz="1800" dirty="0"/>
              <a:t>           </a:t>
            </a:r>
          </a:p>
          <a:p>
            <a:pPr marL="0" indent="0">
              <a:buNone/>
            </a:pPr>
            <a:endParaRPr lang="en-IN" sz="1800" dirty="0"/>
          </a:p>
          <a:p>
            <a:pPr marL="0" indent="0">
              <a:buNone/>
            </a:pPr>
            <a:endParaRPr lang="en-IN" sz="1800"/>
          </a:p>
          <a:p>
            <a:pPr marL="0" indent="0">
              <a:buNone/>
            </a:pPr>
            <a:r>
              <a:rPr lang="en-IN" sz="1800"/>
              <a:t> </a:t>
            </a:r>
            <a:r>
              <a:rPr lang="en-IN" sz="1800" dirty="0" err="1"/>
              <a:t>printf</a:t>
            </a:r>
            <a:r>
              <a:rPr lang="en-IN" sz="1800" dirty="0"/>
              <a:t>("%d ", a[i]);</a:t>
            </a:r>
          </a:p>
          <a:p>
            <a:pPr marL="0" indent="0">
              <a:buNone/>
            </a:pPr>
            <a:r>
              <a:rPr lang="en-IN" sz="1800" dirty="0"/>
              <a:t>    }</a:t>
            </a:r>
          </a:p>
          <a:p>
            <a:pPr marL="0" indent="0">
              <a:buNone/>
            </a:pPr>
            <a:r>
              <a:rPr lang="en-IN" sz="1800" dirty="0"/>
              <a:t>    void main()</a:t>
            </a:r>
          </a:p>
          <a:p>
            <a:pPr marL="0" indent="0">
              <a:buNone/>
            </a:pPr>
            <a:r>
              <a:rPr lang="en-IN" sz="1800" dirty="0"/>
              <a:t>    {</a:t>
            </a:r>
          </a:p>
          <a:p>
            <a:pPr marL="0" indent="0">
              <a:buNone/>
            </a:pPr>
            <a:r>
              <a:rPr lang="en-IN" sz="1800" dirty="0"/>
              <a:t>        int a[3] = {0,0,0};</a:t>
            </a:r>
          </a:p>
          <a:p>
            <a:pPr marL="0" indent="0">
              <a:buNone/>
            </a:pPr>
            <a:r>
              <a:rPr lang="en-IN" sz="1800" dirty="0"/>
              <a:t>        f(a);</a:t>
            </a:r>
          </a:p>
          <a:p>
            <a:pPr marL="0" indent="0">
              <a:buNone/>
            </a:pPr>
            <a:r>
              <a:rPr lang="en-IN" sz="1800" dirty="0"/>
              <a:t>    }</a:t>
            </a:r>
          </a:p>
        </p:txBody>
      </p:sp>
      <p:sp>
        <p:nvSpPr>
          <p:cNvPr id="4" name="Content Placeholder 2">
            <a:extLst>
              <a:ext uri="{FF2B5EF4-FFF2-40B4-BE49-F238E27FC236}">
                <a16:creationId xmlns:a16="http://schemas.microsoft.com/office/drawing/2014/main" id="{56E64489-75A4-4C7D-971A-374ECA9CD02A}"/>
              </a:ext>
            </a:extLst>
          </p:cNvPr>
          <p:cNvSpPr txBox="1">
            <a:spLocks/>
          </p:cNvSpPr>
          <p:nvPr/>
        </p:nvSpPr>
        <p:spPr>
          <a:xfrm>
            <a:off x="5000625" y="1777668"/>
            <a:ext cx="3314700" cy="368022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lphaLcPeriod"/>
            </a:pPr>
            <a:r>
              <a:rPr lang="en-IN" sz="1800" dirty="0"/>
              <a:t>0 3 0</a:t>
            </a:r>
          </a:p>
          <a:p>
            <a:pPr marL="342900" indent="-342900">
              <a:buFont typeface="Arial" panose="020B0604020202020204" pitchFamily="34" charset="0"/>
              <a:buAutoNum type="alphaLcPeriod"/>
            </a:pPr>
            <a:r>
              <a:rPr lang="en-IN" sz="1800" dirty="0"/>
              <a:t>3 3 3</a:t>
            </a:r>
          </a:p>
          <a:p>
            <a:pPr marL="342900" indent="-342900">
              <a:buFont typeface="Arial" panose="020B0604020202020204" pitchFamily="34" charset="0"/>
              <a:buAutoNum type="alphaLcPeriod"/>
            </a:pPr>
            <a:r>
              <a:rPr lang="en-IN" sz="1800" dirty="0"/>
              <a:t>3 0 0</a:t>
            </a:r>
          </a:p>
          <a:p>
            <a:pPr marL="342900" indent="-342900">
              <a:buFont typeface="Arial" panose="020B0604020202020204" pitchFamily="34" charset="0"/>
              <a:buAutoNum type="alphaLcPeriod"/>
            </a:pPr>
            <a:r>
              <a:rPr lang="en-IN" sz="1800" dirty="0"/>
              <a:t>0 0 0</a:t>
            </a:r>
          </a:p>
        </p:txBody>
      </p:sp>
    </p:spTree>
    <p:extLst>
      <p:ext uri="{BB962C8B-B14F-4D97-AF65-F5344CB8AC3E}">
        <p14:creationId xmlns:p14="http://schemas.microsoft.com/office/powerpoint/2010/main" val="3212827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Constants </a:t>
            </a:r>
          </a:p>
        </p:txBody>
      </p:sp>
      <p:sp>
        <p:nvSpPr>
          <p:cNvPr id="3" name="Content Placeholder 2"/>
          <p:cNvSpPr>
            <a:spLocks noGrp="1"/>
          </p:cNvSpPr>
          <p:nvPr>
            <p:ph idx="1"/>
          </p:nvPr>
        </p:nvSpPr>
        <p:spPr/>
        <p:txBody>
          <a:bodyPr/>
          <a:lstStyle/>
          <a:p>
            <a:r>
              <a:rPr lang="en-US" dirty="0">
                <a:solidFill>
                  <a:schemeClr val="accent1"/>
                </a:solidFill>
              </a:rPr>
              <a:t>The entity which do not change throughout the execution are called constants.</a:t>
            </a:r>
          </a:p>
          <a:p>
            <a:r>
              <a:rPr lang="en-US" dirty="0">
                <a:solidFill>
                  <a:schemeClr val="accent1"/>
                </a:solidFill>
              </a:rPr>
              <a:t>Types of constants:</a:t>
            </a:r>
          </a:p>
          <a:p>
            <a:pPr lvl="1"/>
            <a:r>
              <a:rPr lang="en-US" dirty="0">
                <a:solidFill>
                  <a:schemeClr val="accent1"/>
                </a:solidFill>
              </a:rPr>
              <a:t>Integer constant</a:t>
            </a:r>
          </a:p>
          <a:p>
            <a:pPr lvl="1"/>
            <a:r>
              <a:rPr lang="en-US" dirty="0">
                <a:solidFill>
                  <a:schemeClr val="accent1"/>
                </a:solidFill>
              </a:rPr>
              <a:t>Character constant</a:t>
            </a:r>
          </a:p>
          <a:p>
            <a:pPr lvl="1"/>
            <a:r>
              <a:rPr lang="en-US" dirty="0">
                <a:solidFill>
                  <a:schemeClr val="accent1"/>
                </a:solidFill>
              </a:rPr>
              <a:t>Floating point constants </a:t>
            </a:r>
          </a:p>
          <a:p>
            <a:pPr lvl="1"/>
            <a:r>
              <a:rPr lang="en-US" dirty="0">
                <a:solidFill>
                  <a:schemeClr val="accent1"/>
                </a:solidFill>
              </a:rPr>
              <a:t>String constants</a:t>
            </a:r>
          </a:p>
          <a:p>
            <a:endParaRPr lang="en-US" dirty="0">
              <a:solidFill>
                <a:schemeClr val="accent1"/>
              </a:solidFill>
            </a:endParaRPr>
          </a:p>
          <a:p>
            <a:endParaRPr lang="en-US" dirty="0">
              <a:solidFill>
                <a:schemeClr val="accent1"/>
              </a:solidFill>
            </a:endParaRPr>
          </a:p>
        </p:txBody>
      </p:sp>
      <p:grpSp>
        <p:nvGrpSpPr>
          <p:cNvPr id="9" name="Group 8"/>
          <p:cNvGrpSpPr/>
          <p:nvPr/>
        </p:nvGrpSpPr>
        <p:grpSpPr>
          <a:xfrm>
            <a:off x="4114800" y="4953000"/>
            <a:ext cx="4953000" cy="1380530"/>
            <a:chOff x="4114800" y="4953000"/>
            <a:chExt cx="4953000" cy="1380530"/>
          </a:xfrm>
        </p:grpSpPr>
        <p:grpSp>
          <p:nvGrpSpPr>
            <p:cNvPr id="14" name="Group 13"/>
            <p:cNvGrpSpPr/>
            <p:nvPr/>
          </p:nvGrpSpPr>
          <p:grpSpPr>
            <a:xfrm>
              <a:off x="4114800" y="4953000"/>
              <a:ext cx="4953000" cy="1295400"/>
              <a:chOff x="4114800" y="4783694"/>
              <a:chExt cx="4953000" cy="1464706"/>
            </a:xfrm>
          </p:grpSpPr>
          <p:sp>
            <p:nvSpPr>
              <p:cNvPr id="11" name="Rounded Rectangle 10"/>
              <p:cNvSpPr/>
              <p:nvPr/>
            </p:nvSpPr>
            <p:spPr>
              <a:xfrm>
                <a:off x="4598773" y="5278820"/>
                <a:ext cx="4469027" cy="9695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endParaRPr lang="en-US" dirty="0"/>
              </a:p>
            </p:txBody>
          </p:sp>
          <p:pic>
            <p:nvPicPr>
              <p:cNvPr id="12" name="Picture 2" descr="C:\Program Files (x86)\Microsoft Office\MEDIA\CAGCAT10\j0299125.wmf"/>
              <p:cNvPicPr>
                <a:picLocks noChangeAspect="1" noChangeArrowheads="1"/>
              </p:cNvPicPr>
              <p:nvPr/>
            </p:nvPicPr>
            <p:blipFill>
              <a:blip r:embed="rId2"/>
              <a:srcRect/>
              <a:stretch>
                <a:fillRect/>
              </a:stretch>
            </p:blipFill>
            <p:spPr bwMode="auto">
              <a:xfrm>
                <a:off x="4114800" y="4783694"/>
                <a:ext cx="685800" cy="702706"/>
              </a:xfrm>
              <a:prstGeom prst="rect">
                <a:avLst/>
              </a:prstGeom>
              <a:noFill/>
            </p:spPr>
          </p:pic>
        </p:grpSp>
        <p:sp>
          <p:nvSpPr>
            <p:cNvPr id="15" name="TextBox 14"/>
            <p:cNvSpPr txBox="1"/>
            <p:nvPr/>
          </p:nvSpPr>
          <p:spPr>
            <a:xfrm>
              <a:off x="4648200" y="5410200"/>
              <a:ext cx="4343400" cy="923330"/>
            </a:xfrm>
            <a:prstGeom prst="rect">
              <a:avLst/>
            </a:prstGeom>
            <a:noFill/>
          </p:spPr>
          <p:txBody>
            <a:bodyPr wrap="square" rtlCol="0">
              <a:spAutoFit/>
            </a:bodyPr>
            <a:lstStyle/>
            <a:p>
              <a:r>
                <a:rPr lang="en-US" b="1" dirty="0"/>
                <a:t>Name</a:t>
              </a:r>
              <a:r>
                <a:rPr lang="en-US" dirty="0"/>
                <a:t> of person remains same through out the life, example: </a:t>
              </a:r>
              <a:r>
                <a:rPr lang="en-US" dirty="0" err="1"/>
                <a:t>Amit</a:t>
              </a:r>
              <a:r>
                <a:rPr lang="en-US" dirty="0"/>
                <a:t>, </a:t>
              </a:r>
              <a:r>
                <a:rPr lang="en-US" dirty="0" err="1"/>
                <a:t>Shubnam</a:t>
              </a:r>
              <a:r>
                <a:rPr lang="en-US" dirty="0"/>
                <a:t>, etc.</a:t>
              </a:r>
            </a:p>
            <a:p>
              <a:endParaRPr lang="en-US"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Q2</a:t>
            </a:r>
          </a:p>
        </p:txBody>
      </p:sp>
      <p:sp>
        <p:nvSpPr>
          <p:cNvPr id="3" name="Content Placeholder 2"/>
          <p:cNvSpPr>
            <a:spLocks noGrp="1"/>
          </p:cNvSpPr>
          <p:nvPr>
            <p:ph idx="1"/>
          </p:nvPr>
        </p:nvSpPr>
        <p:spPr>
          <a:xfrm>
            <a:off x="1485900" y="1359569"/>
            <a:ext cx="3374858" cy="4367337"/>
          </a:xfrm>
        </p:spPr>
        <p:txBody>
          <a:bodyPr>
            <a:noAutofit/>
          </a:bodyPr>
          <a:lstStyle/>
          <a:p>
            <a:pPr marL="0" indent="0">
              <a:buNone/>
            </a:pPr>
            <a:r>
              <a:rPr lang="en-IN" dirty="0"/>
              <a:t>#include &lt;</a:t>
            </a:r>
            <a:r>
              <a:rPr lang="en-IN" dirty="0" err="1"/>
              <a:t>stdio.h</a:t>
            </a:r>
            <a:r>
              <a:rPr lang="en-IN" dirty="0"/>
              <a:t>&gt;</a:t>
            </a:r>
          </a:p>
          <a:p>
            <a:pPr marL="0" indent="0">
              <a:buNone/>
            </a:pPr>
            <a:r>
              <a:rPr lang="en-IN" dirty="0"/>
              <a:t>    void print(int []);</a:t>
            </a:r>
          </a:p>
          <a:p>
            <a:pPr marL="0" indent="0">
              <a:buNone/>
            </a:pPr>
            <a:r>
              <a:rPr lang="en-IN" dirty="0"/>
              <a:t>    int main()</a:t>
            </a:r>
          </a:p>
          <a:p>
            <a:pPr marL="0" indent="0">
              <a:buNone/>
            </a:pPr>
            <a:r>
              <a:rPr lang="en-IN" dirty="0"/>
              <a:t>    {</a:t>
            </a:r>
          </a:p>
          <a:p>
            <a:pPr marL="0" indent="0">
              <a:buNone/>
            </a:pPr>
            <a:r>
              <a:rPr lang="en-IN" dirty="0"/>
              <a:t>        int </a:t>
            </a:r>
            <a:r>
              <a:rPr lang="en-IN" dirty="0" err="1"/>
              <a:t>ar</a:t>
            </a:r>
            <a:r>
              <a:rPr lang="en-IN" dirty="0"/>
              <a:t>[] = {10,20,30};</a:t>
            </a:r>
          </a:p>
          <a:p>
            <a:pPr marL="0" indent="0">
              <a:buNone/>
            </a:pPr>
            <a:r>
              <a:rPr lang="en-IN" dirty="0"/>
              <a:t>        print(</a:t>
            </a:r>
            <a:r>
              <a:rPr lang="en-IN" dirty="0" err="1"/>
              <a:t>ar</a:t>
            </a:r>
            <a:r>
              <a:rPr lang="en-IN" dirty="0"/>
              <a:t>);</a:t>
            </a:r>
          </a:p>
          <a:p>
            <a:pPr marL="0" indent="0">
              <a:buNone/>
            </a:pPr>
            <a:r>
              <a:rPr lang="en-IN" dirty="0"/>
              <a:t>    }</a:t>
            </a:r>
          </a:p>
          <a:p>
            <a:pPr marL="0" indent="0">
              <a:buNone/>
            </a:pPr>
            <a:r>
              <a:rPr lang="en-IN" dirty="0"/>
              <a:t>    void print(int p[])</a:t>
            </a:r>
          </a:p>
          <a:p>
            <a:pPr marL="0" indent="0">
              <a:buNone/>
            </a:pPr>
            <a:r>
              <a:rPr lang="en-IN" dirty="0"/>
              <a:t>    {</a:t>
            </a:r>
          </a:p>
          <a:p>
            <a:pPr marL="0" indent="0">
              <a:buNone/>
            </a:pPr>
            <a:r>
              <a:rPr lang="en-IN" dirty="0"/>
              <a:t>       for(int </a:t>
            </a:r>
            <a:r>
              <a:rPr lang="en-IN" dirty="0" err="1"/>
              <a:t>i</a:t>
            </a:r>
            <a:r>
              <a:rPr lang="en-IN" dirty="0"/>
              <a:t>=0; </a:t>
            </a:r>
            <a:r>
              <a:rPr lang="en-IN" dirty="0" err="1"/>
              <a:t>i</a:t>
            </a:r>
            <a:r>
              <a:rPr lang="en-IN" dirty="0"/>
              <a:t>&lt;2; </a:t>
            </a:r>
            <a:r>
              <a:rPr lang="en-IN" dirty="0" err="1"/>
              <a:t>i</a:t>
            </a:r>
            <a:r>
              <a:rPr lang="en-IN" dirty="0"/>
              <a:t>++)</a:t>
            </a:r>
          </a:p>
          <a:p>
            <a:pPr marL="0" indent="0">
              <a:buNone/>
            </a:pPr>
            <a:r>
              <a:rPr lang="en-IN" dirty="0"/>
              <a:t>        </a:t>
            </a:r>
            <a:r>
              <a:rPr lang="en-IN" dirty="0" err="1"/>
              <a:t>printf</a:t>
            </a:r>
            <a:r>
              <a:rPr lang="en-IN" dirty="0"/>
              <a:t>("%d ", p[</a:t>
            </a:r>
            <a:r>
              <a:rPr lang="en-IN" dirty="0" err="1"/>
              <a:t>i</a:t>
            </a:r>
            <a:r>
              <a:rPr lang="en-IN" dirty="0"/>
              <a:t>]);</a:t>
            </a:r>
          </a:p>
          <a:p>
            <a:pPr marL="0" indent="0">
              <a:buNone/>
            </a:pPr>
            <a:r>
              <a:rPr lang="en-IN" dirty="0"/>
              <a:t>    }</a:t>
            </a:r>
          </a:p>
        </p:txBody>
      </p:sp>
      <p:sp>
        <p:nvSpPr>
          <p:cNvPr id="6" name="Content Placeholder 3">
            <a:extLst>
              <a:ext uri="{FF2B5EF4-FFF2-40B4-BE49-F238E27FC236}">
                <a16:creationId xmlns:a16="http://schemas.microsoft.com/office/drawing/2014/main" id="{918678B2-A378-46D9-B42A-8DD726509FAF}"/>
              </a:ext>
            </a:extLst>
          </p:cNvPr>
          <p:cNvSpPr txBox="1">
            <a:spLocks/>
          </p:cNvSpPr>
          <p:nvPr/>
        </p:nvSpPr>
        <p:spPr>
          <a:xfrm>
            <a:off x="4629150" y="1485901"/>
            <a:ext cx="3028950" cy="39659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5763" indent="-385763">
              <a:buFont typeface="Arial" panose="020B0604020202020204" pitchFamily="34" charset="0"/>
              <a:buAutoNum type="alphaUcPeriod"/>
            </a:pPr>
            <a:r>
              <a:rPr lang="en-IN" sz="2100" dirty="0"/>
              <a:t>10 20</a:t>
            </a:r>
          </a:p>
          <a:p>
            <a:pPr marL="385763" indent="-385763">
              <a:buFont typeface="Arial" panose="020B0604020202020204" pitchFamily="34" charset="0"/>
              <a:buAutoNum type="alphaUcPeriod"/>
            </a:pPr>
            <a:r>
              <a:rPr lang="en-IN" sz="2100" dirty="0"/>
              <a:t>20 30</a:t>
            </a:r>
          </a:p>
          <a:p>
            <a:pPr marL="385763" indent="-385763">
              <a:buFont typeface="Arial" panose="020B0604020202020204" pitchFamily="34" charset="0"/>
              <a:buAutoNum type="alphaUcPeriod"/>
            </a:pPr>
            <a:r>
              <a:rPr lang="en-IN" sz="2100" dirty="0"/>
              <a:t>10 20 30</a:t>
            </a:r>
          </a:p>
          <a:p>
            <a:pPr marL="385763" indent="-385763">
              <a:buFont typeface="Arial" panose="020B0604020202020204" pitchFamily="34" charset="0"/>
              <a:buAutoNum type="alphaUcPeriod"/>
            </a:pPr>
            <a:r>
              <a:rPr lang="en-IN" sz="2100" dirty="0"/>
              <a:t>10 10 10</a:t>
            </a:r>
          </a:p>
        </p:txBody>
      </p:sp>
    </p:spTree>
    <p:extLst>
      <p:ext uri="{BB962C8B-B14F-4D97-AF65-F5344CB8AC3E}">
        <p14:creationId xmlns:p14="http://schemas.microsoft.com/office/powerpoint/2010/main" val="1142963332"/>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893" y="857250"/>
            <a:ext cx="6172200" cy="857250"/>
          </a:xfrm>
        </p:spPr>
        <p:txBody>
          <a:bodyPr>
            <a:normAutofit/>
          </a:bodyPr>
          <a:lstStyle/>
          <a:p>
            <a:r>
              <a:rPr lang="en-IN" dirty="0"/>
              <a:t>Q3</a:t>
            </a:r>
          </a:p>
        </p:txBody>
      </p:sp>
      <p:sp>
        <p:nvSpPr>
          <p:cNvPr id="3" name="Content Placeholder 2"/>
          <p:cNvSpPr>
            <a:spLocks noGrp="1"/>
          </p:cNvSpPr>
          <p:nvPr>
            <p:ph sz="half" idx="1"/>
          </p:nvPr>
        </p:nvSpPr>
        <p:spPr>
          <a:xfrm>
            <a:off x="1485900" y="1371601"/>
            <a:ext cx="3028950" cy="4080272"/>
          </a:xfrm>
        </p:spPr>
        <p:txBody>
          <a:bodyPr>
            <a:normAutofit fontScale="77500" lnSpcReduction="20000"/>
          </a:bodyPr>
          <a:lstStyle/>
          <a:p>
            <a:pPr marL="0" indent="0">
              <a:buNone/>
            </a:pPr>
            <a:r>
              <a:rPr lang="en-IN" dirty="0"/>
              <a:t>#include &lt;</a:t>
            </a:r>
            <a:r>
              <a:rPr lang="en-IN" dirty="0" err="1"/>
              <a:t>stdio.h</a:t>
            </a:r>
            <a:r>
              <a:rPr lang="en-IN" dirty="0"/>
              <a:t>&gt;</a:t>
            </a:r>
          </a:p>
          <a:p>
            <a:pPr marL="0" indent="0">
              <a:buNone/>
            </a:pPr>
            <a:r>
              <a:rPr lang="en-IN" dirty="0"/>
              <a:t>    void print(int*);</a:t>
            </a:r>
          </a:p>
          <a:p>
            <a:pPr marL="0" indent="0">
              <a:buNone/>
            </a:pPr>
            <a:r>
              <a:rPr lang="en-IN" dirty="0"/>
              <a:t>    int main()</a:t>
            </a:r>
          </a:p>
          <a:p>
            <a:pPr marL="0" indent="0">
              <a:buNone/>
            </a:pPr>
            <a:r>
              <a:rPr lang="en-IN" dirty="0"/>
              <a:t>    {</a:t>
            </a:r>
          </a:p>
          <a:p>
            <a:pPr marL="0" indent="0">
              <a:buNone/>
            </a:pPr>
            <a:r>
              <a:rPr lang="en-IN" dirty="0"/>
              <a:t>        int </a:t>
            </a:r>
            <a:r>
              <a:rPr lang="en-IN" dirty="0" err="1"/>
              <a:t>ar</a:t>
            </a:r>
            <a:r>
              <a:rPr lang="en-IN" dirty="0"/>
              <a:t>[] = {10,20,30};</a:t>
            </a:r>
          </a:p>
          <a:p>
            <a:pPr marL="0" indent="0">
              <a:buNone/>
            </a:pPr>
            <a:r>
              <a:rPr lang="en-IN" dirty="0"/>
              <a:t>        print(ar+1);</a:t>
            </a:r>
          </a:p>
          <a:p>
            <a:pPr marL="0" indent="0">
              <a:buNone/>
            </a:pPr>
            <a:r>
              <a:rPr lang="en-IN" dirty="0"/>
              <a:t>    }</a:t>
            </a:r>
          </a:p>
          <a:p>
            <a:pPr marL="0" indent="0">
              <a:buNone/>
            </a:pPr>
            <a:r>
              <a:rPr lang="en-IN" dirty="0"/>
              <a:t>    void print(int *p)</a:t>
            </a:r>
          </a:p>
          <a:p>
            <a:pPr marL="0" indent="0">
              <a:buNone/>
            </a:pPr>
            <a:r>
              <a:rPr lang="en-IN" dirty="0"/>
              <a:t>    {</a:t>
            </a:r>
          </a:p>
          <a:p>
            <a:pPr marL="0" indent="0">
              <a:buNone/>
            </a:pPr>
            <a:r>
              <a:rPr lang="en-IN" dirty="0"/>
              <a:t>        </a:t>
            </a:r>
            <a:r>
              <a:rPr lang="en-IN" dirty="0" err="1"/>
              <a:t>printf</a:t>
            </a:r>
            <a:r>
              <a:rPr lang="en-IN" dirty="0"/>
              <a:t>("%d ", *p);</a:t>
            </a:r>
          </a:p>
          <a:p>
            <a:pPr marL="0" indent="0">
              <a:buNone/>
            </a:pPr>
            <a:r>
              <a:rPr lang="en-IN" dirty="0"/>
              <a:t>    }</a:t>
            </a:r>
          </a:p>
        </p:txBody>
      </p:sp>
      <p:sp>
        <p:nvSpPr>
          <p:cNvPr id="4" name="Content Placeholder 3"/>
          <p:cNvSpPr>
            <a:spLocks noGrp="1"/>
          </p:cNvSpPr>
          <p:nvPr>
            <p:ph sz="half" idx="2"/>
          </p:nvPr>
        </p:nvSpPr>
        <p:spPr>
          <a:xfrm>
            <a:off x="4629150" y="1485901"/>
            <a:ext cx="3028950" cy="3965972"/>
          </a:xfrm>
        </p:spPr>
        <p:txBody>
          <a:bodyPr>
            <a:normAutofit fontScale="77500" lnSpcReduction="20000"/>
          </a:bodyPr>
          <a:lstStyle/>
          <a:p>
            <a:pPr marL="385763" indent="-385763">
              <a:buAutoNum type="alphaUcPeriod"/>
            </a:pPr>
            <a:r>
              <a:rPr lang="en-IN" dirty="0"/>
              <a:t>10</a:t>
            </a:r>
          </a:p>
          <a:p>
            <a:pPr marL="385763" indent="-385763">
              <a:buAutoNum type="alphaUcPeriod"/>
            </a:pPr>
            <a:r>
              <a:rPr lang="en-IN" dirty="0"/>
              <a:t>20</a:t>
            </a:r>
          </a:p>
          <a:p>
            <a:pPr marL="385763" indent="-385763">
              <a:buAutoNum type="alphaUcPeriod"/>
            </a:pPr>
            <a:r>
              <a:rPr lang="en-IN" dirty="0"/>
              <a:t>30</a:t>
            </a:r>
          </a:p>
          <a:p>
            <a:pPr marL="385763" indent="-385763">
              <a:buAutoNum type="alphaUcPeriod"/>
            </a:pPr>
            <a:r>
              <a:rPr lang="en-IN" dirty="0"/>
              <a:t>Garbage value</a:t>
            </a:r>
          </a:p>
        </p:txBody>
      </p:sp>
    </p:spTree>
    <p:extLst>
      <p:ext uri="{BB962C8B-B14F-4D97-AF65-F5344CB8AC3E}">
        <p14:creationId xmlns:p14="http://schemas.microsoft.com/office/powerpoint/2010/main" val="404867682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Q4</a:t>
            </a:r>
          </a:p>
        </p:txBody>
      </p:sp>
      <p:sp>
        <p:nvSpPr>
          <p:cNvPr id="3" name="Content Placeholder 2"/>
          <p:cNvSpPr>
            <a:spLocks noGrp="1"/>
          </p:cNvSpPr>
          <p:nvPr>
            <p:ph sz="half" idx="1"/>
          </p:nvPr>
        </p:nvSpPr>
        <p:spPr>
          <a:xfrm>
            <a:off x="1485900" y="1828801"/>
            <a:ext cx="7029450" cy="3623072"/>
          </a:xfrm>
        </p:spPr>
        <p:txBody>
          <a:bodyPr>
            <a:normAutofit/>
          </a:bodyPr>
          <a:lstStyle/>
          <a:p>
            <a:pPr marL="0" indent="0">
              <a:buNone/>
            </a:pPr>
            <a:r>
              <a:rPr lang="en-US" dirty="0"/>
              <a:t>Let x be an array. Which of the following are illegal </a:t>
            </a:r>
          </a:p>
          <a:p>
            <a:pPr marL="0" indent="0">
              <a:buNone/>
            </a:pPr>
            <a:r>
              <a:rPr lang="en-US" dirty="0"/>
              <a:t>A.  x++</a:t>
            </a:r>
          </a:p>
          <a:p>
            <a:pPr marL="0" indent="0">
              <a:buNone/>
            </a:pPr>
            <a:r>
              <a:rPr lang="en-US" dirty="0"/>
              <a:t>B.  x+1</a:t>
            </a:r>
          </a:p>
          <a:p>
            <a:pPr marL="0" indent="0">
              <a:buNone/>
            </a:pPr>
            <a:r>
              <a:rPr lang="en-US" dirty="0"/>
              <a:t>C. x*2</a:t>
            </a:r>
          </a:p>
          <a:p>
            <a:pPr marL="0" indent="0">
              <a:buNone/>
            </a:pPr>
            <a:r>
              <a:rPr lang="en-US" dirty="0"/>
              <a:t>D.  none of these</a:t>
            </a:r>
            <a:endParaRPr lang="en-IN" dirty="0"/>
          </a:p>
        </p:txBody>
      </p:sp>
    </p:spTree>
    <p:extLst>
      <p:ext uri="{BB962C8B-B14F-4D97-AF65-F5344CB8AC3E}">
        <p14:creationId xmlns:p14="http://schemas.microsoft.com/office/powerpoint/2010/main" val="47080716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Application of array</a:t>
            </a:r>
          </a:p>
        </p:txBody>
      </p:sp>
      <p:sp>
        <p:nvSpPr>
          <p:cNvPr id="3" name="Subtitle 2"/>
          <p:cNvSpPr>
            <a:spLocks noGrp="1"/>
          </p:cNvSpPr>
          <p:nvPr>
            <p:ph type="subTitle" idx="1"/>
          </p:nvPr>
        </p:nvSpPr>
        <p:spPr/>
        <p:txBody>
          <a:bodyPr/>
          <a:lstStyle/>
          <a:p>
            <a:r>
              <a:rPr lang="en-IN" dirty="0"/>
              <a:t>Sorting and Searching </a:t>
            </a:r>
          </a:p>
        </p:txBody>
      </p:sp>
    </p:spTree>
    <p:extLst>
      <p:ext uri="{BB962C8B-B14F-4D97-AF65-F5344CB8AC3E}">
        <p14:creationId xmlns:p14="http://schemas.microsoft.com/office/powerpoint/2010/main" val="462191239"/>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Contents</a:t>
            </a:r>
          </a:p>
        </p:txBody>
      </p:sp>
      <p:sp>
        <p:nvSpPr>
          <p:cNvPr id="3" name="Content Placeholder 2"/>
          <p:cNvSpPr>
            <a:spLocks noGrp="1"/>
          </p:cNvSpPr>
          <p:nvPr>
            <p:ph idx="1"/>
          </p:nvPr>
        </p:nvSpPr>
        <p:spPr/>
        <p:txBody>
          <a:bodyPr/>
          <a:lstStyle/>
          <a:p>
            <a:r>
              <a:rPr lang="en-IN" dirty="0"/>
              <a:t>What is sorting</a:t>
            </a:r>
          </a:p>
          <a:p>
            <a:pPr marL="0" indent="0">
              <a:buNone/>
            </a:pPr>
            <a:r>
              <a:rPr lang="en-IN" dirty="0"/>
              <a:t>   -- Bubble Sort</a:t>
            </a:r>
          </a:p>
          <a:p>
            <a:r>
              <a:rPr lang="en-IN" dirty="0"/>
              <a:t>What is searching</a:t>
            </a:r>
          </a:p>
          <a:p>
            <a:pPr marL="0" indent="0">
              <a:buNone/>
            </a:pPr>
            <a:r>
              <a:rPr lang="en-IN" dirty="0"/>
              <a:t>    -- Linear Search</a:t>
            </a:r>
          </a:p>
          <a:p>
            <a:pPr marL="0" indent="0">
              <a:buNone/>
            </a:pPr>
            <a:r>
              <a:rPr lang="en-IN" dirty="0"/>
              <a:t>    -- Binary Search</a:t>
            </a:r>
          </a:p>
          <a:p>
            <a:endParaRPr lang="en-IN" dirty="0"/>
          </a:p>
        </p:txBody>
      </p:sp>
    </p:spTree>
    <p:extLst>
      <p:ext uri="{BB962C8B-B14F-4D97-AF65-F5344CB8AC3E}">
        <p14:creationId xmlns:p14="http://schemas.microsoft.com/office/powerpoint/2010/main" val="2308780041"/>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buSzPts val="3959"/>
            </a:pPr>
            <a:br>
              <a:rPr lang="en-IN" sz="2969"/>
            </a:br>
            <a:r>
              <a:rPr lang="en-IN" sz="2969"/>
              <a:t>Application Of Array :</a:t>
            </a:r>
            <a:br>
              <a:rPr lang="en-IN" sz="2969"/>
            </a:br>
            <a:endParaRPr sz="2969"/>
          </a:p>
        </p:txBody>
      </p:sp>
      <p:sp>
        <p:nvSpPr>
          <p:cNvPr id="261" name="Google Shape;261;p22"/>
          <p:cNvSpPr txBox="1">
            <a:spLocks noGrp="1"/>
          </p:cNvSpPr>
          <p:nvPr>
            <p:ph type="body" idx="1"/>
          </p:nvPr>
        </p:nvSpPr>
        <p:spPr>
          <a:xfrm>
            <a:off x="1485900" y="2057401"/>
            <a:ext cx="6343650" cy="339447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gn="just">
              <a:lnSpc>
                <a:spcPct val="90000"/>
              </a:lnSpc>
              <a:spcBef>
                <a:spcPts val="0"/>
              </a:spcBef>
              <a:buSzPts val="2220"/>
              <a:buNone/>
            </a:pPr>
            <a:r>
              <a:rPr lang="en-IN" sz="1665" b="1" dirty="0"/>
              <a:t>Stores Elements of Same Data Type</a:t>
            </a:r>
            <a:endParaRPr sz="1665" b="1" dirty="0"/>
          </a:p>
          <a:p>
            <a:pPr marL="0" indent="0" algn="just">
              <a:lnSpc>
                <a:spcPct val="90000"/>
              </a:lnSpc>
              <a:spcBef>
                <a:spcPts val="450"/>
              </a:spcBef>
              <a:buSzPts val="2220"/>
            </a:pPr>
            <a:r>
              <a:rPr lang="en-IN" sz="1665" dirty="0"/>
              <a:t>Array is used to store the number of elements that are of same data type.</a:t>
            </a:r>
            <a:endParaRPr sz="1665" dirty="0"/>
          </a:p>
          <a:p>
            <a:pPr marL="0" indent="0" algn="just">
              <a:lnSpc>
                <a:spcPct val="90000"/>
              </a:lnSpc>
              <a:spcBef>
                <a:spcPts val="450"/>
              </a:spcBef>
              <a:buSzPts val="2220"/>
            </a:pPr>
            <a:r>
              <a:rPr lang="en-IN" sz="1665" dirty="0" err="1"/>
              <a:t>Eg</a:t>
            </a:r>
            <a:r>
              <a:rPr lang="en-IN" sz="1665" dirty="0"/>
              <a:t>: </a:t>
            </a:r>
            <a:r>
              <a:rPr lang="en-IN" sz="1665" dirty="0" err="1">
                <a:latin typeface="Droid Sans Mono"/>
                <a:ea typeface="Droid Sans Mono"/>
                <a:cs typeface="Droid Sans Mono"/>
                <a:sym typeface="Droid Sans Mono"/>
              </a:rPr>
              <a:t>int</a:t>
            </a:r>
            <a:r>
              <a:rPr lang="en-IN" sz="1665" dirty="0">
                <a:latin typeface="Droid Sans Mono"/>
                <a:ea typeface="Droid Sans Mono"/>
                <a:cs typeface="Droid Sans Mono"/>
                <a:sym typeface="Droid Sans Mono"/>
              </a:rPr>
              <a:t> students[30];</a:t>
            </a:r>
            <a:endParaRPr dirty="0"/>
          </a:p>
          <a:p>
            <a:pPr marL="0" indent="0" algn="just">
              <a:lnSpc>
                <a:spcPct val="90000"/>
              </a:lnSpc>
              <a:spcBef>
                <a:spcPts val="450"/>
              </a:spcBef>
              <a:buSzPts val="2220"/>
            </a:pPr>
            <a:r>
              <a:rPr lang="en-IN" sz="1665" dirty="0"/>
              <a:t>array of marks of five subjects for single student. </a:t>
            </a:r>
            <a:endParaRPr dirty="0"/>
          </a:p>
          <a:p>
            <a:pPr marL="0" indent="0" algn="just">
              <a:lnSpc>
                <a:spcPct val="90000"/>
              </a:lnSpc>
              <a:spcBef>
                <a:spcPts val="450"/>
              </a:spcBef>
              <a:buSzPts val="2220"/>
              <a:buNone/>
            </a:pPr>
            <a:r>
              <a:rPr lang="en-IN" sz="1665" dirty="0"/>
              <a:t>     </a:t>
            </a:r>
            <a:r>
              <a:rPr lang="en-IN" sz="1665" dirty="0">
                <a:latin typeface="Droid Sans Mono"/>
                <a:ea typeface="Droid Sans Mono"/>
                <a:cs typeface="Droid Sans Mono"/>
                <a:sym typeface="Droid Sans Mono"/>
              </a:rPr>
              <a:t>float marks[5];</a:t>
            </a:r>
            <a:endParaRPr dirty="0"/>
          </a:p>
          <a:p>
            <a:pPr marL="0" indent="0" algn="just">
              <a:lnSpc>
                <a:spcPct val="90000"/>
              </a:lnSpc>
              <a:spcBef>
                <a:spcPts val="450"/>
              </a:spcBef>
              <a:buSzPts val="2220"/>
            </a:pPr>
            <a:r>
              <a:rPr lang="en-IN" sz="1665" dirty="0"/>
              <a:t>array of marks of five subjects for 30 students. </a:t>
            </a:r>
            <a:endParaRPr dirty="0"/>
          </a:p>
          <a:p>
            <a:pPr marL="0" indent="0" algn="just">
              <a:lnSpc>
                <a:spcPct val="90000"/>
              </a:lnSpc>
              <a:spcBef>
                <a:spcPts val="450"/>
              </a:spcBef>
              <a:buSzPts val="2220"/>
              <a:buNone/>
            </a:pPr>
            <a:r>
              <a:rPr lang="en-IN" sz="1665" dirty="0"/>
              <a:t>     </a:t>
            </a:r>
            <a:r>
              <a:rPr lang="en-IN" sz="1665" dirty="0">
                <a:latin typeface="Droid Sans Mono"/>
                <a:ea typeface="Droid Sans Mono"/>
                <a:cs typeface="Droid Sans Mono"/>
                <a:sym typeface="Droid Sans Mono"/>
              </a:rPr>
              <a:t>float marks[30][5]</a:t>
            </a:r>
            <a:endParaRPr sz="1665" dirty="0">
              <a:latin typeface="Droid Sans Mono"/>
              <a:ea typeface="Droid Sans Mono"/>
              <a:cs typeface="Droid Sans Mono"/>
              <a:sym typeface="Droid Sans Mono"/>
            </a:endParaRPr>
          </a:p>
          <a:p>
            <a:pPr marL="0" indent="0" algn="just">
              <a:lnSpc>
                <a:spcPct val="90000"/>
              </a:lnSpc>
              <a:spcBef>
                <a:spcPts val="450"/>
              </a:spcBef>
              <a:buSzPts val="2220"/>
            </a:pPr>
            <a:r>
              <a:rPr lang="en-IN" sz="1665" dirty="0"/>
              <a:t>Similarly if we declare the character array then it can hold only character. </a:t>
            </a:r>
            <a:endParaRPr sz="1665" dirty="0"/>
          </a:p>
          <a:p>
            <a:pPr marL="0" indent="0" algn="just">
              <a:lnSpc>
                <a:spcPct val="90000"/>
              </a:lnSpc>
              <a:spcBef>
                <a:spcPts val="450"/>
              </a:spcBef>
              <a:buSzPts val="2220"/>
            </a:pPr>
            <a:r>
              <a:rPr lang="en-IN" sz="1665" dirty="0"/>
              <a:t>So in short character array can store character variables while floating array stores only floating numbers.</a:t>
            </a:r>
            <a:endParaRPr dirty="0"/>
          </a:p>
        </p:txBody>
      </p:sp>
    </p:spTree>
    <p:extLst>
      <p:ext uri="{BB962C8B-B14F-4D97-AF65-F5344CB8AC3E}">
        <p14:creationId xmlns:p14="http://schemas.microsoft.com/office/powerpoint/2010/main" val="2860732983"/>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3"/>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buSzPts val="4400"/>
            </a:pPr>
            <a:endParaRPr/>
          </a:p>
        </p:txBody>
      </p:sp>
      <p:sp>
        <p:nvSpPr>
          <p:cNvPr id="267" name="Google Shape;267;p23"/>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numCol="1" anchor="t" anchorCtr="0" compatLnSpc="1">
            <a:prstTxWarp prst="textNoShape">
              <a:avLst/>
            </a:prstTxWarp>
            <a:normAutofit lnSpcReduction="10000"/>
          </a:bodyPr>
          <a:lstStyle/>
          <a:p>
            <a:pPr marL="0" indent="0" algn="just">
              <a:lnSpc>
                <a:spcPct val="90000"/>
              </a:lnSpc>
              <a:spcBef>
                <a:spcPts val="0"/>
              </a:spcBef>
              <a:buSzPts val="2220"/>
              <a:buNone/>
            </a:pPr>
            <a:r>
              <a:rPr lang="en-IN" sz="1665" b="1"/>
              <a:t>Array Used for Maintaining multiple variable names using single name</a:t>
            </a:r>
            <a:endParaRPr/>
          </a:p>
          <a:p>
            <a:pPr marL="0" indent="0" algn="just">
              <a:lnSpc>
                <a:spcPct val="90000"/>
              </a:lnSpc>
              <a:spcBef>
                <a:spcPts val="450"/>
              </a:spcBef>
              <a:buSzPts val="2220"/>
              <a:buNone/>
            </a:pPr>
            <a:r>
              <a:rPr lang="en-IN" sz="1665"/>
              <a:t>Suppose we need to store 5 roll numbers of students then without declaration of array we need to declare following -</a:t>
            </a:r>
            <a:endParaRPr/>
          </a:p>
          <a:p>
            <a:pPr marL="0" indent="0" algn="just">
              <a:lnSpc>
                <a:spcPct val="90000"/>
              </a:lnSpc>
              <a:spcBef>
                <a:spcPts val="450"/>
              </a:spcBef>
              <a:buSzPts val="2220"/>
              <a:buNone/>
            </a:pPr>
            <a:r>
              <a:rPr lang="en-IN" sz="1665"/>
              <a:t>int roll1,roll2,roll3,roll4,roll5;</a:t>
            </a:r>
            <a:endParaRPr/>
          </a:p>
          <a:p>
            <a:pPr marL="342900" indent="-342900" algn="just">
              <a:lnSpc>
                <a:spcPct val="90000"/>
              </a:lnSpc>
              <a:spcBef>
                <a:spcPts val="450"/>
              </a:spcBef>
              <a:buSzPts val="2220"/>
              <a:buAutoNum type="arabicPeriod"/>
            </a:pPr>
            <a:r>
              <a:rPr lang="en-IN" sz="1665"/>
              <a:t>Now in order to get roll number of first student we need to access  roll1.</a:t>
            </a:r>
            <a:endParaRPr/>
          </a:p>
          <a:p>
            <a:pPr marL="342900" indent="-342900" algn="just">
              <a:lnSpc>
                <a:spcPct val="90000"/>
              </a:lnSpc>
              <a:spcBef>
                <a:spcPts val="450"/>
              </a:spcBef>
              <a:buSzPts val="2220"/>
              <a:buAutoNum type="arabicPeriod"/>
            </a:pPr>
            <a:r>
              <a:rPr lang="en-IN" sz="1665"/>
              <a:t>Guess if we need to store roll numbers of 100 students then what will be the procedure.</a:t>
            </a:r>
            <a:endParaRPr/>
          </a:p>
          <a:p>
            <a:pPr marL="342900" indent="-342900" algn="just">
              <a:lnSpc>
                <a:spcPct val="90000"/>
              </a:lnSpc>
              <a:spcBef>
                <a:spcPts val="450"/>
              </a:spcBef>
              <a:buSzPts val="2220"/>
              <a:buAutoNum type="arabicPeriod"/>
            </a:pPr>
            <a:r>
              <a:rPr lang="en-IN" sz="1665"/>
              <a:t>Maintaining all the variables and remembering all these things is very difficult.</a:t>
            </a:r>
            <a:endParaRPr/>
          </a:p>
          <a:p>
            <a:pPr marL="257175" indent="-257175" algn="just">
              <a:lnSpc>
                <a:spcPct val="90000"/>
              </a:lnSpc>
              <a:spcBef>
                <a:spcPts val="450"/>
              </a:spcBef>
              <a:buSzPts val="2220"/>
              <a:buFont typeface="Noto Sans Symbols"/>
              <a:buChar char="⮚"/>
            </a:pPr>
            <a:r>
              <a:rPr lang="en-IN" sz="1665"/>
              <a:t>So we are using array which can store multiple values and we have to remember just single variable name.</a:t>
            </a:r>
            <a:endParaRPr/>
          </a:p>
        </p:txBody>
      </p:sp>
    </p:spTree>
    <p:extLst>
      <p:ext uri="{BB962C8B-B14F-4D97-AF65-F5344CB8AC3E}">
        <p14:creationId xmlns:p14="http://schemas.microsoft.com/office/powerpoint/2010/main" val="2316127351"/>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Sorting </a:t>
            </a:r>
          </a:p>
        </p:txBody>
      </p:sp>
      <p:sp>
        <p:nvSpPr>
          <p:cNvPr id="3" name="Content Placeholder 2"/>
          <p:cNvSpPr>
            <a:spLocks noGrp="1"/>
          </p:cNvSpPr>
          <p:nvPr>
            <p:ph idx="1"/>
          </p:nvPr>
        </p:nvSpPr>
        <p:spPr/>
        <p:txBody>
          <a:bodyPr>
            <a:normAutofit fontScale="92500" lnSpcReduction="20000"/>
          </a:bodyPr>
          <a:lstStyle/>
          <a:p>
            <a:r>
              <a:rPr lang="en-IN" dirty="0"/>
              <a:t>A Sorting Algorithm is used to rearrange a given array or list elements according to a comparison operator on the elements. The comparison operator is used to decide the new order of element in the respective data structure.</a:t>
            </a:r>
          </a:p>
          <a:p>
            <a:r>
              <a:rPr lang="en-IN" b="1" dirty="0"/>
              <a:t>For example</a:t>
            </a:r>
            <a:r>
              <a:rPr lang="en-IN" dirty="0"/>
              <a:t>: The below list of characters is sorted in increasing order of their ASCII values. That is, the character with lesser ASCII value will be placed first than the character with higher ASCII value.</a:t>
            </a:r>
          </a:p>
          <a:p>
            <a:r>
              <a:rPr lang="en-IN" b="1" dirty="0" err="1"/>
              <a:t>zdcba</a:t>
            </a:r>
            <a:r>
              <a:rPr lang="en-IN" dirty="0"/>
              <a:t> WILL BE rearranged as </a:t>
            </a:r>
            <a:r>
              <a:rPr lang="en-IN" b="1" dirty="0" err="1"/>
              <a:t>abcdz</a:t>
            </a:r>
            <a:endParaRPr lang="en-IN" b="1" dirty="0"/>
          </a:p>
        </p:txBody>
      </p:sp>
    </p:spTree>
    <p:extLst>
      <p:ext uri="{BB962C8B-B14F-4D97-AF65-F5344CB8AC3E}">
        <p14:creationId xmlns:p14="http://schemas.microsoft.com/office/powerpoint/2010/main" val="2452789757"/>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buSzPts val="4400"/>
            </a:pPr>
            <a:endParaRPr/>
          </a:p>
        </p:txBody>
      </p:sp>
      <p:sp>
        <p:nvSpPr>
          <p:cNvPr id="274" name="Google Shape;274;p24"/>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spcBef>
                <a:spcPts val="0"/>
              </a:spcBef>
              <a:buSzPts val="2400"/>
              <a:buNone/>
            </a:pPr>
            <a:r>
              <a:rPr lang="en-IN" sz="1800" b="1"/>
              <a:t>Array Can be Used for Sorting Elements</a:t>
            </a:r>
            <a:endParaRPr sz="1800"/>
          </a:p>
          <a:p>
            <a:pPr marL="257175" indent="-257175">
              <a:spcBef>
                <a:spcPts val="450"/>
              </a:spcBef>
              <a:buSzPts val="2400"/>
            </a:pPr>
            <a:r>
              <a:rPr lang="en-IN" sz="1800"/>
              <a:t>We can store elements to be sorted in an array and then by using different sorting technique we can sort the elements.</a:t>
            </a:r>
            <a:endParaRPr/>
          </a:p>
          <a:p>
            <a:pPr marL="0" indent="0">
              <a:spcBef>
                <a:spcPts val="450"/>
              </a:spcBef>
              <a:buSzPts val="2400"/>
              <a:buNone/>
            </a:pPr>
            <a:r>
              <a:rPr lang="en-IN" sz="1800"/>
              <a:t>Different Sorting Techniques are :</a:t>
            </a:r>
            <a:endParaRPr/>
          </a:p>
          <a:p>
            <a:pPr marL="0" indent="0">
              <a:spcBef>
                <a:spcPts val="450"/>
              </a:spcBef>
              <a:buSzPts val="2400"/>
              <a:buNone/>
            </a:pPr>
            <a:r>
              <a:rPr lang="en-IN" sz="1800"/>
              <a:t>1. Bubble Sort</a:t>
            </a:r>
            <a:endParaRPr/>
          </a:p>
          <a:p>
            <a:pPr marL="0" indent="0">
              <a:spcBef>
                <a:spcPts val="450"/>
              </a:spcBef>
              <a:buSzPts val="2400"/>
              <a:buNone/>
            </a:pPr>
            <a:r>
              <a:rPr lang="en-IN" sz="1800"/>
              <a:t>2. Insertion Sort</a:t>
            </a:r>
            <a:endParaRPr/>
          </a:p>
          <a:p>
            <a:pPr marL="0" indent="0">
              <a:spcBef>
                <a:spcPts val="450"/>
              </a:spcBef>
              <a:buSzPts val="2400"/>
              <a:buNone/>
            </a:pPr>
            <a:r>
              <a:rPr lang="en-IN" sz="1800"/>
              <a:t>3. Selection Sort</a:t>
            </a:r>
            <a:endParaRPr/>
          </a:p>
        </p:txBody>
      </p:sp>
    </p:spTree>
    <p:extLst>
      <p:ext uri="{BB962C8B-B14F-4D97-AF65-F5344CB8AC3E}">
        <p14:creationId xmlns:p14="http://schemas.microsoft.com/office/powerpoint/2010/main" val="634394961"/>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l">
              <a:buSzPts val="4400"/>
            </a:pPr>
            <a:r>
              <a:rPr lang="en-IN"/>
              <a:t>Sorting </a:t>
            </a:r>
            <a:endParaRPr/>
          </a:p>
        </p:txBody>
      </p:sp>
      <p:sp>
        <p:nvSpPr>
          <p:cNvPr id="330" name="Google Shape;330;p33"/>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257175" indent="-257175">
              <a:lnSpc>
                <a:spcPct val="90000"/>
              </a:lnSpc>
              <a:spcBef>
                <a:spcPts val="0"/>
              </a:spcBef>
            </a:pPr>
            <a:r>
              <a:rPr lang="en-IN" dirty="0">
                <a:solidFill>
                  <a:schemeClr val="tx1"/>
                </a:solidFill>
              </a:rPr>
              <a:t>Sorting data</a:t>
            </a:r>
            <a:endParaRPr dirty="0">
              <a:solidFill>
                <a:schemeClr val="tx1"/>
              </a:solidFill>
            </a:endParaRPr>
          </a:p>
          <a:p>
            <a:pPr marL="557213" lvl="1" indent="-214313">
              <a:lnSpc>
                <a:spcPct val="90000"/>
              </a:lnSpc>
              <a:spcBef>
                <a:spcPts val="420"/>
              </a:spcBef>
            </a:pPr>
            <a:r>
              <a:rPr lang="en-IN" dirty="0">
                <a:solidFill>
                  <a:schemeClr val="tx1"/>
                </a:solidFill>
              </a:rPr>
              <a:t>Important computing application</a:t>
            </a:r>
            <a:endParaRPr dirty="0">
              <a:solidFill>
                <a:schemeClr val="tx1"/>
              </a:solidFill>
            </a:endParaRPr>
          </a:p>
          <a:p>
            <a:pPr marL="557213" lvl="1" indent="-214313">
              <a:lnSpc>
                <a:spcPct val="90000"/>
              </a:lnSpc>
              <a:spcBef>
                <a:spcPts val="420"/>
              </a:spcBef>
            </a:pPr>
            <a:r>
              <a:rPr lang="en-IN" dirty="0">
                <a:solidFill>
                  <a:schemeClr val="tx1"/>
                </a:solidFill>
              </a:rPr>
              <a:t>Virtually every organization must sort some data </a:t>
            </a:r>
            <a:endParaRPr dirty="0">
              <a:solidFill>
                <a:schemeClr val="tx1"/>
              </a:solidFill>
            </a:endParaRPr>
          </a:p>
        </p:txBody>
      </p:sp>
    </p:spTree>
    <p:extLst>
      <p:ext uri="{BB962C8B-B14F-4D97-AF65-F5344CB8AC3E}">
        <p14:creationId xmlns:p14="http://schemas.microsoft.com/office/powerpoint/2010/main" val="3486530194"/>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0">
                                            <p:txEl>
                                              <p:pRg st="0" end="0"/>
                                            </p:txEl>
                                          </p:spTgt>
                                        </p:tgtEl>
                                        <p:attrNameLst>
                                          <p:attrName>style.visibility</p:attrName>
                                        </p:attrNameLst>
                                      </p:cBhvr>
                                      <p:to>
                                        <p:strVal val="visible"/>
                                      </p:to>
                                    </p:set>
                                    <p:animEffect transition="in" filter="fade">
                                      <p:cBhvr>
                                        <p:cTn id="7" dur="500"/>
                                        <p:tgtEl>
                                          <p:spTgt spid="3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30">
                                            <p:txEl>
                                              <p:pRg st="1" end="1"/>
                                            </p:txEl>
                                          </p:spTgt>
                                        </p:tgtEl>
                                        <p:attrNameLst>
                                          <p:attrName>style.visibility</p:attrName>
                                        </p:attrNameLst>
                                      </p:cBhvr>
                                      <p:to>
                                        <p:strVal val="visible"/>
                                      </p:to>
                                    </p:set>
                                    <p:animEffect transition="in" filter="fade">
                                      <p:cBhvr>
                                        <p:cTn id="10" dur="500"/>
                                        <p:tgtEl>
                                          <p:spTgt spid="33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30">
                                            <p:txEl>
                                              <p:pRg st="2" end="2"/>
                                            </p:txEl>
                                          </p:spTgt>
                                        </p:tgtEl>
                                        <p:attrNameLst>
                                          <p:attrName>style.visibility</p:attrName>
                                        </p:attrNameLst>
                                      </p:cBhvr>
                                      <p:to>
                                        <p:strVal val="visible"/>
                                      </p:to>
                                    </p:set>
                                    <p:animEffect transition="in" filter="fade">
                                      <p:cBhvr>
                                        <p:cTn id="13" dur="500"/>
                                        <p:tgtEl>
                                          <p:spTgt spid="3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794" y="1371600"/>
            <a:ext cx="8229600" cy="4525963"/>
          </a:xfrm>
        </p:spPr>
        <p:txBody>
          <a:bodyPr>
            <a:normAutofit lnSpcReduction="10000"/>
          </a:bodyPr>
          <a:lstStyle/>
          <a:p>
            <a:r>
              <a:rPr lang="en-US" b="1" dirty="0">
                <a:solidFill>
                  <a:schemeClr val="tx1"/>
                </a:solidFill>
              </a:rPr>
              <a:t>Character constants</a:t>
            </a:r>
          </a:p>
          <a:p>
            <a:pPr lvl="1"/>
            <a:r>
              <a:rPr lang="en-US" dirty="0">
                <a:solidFill>
                  <a:schemeClr val="accent1"/>
                </a:solidFill>
              </a:rPr>
              <a:t>Constants enclosed in single quotes(‘ ’). </a:t>
            </a:r>
          </a:p>
          <a:p>
            <a:pPr lvl="1"/>
            <a:r>
              <a:rPr lang="en-US" dirty="0">
                <a:solidFill>
                  <a:schemeClr val="accent1"/>
                </a:solidFill>
              </a:rPr>
              <a:t>It can be any letter from character set.</a:t>
            </a:r>
          </a:p>
          <a:p>
            <a:pPr lvl="1"/>
            <a:endParaRPr lang="en-US" dirty="0">
              <a:solidFill>
                <a:schemeClr val="accent1"/>
              </a:solidFill>
            </a:endParaRPr>
          </a:p>
          <a:p>
            <a:r>
              <a:rPr lang="en-US" b="1" dirty="0">
                <a:solidFill>
                  <a:schemeClr val="tx1"/>
                </a:solidFill>
              </a:rPr>
              <a:t>String Constants</a:t>
            </a:r>
          </a:p>
          <a:p>
            <a:pPr lvl="1"/>
            <a:r>
              <a:rPr lang="en-US" dirty="0">
                <a:solidFill>
                  <a:schemeClr val="accent1"/>
                </a:solidFill>
              </a:rPr>
              <a:t>Set of zero or more characters enclosed in double quotes (</a:t>
            </a:r>
            <a:r>
              <a:rPr lang="en-US" dirty="0" err="1">
                <a:solidFill>
                  <a:schemeClr val="accent1"/>
                </a:solidFill>
              </a:rPr>
              <a:t>eg</a:t>
            </a:r>
            <a:r>
              <a:rPr lang="en-US" dirty="0">
                <a:solidFill>
                  <a:schemeClr val="accent1"/>
                </a:solidFill>
              </a:rPr>
              <a:t>: “ ” )</a:t>
            </a:r>
          </a:p>
          <a:p>
            <a:pPr lvl="1"/>
            <a:r>
              <a:rPr lang="en-US" dirty="0">
                <a:solidFill>
                  <a:schemeClr val="accent1"/>
                </a:solidFill>
              </a:rPr>
              <a:t>It is represented as sequence of characters within double quotes.</a:t>
            </a:r>
          </a:p>
        </p:txBody>
      </p:sp>
      <p:grpSp>
        <p:nvGrpSpPr>
          <p:cNvPr id="5" name="Group 4"/>
          <p:cNvGrpSpPr/>
          <p:nvPr/>
        </p:nvGrpSpPr>
        <p:grpSpPr>
          <a:xfrm>
            <a:off x="4190999" y="5257800"/>
            <a:ext cx="3962401" cy="838200"/>
            <a:chOff x="4190999" y="2438400"/>
            <a:chExt cx="2819401" cy="1243456"/>
          </a:xfrm>
        </p:grpSpPr>
        <p:pic>
          <p:nvPicPr>
            <p:cNvPr id="6" name="Picture 5" descr="example pic.png"/>
            <p:cNvPicPr>
              <a:picLocks noChangeAspect="1"/>
            </p:cNvPicPr>
            <p:nvPr/>
          </p:nvPicPr>
          <p:blipFill>
            <a:blip r:embed="rId2"/>
            <a:stretch>
              <a:fillRect/>
            </a:stretch>
          </p:blipFill>
          <p:spPr>
            <a:xfrm>
              <a:off x="4190999" y="2438400"/>
              <a:ext cx="2819401" cy="1243456"/>
            </a:xfrm>
            <a:prstGeom prst="rect">
              <a:avLst/>
            </a:prstGeom>
          </p:spPr>
        </p:pic>
        <p:sp>
          <p:nvSpPr>
            <p:cNvPr id="7" name="TextBox 6"/>
            <p:cNvSpPr txBox="1"/>
            <p:nvPr/>
          </p:nvSpPr>
          <p:spPr>
            <a:xfrm>
              <a:off x="4267200" y="2819400"/>
              <a:ext cx="2743200" cy="547898"/>
            </a:xfrm>
            <a:prstGeom prst="rect">
              <a:avLst/>
            </a:prstGeom>
            <a:noFill/>
          </p:spPr>
          <p:txBody>
            <a:bodyPr wrap="square" rtlCol="0">
              <a:spAutoFit/>
            </a:bodyPr>
            <a:lstStyle/>
            <a:p>
              <a:pPr lvl="1"/>
              <a:r>
                <a:rPr lang="en-US" dirty="0"/>
                <a:t>Example : “This is C programming”</a:t>
              </a:r>
            </a:p>
          </p:txBody>
        </p:sp>
      </p:grpSp>
      <p:grpSp>
        <p:nvGrpSpPr>
          <p:cNvPr id="9" name="Group 8"/>
          <p:cNvGrpSpPr/>
          <p:nvPr/>
        </p:nvGrpSpPr>
        <p:grpSpPr>
          <a:xfrm>
            <a:off x="4191000" y="2819400"/>
            <a:ext cx="3962401" cy="838200"/>
            <a:chOff x="4190999" y="2438400"/>
            <a:chExt cx="2819401" cy="1243456"/>
          </a:xfrm>
        </p:grpSpPr>
        <p:pic>
          <p:nvPicPr>
            <p:cNvPr id="10" name="Picture 9" descr="example pic.png"/>
            <p:cNvPicPr>
              <a:picLocks noChangeAspect="1"/>
            </p:cNvPicPr>
            <p:nvPr/>
          </p:nvPicPr>
          <p:blipFill>
            <a:blip r:embed="rId2"/>
            <a:stretch>
              <a:fillRect/>
            </a:stretch>
          </p:blipFill>
          <p:spPr>
            <a:xfrm>
              <a:off x="4190999" y="2438400"/>
              <a:ext cx="2819401" cy="1243456"/>
            </a:xfrm>
            <a:prstGeom prst="rect">
              <a:avLst/>
            </a:prstGeom>
          </p:spPr>
        </p:pic>
        <p:sp>
          <p:nvSpPr>
            <p:cNvPr id="11" name="TextBox 10"/>
            <p:cNvSpPr txBox="1"/>
            <p:nvPr/>
          </p:nvSpPr>
          <p:spPr>
            <a:xfrm>
              <a:off x="4267200" y="2819400"/>
              <a:ext cx="2743200" cy="547898"/>
            </a:xfrm>
            <a:prstGeom prst="rect">
              <a:avLst/>
            </a:prstGeom>
            <a:noFill/>
          </p:spPr>
          <p:txBody>
            <a:bodyPr wrap="square" rtlCol="0">
              <a:spAutoFit/>
            </a:bodyPr>
            <a:lstStyle/>
            <a:p>
              <a:pPr lvl="1"/>
              <a:r>
                <a:rPr lang="en-US" dirty="0"/>
                <a:t>Example : ‘\n’, ‘\t’ or ‘a’</a:t>
              </a:r>
            </a:p>
          </p:txBody>
        </p:sp>
      </p:grpSp>
    </p:spTree>
    <p:extLst>
      <p:ext uri="{BB962C8B-B14F-4D97-AF65-F5344CB8AC3E}">
        <p14:creationId xmlns:p14="http://schemas.microsoft.com/office/powerpoint/2010/main" val="1111344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4"/>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l">
              <a:buSzPts val="4400"/>
            </a:pPr>
            <a:r>
              <a:rPr lang="en-IN"/>
              <a:t>Bubble sort</a:t>
            </a:r>
            <a:endParaRPr/>
          </a:p>
        </p:txBody>
      </p:sp>
      <p:sp>
        <p:nvSpPr>
          <p:cNvPr id="336" name="Google Shape;336;p34"/>
          <p:cNvSpPr txBox="1">
            <a:spLocks noGrp="1"/>
          </p:cNvSpPr>
          <p:nvPr>
            <p:ph type="body" idx="1"/>
          </p:nvPr>
        </p:nvSpPr>
        <p:spPr>
          <a:xfrm>
            <a:off x="1485900" y="2057400"/>
            <a:ext cx="6172200" cy="3423828"/>
          </a:xfrm>
          <a:prstGeom prst="rect">
            <a:avLst/>
          </a:prstGeom>
          <a:noFill/>
          <a:ln>
            <a:noFill/>
          </a:ln>
        </p:spPr>
        <p:txBody>
          <a:bodyPr spcFirstLastPara="1" vert="horz" wrap="square" lIns="68569" tIns="34275" rIns="68569" bIns="34275" numCol="1" anchor="t" anchorCtr="0" compatLnSpc="1">
            <a:prstTxWarp prst="textNoShape">
              <a:avLst/>
            </a:prstTxWarp>
            <a:normAutofit fontScale="92500" lnSpcReduction="10000"/>
          </a:bodyPr>
          <a:lstStyle/>
          <a:p>
            <a:pPr marL="257175" indent="-257175">
              <a:lnSpc>
                <a:spcPct val="90000"/>
              </a:lnSpc>
              <a:spcBef>
                <a:spcPts val="0"/>
              </a:spcBef>
              <a:buNone/>
            </a:pPr>
            <a:r>
              <a:rPr lang="en-IN" dirty="0">
                <a:solidFill>
                  <a:schemeClr val="tx1"/>
                </a:solidFill>
              </a:rPr>
              <a:t>Bubble sort (sinking sort) </a:t>
            </a:r>
            <a:endParaRPr dirty="0">
              <a:solidFill>
                <a:schemeClr val="tx1"/>
              </a:solidFill>
            </a:endParaRPr>
          </a:p>
          <a:p>
            <a:pPr marL="257175" indent="-257175">
              <a:lnSpc>
                <a:spcPct val="90000"/>
              </a:lnSpc>
              <a:spcBef>
                <a:spcPts val="480"/>
              </a:spcBef>
            </a:pPr>
            <a:r>
              <a:rPr lang="en-IN" dirty="0">
                <a:solidFill>
                  <a:schemeClr val="tx1"/>
                </a:solidFill>
              </a:rPr>
              <a:t>A simple but inefficient sorting technique. </a:t>
            </a:r>
            <a:endParaRPr dirty="0">
              <a:solidFill>
                <a:schemeClr val="tx1"/>
              </a:solidFill>
            </a:endParaRPr>
          </a:p>
          <a:p>
            <a:pPr marL="557213" lvl="1" indent="-214313">
              <a:lnSpc>
                <a:spcPct val="90000"/>
              </a:lnSpc>
              <a:spcBef>
                <a:spcPts val="420"/>
              </a:spcBef>
            </a:pPr>
            <a:r>
              <a:rPr lang="en-IN" dirty="0">
                <a:solidFill>
                  <a:schemeClr val="tx1"/>
                </a:solidFill>
              </a:rPr>
              <a:t>Several passes through the array </a:t>
            </a:r>
            <a:endParaRPr dirty="0">
              <a:solidFill>
                <a:schemeClr val="tx1"/>
              </a:solidFill>
            </a:endParaRPr>
          </a:p>
          <a:p>
            <a:pPr marL="557213" lvl="1" indent="-214313">
              <a:lnSpc>
                <a:spcPct val="90000"/>
              </a:lnSpc>
              <a:spcBef>
                <a:spcPts val="420"/>
              </a:spcBef>
            </a:pPr>
            <a:r>
              <a:rPr lang="en-IN" dirty="0">
                <a:solidFill>
                  <a:schemeClr val="tx1"/>
                </a:solidFill>
              </a:rPr>
              <a:t>Successive pairs of elements are compared </a:t>
            </a:r>
            <a:endParaRPr dirty="0">
              <a:solidFill>
                <a:schemeClr val="tx1"/>
              </a:solidFill>
            </a:endParaRPr>
          </a:p>
          <a:p>
            <a:pPr marL="857250" lvl="2" indent="-171450">
              <a:lnSpc>
                <a:spcPct val="90000"/>
              </a:lnSpc>
              <a:spcBef>
                <a:spcPts val="360"/>
              </a:spcBef>
            </a:pPr>
            <a:r>
              <a:rPr lang="en-IN" dirty="0">
                <a:solidFill>
                  <a:schemeClr val="tx1"/>
                </a:solidFill>
              </a:rPr>
              <a:t>If increasing order (or identical ), no change</a:t>
            </a:r>
            <a:endParaRPr dirty="0">
              <a:solidFill>
                <a:schemeClr val="tx1"/>
              </a:solidFill>
            </a:endParaRPr>
          </a:p>
          <a:p>
            <a:pPr marL="857250" lvl="2" indent="-171450">
              <a:lnSpc>
                <a:spcPct val="90000"/>
              </a:lnSpc>
              <a:spcBef>
                <a:spcPts val="360"/>
              </a:spcBef>
            </a:pPr>
            <a:r>
              <a:rPr lang="en-IN" dirty="0">
                <a:solidFill>
                  <a:schemeClr val="tx1"/>
                </a:solidFill>
              </a:rPr>
              <a:t>If decreasing order, elements exchanged</a:t>
            </a:r>
            <a:endParaRPr dirty="0">
              <a:solidFill>
                <a:schemeClr val="tx1"/>
              </a:solidFill>
            </a:endParaRPr>
          </a:p>
          <a:p>
            <a:pPr marL="557213" lvl="1" indent="-214313">
              <a:lnSpc>
                <a:spcPct val="90000"/>
              </a:lnSpc>
              <a:spcBef>
                <a:spcPts val="420"/>
              </a:spcBef>
            </a:pPr>
            <a:r>
              <a:rPr lang="en-IN" dirty="0">
                <a:solidFill>
                  <a:schemeClr val="tx1"/>
                </a:solidFill>
              </a:rPr>
              <a:t>Repeat</a:t>
            </a:r>
            <a:endParaRPr dirty="0">
              <a:solidFill>
                <a:schemeClr val="tx1"/>
              </a:solidFill>
            </a:endParaRPr>
          </a:p>
        </p:txBody>
      </p:sp>
    </p:spTree>
    <p:extLst>
      <p:ext uri="{BB962C8B-B14F-4D97-AF65-F5344CB8AC3E}">
        <p14:creationId xmlns:p14="http://schemas.microsoft.com/office/powerpoint/2010/main" val="965340897"/>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6">
                                            <p:txEl>
                                              <p:pRg st="0" end="0"/>
                                            </p:txEl>
                                          </p:spTgt>
                                        </p:tgtEl>
                                        <p:attrNameLst>
                                          <p:attrName>style.visibility</p:attrName>
                                        </p:attrNameLst>
                                      </p:cBhvr>
                                      <p:to>
                                        <p:strVal val="visible"/>
                                      </p:to>
                                    </p:set>
                                    <p:animEffect transition="in" filter="fade">
                                      <p:cBhvr>
                                        <p:cTn id="7" dur="500"/>
                                        <p:tgtEl>
                                          <p:spTgt spid="33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36">
                                            <p:txEl>
                                              <p:pRg st="1" end="1"/>
                                            </p:txEl>
                                          </p:spTgt>
                                        </p:tgtEl>
                                        <p:attrNameLst>
                                          <p:attrName>style.visibility</p:attrName>
                                        </p:attrNameLst>
                                      </p:cBhvr>
                                      <p:to>
                                        <p:strVal val="visible"/>
                                      </p:to>
                                    </p:set>
                                    <p:animEffect transition="in" filter="fade">
                                      <p:cBhvr>
                                        <p:cTn id="10" dur="500"/>
                                        <p:tgtEl>
                                          <p:spTgt spid="33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36">
                                            <p:txEl>
                                              <p:pRg st="2" end="2"/>
                                            </p:txEl>
                                          </p:spTgt>
                                        </p:tgtEl>
                                        <p:attrNameLst>
                                          <p:attrName>style.visibility</p:attrName>
                                        </p:attrNameLst>
                                      </p:cBhvr>
                                      <p:to>
                                        <p:strVal val="visible"/>
                                      </p:to>
                                    </p:set>
                                    <p:animEffect transition="in" filter="fade">
                                      <p:cBhvr>
                                        <p:cTn id="13" dur="500"/>
                                        <p:tgtEl>
                                          <p:spTgt spid="33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36">
                                            <p:txEl>
                                              <p:pRg st="3" end="3"/>
                                            </p:txEl>
                                          </p:spTgt>
                                        </p:tgtEl>
                                        <p:attrNameLst>
                                          <p:attrName>style.visibility</p:attrName>
                                        </p:attrNameLst>
                                      </p:cBhvr>
                                      <p:to>
                                        <p:strVal val="visible"/>
                                      </p:to>
                                    </p:set>
                                    <p:animEffect transition="in" filter="fade">
                                      <p:cBhvr>
                                        <p:cTn id="16" dur="500"/>
                                        <p:tgtEl>
                                          <p:spTgt spid="33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36">
                                            <p:txEl>
                                              <p:pRg st="4" end="4"/>
                                            </p:txEl>
                                          </p:spTgt>
                                        </p:tgtEl>
                                        <p:attrNameLst>
                                          <p:attrName>style.visibility</p:attrName>
                                        </p:attrNameLst>
                                      </p:cBhvr>
                                      <p:to>
                                        <p:strVal val="visible"/>
                                      </p:to>
                                    </p:set>
                                    <p:animEffect transition="in" filter="fade">
                                      <p:cBhvr>
                                        <p:cTn id="19" dur="500"/>
                                        <p:tgtEl>
                                          <p:spTgt spid="33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36">
                                            <p:txEl>
                                              <p:pRg st="5" end="5"/>
                                            </p:txEl>
                                          </p:spTgt>
                                        </p:tgtEl>
                                        <p:attrNameLst>
                                          <p:attrName>style.visibility</p:attrName>
                                        </p:attrNameLst>
                                      </p:cBhvr>
                                      <p:to>
                                        <p:strVal val="visible"/>
                                      </p:to>
                                    </p:set>
                                    <p:animEffect transition="in" filter="fade">
                                      <p:cBhvr>
                                        <p:cTn id="22" dur="500"/>
                                        <p:tgtEl>
                                          <p:spTgt spid="33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36">
                                            <p:txEl>
                                              <p:pRg st="6" end="6"/>
                                            </p:txEl>
                                          </p:spTgt>
                                        </p:tgtEl>
                                        <p:attrNameLst>
                                          <p:attrName>style.visibility</p:attrName>
                                        </p:attrNameLst>
                                      </p:cBhvr>
                                      <p:to>
                                        <p:strVal val="visible"/>
                                      </p:to>
                                    </p:set>
                                    <p:animEffect transition="in" filter="fade">
                                      <p:cBhvr>
                                        <p:cTn id="25" dur="500"/>
                                        <p:tgtEl>
                                          <p:spTgt spid="33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5"/>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l">
              <a:buSzPts val="4400"/>
            </a:pPr>
            <a:r>
              <a:rPr lang="en-IN"/>
              <a:t>Bubble sort</a:t>
            </a:r>
            <a:endParaRPr/>
          </a:p>
        </p:txBody>
      </p:sp>
      <p:grpSp>
        <p:nvGrpSpPr>
          <p:cNvPr id="342" name="Google Shape;342;p35"/>
          <p:cNvGrpSpPr/>
          <p:nvPr/>
        </p:nvGrpSpPr>
        <p:grpSpPr>
          <a:xfrm>
            <a:off x="1655676" y="2064477"/>
            <a:ext cx="6237312" cy="3809136"/>
            <a:chOff x="683568" y="1609636"/>
            <a:chExt cx="8316416" cy="5078847"/>
          </a:xfrm>
        </p:grpSpPr>
        <p:grpSp>
          <p:nvGrpSpPr>
            <p:cNvPr id="343" name="Google Shape;343;p35"/>
            <p:cNvGrpSpPr/>
            <p:nvPr/>
          </p:nvGrpSpPr>
          <p:grpSpPr>
            <a:xfrm>
              <a:off x="6696744" y="1609636"/>
              <a:ext cx="2303240" cy="4214751"/>
              <a:chOff x="6696744" y="1609636"/>
              <a:chExt cx="2303240" cy="4214751"/>
            </a:xfrm>
          </p:grpSpPr>
          <p:sp>
            <p:nvSpPr>
              <p:cNvPr id="344" name="Google Shape;344;p35"/>
              <p:cNvSpPr txBox="1"/>
              <p:nvPr/>
            </p:nvSpPr>
            <p:spPr>
              <a:xfrm>
                <a:off x="6696744" y="1609636"/>
                <a:ext cx="2267744" cy="523180"/>
              </a:xfrm>
              <a:prstGeom prst="rect">
                <a:avLst/>
              </a:prstGeom>
              <a:noFill/>
              <a:ln>
                <a:noFill/>
              </a:ln>
            </p:spPr>
            <p:txBody>
              <a:bodyPr spcFirstLastPara="1" wrap="square" lIns="68569" tIns="34275" rIns="68569" bIns="34275" anchor="t" anchorCtr="0">
                <a:spAutoFit/>
              </a:bodyPr>
              <a:lstStyle/>
              <a:p>
                <a:r>
                  <a:rPr lang="en-IN" sz="2100">
                    <a:solidFill>
                      <a:schemeClr val="accent1"/>
                    </a:solidFill>
                    <a:latin typeface="Calibri"/>
                    <a:ea typeface="Calibri"/>
                    <a:cs typeface="Calibri"/>
                    <a:sym typeface="Calibri"/>
                  </a:rPr>
                  <a:t>Original array</a:t>
                </a:r>
                <a:endParaRPr sz="2100">
                  <a:solidFill>
                    <a:schemeClr val="accent1"/>
                  </a:solidFill>
                  <a:latin typeface="Calibri"/>
                  <a:ea typeface="Calibri"/>
                  <a:cs typeface="Calibri"/>
                  <a:sym typeface="Calibri"/>
                </a:endParaRPr>
              </a:p>
            </p:txBody>
          </p:sp>
          <p:sp>
            <p:nvSpPr>
              <p:cNvPr id="345" name="Google Shape;345;p35"/>
              <p:cNvSpPr txBox="1"/>
              <p:nvPr/>
            </p:nvSpPr>
            <p:spPr>
              <a:xfrm>
                <a:off x="6696744" y="2347951"/>
                <a:ext cx="2267744" cy="523180"/>
              </a:xfrm>
              <a:prstGeom prst="rect">
                <a:avLst/>
              </a:prstGeom>
              <a:noFill/>
              <a:ln>
                <a:noFill/>
              </a:ln>
            </p:spPr>
            <p:txBody>
              <a:bodyPr spcFirstLastPara="1" wrap="square" lIns="68569" tIns="34275" rIns="68569" bIns="34275" anchor="t" anchorCtr="0">
                <a:spAutoFit/>
              </a:bodyPr>
              <a:lstStyle/>
              <a:p>
                <a:r>
                  <a:rPr lang="en-IN" sz="2100">
                    <a:solidFill>
                      <a:schemeClr val="accent1"/>
                    </a:solidFill>
                    <a:latin typeface="Calibri"/>
                    <a:ea typeface="Calibri"/>
                    <a:cs typeface="Calibri"/>
                    <a:sym typeface="Calibri"/>
                  </a:rPr>
                  <a:t>After pass 1</a:t>
                </a:r>
                <a:endParaRPr sz="2100">
                  <a:solidFill>
                    <a:schemeClr val="accent1"/>
                  </a:solidFill>
                  <a:latin typeface="Calibri"/>
                  <a:ea typeface="Calibri"/>
                  <a:cs typeface="Calibri"/>
                  <a:sym typeface="Calibri"/>
                </a:endParaRPr>
              </a:p>
            </p:txBody>
          </p:sp>
          <p:sp>
            <p:nvSpPr>
              <p:cNvPr id="346" name="Google Shape;346;p35"/>
              <p:cNvSpPr txBox="1"/>
              <p:nvPr/>
            </p:nvSpPr>
            <p:spPr>
              <a:xfrm>
                <a:off x="6732240" y="3086264"/>
                <a:ext cx="2267744" cy="523180"/>
              </a:xfrm>
              <a:prstGeom prst="rect">
                <a:avLst/>
              </a:prstGeom>
              <a:noFill/>
              <a:ln>
                <a:noFill/>
              </a:ln>
            </p:spPr>
            <p:txBody>
              <a:bodyPr spcFirstLastPara="1" wrap="square" lIns="68569" tIns="34275" rIns="68569" bIns="34275" anchor="t" anchorCtr="0">
                <a:spAutoFit/>
              </a:bodyPr>
              <a:lstStyle/>
              <a:p>
                <a:r>
                  <a:rPr lang="en-IN" sz="2100">
                    <a:solidFill>
                      <a:schemeClr val="accent1"/>
                    </a:solidFill>
                    <a:latin typeface="Calibri"/>
                    <a:ea typeface="Calibri"/>
                    <a:cs typeface="Calibri"/>
                    <a:sym typeface="Calibri"/>
                  </a:rPr>
                  <a:t>After pass 2</a:t>
                </a:r>
                <a:endParaRPr sz="2100">
                  <a:solidFill>
                    <a:schemeClr val="accent1"/>
                  </a:solidFill>
                  <a:latin typeface="Calibri"/>
                  <a:ea typeface="Calibri"/>
                  <a:cs typeface="Calibri"/>
                  <a:sym typeface="Calibri"/>
                </a:endParaRPr>
              </a:p>
            </p:txBody>
          </p:sp>
          <p:sp>
            <p:nvSpPr>
              <p:cNvPr id="347" name="Google Shape;347;p35"/>
              <p:cNvSpPr txBox="1"/>
              <p:nvPr/>
            </p:nvSpPr>
            <p:spPr>
              <a:xfrm>
                <a:off x="6732240" y="3824578"/>
                <a:ext cx="2267744" cy="523180"/>
              </a:xfrm>
              <a:prstGeom prst="rect">
                <a:avLst/>
              </a:prstGeom>
              <a:noFill/>
              <a:ln>
                <a:noFill/>
              </a:ln>
            </p:spPr>
            <p:txBody>
              <a:bodyPr spcFirstLastPara="1" wrap="square" lIns="68569" tIns="34275" rIns="68569" bIns="34275" anchor="t" anchorCtr="0">
                <a:spAutoFit/>
              </a:bodyPr>
              <a:lstStyle/>
              <a:p>
                <a:r>
                  <a:rPr lang="en-IN" sz="2100">
                    <a:solidFill>
                      <a:schemeClr val="accent1"/>
                    </a:solidFill>
                    <a:latin typeface="Calibri"/>
                    <a:ea typeface="Calibri"/>
                    <a:cs typeface="Calibri"/>
                    <a:sym typeface="Calibri"/>
                  </a:rPr>
                  <a:t>After pass 3</a:t>
                </a:r>
                <a:endParaRPr sz="2100">
                  <a:solidFill>
                    <a:schemeClr val="accent1"/>
                  </a:solidFill>
                  <a:latin typeface="Calibri"/>
                  <a:ea typeface="Calibri"/>
                  <a:cs typeface="Calibri"/>
                  <a:sym typeface="Calibri"/>
                </a:endParaRPr>
              </a:p>
            </p:txBody>
          </p:sp>
          <p:sp>
            <p:nvSpPr>
              <p:cNvPr id="348" name="Google Shape;348;p35"/>
              <p:cNvSpPr txBox="1"/>
              <p:nvPr/>
            </p:nvSpPr>
            <p:spPr>
              <a:xfrm>
                <a:off x="6732240" y="4562892"/>
                <a:ext cx="2267744" cy="523180"/>
              </a:xfrm>
              <a:prstGeom prst="rect">
                <a:avLst/>
              </a:prstGeom>
              <a:noFill/>
              <a:ln>
                <a:noFill/>
              </a:ln>
            </p:spPr>
            <p:txBody>
              <a:bodyPr spcFirstLastPara="1" wrap="square" lIns="68569" tIns="34275" rIns="68569" bIns="34275" anchor="t" anchorCtr="0">
                <a:spAutoFit/>
              </a:bodyPr>
              <a:lstStyle/>
              <a:p>
                <a:r>
                  <a:rPr lang="en-IN" sz="2100">
                    <a:solidFill>
                      <a:schemeClr val="accent1"/>
                    </a:solidFill>
                    <a:latin typeface="Calibri"/>
                    <a:ea typeface="Calibri"/>
                    <a:cs typeface="Calibri"/>
                    <a:sym typeface="Calibri"/>
                  </a:rPr>
                  <a:t>After pass 4</a:t>
                </a:r>
                <a:endParaRPr sz="2100">
                  <a:solidFill>
                    <a:schemeClr val="accent1"/>
                  </a:solidFill>
                  <a:latin typeface="Calibri"/>
                  <a:ea typeface="Calibri"/>
                  <a:cs typeface="Calibri"/>
                  <a:sym typeface="Calibri"/>
                </a:endParaRPr>
              </a:p>
            </p:txBody>
          </p:sp>
          <p:sp>
            <p:nvSpPr>
              <p:cNvPr id="349" name="Google Shape;349;p35"/>
              <p:cNvSpPr txBox="1"/>
              <p:nvPr/>
            </p:nvSpPr>
            <p:spPr>
              <a:xfrm>
                <a:off x="6732240" y="5301207"/>
                <a:ext cx="2267744" cy="523180"/>
              </a:xfrm>
              <a:prstGeom prst="rect">
                <a:avLst/>
              </a:prstGeom>
              <a:noFill/>
              <a:ln>
                <a:noFill/>
              </a:ln>
            </p:spPr>
            <p:txBody>
              <a:bodyPr spcFirstLastPara="1" wrap="square" lIns="68569" tIns="34275" rIns="68569" bIns="34275" anchor="t" anchorCtr="0">
                <a:spAutoFit/>
              </a:bodyPr>
              <a:lstStyle/>
              <a:p>
                <a:r>
                  <a:rPr lang="en-IN" sz="2100">
                    <a:solidFill>
                      <a:schemeClr val="accent1"/>
                    </a:solidFill>
                    <a:latin typeface="Calibri"/>
                    <a:ea typeface="Calibri"/>
                    <a:cs typeface="Calibri"/>
                    <a:sym typeface="Calibri"/>
                  </a:rPr>
                  <a:t>After pass 5</a:t>
                </a:r>
                <a:endParaRPr sz="2100">
                  <a:solidFill>
                    <a:schemeClr val="accent1"/>
                  </a:solidFill>
                  <a:latin typeface="Calibri"/>
                  <a:ea typeface="Calibri"/>
                  <a:cs typeface="Calibri"/>
                  <a:sym typeface="Calibri"/>
                </a:endParaRPr>
              </a:p>
            </p:txBody>
          </p:sp>
        </p:grpSp>
        <p:sp>
          <p:nvSpPr>
            <p:cNvPr id="350" name="Google Shape;350;p35"/>
            <p:cNvSpPr txBox="1"/>
            <p:nvPr/>
          </p:nvSpPr>
          <p:spPr>
            <a:xfrm>
              <a:off x="683568" y="6165303"/>
              <a:ext cx="6984776" cy="523180"/>
            </a:xfrm>
            <a:prstGeom prst="rect">
              <a:avLst/>
            </a:prstGeom>
            <a:noFill/>
            <a:ln>
              <a:noFill/>
            </a:ln>
          </p:spPr>
          <p:txBody>
            <a:bodyPr spcFirstLastPara="1" wrap="square" lIns="68569" tIns="34275" rIns="68569" bIns="34275" anchor="t" anchorCtr="0">
              <a:spAutoFit/>
            </a:bodyPr>
            <a:lstStyle/>
            <a:p>
              <a:r>
                <a:rPr lang="en-IN" sz="2100">
                  <a:solidFill>
                    <a:schemeClr val="accent1"/>
                  </a:solidFill>
                  <a:latin typeface="Calibri"/>
                  <a:ea typeface="Calibri"/>
                  <a:cs typeface="Calibri"/>
                  <a:sym typeface="Calibri"/>
                </a:rPr>
                <a:t>Total number of pass required for sorting: </a:t>
              </a:r>
              <a:r>
                <a:rPr lang="en-IN" sz="2100">
                  <a:solidFill>
                    <a:schemeClr val="accent1"/>
                  </a:solidFill>
                </a:rPr>
                <a:t>n-1</a:t>
              </a:r>
              <a:endParaRPr sz="2100">
                <a:solidFill>
                  <a:schemeClr val="accent1"/>
                </a:solidFill>
              </a:endParaRPr>
            </a:p>
          </p:txBody>
        </p:sp>
      </p:grpSp>
      <p:graphicFrame>
        <p:nvGraphicFramePr>
          <p:cNvPr id="351" name="Google Shape;351;p35"/>
          <p:cNvGraphicFramePr/>
          <p:nvPr/>
        </p:nvGraphicFramePr>
        <p:xfrm>
          <a:off x="1143000" y="2057400"/>
          <a:ext cx="4814328" cy="3240000"/>
        </p:xfrm>
        <a:graphic>
          <a:graphicData uri="http://schemas.openxmlformats.org/drawingml/2006/table">
            <a:tbl>
              <a:tblPr>
                <a:noFill/>
              </a:tblPr>
              <a:tblGrid>
                <a:gridCol w="802388">
                  <a:extLst>
                    <a:ext uri="{9D8B030D-6E8A-4147-A177-3AD203B41FA5}">
                      <a16:colId xmlns:a16="http://schemas.microsoft.com/office/drawing/2014/main" val="20000"/>
                    </a:ext>
                  </a:extLst>
                </a:gridCol>
                <a:gridCol w="802388">
                  <a:extLst>
                    <a:ext uri="{9D8B030D-6E8A-4147-A177-3AD203B41FA5}">
                      <a16:colId xmlns:a16="http://schemas.microsoft.com/office/drawing/2014/main" val="20001"/>
                    </a:ext>
                  </a:extLst>
                </a:gridCol>
                <a:gridCol w="802388">
                  <a:extLst>
                    <a:ext uri="{9D8B030D-6E8A-4147-A177-3AD203B41FA5}">
                      <a16:colId xmlns:a16="http://schemas.microsoft.com/office/drawing/2014/main" val="20002"/>
                    </a:ext>
                  </a:extLst>
                </a:gridCol>
                <a:gridCol w="802388">
                  <a:extLst>
                    <a:ext uri="{9D8B030D-6E8A-4147-A177-3AD203B41FA5}">
                      <a16:colId xmlns:a16="http://schemas.microsoft.com/office/drawing/2014/main" val="20003"/>
                    </a:ext>
                  </a:extLst>
                </a:gridCol>
                <a:gridCol w="802388">
                  <a:extLst>
                    <a:ext uri="{9D8B030D-6E8A-4147-A177-3AD203B41FA5}">
                      <a16:colId xmlns:a16="http://schemas.microsoft.com/office/drawing/2014/main" val="20004"/>
                    </a:ext>
                  </a:extLst>
                </a:gridCol>
                <a:gridCol w="802388">
                  <a:extLst>
                    <a:ext uri="{9D8B030D-6E8A-4147-A177-3AD203B41FA5}">
                      <a16:colId xmlns:a16="http://schemas.microsoft.com/office/drawing/2014/main" val="20005"/>
                    </a:ext>
                  </a:extLst>
                </a:gridCol>
              </a:tblGrid>
              <a:tr h="540000">
                <a:tc>
                  <a:txBody>
                    <a:bodyPr/>
                    <a:lstStyle/>
                    <a:p>
                      <a:pPr marL="0" marR="0" lvl="0" indent="0" algn="ctr" rtl="0">
                        <a:spcBef>
                          <a:spcPts val="0"/>
                        </a:spcBef>
                        <a:spcAft>
                          <a:spcPts val="0"/>
                        </a:spcAft>
                        <a:buNone/>
                      </a:pPr>
                      <a:r>
                        <a:rPr lang="en-IN" sz="1400" u="none" strike="noStrike" cap="none"/>
                        <a:t>77</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56</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10</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34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2</a:t>
                      </a:r>
                      <a:endParaRPr sz="1400" u="none" strike="noStrike" cap="none"/>
                    </a:p>
                  </a:txBody>
                  <a:tcPr marL="68588" marR="68588" marT="34294" marB="34294" anchor="ctr"/>
                </a:tc>
                <a:extLst>
                  <a:ext uri="{0D108BD9-81ED-4DB2-BD59-A6C34878D82A}">
                    <a16:rowId xmlns:a16="http://schemas.microsoft.com/office/drawing/2014/main" val="10000"/>
                  </a:ext>
                </a:extLst>
              </a:tr>
              <a:tr h="540000">
                <a:tc>
                  <a:txBody>
                    <a:bodyPr/>
                    <a:lstStyle/>
                    <a:p>
                      <a:pPr marL="0" marR="0" lvl="0" indent="0" algn="ctr" rtl="0">
                        <a:spcBef>
                          <a:spcPts val="0"/>
                        </a:spcBef>
                        <a:spcAft>
                          <a:spcPts val="0"/>
                        </a:spcAft>
                        <a:buNone/>
                      </a:pPr>
                      <a:r>
                        <a:rPr lang="en-IN" sz="1400" u="none" strike="noStrike" cap="none"/>
                        <a:t>56</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10</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34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2</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77</a:t>
                      </a:r>
                      <a:endParaRPr sz="1400" u="none" strike="noStrike" cap="none"/>
                    </a:p>
                  </a:txBody>
                  <a:tcPr marL="68588" marR="68588" marT="34294" marB="34294" anchor="ctr"/>
                </a:tc>
                <a:extLst>
                  <a:ext uri="{0D108BD9-81ED-4DB2-BD59-A6C34878D82A}">
                    <a16:rowId xmlns:a16="http://schemas.microsoft.com/office/drawing/2014/main" val="10001"/>
                  </a:ext>
                </a:extLst>
              </a:tr>
              <a:tr h="540000">
                <a:tc>
                  <a:txBody>
                    <a:bodyPr/>
                    <a:lstStyle/>
                    <a:p>
                      <a:pPr marL="0" marR="0" lvl="0" indent="0" algn="ctr" rtl="0">
                        <a:spcBef>
                          <a:spcPts val="0"/>
                        </a:spcBef>
                        <a:spcAft>
                          <a:spcPts val="0"/>
                        </a:spcAft>
                        <a:buNone/>
                      </a:pPr>
                      <a:r>
                        <a:rPr lang="en-IN" sz="1400" u="none" strike="noStrike" cap="none"/>
                        <a:t>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10</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34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2</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56</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77</a:t>
                      </a:r>
                      <a:endParaRPr sz="1400" u="none" strike="noStrike" cap="none"/>
                    </a:p>
                  </a:txBody>
                  <a:tcPr marL="68588" marR="68588" marT="34294" marB="34294" anchor="ctr"/>
                </a:tc>
                <a:extLst>
                  <a:ext uri="{0D108BD9-81ED-4DB2-BD59-A6C34878D82A}">
                    <a16:rowId xmlns:a16="http://schemas.microsoft.com/office/drawing/2014/main" val="10002"/>
                  </a:ext>
                </a:extLst>
              </a:tr>
              <a:tr h="540000">
                <a:tc>
                  <a:txBody>
                    <a:bodyPr/>
                    <a:lstStyle/>
                    <a:p>
                      <a:pPr marL="0" marR="0" lvl="0" indent="0" algn="ctr" rtl="0">
                        <a:spcBef>
                          <a:spcPts val="0"/>
                        </a:spcBef>
                        <a:spcAft>
                          <a:spcPts val="0"/>
                        </a:spcAft>
                        <a:buNone/>
                      </a:pPr>
                      <a:r>
                        <a:rPr lang="en-IN" sz="1400" u="none" strike="noStrike" cap="none"/>
                        <a:t>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10</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2</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34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56</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77</a:t>
                      </a:r>
                      <a:endParaRPr sz="1400" u="none" strike="noStrike" cap="none"/>
                    </a:p>
                  </a:txBody>
                  <a:tcPr marL="68588" marR="68588" marT="34294" marB="34294" anchor="ctr"/>
                </a:tc>
                <a:extLst>
                  <a:ext uri="{0D108BD9-81ED-4DB2-BD59-A6C34878D82A}">
                    <a16:rowId xmlns:a16="http://schemas.microsoft.com/office/drawing/2014/main" val="10003"/>
                  </a:ext>
                </a:extLst>
              </a:tr>
              <a:tr h="540000">
                <a:tc>
                  <a:txBody>
                    <a:bodyPr/>
                    <a:lstStyle/>
                    <a:p>
                      <a:pPr marL="0" marR="0" lvl="0" indent="0" algn="ctr" rtl="0">
                        <a:spcBef>
                          <a:spcPts val="0"/>
                        </a:spcBef>
                        <a:spcAft>
                          <a:spcPts val="0"/>
                        </a:spcAft>
                        <a:buNone/>
                      </a:pPr>
                      <a:r>
                        <a:rPr lang="en-IN" sz="1400" u="none" strike="noStrike" cap="none"/>
                        <a:t>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2</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10</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34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56</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77</a:t>
                      </a:r>
                      <a:endParaRPr sz="1400" u="none" strike="noStrike" cap="none"/>
                    </a:p>
                  </a:txBody>
                  <a:tcPr marL="68588" marR="68588" marT="34294" marB="34294" anchor="ctr"/>
                </a:tc>
                <a:extLst>
                  <a:ext uri="{0D108BD9-81ED-4DB2-BD59-A6C34878D82A}">
                    <a16:rowId xmlns:a16="http://schemas.microsoft.com/office/drawing/2014/main" val="10004"/>
                  </a:ext>
                </a:extLst>
              </a:tr>
              <a:tr h="540000">
                <a:tc>
                  <a:txBody>
                    <a:bodyPr/>
                    <a:lstStyle/>
                    <a:p>
                      <a:pPr marL="0" marR="0" lvl="0" indent="0" algn="ctr" rtl="0">
                        <a:spcBef>
                          <a:spcPts val="0"/>
                        </a:spcBef>
                        <a:spcAft>
                          <a:spcPts val="0"/>
                        </a:spcAft>
                        <a:buNone/>
                      </a:pPr>
                      <a:r>
                        <a:rPr lang="en-IN" sz="1400" u="none" strike="noStrike" cap="none"/>
                        <a:t>2</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10</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34</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56</a:t>
                      </a:r>
                      <a:endParaRPr sz="1400" u="none" strike="noStrike" cap="none"/>
                    </a:p>
                  </a:txBody>
                  <a:tcPr marL="68588" marR="68588" marT="34294" marB="34294" anchor="ctr"/>
                </a:tc>
                <a:tc>
                  <a:txBody>
                    <a:bodyPr/>
                    <a:lstStyle/>
                    <a:p>
                      <a:pPr marL="0" marR="0" lvl="0" indent="0" algn="ctr" rtl="0">
                        <a:spcBef>
                          <a:spcPts val="0"/>
                        </a:spcBef>
                        <a:spcAft>
                          <a:spcPts val="0"/>
                        </a:spcAft>
                        <a:buNone/>
                      </a:pPr>
                      <a:r>
                        <a:rPr lang="en-IN" sz="1400" u="none" strike="noStrike" cap="none"/>
                        <a:t>77</a:t>
                      </a:r>
                      <a:endParaRPr sz="1400" u="none" strike="noStrike" cap="none"/>
                    </a:p>
                  </a:txBody>
                  <a:tcPr marL="68588" marR="68588" marT="34294" marB="34294" anchor="ctr"/>
                </a:tc>
                <a:extLst>
                  <a:ext uri="{0D108BD9-81ED-4DB2-BD59-A6C34878D82A}">
                    <a16:rowId xmlns:a16="http://schemas.microsoft.com/office/drawing/2014/main" val="10005"/>
                  </a:ext>
                </a:extLst>
              </a:tr>
            </a:tbl>
          </a:graphicData>
        </a:graphic>
      </p:graphicFrame>
      <p:sp>
        <p:nvSpPr>
          <p:cNvPr id="352" name="Google Shape;352;p35"/>
          <p:cNvSpPr/>
          <p:nvPr/>
        </p:nvSpPr>
        <p:spPr>
          <a:xfrm>
            <a:off x="1700023" y="2618212"/>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53" name="Google Shape;353;p35"/>
          <p:cNvSpPr/>
          <p:nvPr/>
        </p:nvSpPr>
        <p:spPr>
          <a:xfrm>
            <a:off x="2500454" y="2618910"/>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54" name="Google Shape;354;p35"/>
          <p:cNvSpPr/>
          <p:nvPr/>
        </p:nvSpPr>
        <p:spPr>
          <a:xfrm>
            <a:off x="3304834" y="2618910"/>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55" name="Google Shape;355;p35"/>
          <p:cNvSpPr/>
          <p:nvPr/>
        </p:nvSpPr>
        <p:spPr>
          <a:xfrm>
            <a:off x="4105265" y="2619607"/>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56" name="Google Shape;356;p35"/>
          <p:cNvSpPr/>
          <p:nvPr/>
        </p:nvSpPr>
        <p:spPr>
          <a:xfrm>
            <a:off x="4915355" y="2618910"/>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57" name="Google Shape;357;p35"/>
          <p:cNvSpPr/>
          <p:nvPr/>
        </p:nvSpPr>
        <p:spPr>
          <a:xfrm>
            <a:off x="1700023" y="3158970"/>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58" name="Google Shape;358;p35"/>
          <p:cNvSpPr/>
          <p:nvPr/>
        </p:nvSpPr>
        <p:spPr>
          <a:xfrm>
            <a:off x="2500454" y="3159667"/>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59" name="Google Shape;359;p35"/>
          <p:cNvSpPr/>
          <p:nvPr/>
        </p:nvSpPr>
        <p:spPr>
          <a:xfrm>
            <a:off x="3304834" y="3159667"/>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60" name="Google Shape;360;p35"/>
          <p:cNvSpPr/>
          <p:nvPr/>
        </p:nvSpPr>
        <p:spPr>
          <a:xfrm>
            <a:off x="4105265" y="3160365"/>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61" name="Google Shape;361;p35"/>
          <p:cNvSpPr/>
          <p:nvPr/>
        </p:nvSpPr>
        <p:spPr>
          <a:xfrm>
            <a:off x="4915355" y="3159667"/>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62" name="Google Shape;362;p35"/>
          <p:cNvSpPr/>
          <p:nvPr/>
        </p:nvSpPr>
        <p:spPr>
          <a:xfrm>
            <a:off x="1700023" y="3699030"/>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63" name="Google Shape;363;p35"/>
          <p:cNvSpPr/>
          <p:nvPr/>
        </p:nvSpPr>
        <p:spPr>
          <a:xfrm>
            <a:off x="2500454" y="3699727"/>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64" name="Google Shape;364;p35"/>
          <p:cNvSpPr/>
          <p:nvPr/>
        </p:nvSpPr>
        <p:spPr>
          <a:xfrm>
            <a:off x="3304834" y="3699727"/>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65" name="Google Shape;365;p35"/>
          <p:cNvSpPr/>
          <p:nvPr/>
        </p:nvSpPr>
        <p:spPr>
          <a:xfrm>
            <a:off x="4105265" y="3700425"/>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66" name="Google Shape;366;p35"/>
          <p:cNvSpPr/>
          <p:nvPr/>
        </p:nvSpPr>
        <p:spPr>
          <a:xfrm>
            <a:off x="4915355" y="3699727"/>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67" name="Google Shape;367;p35"/>
          <p:cNvSpPr/>
          <p:nvPr/>
        </p:nvSpPr>
        <p:spPr>
          <a:xfrm>
            <a:off x="1700023" y="4239090"/>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68" name="Google Shape;368;p35"/>
          <p:cNvSpPr/>
          <p:nvPr/>
        </p:nvSpPr>
        <p:spPr>
          <a:xfrm>
            <a:off x="2500454" y="4239787"/>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69" name="Google Shape;369;p35"/>
          <p:cNvSpPr/>
          <p:nvPr/>
        </p:nvSpPr>
        <p:spPr>
          <a:xfrm>
            <a:off x="3304834" y="4239787"/>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70" name="Google Shape;370;p35"/>
          <p:cNvSpPr/>
          <p:nvPr/>
        </p:nvSpPr>
        <p:spPr>
          <a:xfrm>
            <a:off x="4105265" y="4240485"/>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71" name="Google Shape;371;p35"/>
          <p:cNvSpPr/>
          <p:nvPr/>
        </p:nvSpPr>
        <p:spPr>
          <a:xfrm>
            <a:off x="4915355" y="4239787"/>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72" name="Google Shape;372;p35"/>
          <p:cNvSpPr/>
          <p:nvPr/>
        </p:nvSpPr>
        <p:spPr>
          <a:xfrm>
            <a:off x="1700023" y="4833156"/>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73" name="Google Shape;373;p35"/>
          <p:cNvSpPr/>
          <p:nvPr/>
        </p:nvSpPr>
        <p:spPr>
          <a:xfrm>
            <a:off x="2500454" y="4833853"/>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74" name="Google Shape;374;p35"/>
          <p:cNvSpPr/>
          <p:nvPr/>
        </p:nvSpPr>
        <p:spPr>
          <a:xfrm>
            <a:off x="3304834" y="4833853"/>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75" name="Google Shape;375;p35"/>
          <p:cNvSpPr/>
          <p:nvPr/>
        </p:nvSpPr>
        <p:spPr>
          <a:xfrm>
            <a:off x="4105265" y="4834551"/>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76" name="Google Shape;376;p35"/>
          <p:cNvSpPr/>
          <p:nvPr/>
        </p:nvSpPr>
        <p:spPr>
          <a:xfrm>
            <a:off x="4915355" y="4833853"/>
            <a:ext cx="486054" cy="196208"/>
          </a:xfrm>
          <a:prstGeom prst="curvedUpArrow">
            <a:avLst>
              <a:gd name="adj1" fmla="val 25000"/>
              <a:gd name="adj2" fmla="val 50000"/>
              <a:gd name="adj3" fmla="val 25000"/>
            </a:avLst>
          </a:prstGeom>
          <a:solidFill>
            <a:schemeClr val="accent1"/>
          </a:solidFill>
          <a:ln w="25400" cap="flat" cmpd="sng">
            <a:solidFill>
              <a:srgbClr val="0A5190"/>
            </a:solidFill>
            <a:prstDash val="solid"/>
            <a:round/>
            <a:headEnd type="none" w="sm" len="sm"/>
            <a:tailEnd type="none" w="sm" len="sm"/>
          </a:ln>
        </p:spPr>
        <p:txBody>
          <a:bodyPr spcFirstLastPara="1" wrap="square" lIns="68569" tIns="34275" rIns="68569" bIns="34275" anchor="ctr" anchorCtr="0">
            <a:noAutofit/>
          </a:bodyPr>
          <a:lstStyle/>
          <a:p>
            <a:pPr algn="ctr"/>
            <a:endParaRPr sz="1050">
              <a:solidFill>
                <a:schemeClr val="dk1"/>
              </a:solidFill>
              <a:latin typeface="Calibri"/>
              <a:ea typeface="Calibri"/>
              <a:cs typeface="Calibri"/>
              <a:sym typeface="Calibri"/>
            </a:endParaRPr>
          </a:p>
        </p:txBody>
      </p:sp>
      <p:sp>
        <p:nvSpPr>
          <p:cNvPr id="377" name="Google Shape;377;p35"/>
          <p:cNvSpPr/>
          <p:nvPr/>
        </p:nvSpPr>
        <p:spPr>
          <a:xfrm>
            <a:off x="4680012" y="1329926"/>
            <a:ext cx="1620180" cy="43204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42" y="113716"/>
                </a:moveTo>
                <a:lnTo>
                  <a:pt x="-67462" y="360355"/>
                </a:lnTo>
              </a:path>
            </a:pathLst>
          </a:custGeom>
          <a:noFill/>
          <a:ln w="254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r>
              <a:rPr lang="en-IN" sz="1050">
                <a:solidFill>
                  <a:schemeClr val="dk1"/>
                </a:solidFill>
                <a:latin typeface="Calibri"/>
                <a:ea typeface="Calibri"/>
                <a:cs typeface="Calibri"/>
                <a:sym typeface="Calibri"/>
              </a:rPr>
              <a:t>Comparing successive elements </a:t>
            </a:r>
            <a:endParaRPr sz="105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9763406"/>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500"/>
                                        <p:tgtEl>
                                          <p:spTgt spid="37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2"/>
                                        </p:tgtEl>
                                        <p:attrNameLst>
                                          <p:attrName>style.visibility</p:attrName>
                                        </p:attrNameLst>
                                      </p:cBhvr>
                                      <p:to>
                                        <p:strVal val="visible"/>
                                      </p:to>
                                    </p:set>
                                    <p:animEffect transition="in" filter="fade">
                                      <p:cBhvr>
                                        <p:cTn id="11"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6"/>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l">
              <a:buSzPts val="4400"/>
            </a:pPr>
            <a:r>
              <a:rPr lang="en-IN"/>
              <a:t>Bubble sort</a:t>
            </a:r>
            <a:endParaRPr/>
          </a:p>
        </p:txBody>
      </p:sp>
      <p:sp>
        <p:nvSpPr>
          <p:cNvPr id="383" name="Google Shape;383;p36"/>
          <p:cNvSpPr txBox="1">
            <a:spLocks noGrp="1"/>
          </p:cNvSpPr>
          <p:nvPr>
            <p:ph type="body" idx="1"/>
          </p:nvPr>
        </p:nvSpPr>
        <p:spPr>
          <a:xfrm>
            <a:off x="1485900" y="2057401"/>
            <a:ext cx="6172200" cy="3657599"/>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257175" indent="-257175">
              <a:lnSpc>
                <a:spcPct val="90000"/>
              </a:lnSpc>
              <a:spcBef>
                <a:spcPts val="0"/>
              </a:spcBef>
              <a:buSzPts val="2720"/>
            </a:pPr>
            <a:r>
              <a:rPr lang="en-IN" sz="2040" dirty="0">
                <a:solidFill>
                  <a:schemeClr val="tx1"/>
                </a:solidFill>
              </a:rPr>
              <a:t>It’s called bubble sort or sinking sort because smaller values gradually “bubble” their way to the top of the array (i.e., toward the first element) like air bubbles rising in water, while the larger values sink to the bottom (end) of the array. </a:t>
            </a:r>
            <a:endParaRPr sz="2040" dirty="0">
              <a:solidFill>
                <a:schemeClr val="tx1"/>
              </a:solidFill>
            </a:endParaRPr>
          </a:p>
          <a:p>
            <a:pPr marL="257175" indent="-257175">
              <a:lnSpc>
                <a:spcPct val="90000"/>
              </a:lnSpc>
              <a:spcBef>
                <a:spcPts val="408"/>
              </a:spcBef>
              <a:buSzPts val="2720"/>
            </a:pPr>
            <a:r>
              <a:rPr lang="en-IN" sz="2040" dirty="0">
                <a:solidFill>
                  <a:schemeClr val="tx1"/>
                </a:solidFill>
              </a:rPr>
              <a:t>The technique uses nested loops to make several passes through the array. </a:t>
            </a:r>
            <a:endParaRPr sz="2040" dirty="0">
              <a:solidFill>
                <a:schemeClr val="tx1"/>
              </a:solidFill>
            </a:endParaRPr>
          </a:p>
          <a:p>
            <a:pPr marL="557213" lvl="1" indent="-214313">
              <a:lnSpc>
                <a:spcPct val="90000"/>
              </a:lnSpc>
              <a:spcBef>
                <a:spcPts val="357"/>
              </a:spcBef>
              <a:buSzPts val="2380"/>
            </a:pPr>
            <a:r>
              <a:rPr lang="en-IN" sz="1785" dirty="0">
                <a:solidFill>
                  <a:schemeClr val="tx1"/>
                </a:solidFill>
              </a:rPr>
              <a:t>Each pass compares successive pairs of elements. </a:t>
            </a:r>
            <a:endParaRPr sz="1785" dirty="0">
              <a:solidFill>
                <a:schemeClr val="tx1"/>
              </a:solidFill>
            </a:endParaRPr>
          </a:p>
          <a:p>
            <a:pPr marL="557213" lvl="1" indent="-214313">
              <a:lnSpc>
                <a:spcPct val="90000"/>
              </a:lnSpc>
              <a:spcBef>
                <a:spcPts val="357"/>
              </a:spcBef>
              <a:buSzPts val="2380"/>
            </a:pPr>
            <a:r>
              <a:rPr lang="en-IN" sz="1785" dirty="0">
                <a:solidFill>
                  <a:schemeClr val="tx1"/>
                </a:solidFill>
              </a:rPr>
              <a:t>If a pair is in increasing order (or the values are equal), the bubble sort leaves the values as they are. </a:t>
            </a:r>
            <a:endParaRPr sz="1785" dirty="0">
              <a:solidFill>
                <a:schemeClr val="tx1"/>
              </a:solidFill>
            </a:endParaRPr>
          </a:p>
          <a:p>
            <a:pPr marL="557213" lvl="1" indent="-214313">
              <a:lnSpc>
                <a:spcPct val="90000"/>
              </a:lnSpc>
              <a:spcBef>
                <a:spcPts val="357"/>
              </a:spcBef>
              <a:buSzPts val="2380"/>
            </a:pPr>
            <a:r>
              <a:rPr lang="en-IN" sz="1785" dirty="0">
                <a:solidFill>
                  <a:schemeClr val="tx1"/>
                </a:solidFill>
              </a:rPr>
              <a:t>If a pair is in decreasing order, the bubble sort swaps their values in the array. </a:t>
            </a:r>
            <a:endParaRPr dirty="0">
              <a:solidFill>
                <a:schemeClr val="tx1"/>
              </a:solidFill>
            </a:endParaRPr>
          </a:p>
        </p:txBody>
      </p:sp>
    </p:spTree>
    <p:extLst>
      <p:ext uri="{BB962C8B-B14F-4D97-AF65-F5344CB8AC3E}">
        <p14:creationId xmlns:p14="http://schemas.microsoft.com/office/powerpoint/2010/main" val="277618770"/>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fade">
                                      <p:cBhvr>
                                        <p:cTn id="7" dur="500"/>
                                        <p:tgtEl>
                                          <p:spTgt spid="38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83">
                                            <p:txEl>
                                              <p:pRg st="1" end="1"/>
                                            </p:txEl>
                                          </p:spTgt>
                                        </p:tgtEl>
                                        <p:attrNameLst>
                                          <p:attrName>style.visibility</p:attrName>
                                        </p:attrNameLst>
                                      </p:cBhvr>
                                      <p:to>
                                        <p:strVal val="visible"/>
                                      </p:to>
                                    </p:set>
                                    <p:animEffect transition="in" filter="fade">
                                      <p:cBhvr>
                                        <p:cTn id="10" dur="500"/>
                                        <p:tgtEl>
                                          <p:spTgt spid="38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83">
                                            <p:txEl>
                                              <p:pRg st="2" end="2"/>
                                            </p:txEl>
                                          </p:spTgt>
                                        </p:tgtEl>
                                        <p:attrNameLst>
                                          <p:attrName>style.visibility</p:attrName>
                                        </p:attrNameLst>
                                      </p:cBhvr>
                                      <p:to>
                                        <p:strVal val="visible"/>
                                      </p:to>
                                    </p:set>
                                    <p:animEffect transition="in" filter="fade">
                                      <p:cBhvr>
                                        <p:cTn id="13" dur="500"/>
                                        <p:tgtEl>
                                          <p:spTgt spid="38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83">
                                            <p:txEl>
                                              <p:pRg st="3" end="3"/>
                                            </p:txEl>
                                          </p:spTgt>
                                        </p:tgtEl>
                                        <p:attrNameLst>
                                          <p:attrName>style.visibility</p:attrName>
                                        </p:attrNameLst>
                                      </p:cBhvr>
                                      <p:to>
                                        <p:strVal val="visible"/>
                                      </p:to>
                                    </p:set>
                                    <p:animEffect transition="in" filter="fade">
                                      <p:cBhvr>
                                        <p:cTn id="16" dur="500"/>
                                        <p:tgtEl>
                                          <p:spTgt spid="38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83">
                                            <p:txEl>
                                              <p:pRg st="4" end="4"/>
                                            </p:txEl>
                                          </p:spTgt>
                                        </p:tgtEl>
                                        <p:attrNameLst>
                                          <p:attrName>style.visibility</p:attrName>
                                        </p:attrNameLst>
                                      </p:cBhvr>
                                      <p:to>
                                        <p:strVal val="visible"/>
                                      </p:to>
                                    </p:set>
                                    <p:animEffect transition="in" filter="fade">
                                      <p:cBhvr>
                                        <p:cTn id="19" dur="500"/>
                                        <p:tgtEl>
                                          <p:spTgt spid="3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7"/>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l">
              <a:buSzPts val="4400"/>
            </a:pPr>
            <a:r>
              <a:rPr lang="en-IN"/>
              <a:t>Bubble sort</a:t>
            </a:r>
            <a:endParaRPr/>
          </a:p>
        </p:txBody>
      </p:sp>
      <p:sp>
        <p:nvSpPr>
          <p:cNvPr id="389" name="Google Shape;389;p37"/>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257175" indent="-257175" algn="just">
              <a:spcBef>
                <a:spcPts val="0"/>
              </a:spcBef>
              <a:buSzPts val="2800"/>
            </a:pPr>
            <a:r>
              <a:rPr lang="en-IN" sz="2100" dirty="0">
                <a:solidFill>
                  <a:schemeClr val="tx1"/>
                </a:solidFill>
              </a:rPr>
              <a:t>The first pass compares the first two elements of the array and swaps their values if necessary. It then compares the second and third elements in the array. The end of this pass compares the last two elements in the array and swaps them if necessary. </a:t>
            </a:r>
            <a:endParaRPr dirty="0">
              <a:solidFill>
                <a:schemeClr val="tx1"/>
              </a:solidFill>
            </a:endParaRPr>
          </a:p>
          <a:p>
            <a:pPr marL="257175" indent="-257175" algn="just">
              <a:spcBef>
                <a:spcPts val="420"/>
              </a:spcBef>
              <a:buSzPts val="2800"/>
            </a:pPr>
            <a:r>
              <a:rPr lang="en-IN" sz="2100" dirty="0">
                <a:solidFill>
                  <a:schemeClr val="tx1"/>
                </a:solidFill>
              </a:rPr>
              <a:t>After one pass, the largest element will be in the last index. After two passes, the largest two elements will be in the last two indices. </a:t>
            </a:r>
            <a:endParaRPr dirty="0">
              <a:solidFill>
                <a:schemeClr val="tx1"/>
              </a:solidFill>
            </a:endParaRPr>
          </a:p>
        </p:txBody>
      </p:sp>
    </p:spTree>
    <p:extLst>
      <p:ext uri="{BB962C8B-B14F-4D97-AF65-F5344CB8AC3E}">
        <p14:creationId xmlns:p14="http://schemas.microsoft.com/office/powerpoint/2010/main" val="397312981"/>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9">
                                            <p:txEl>
                                              <p:pRg st="0" end="0"/>
                                            </p:txEl>
                                          </p:spTgt>
                                        </p:tgtEl>
                                        <p:attrNameLst>
                                          <p:attrName>style.visibility</p:attrName>
                                        </p:attrNameLst>
                                      </p:cBhvr>
                                      <p:to>
                                        <p:strVal val="visible"/>
                                      </p:to>
                                    </p:set>
                                    <p:animEffect transition="in" filter="fade">
                                      <p:cBhvr>
                                        <p:cTn id="7" dur="500"/>
                                        <p:tgtEl>
                                          <p:spTgt spid="38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89">
                                            <p:txEl>
                                              <p:pRg st="1" end="1"/>
                                            </p:txEl>
                                          </p:spTgt>
                                        </p:tgtEl>
                                        <p:attrNameLst>
                                          <p:attrName>style.visibility</p:attrName>
                                        </p:attrNameLst>
                                      </p:cBhvr>
                                      <p:to>
                                        <p:strVal val="visible"/>
                                      </p:to>
                                    </p:set>
                                    <p:animEffect transition="in" filter="fade">
                                      <p:cBhvr>
                                        <p:cTn id="10" dur="500"/>
                                        <p:tgtEl>
                                          <p:spTgt spid="3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8"/>
          <p:cNvSpPr txBox="1">
            <a:spLocks noGrp="1"/>
          </p:cNvSpPr>
          <p:nvPr>
            <p:ph type="title"/>
          </p:nvPr>
        </p:nvSpPr>
        <p:spPr>
          <a:xfrm>
            <a:off x="1136561" y="685800"/>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r>
              <a:rPr lang="en-IN" sz="1350"/>
              <a:t>Program example-WAP to sort elements of 1D array in ascending order using Bubble sort</a:t>
            </a:r>
            <a:endParaRPr sz="1350"/>
          </a:p>
        </p:txBody>
      </p:sp>
      <p:sp>
        <p:nvSpPr>
          <p:cNvPr id="395" name="Google Shape;395;p38"/>
          <p:cNvSpPr txBox="1">
            <a:spLocks noGrp="1"/>
          </p:cNvSpPr>
          <p:nvPr>
            <p:ph type="body" idx="1"/>
          </p:nvPr>
        </p:nvSpPr>
        <p:spPr>
          <a:xfrm>
            <a:off x="1485900" y="1428751"/>
            <a:ext cx="3028950" cy="4023122"/>
          </a:xfrm>
          <a:prstGeom prst="rect">
            <a:avLst/>
          </a:prstGeom>
          <a:noFill/>
          <a:ln>
            <a:noFill/>
          </a:ln>
        </p:spPr>
        <p:txBody>
          <a:bodyPr spcFirstLastPara="1" vert="horz" wrap="square" lIns="68569" tIns="34275" rIns="68569" bIns="34275" numCol="1" anchor="t" anchorCtr="0" compatLnSpc="1">
            <a:prstTxWarp prst="textNoShape">
              <a:avLst/>
            </a:prstTxWarp>
            <a:normAutofit lnSpcReduction="10000"/>
          </a:bodyPr>
          <a:lstStyle/>
          <a:p>
            <a:pPr marL="0" indent="0">
              <a:lnSpc>
                <a:spcPct val="80000"/>
              </a:lnSpc>
              <a:spcBef>
                <a:spcPts val="0"/>
              </a:spcBef>
              <a:buSzPts val="1800"/>
              <a:buNone/>
            </a:pPr>
            <a:r>
              <a:rPr lang="en-IN" sz="1350"/>
              <a:t>#include &lt;stdio.h&gt;</a:t>
            </a:r>
            <a:endParaRPr/>
          </a:p>
          <a:p>
            <a:pPr marL="0" indent="0">
              <a:lnSpc>
                <a:spcPct val="80000"/>
              </a:lnSpc>
              <a:spcBef>
                <a:spcPts val="270"/>
              </a:spcBef>
              <a:buSzPts val="1800"/>
              <a:buNone/>
            </a:pPr>
            <a:r>
              <a:rPr lang="en-IN" sz="1350"/>
              <a:t>int main()</a:t>
            </a:r>
            <a:endParaRPr/>
          </a:p>
          <a:p>
            <a:pPr marL="0" indent="0">
              <a:lnSpc>
                <a:spcPct val="80000"/>
              </a:lnSpc>
              <a:spcBef>
                <a:spcPts val="270"/>
              </a:spcBef>
              <a:buSzPts val="1800"/>
              <a:buNone/>
            </a:pPr>
            <a:r>
              <a:rPr lang="en-IN" sz="1350"/>
              <a:t>{</a:t>
            </a:r>
            <a:endParaRPr/>
          </a:p>
          <a:p>
            <a:pPr marL="0" indent="0">
              <a:lnSpc>
                <a:spcPct val="80000"/>
              </a:lnSpc>
              <a:spcBef>
                <a:spcPts val="270"/>
              </a:spcBef>
              <a:buSzPts val="1800"/>
              <a:buNone/>
            </a:pPr>
            <a:r>
              <a:rPr lang="en-IN" sz="1350"/>
              <a:t>   int a[100];</a:t>
            </a:r>
            <a:endParaRPr/>
          </a:p>
          <a:p>
            <a:pPr marL="0" indent="0">
              <a:lnSpc>
                <a:spcPct val="80000"/>
              </a:lnSpc>
              <a:spcBef>
                <a:spcPts val="270"/>
              </a:spcBef>
              <a:buSzPts val="1800"/>
              <a:buNone/>
            </a:pPr>
            <a:r>
              <a:rPr lang="en-IN" sz="1350"/>
              <a:t>   int hold,i,j,n;</a:t>
            </a:r>
            <a:endParaRPr/>
          </a:p>
          <a:p>
            <a:pPr marL="0" indent="0">
              <a:lnSpc>
                <a:spcPct val="80000"/>
              </a:lnSpc>
              <a:spcBef>
                <a:spcPts val="270"/>
              </a:spcBef>
              <a:buSzPts val="1800"/>
              <a:buNone/>
            </a:pPr>
            <a:r>
              <a:rPr lang="en-IN" sz="1350"/>
              <a:t>   printf("\n Enter value of n:");</a:t>
            </a:r>
            <a:endParaRPr/>
          </a:p>
          <a:p>
            <a:pPr marL="0" indent="0">
              <a:lnSpc>
                <a:spcPct val="80000"/>
              </a:lnSpc>
              <a:spcBef>
                <a:spcPts val="270"/>
              </a:spcBef>
              <a:buSzPts val="1800"/>
              <a:buNone/>
            </a:pPr>
            <a:r>
              <a:rPr lang="en-IN" sz="1350"/>
              <a:t>   scanf("%d",&amp;n);</a:t>
            </a:r>
            <a:endParaRPr/>
          </a:p>
          <a:p>
            <a:pPr marL="0" indent="0">
              <a:lnSpc>
                <a:spcPct val="80000"/>
              </a:lnSpc>
              <a:spcBef>
                <a:spcPts val="270"/>
              </a:spcBef>
              <a:buSzPts val="1800"/>
              <a:buNone/>
            </a:pPr>
            <a:r>
              <a:rPr lang="en-IN" sz="1350"/>
              <a:t>   printf("\n Enter elements:");</a:t>
            </a:r>
            <a:endParaRPr/>
          </a:p>
          <a:p>
            <a:pPr marL="0" indent="0">
              <a:lnSpc>
                <a:spcPct val="80000"/>
              </a:lnSpc>
              <a:spcBef>
                <a:spcPts val="270"/>
              </a:spcBef>
              <a:buSzPts val="1800"/>
              <a:buNone/>
            </a:pPr>
            <a:r>
              <a:rPr lang="en-IN" sz="1350"/>
              <a:t>   for(i=0;i&lt;n;i++)</a:t>
            </a:r>
            <a:endParaRPr/>
          </a:p>
          <a:p>
            <a:pPr marL="0" indent="0">
              <a:lnSpc>
                <a:spcPct val="80000"/>
              </a:lnSpc>
              <a:spcBef>
                <a:spcPts val="270"/>
              </a:spcBef>
              <a:buSzPts val="1800"/>
              <a:buNone/>
            </a:pPr>
            <a:r>
              <a:rPr lang="en-IN" sz="1350"/>
              <a:t>   {</a:t>
            </a:r>
            <a:endParaRPr/>
          </a:p>
          <a:p>
            <a:pPr marL="0" indent="0">
              <a:lnSpc>
                <a:spcPct val="80000"/>
              </a:lnSpc>
              <a:spcBef>
                <a:spcPts val="270"/>
              </a:spcBef>
              <a:buSzPts val="1800"/>
              <a:buNone/>
            </a:pPr>
            <a:r>
              <a:rPr lang="en-IN" sz="1350"/>
              <a:t>   	scanf("%d",&amp;a[i]);</a:t>
            </a:r>
            <a:endParaRPr/>
          </a:p>
          <a:p>
            <a:pPr marL="0" indent="0">
              <a:lnSpc>
                <a:spcPct val="80000"/>
              </a:lnSpc>
              <a:spcBef>
                <a:spcPts val="270"/>
              </a:spcBef>
              <a:buSzPts val="1800"/>
              <a:buNone/>
            </a:pPr>
            <a:r>
              <a:rPr lang="en-IN" sz="1350"/>
              <a:t>   }</a:t>
            </a:r>
            <a:endParaRPr/>
          </a:p>
          <a:p>
            <a:pPr marL="0" indent="0">
              <a:lnSpc>
                <a:spcPct val="80000"/>
              </a:lnSpc>
              <a:spcBef>
                <a:spcPts val="270"/>
              </a:spcBef>
              <a:buSzPts val="1800"/>
              <a:buNone/>
            </a:pPr>
            <a:r>
              <a:rPr lang="en-IN" sz="1350"/>
              <a:t>   printf( "Data items in original order" );</a:t>
            </a:r>
            <a:endParaRPr/>
          </a:p>
          <a:p>
            <a:pPr marL="0" indent="0">
              <a:lnSpc>
                <a:spcPct val="80000"/>
              </a:lnSpc>
              <a:spcBef>
                <a:spcPts val="270"/>
              </a:spcBef>
              <a:buSzPts val="1800"/>
              <a:buNone/>
            </a:pPr>
            <a:r>
              <a:rPr lang="en-IN" sz="1350"/>
              <a:t>   for (i=0;i&lt;n;i++ )</a:t>
            </a:r>
            <a:endParaRPr/>
          </a:p>
          <a:p>
            <a:pPr marL="0" indent="0">
              <a:lnSpc>
                <a:spcPct val="80000"/>
              </a:lnSpc>
              <a:spcBef>
                <a:spcPts val="270"/>
              </a:spcBef>
              <a:buSzPts val="1800"/>
              <a:buNone/>
            </a:pPr>
            <a:r>
              <a:rPr lang="en-IN" sz="1350"/>
              <a:t>   {</a:t>
            </a:r>
            <a:endParaRPr/>
          </a:p>
          <a:p>
            <a:pPr marL="0" indent="0">
              <a:lnSpc>
                <a:spcPct val="80000"/>
              </a:lnSpc>
              <a:spcBef>
                <a:spcPts val="270"/>
              </a:spcBef>
              <a:buSzPts val="1800"/>
              <a:buNone/>
            </a:pPr>
            <a:r>
              <a:rPr lang="en-IN" sz="1350"/>
              <a:t>      printf("%d ",a[i]);//Elements will come with space</a:t>
            </a:r>
            <a:endParaRPr/>
          </a:p>
          <a:p>
            <a:pPr marL="0" indent="0">
              <a:lnSpc>
                <a:spcPct val="80000"/>
              </a:lnSpc>
              <a:spcBef>
                <a:spcPts val="270"/>
              </a:spcBef>
              <a:buSzPts val="1800"/>
              <a:buNone/>
            </a:pPr>
            <a:r>
              <a:rPr lang="en-IN" sz="1350"/>
              <a:t>   } // end for</a:t>
            </a:r>
            <a:endParaRPr/>
          </a:p>
          <a:p>
            <a:pPr marL="0" indent="0">
              <a:lnSpc>
                <a:spcPct val="80000"/>
              </a:lnSpc>
              <a:spcBef>
                <a:spcPts val="270"/>
              </a:spcBef>
              <a:buSzPts val="1800"/>
              <a:buNone/>
            </a:pPr>
            <a:r>
              <a:rPr lang="en-IN" sz="1350"/>
              <a:t>   // bubble sort</a:t>
            </a:r>
            <a:endParaRPr/>
          </a:p>
          <a:p>
            <a:pPr marL="0" indent="0">
              <a:lnSpc>
                <a:spcPct val="80000"/>
              </a:lnSpc>
              <a:spcBef>
                <a:spcPts val="270"/>
              </a:spcBef>
              <a:buSzPts val="1800"/>
              <a:buNone/>
            </a:pPr>
            <a:r>
              <a:rPr lang="en-IN" sz="1350"/>
              <a:t>   </a:t>
            </a:r>
            <a:endParaRPr sz="525"/>
          </a:p>
        </p:txBody>
      </p:sp>
      <p:sp>
        <p:nvSpPr>
          <p:cNvPr id="396" name="Google Shape;396;p38"/>
          <p:cNvSpPr txBox="1">
            <a:spLocks noGrp="1"/>
          </p:cNvSpPr>
          <p:nvPr>
            <p:ph type="body" idx="2"/>
          </p:nvPr>
        </p:nvSpPr>
        <p:spPr>
          <a:xfrm>
            <a:off x="4629150" y="1428750"/>
            <a:ext cx="3028950" cy="4171950"/>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nSpc>
                <a:spcPct val="80000"/>
              </a:lnSpc>
              <a:spcBef>
                <a:spcPts val="0"/>
              </a:spcBef>
              <a:buSzPts val="1400"/>
              <a:buNone/>
            </a:pPr>
            <a:r>
              <a:rPr lang="en-IN" sz="1050"/>
              <a:t>// loop to control number of passes(no. of passes are always n-1)</a:t>
            </a:r>
            <a:endParaRPr/>
          </a:p>
          <a:p>
            <a:pPr marL="0" indent="0">
              <a:lnSpc>
                <a:spcPct val="80000"/>
              </a:lnSpc>
              <a:spcBef>
                <a:spcPts val="210"/>
              </a:spcBef>
              <a:buSzPts val="1400"/>
              <a:buNone/>
            </a:pPr>
            <a:r>
              <a:rPr lang="en-IN" sz="1050"/>
              <a:t>   for (i=0;i&lt;n-1;i++)</a:t>
            </a:r>
            <a:endParaRPr/>
          </a:p>
          <a:p>
            <a:pPr marL="0" indent="0">
              <a:lnSpc>
                <a:spcPct val="80000"/>
              </a:lnSpc>
              <a:spcBef>
                <a:spcPts val="210"/>
              </a:spcBef>
              <a:buSzPts val="1400"/>
              <a:buNone/>
            </a:pPr>
            <a:r>
              <a:rPr lang="en-IN" sz="1050"/>
              <a:t>   {</a:t>
            </a:r>
            <a:endParaRPr/>
          </a:p>
          <a:p>
            <a:pPr marL="0" indent="0">
              <a:lnSpc>
                <a:spcPct val="80000"/>
              </a:lnSpc>
              <a:spcBef>
                <a:spcPts val="210"/>
              </a:spcBef>
              <a:buSzPts val="1400"/>
              <a:buNone/>
            </a:pPr>
            <a:r>
              <a:rPr lang="en-IN" sz="1050"/>
              <a:t>    // loop to control number of comparisons per pass(There is one comparison less)</a:t>
            </a:r>
            <a:endParaRPr/>
          </a:p>
          <a:p>
            <a:pPr marL="0" indent="0">
              <a:lnSpc>
                <a:spcPct val="80000"/>
              </a:lnSpc>
              <a:spcBef>
                <a:spcPts val="210"/>
              </a:spcBef>
              <a:buSzPts val="1400"/>
              <a:buNone/>
            </a:pPr>
            <a:r>
              <a:rPr lang="en-IN" sz="1050"/>
              <a:t> </a:t>
            </a:r>
            <a:endParaRPr/>
          </a:p>
          <a:p>
            <a:pPr marL="0" indent="0">
              <a:lnSpc>
                <a:spcPct val="80000"/>
              </a:lnSpc>
              <a:spcBef>
                <a:spcPts val="210"/>
              </a:spcBef>
              <a:buSzPts val="1400"/>
              <a:buNone/>
            </a:pPr>
            <a:r>
              <a:rPr lang="en-IN" sz="1050"/>
              <a:t>	  for (j=0;j&lt;n-i-1;j++)</a:t>
            </a:r>
            <a:endParaRPr/>
          </a:p>
          <a:p>
            <a:pPr marL="0" indent="0">
              <a:lnSpc>
                <a:spcPct val="80000"/>
              </a:lnSpc>
              <a:spcBef>
                <a:spcPts val="210"/>
              </a:spcBef>
              <a:buSzPts val="1400"/>
              <a:buNone/>
            </a:pPr>
            <a:r>
              <a:rPr lang="en-IN" sz="1050"/>
              <a:t>	   {</a:t>
            </a:r>
            <a:endParaRPr/>
          </a:p>
          <a:p>
            <a:pPr marL="0" indent="0">
              <a:lnSpc>
                <a:spcPct val="80000"/>
              </a:lnSpc>
              <a:spcBef>
                <a:spcPts val="210"/>
              </a:spcBef>
              <a:buSzPts val="1400"/>
              <a:buNone/>
            </a:pPr>
            <a:r>
              <a:rPr lang="en-IN" sz="1050"/>
              <a:t>         // compare adjacent elements and swap them if first</a:t>
            </a:r>
            <a:endParaRPr/>
          </a:p>
          <a:p>
            <a:pPr marL="0" indent="0">
              <a:lnSpc>
                <a:spcPct val="80000"/>
              </a:lnSpc>
              <a:spcBef>
                <a:spcPts val="210"/>
              </a:spcBef>
              <a:buSzPts val="1400"/>
              <a:buNone/>
            </a:pPr>
            <a:r>
              <a:rPr lang="en-IN" sz="1050"/>
              <a:t>         // element is greater than second element</a:t>
            </a:r>
            <a:endParaRPr/>
          </a:p>
          <a:p>
            <a:pPr marL="0" indent="0">
              <a:lnSpc>
                <a:spcPct val="80000"/>
              </a:lnSpc>
              <a:spcBef>
                <a:spcPts val="210"/>
              </a:spcBef>
              <a:buSzPts val="1400"/>
              <a:buNone/>
            </a:pPr>
            <a:r>
              <a:rPr lang="en-IN" sz="1050"/>
              <a:t>         if (a[j]&gt;a[j+1])</a:t>
            </a:r>
            <a:endParaRPr/>
          </a:p>
          <a:p>
            <a:pPr marL="0" indent="0">
              <a:lnSpc>
                <a:spcPct val="80000"/>
              </a:lnSpc>
              <a:spcBef>
                <a:spcPts val="210"/>
              </a:spcBef>
              <a:buSzPts val="1400"/>
              <a:buNone/>
            </a:pPr>
            <a:r>
              <a:rPr lang="en-IN" sz="1050"/>
              <a:t>		 {</a:t>
            </a:r>
            <a:endParaRPr/>
          </a:p>
          <a:p>
            <a:pPr marL="0" indent="0">
              <a:lnSpc>
                <a:spcPct val="80000"/>
              </a:lnSpc>
              <a:spcBef>
                <a:spcPts val="210"/>
              </a:spcBef>
              <a:buSzPts val="1400"/>
              <a:buNone/>
            </a:pPr>
            <a:r>
              <a:rPr lang="en-IN" sz="1050"/>
              <a:t>            hold=a[j];</a:t>
            </a:r>
            <a:endParaRPr/>
          </a:p>
          <a:p>
            <a:pPr marL="0" indent="0">
              <a:lnSpc>
                <a:spcPct val="80000"/>
              </a:lnSpc>
              <a:spcBef>
                <a:spcPts val="210"/>
              </a:spcBef>
              <a:buSzPts val="1400"/>
              <a:buNone/>
            </a:pPr>
            <a:r>
              <a:rPr lang="en-IN" sz="1050"/>
              <a:t>            a[j]=a[j+1];</a:t>
            </a:r>
            <a:endParaRPr/>
          </a:p>
          <a:p>
            <a:pPr marL="0" indent="0">
              <a:lnSpc>
                <a:spcPct val="80000"/>
              </a:lnSpc>
              <a:spcBef>
                <a:spcPts val="210"/>
              </a:spcBef>
              <a:buSzPts val="1400"/>
              <a:buNone/>
            </a:pPr>
            <a:r>
              <a:rPr lang="en-IN" sz="1050"/>
              <a:t>            a[j+1]=hold;</a:t>
            </a:r>
            <a:endParaRPr/>
          </a:p>
          <a:p>
            <a:pPr marL="0" indent="0">
              <a:lnSpc>
                <a:spcPct val="80000"/>
              </a:lnSpc>
              <a:spcBef>
                <a:spcPts val="210"/>
              </a:spcBef>
              <a:buSzPts val="1400"/>
              <a:buNone/>
            </a:pPr>
            <a:r>
              <a:rPr lang="en-IN" sz="1050"/>
              <a:t>         } // end if</a:t>
            </a:r>
            <a:endParaRPr/>
          </a:p>
          <a:p>
            <a:pPr marL="0" indent="0">
              <a:lnSpc>
                <a:spcPct val="80000"/>
              </a:lnSpc>
              <a:spcBef>
                <a:spcPts val="210"/>
              </a:spcBef>
              <a:buSzPts val="1400"/>
              <a:buNone/>
            </a:pPr>
            <a:r>
              <a:rPr lang="en-IN" sz="1050"/>
              <a:t>      } // end inner for</a:t>
            </a:r>
            <a:endParaRPr/>
          </a:p>
          <a:p>
            <a:pPr marL="0" indent="0">
              <a:lnSpc>
                <a:spcPct val="80000"/>
              </a:lnSpc>
              <a:spcBef>
                <a:spcPts val="210"/>
              </a:spcBef>
              <a:buSzPts val="1400"/>
              <a:buNone/>
            </a:pPr>
            <a:r>
              <a:rPr lang="en-IN" sz="1050"/>
              <a:t>   } // end outer for</a:t>
            </a:r>
            <a:endParaRPr/>
          </a:p>
          <a:p>
            <a:pPr marL="0" indent="0">
              <a:lnSpc>
                <a:spcPct val="80000"/>
              </a:lnSpc>
              <a:spcBef>
                <a:spcPts val="210"/>
              </a:spcBef>
              <a:buSzPts val="1400"/>
              <a:buNone/>
            </a:pPr>
            <a:r>
              <a:rPr lang="en-IN" sz="1050"/>
              <a:t>   printf( "\nData items in ascending order" );</a:t>
            </a:r>
            <a:endParaRPr/>
          </a:p>
          <a:p>
            <a:pPr marL="0" indent="0">
              <a:lnSpc>
                <a:spcPct val="80000"/>
              </a:lnSpc>
              <a:spcBef>
                <a:spcPts val="210"/>
              </a:spcBef>
              <a:buSzPts val="1400"/>
              <a:buNone/>
            </a:pPr>
            <a:r>
              <a:rPr lang="en-IN" sz="1050"/>
              <a:t>   for (i=0;i&lt;n;i++)</a:t>
            </a:r>
            <a:endParaRPr/>
          </a:p>
          <a:p>
            <a:pPr marL="0" indent="0">
              <a:lnSpc>
                <a:spcPct val="80000"/>
              </a:lnSpc>
              <a:spcBef>
                <a:spcPts val="210"/>
              </a:spcBef>
              <a:buSzPts val="1400"/>
              <a:buNone/>
            </a:pPr>
            <a:r>
              <a:rPr lang="en-IN" sz="1050"/>
              <a:t>   {</a:t>
            </a:r>
            <a:endParaRPr/>
          </a:p>
          <a:p>
            <a:pPr marL="0" indent="0">
              <a:lnSpc>
                <a:spcPct val="80000"/>
              </a:lnSpc>
              <a:spcBef>
                <a:spcPts val="210"/>
              </a:spcBef>
              <a:buSzPts val="1400"/>
              <a:buNone/>
            </a:pPr>
            <a:r>
              <a:rPr lang="en-IN" sz="1050"/>
              <a:t>      printf("%d ",a[i]);</a:t>
            </a:r>
            <a:endParaRPr/>
          </a:p>
          <a:p>
            <a:pPr marL="0" indent="0">
              <a:lnSpc>
                <a:spcPct val="80000"/>
              </a:lnSpc>
              <a:spcBef>
                <a:spcPts val="210"/>
              </a:spcBef>
              <a:buSzPts val="1400"/>
              <a:buNone/>
            </a:pPr>
            <a:r>
              <a:rPr lang="en-IN" sz="1050"/>
              <a:t>   } // end for</a:t>
            </a:r>
            <a:endParaRPr/>
          </a:p>
          <a:p>
            <a:pPr marL="0" indent="0">
              <a:lnSpc>
                <a:spcPct val="80000"/>
              </a:lnSpc>
              <a:spcBef>
                <a:spcPts val="210"/>
              </a:spcBef>
              <a:buSzPts val="1400"/>
              <a:buNone/>
            </a:pPr>
            <a:r>
              <a:rPr lang="en-IN" sz="1050"/>
              <a:t>} // end main</a:t>
            </a:r>
            <a:endParaRPr/>
          </a:p>
          <a:p>
            <a:pPr marL="257175" indent="-223838">
              <a:lnSpc>
                <a:spcPct val="80000"/>
              </a:lnSpc>
              <a:spcBef>
                <a:spcPts val="105"/>
              </a:spcBef>
              <a:buSzPts val="700"/>
              <a:buNone/>
            </a:pPr>
            <a:endParaRPr sz="525"/>
          </a:p>
          <a:p>
            <a:pPr marL="257175" indent="-223838">
              <a:lnSpc>
                <a:spcPct val="80000"/>
              </a:lnSpc>
              <a:spcBef>
                <a:spcPts val="105"/>
              </a:spcBef>
              <a:buSzPts val="700"/>
              <a:buNone/>
            </a:pPr>
            <a:endParaRPr sz="525"/>
          </a:p>
        </p:txBody>
      </p:sp>
    </p:spTree>
    <p:extLst>
      <p:ext uri="{BB962C8B-B14F-4D97-AF65-F5344CB8AC3E}">
        <p14:creationId xmlns:p14="http://schemas.microsoft.com/office/powerpoint/2010/main" val="1793076757"/>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9"/>
          <p:cNvSpPr txBox="1">
            <a:spLocks noGrp="1"/>
          </p:cNvSpPr>
          <p:nvPr>
            <p:ph type="title"/>
          </p:nvPr>
        </p:nvSpPr>
        <p:spPr>
          <a:xfrm>
            <a:off x="1314450" y="971551"/>
            <a:ext cx="6172200" cy="34289"/>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buSzPts val="3200"/>
            </a:pPr>
            <a:r>
              <a:rPr lang="en-IN" sz="2400"/>
              <a:t>Dry running</a:t>
            </a:r>
            <a:endParaRPr sz="2400"/>
          </a:p>
        </p:txBody>
      </p:sp>
      <p:pic>
        <p:nvPicPr>
          <p:cNvPr id="402" name="Google Shape;402;p39"/>
          <p:cNvPicPr preferRelativeResize="0">
            <a:picLocks noGrp="1"/>
          </p:cNvPicPr>
          <p:nvPr>
            <p:ph type="body" idx="1"/>
          </p:nvPr>
        </p:nvPicPr>
        <p:blipFill rotWithShape="1">
          <a:blip r:embed="rId3">
            <a:alphaModFix/>
          </a:blip>
          <a:srcRect/>
          <a:stretch/>
        </p:blipFill>
        <p:spPr>
          <a:xfrm>
            <a:off x="1200150" y="1143000"/>
            <a:ext cx="6800850" cy="4857750"/>
          </a:xfrm>
          <a:prstGeom prst="rect">
            <a:avLst/>
          </a:prstGeom>
          <a:noFill/>
          <a:ln>
            <a:noFill/>
          </a:ln>
        </p:spPr>
      </p:pic>
    </p:spTree>
    <p:extLst>
      <p:ext uri="{BB962C8B-B14F-4D97-AF65-F5344CB8AC3E}">
        <p14:creationId xmlns:p14="http://schemas.microsoft.com/office/powerpoint/2010/main" val="2847885357"/>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marL="0" indent="0">
              <a:buNone/>
            </a:pPr>
            <a:r>
              <a:rPr lang="en-IN" dirty="0"/>
              <a:t>Assume that we use Bubble Sort to sort n distinct elements in ascending order. When does the best case of Bubble Sort occur?</a:t>
            </a:r>
          </a:p>
          <a:p>
            <a:pPr marL="0" indent="0">
              <a:buNone/>
            </a:pPr>
            <a:r>
              <a:rPr lang="en-IN" dirty="0"/>
              <a:t>A. When elements are sorted in ascending order</a:t>
            </a:r>
          </a:p>
          <a:p>
            <a:pPr marL="0" indent="0">
              <a:buNone/>
            </a:pPr>
            <a:r>
              <a:rPr lang="en-IN" dirty="0"/>
              <a:t>B. When elements are sorted in descending order</a:t>
            </a:r>
          </a:p>
          <a:p>
            <a:pPr marL="0" indent="0">
              <a:buNone/>
            </a:pPr>
            <a:r>
              <a:rPr lang="en-IN" dirty="0"/>
              <a:t>C. When elements are not sorted by any order</a:t>
            </a:r>
          </a:p>
          <a:p>
            <a:pPr marL="0" indent="0">
              <a:buNone/>
            </a:pPr>
            <a:r>
              <a:rPr lang="en-IN" dirty="0"/>
              <a:t>D. There is no best case for Bubble Sort. It always takes O(n*n) time</a:t>
            </a:r>
          </a:p>
        </p:txBody>
      </p:sp>
    </p:spTree>
    <p:extLst>
      <p:ext uri="{BB962C8B-B14F-4D97-AF65-F5344CB8AC3E}">
        <p14:creationId xmlns:p14="http://schemas.microsoft.com/office/powerpoint/2010/main" val="3810981219"/>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pPr marL="0" indent="0">
              <a:buNone/>
            </a:pPr>
            <a:r>
              <a:rPr lang="en-IN" dirty="0"/>
              <a:t>Assume that we use Bubble Sort to sort n distinct elements in ascending order. When does the best case of Bubble Sort occur?</a:t>
            </a:r>
          </a:p>
          <a:p>
            <a:pPr marL="0" indent="0">
              <a:buNone/>
            </a:pPr>
            <a:r>
              <a:rPr lang="en-IN" dirty="0"/>
              <a:t>A. </a:t>
            </a:r>
            <a:r>
              <a:rPr lang="en-IN" b="1" dirty="0"/>
              <a:t>When elements are sorted in ascending order</a:t>
            </a:r>
          </a:p>
          <a:p>
            <a:pPr marL="0" indent="0">
              <a:buNone/>
            </a:pPr>
            <a:r>
              <a:rPr lang="en-IN" dirty="0"/>
              <a:t>B. When elements are sorted in descending order</a:t>
            </a:r>
          </a:p>
          <a:p>
            <a:pPr marL="0" indent="0">
              <a:buNone/>
            </a:pPr>
            <a:r>
              <a:rPr lang="en-IN" dirty="0"/>
              <a:t>C. When elements are not sorted by any order</a:t>
            </a:r>
          </a:p>
          <a:p>
            <a:pPr marL="0" indent="0">
              <a:buNone/>
            </a:pPr>
            <a:r>
              <a:rPr lang="en-IN" dirty="0"/>
              <a:t>D. There is no best case for Bubble Sort. It always takes O(n*n) time</a:t>
            </a:r>
          </a:p>
        </p:txBody>
      </p:sp>
    </p:spTree>
    <p:extLst>
      <p:ext uri="{BB962C8B-B14F-4D97-AF65-F5344CB8AC3E}">
        <p14:creationId xmlns:p14="http://schemas.microsoft.com/office/powerpoint/2010/main" val="3313397437"/>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number of </a:t>
            </a:r>
            <a:r>
              <a:rPr lang="en-IN" dirty="0" err="1"/>
              <a:t>swappings</a:t>
            </a:r>
            <a:r>
              <a:rPr lang="en-IN" dirty="0"/>
              <a:t> needed to sort the numbers 8, 22, 7, 9, 31, 5, 13 in ascending order, using bubble sort is</a:t>
            </a:r>
          </a:p>
          <a:p>
            <a:pPr marL="0" indent="0">
              <a:buNone/>
            </a:pPr>
            <a:r>
              <a:rPr lang="en-IN" dirty="0"/>
              <a:t>A. 11</a:t>
            </a:r>
          </a:p>
          <a:p>
            <a:pPr marL="0" indent="0">
              <a:buNone/>
            </a:pPr>
            <a:r>
              <a:rPr lang="en-IN" dirty="0"/>
              <a:t>B. 12</a:t>
            </a:r>
          </a:p>
          <a:p>
            <a:pPr marL="0" indent="0">
              <a:buNone/>
            </a:pPr>
            <a:r>
              <a:rPr lang="en-IN" dirty="0"/>
              <a:t>C. 13</a:t>
            </a:r>
          </a:p>
          <a:p>
            <a:pPr marL="0" indent="0">
              <a:buNone/>
            </a:pPr>
            <a:r>
              <a:rPr lang="en-IN" dirty="0"/>
              <a:t>D. 10</a:t>
            </a:r>
          </a:p>
        </p:txBody>
      </p:sp>
    </p:spTree>
    <p:extLst>
      <p:ext uri="{BB962C8B-B14F-4D97-AF65-F5344CB8AC3E}">
        <p14:creationId xmlns:p14="http://schemas.microsoft.com/office/powerpoint/2010/main" val="378814768"/>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number of </a:t>
            </a:r>
            <a:r>
              <a:rPr lang="en-IN" dirty="0" err="1"/>
              <a:t>swappings</a:t>
            </a:r>
            <a:r>
              <a:rPr lang="en-IN" dirty="0"/>
              <a:t> needed to sort the numbers 8, 22, 7, 9, 31, 5, 13 in ascending order, using bubble sort is</a:t>
            </a:r>
          </a:p>
          <a:p>
            <a:pPr marL="0" indent="0">
              <a:buNone/>
            </a:pPr>
            <a:r>
              <a:rPr lang="en-IN" dirty="0"/>
              <a:t>A. 11</a:t>
            </a:r>
          </a:p>
          <a:p>
            <a:pPr marL="0" indent="0">
              <a:buNone/>
            </a:pPr>
            <a:r>
              <a:rPr lang="en-IN" dirty="0"/>
              <a:t>B. 12</a:t>
            </a:r>
          </a:p>
          <a:p>
            <a:pPr marL="0" indent="0">
              <a:buNone/>
            </a:pPr>
            <a:r>
              <a:rPr lang="en-IN" dirty="0"/>
              <a:t>C. 13</a:t>
            </a:r>
          </a:p>
          <a:p>
            <a:pPr marL="0" indent="0">
              <a:buNone/>
            </a:pPr>
            <a:r>
              <a:rPr lang="en-IN" b="1" dirty="0"/>
              <a:t>D. 10</a:t>
            </a:r>
          </a:p>
        </p:txBody>
      </p:sp>
    </p:spTree>
    <p:extLst>
      <p:ext uri="{BB962C8B-B14F-4D97-AF65-F5344CB8AC3E}">
        <p14:creationId xmlns:p14="http://schemas.microsoft.com/office/powerpoint/2010/main" val="1752785024"/>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794" y="1447800"/>
            <a:ext cx="8229600" cy="4525963"/>
          </a:xfrm>
        </p:spPr>
        <p:txBody>
          <a:bodyPr>
            <a:normAutofit/>
          </a:bodyPr>
          <a:lstStyle/>
          <a:p>
            <a:r>
              <a:rPr lang="en-US" b="1" dirty="0">
                <a:solidFill>
                  <a:schemeClr val="tx1"/>
                </a:solidFill>
              </a:rPr>
              <a:t>Integer Constants</a:t>
            </a:r>
          </a:p>
          <a:p>
            <a:pPr lvl="1"/>
            <a:r>
              <a:rPr lang="en-US" dirty="0">
                <a:solidFill>
                  <a:schemeClr val="accent1"/>
                </a:solidFill>
              </a:rPr>
              <a:t>When the constant contains only digits without any decimal part</a:t>
            </a:r>
          </a:p>
          <a:p>
            <a:endParaRPr lang="en-US" b="1" dirty="0">
              <a:solidFill>
                <a:schemeClr val="tx1"/>
              </a:solidFill>
            </a:endParaRPr>
          </a:p>
          <a:p>
            <a:r>
              <a:rPr lang="en-US" b="1" dirty="0">
                <a:solidFill>
                  <a:schemeClr val="tx1"/>
                </a:solidFill>
              </a:rPr>
              <a:t>Floating Constant</a:t>
            </a:r>
          </a:p>
          <a:p>
            <a:pPr lvl="1"/>
            <a:r>
              <a:rPr lang="en-US" dirty="0">
                <a:solidFill>
                  <a:schemeClr val="accent1"/>
                </a:solidFill>
              </a:rPr>
              <a:t>Constants that contains number with decimal points</a:t>
            </a:r>
          </a:p>
        </p:txBody>
      </p:sp>
      <p:grpSp>
        <p:nvGrpSpPr>
          <p:cNvPr id="9" name="Group 8"/>
          <p:cNvGrpSpPr/>
          <p:nvPr/>
        </p:nvGrpSpPr>
        <p:grpSpPr>
          <a:xfrm>
            <a:off x="4267199" y="2514600"/>
            <a:ext cx="2819401" cy="1243456"/>
            <a:chOff x="4190999" y="2438400"/>
            <a:chExt cx="2819401" cy="1243456"/>
          </a:xfrm>
        </p:grpSpPr>
        <p:pic>
          <p:nvPicPr>
            <p:cNvPr id="5" name="Picture 4" descr="example pic.png"/>
            <p:cNvPicPr>
              <a:picLocks noChangeAspect="1"/>
            </p:cNvPicPr>
            <p:nvPr/>
          </p:nvPicPr>
          <p:blipFill>
            <a:blip r:embed="rId2"/>
            <a:stretch>
              <a:fillRect/>
            </a:stretch>
          </p:blipFill>
          <p:spPr>
            <a:xfrm>
              <a:off x="4190999" y="2438400"/>
              <a:ext cx="2819401" cy="1243456"/>
            </a:xfrm>
            <a:prstGeom prst="rect">
              <a:avLst/>
            </a:prstGeom>
          </p:spPr>
        </p:pic>
        <p:sp>
          <p:nvSpPr>
            <p:cNvPr id="6" name="TextBox 5"/>
            <p:cNvSpPr txBox="1"/>
            <p:nvPr/>
          </p:nvSpPr>
          <p:spPr>
            <a:xfrm>
              <a:off x="4267200" y="2819400"/>
              <a:ext cx="2743200" cy="646331"/>
            </a:xfrm>
            <a:prstGeom prst="rect">
              <a:avLst/>
            </a:prstGeom>
            <a:noFill/>
          </p:spPr>
          <p:txBody>
            <a:bodyPr wrap="square" rtlCol="0">
              <a:spAutoFit/>
            </a:bodyPr>
            <a:lstStyle/>
            <a:p>
              <a:pPr lvl="1"/>
              <a:r>
                <a:rPr lang="en-US" dirty="0"/>
                <a:t>Example</a:t>
              </a:r>
              <a:r>
                <a:rPr lang="en-US" dirty="0">
                  <a:solidFill>
                    <a:schemeClr val="accent1"/>
                  </a:solidFill>
                </a:rPr>
                <a:t> :</a:t>
              </a:r>
              <a:r>
                <a:rPr lang="en-US" dirty="0">
                  <a:solidFill>
                    <a:srgbClr val="00B050"/>
                  </a:solidFill>
                </a:rPr>
                <a:t> 5;</a:t>
              </a:r>
            </a:p>
            <a:p>
              <a:pPr lvl="1">
                <a:buNone/>
              </a:pPr>
              <a:r>
                <a:rPr lang="en-US" dirty="0">
                  <a:solidFill>
                    <a:srgbClr val="00B050"/>
                  </a:solidFill>
                </a:rPr>
                <a:t>	        -987;</a:t>
              </a:r>
            </a:p>
          </p:txBody>
        </p:sp>
      </p:grpSp>
      <p:grpSp>
        <p:nvGrpSpPr>
          <p:cNvPr id="10" name="Group 9"/>
          <p:cNvGrpSpPr/>
          <p:nvPr/>
        </p:nvGrpSpPr>
        <p:grpSpPr>
          <a:xfrm>
            <a:off x="4267200" y="4648200"/>
            <a:ext cx="2819401" cy="1243456"/>
            <a:chOff x="4267200" y="4648200"/>
            <a:chExt cx="2819401" cy="1243456"/>
          </a:xfrm>
        </p:grpSpPr>
        <p:pic>
          <p:nvPicPr>
            <p:cNvPr id="7" name="Picture 6" descr="example pic.png"/>
            <p:cNvPicPr>
              <a:picLocks noChangeAspect="1"/>
            </p:cNvPicPr>
            <p:nvPr/>
          </p:nvPicPr>
          <p:blipFill>
            <a:blip r:embed="rId2"/>
            <a:stretch>
              <a:fillRect/>
            </a:stretch>
          </p:blipFill>
          <p:spPr>
            <a:xfrm>
              <a:off x="4267200" y="4648200"/>
              <a:ext cx="2819401" cy="1243456"/>
            </a:xfrm>
            <a:prstGeom prst="rect">
              <a:avLst/>
            </a:prstGeom>
          </p:spPr>
        </p:pic>
        <p:sp>
          <p:nvSpPr>
            <p:cNvPr id="8" name="TextBox 7"/>
            <p:cNvSpPr txBox="1"/>
            <p:nvPr/>
          </p:nvSpPr>
          <p:spPr>
            <a:xfrm>
              <a:off x="4419600" y="5181600"/>
              <a:ext cx="2286000" cy="646331"/>
            </a:xfrm>
            <a:prstGeom prst="rect">
              <a:avLst/>
            </a:prstGeom>
            <a:noFill/>
          </p:spPr>
          <p:txBody>
            <a:bodyPr wrap="square" rtlCol="0">
              <a:spAutoFit/>
            </a:bodyPr>
            <a:lstStyle/>
            <a:p>
              <a:pPr lvl="1"/>
              <a:r>
                <a:rPr lang="en-US" dirty="0"/>
                <a:t>Example</a:t>
              </a:r>
              <a:r>
                <a:rPr lang="en-US" dirty="0">
                  <a:solidFill>
                    <a:schemeClr val="accent1"/>
                  </a:solidFill>
                </a:rPr>
                <a:t> : </a:t>
              </a:r>
              <a:r>
                <a:rPr lang="en-US" dirty="0">
                  <a:solidFill>
                    <a:srgbClr val="FF0000"/>
                  </a:solidFill>
                </a:rPr>
                <a:t>3.14;</a:t>
              </a:r>
            </a:p>
            <a:p>
              <a:pPr lvl="1">
                <a:buNone/>
              </a:pPr>
              <a:r>
                <a:rPr lang="en-US" dirty="0">
                  <a:solidFill>
                    <a:srgbClr val="FF0000"/>
                  </a:solidFill>
                </a:rPr>
                <a:t>	         309.89</a:t>
              </a:r>
            </a:p>
          </p:txBody>
        </p:sp>
      </p:grpSp>
    </p:spTree>
    <p:extLst>
      <p:ext uri="{BB962C8B-B14F-4D97-AF65-F5344CB8AC3E}">
        <p14:creationId xmlns:p14="http://schemas.microsoft.com/office/powerpoint/2010/main" val="2817100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Explanation: 1 : 8, 7, 9, 22, 5, 13, 31 = 4 swaps</a:t>
            </a:r>
          </a:p>
          <a:p>
            <a:r>
              <a:rPr lang="en-IN" dirty="0"/>
              <a:t>2 : 7, 8, 9, 5, 13, 22, 31 = 3 swaps</a:t>
            </a:r>
          </a:p>
          <a:p>
            <a:r>
              <a:rPr lang="en-IN" dirty="0"/>
              <a:t>3 : 7, 8, 5, 9, 13, 22, 31 = 1 swap</a:t>
            </a:r>
          </a:p>
          <a:p>
            <a:r>
              <a:rPr lang="en-IN" dirty="0"/>
              <a:t>4 : 7, 5, 8, 9, 13, 22, 31 = 1 swap</a:t>
            </a:r>
          </a:p>
          <a:p>
            <a:r>
              <a:rPr lang="en-IN" dirty="0"/>
              <a:t>5 : 5, 7, 8, 9, 13, 22, 31 = 1 swap</a:t>
            </a:r>
          </a:p>
          <a:p>
            <a:r>
              <a:rPr lang="en-IN" dirty="0"/>
              <a:t>Total 10 swaps are required to sort the array.</a:t>
            </a:r>
          </a:p>
        </p:txBody>
      </p:sp>
    </p:spTree>
    <p:extLst>
      <p:ext uri="{BB962C8B-B14F-4D97-AF65-F5344CB8AC3E}">
        <p14:creationId xmlns:p14="http://schemas.microsoft.com/office/powerpoint/2010/main" val="2828274942"/>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buSzPts val="4400"/>
            </a:pPr>
            <a:r>
              <a:rPr lang="en-IN"/>
              <a:t>Searching in Arrays</a:t>
            </a:r>
            <a:endParaRPr/>
          </a:p>
        </p:txBody>
      </p:sp>
      <p:sp>
        <p:nvSpPr>
          <p:cNvPr id="286" name="Google Shape;286;p26"/>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numCol="1" anchor="t" anchorCtr="0" compatLnSpc="1">
            <a:prstTxWarp prst="textNoShape">
              <a:avLst/>
            </a:prstTxWarp>
            <a:normAutofit lnSpcReduction="10000"/>
          </a:bodyPr>
          <a:lstStyle/>
          <a:p>
            <a:pPr marL="257175" indent="-257175">
              <a:spcBef>
                <a:spcPts val="0"/>
              </a:spcBef>
            </a:pPr>
            <a:r>
              <a:rPr lang="en-IN"/>
              <a:t>The process of finding a particular element of an array is called searching.</a:t>
            </a:r>
            <a:endParaRPr/>
          </a:p>
          <a:p>
            <a:pPr marL="257175" indent="-257175">
              <a:spcBef>
                <a:spcPts val="480"/>
              </a:spcBef>
            </a:pPr>
            <a:r>
              <a:rPr lang="en-IN"/>
              <a:t>Search an array for a </a:t>
            </a:r>
            <a:r>
              <a:rPr lang="en-IN" i="1"/>
              <a:t>key </a:t>
            </a:r>
            <a:r>
              <a:rPr lang="en-IN"/>
              <a:t>value.</a:t>
            </a:r>
            <a:endParaRPr/>
          </a:p>
          <a:p>
            <a:pPr marL="257175" indent="-257175">
              <a:spcBef>
                <a:spcPts val="480"/>
              </a:spcBef>
            </a:pPr>
            <a:r>
              <a:rPr lang="en-IN"/>
              <a:t>Two searching techniques:</a:t>
            </a:r>
            <a:endParaRPr/>
          </a:p>
          <a:p>
            <a:pPr marL="557213" lvl="1" indent="-214313">
              <a:spcBef>
                <a:spcPts val="420"/>
              </a:spcBef>
            </a:pPr>
            <a:r>
              <a:rPr lang="en-IN"/>
              <a:t>Linear search</a:t>
            </a:r>
            <a:endParaRPr/>
          </a:p>
          <a:p>
            <a:pPr marL="557213" lvl="1" indent="-214313">
              <a:spcBef>
                <a:spcPts val="420"/>
              </a:spcBef>
            </a:pPr>
            <a:r>
              <a:rPr lang="en-IN"/>
              <a:t>Binary search</a:t>
            </a:r>
            <a:endParaRPr/>
          </a:p>
          <a:p>
            <a:pPr marL="257175" indent="-104775">
              <a:spcBef>
                <a:spcPts val="480"/>
              </a:spcBef>
              <a:buNone/>
            </a:pPr>
            <a:endParaRPr/>
          </a:p>
        </p:txBody>
      </p:sp>
    </p:spTree>
    <p:extLst>
      <p:ext uri="{BB962C8B-B14F-4D97-AF65-F5344CB8AC3E}">
        <p14:creationId xmlns:p14="http://schemas.microsoft.com/office/powerpoint/2010/main" val="3600772568"/>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Search</a:t>
            </a:r>
          </a:p>
        </p:txBody>
      </p:sp>
      <p:sp>
        <p:nvSpPr>
          <p:cNvPr id="3" name="Content Placeholder 2"/>
          <p:cNvSpPr>
            <a:spLocks noGrp="1"/>
          </p:cNvSpPr>
          <p:nvPr>
            <p:ph idx="1"/>
          </p:nvPr>
        </p:nvSpPr>
        <p:spPr/>
        <p:txBody>
          <a:bodyPr>
            <a:normAutofit fontScale="85000" lnSpcReduction="10000"/>
          </a:bodyPr>
          <a:lstStyle/>
          <a:p>
            <a:pPr algn="just"/>
            <a:r>
              <a:rPr lang="en-IN" dirty="0"/>
              <a:t>A linear search, also known as a </a:t>
            </a:r>
            <a:r>
              <a:rPr lang="en-IN" b="1" dirty="0"/>
              <a:t>sequential search</a:t>
            </a:r>
            <a:r>
              <a:rPr lang="en-IN" dirty="0"/>
              <a:t>, is a method of finding an element within a list. It checks each element of the list sequentially until a match is found or the whole list has been searched.</a:t>
            </a:r>
          </a:p>
          <a:p>
            <a:pPr algn="just"/>
            <a:r>
              <a:rPr lang="en-IN" b="1" dirty="0"/>
              <a:t>A simple approach to implement a linear search is</a:t>
            </a:r>
            <a:endParaRPr lang="en-IN" dirty="0"/>
          </a:p>
          <a:p>
            <a:pPr algn="just"/>
            <a:r>
              <a:rPr lang="en-IN" dirty="0"/>
              <a:t>Begin with the leftmost element of </a:t>
            </a:r>
            <a:r>
              <a:rPr lang="en-IN" dirty="0" err="1"/>
              <a:t>arr</a:t>
            </a:r>
            <a:r>
              <a:rPr lang="en-IN" dirty="0"/>
              <a:t>[] and one by one compare x with each element.</a:t>
            </a:r>
          </a:p>
          <a:p>
            <a:pPr algn="just"/>
            <a:r>
              <a:rPr lang="en-IN" dirty="0"/>
              <a:t>If x matches with an element then return the index.</a:t>
            </a:r>
          </a:p>
          <a:p>
            <a:pPr algn="just"/>
            <a:r>
              <a:rPr lang="en-IN" dirty="0"/>
              <a:t>If x does not match with any of the elements then return -1.</a:t>
            </a:r>
          </a:p>
        </p:txBody>
      </p:sp>
    </p:spTree>
    <p:extLst>
      <p:ext uri="{BB962C8B-B14F-4D97-AF65-F5344CB8AC3E}">
        <p14:creationId xmlns:p14="http://schemas.microsoft.com/office/powerpoint/2010/main" val="4230952812"/>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Search</a:t>
            </a:r>
          </a:p>
        </p:txBody>
      </p:sp>
      <p:pic>
        <p:nvPicPr>
          <p:cNvPr id="4" name="Content Placeholder 3"/>
          <p:cNvPicPr>
            <a:picLocks noGrp="1" noChangeAspect="1"/>
          </p:cNvPicPr>
          <p:nvPr>
            <p:ph idx="1"/>
          </p:nvPr>
        </p:nvPicPr>
        <p:blipFill rotWithShape="1">
          <a:blip r:embed="rId2"/>
          <a:srcRect l="22353" t="41467" r="30061" b="23817"/>
          <a:stretch/>
        </p:blipFill>
        <p:spPr>
          <a:xfrm>
            <a:off x="0" y="2070525"/>
            <a:ext cx="8945218" cy="2096456"/>
          </a:xfrm>
          <a:prstGeom prst="rect">
            <a:avLst/>
          </a:prstGeom>
        </p:spPr>
      </p:pic>
    </p:spTree>
    <p:extLst>
      <p:ext uri="{BB962C8B-B14F-4D97-AF65-F5344CB8AC3E}">
        <p14:creationId xmlns:p14="http://schemas.microsoft.com/office/powerpoint/2010/main" val="2626318433"/>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7"/>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l">
              <a:buSzPts val="4400"/>
            </a:pPr>
            <a:r>
              <a:rPr lang="en-IN" dirty="0"/>
              <a:t>Linear search</a:t>
            </a:r>
            <a:endParaRPr dirty="0"/>
          </a:p>
        </p:txBody>
      </p:sp>
      <p:sp>
        <p:nvSpPr>
          <p:cNvPr id="292" name="Google Shape;292;p27"/>
          <p:cNvSpPr txBox="1">
            <a:spLocks noGrp="1"/>
          </p:cNvSpPr>
          <p:nvPr>
            <p:ph type="body" idx="1"/>
          </p:nvPr>
        </p:nvSpPr>
        <p:spPr>
          <a:xfrm>
            <a:off x="521594" y="2057400"/>
            <a:ext cx="8026758" cy="3423828"/>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257175" indent="-257175" algn="just">
              <a:lnSpc>
                <a:spcPct val="90000"/>
              </a:lnSpc>
              <a:spcBef>
                <a:spcPts val="0"/>
              </a:spcBef>
              <a:buSzPts val="2960"/>
            </a:pPr>
            <a:r>
              <a:rPr lang="en-IN" sz="2220" dirty="0"/>
              <a:t>Linear search</a:t>
            </a:r>
            <a:endParaRPr sz="2220" dirty="0"/>
          </a:p>
          <a:p>
            <a:pPr marL="557213" lvl="1" indent="-214313" algn="just">
              <a:lnSpc>
                <a:spcPct val="90000"/>
              </a:lnSpc>
              <a:spcBef>
                <a:spcPts val="389"/>
              </a:spcBef>
              <a:buSzPts val="2590"/>
            </a:pPr>
            <a:r>
              <a:rPr lang="en-IN" sz="2220" dirty="0"/>
              <a:t>Simple </a:t>
            </a:r>
            <a:endParaRPr sz="2220" dirty="0"/>
          </a:p>
          <a:p>
            <a:pPr marL="557213" lvl="1" indent="-214313" algn="just">
              <a:lnSpc>
                <a:spcPct val="90000"/>
              </a:lnSpc>
              <a:spcBef>
                <a:spcPts val="389"/>
              </a:spcBef>
              <a:buSzPts val="2590"/>
            </a:pPr>
            <a:r>
              <a:rPr lang="en-IN" sz="2220" dirty="0"/>
              <a:t>Compare each element of array with key value</a:t>
            </a:r>
            <a:endParaRPr sz="2220" dirty="0"/>
          </a:p>
          <a:p>
            <a:pPr marL="557213" lvl="1" indent="-214313" algn="just">
              <a:lnSpc>
                <a:spcPct val="90000"/>
              </a:lnSpc>
              <a:spcBef>
                <a:spcPts val="389"/>
              </a:spcBef>
              <a:buSzPts val="2590"/>
            </a:pPr>
            <a:r>
              <a:rPr lang="en-IN" sz="2220" dirty="0"/>
              <a:t>Useful for small and unsorted arrays</a:t>
            </a:r>
            <a:endParaRPr sz="2220" dirty="0"/>
          </a:p>
          <a:p>
            <a:pPr marL="257175" indent="-257175" algn="just">
              <a:lnSpc>
                <a:spcPct val="90000"/>
              </a:lnSpc>
              <a:spcBef>
                <a:spcPts val="444"/>
              </a:spcBef>
              <a:buSzPts val="2960"/>
            </a:pPr>
            <a:r>
              <a:rPr lang="en-IN" sz="2220" dirty="0"/>
              <a:t>It simply examines each element sequentially, starting with the first element, until it finds the key element or it reaches the end of the array.</a:t>
            </a:r>
            <a:endParaRPr dirty="0"/>
          </a:p>
          <a:p>
            <a:pPr marL="257175" indent="-257175" algn="just">
              <a:lnSpc>
                <a:spcPct val="90000"/>
              </a:lnSpc>
              <a:spcBef>
                <a:spcPts val="444"/>
              </a:spcBef>
              <a:buSzPts val="2960"/>
              <a:buNone/>
            </a:pPr>
            <a:r>
              <a:rPr lang="en-IN" sz="2220" dirty="0"/>
              <a:t>	Example: If you were looking for someone on a moving passenger train, you would use a sequential search.</a:t>
            </a:r>
            <a:endParaRPr dirty="0"/>
          </a:p>
          <a:p>
            <a:pPr marL="557213" lvl="1" indent="-90963" algn="just">
              <a:lnSpc>
                <a:spcPct val="90000"/>
              </a:lnSpc>
              <a:spcBef>
                <a:spcPts val="389"/>
              </a:spcBef>
              <a:buSzPts val="2590"/>
              <a:buNone/>
            </a:pPr>
            <a:endParaRPr sz="1943" dirty="0"/>
          </a:p>
        </p:txBody>
      </p:sp>
    </p:spTree>
    <p:extLst>
      <p:ext uri="{BB962C8B-B14F-4D97-AF65-F5344CB8AC3E}">
        <p14:creationId xmlns:p14="http://schemas.microsoft.com/office/powerpoint/2010/main" val="1830425928"/>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fade">
                                      <p:cBhvr>
                                        <p:cTn id="7" dur="500"/>
                                        <p:tgtEl>
                                          <p:spTgt spid="29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2">
                                            <p:txEl>
                                              <p:pRg st="1" end="1"/>
                                            </p:txEl>
                                          </p:spTgt>
                                        </p:tgtEl>
                                        <p:attrNameLst>
                                          <p:attrName>style.visibility</p:attrName>
                                        </p:attrNameLst>
                                      </p:cBhvr>
                                      <p:to>
                                        <p:strVal val="visible"/>
                                      </p:to>
                                    </p:set>
                                    <p:animEffect transition="in" filter="fade">
                                      <p:cBhvr>
                                        <p:cTn id="10" dur="500"/>
                                        <p:tgtEl>
                                          <p:spTgt spid="29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92">
                                            <p:txEl>
                                              <p:pRg st="2" end="2"/>
                                            </p:txEl>
                                          </p:spTgt>
                                        </p:tgtEl>
                                        <p:attrNameLst>
                                          <p:attrName>style.visibility</p:attrName>
                                        </p:attrNameLst>
                                      </p:cBhvr>
                                      <p:to>
                                        <p:strVal val="visible"/>
                                      </p:to>
                                    </p:set>
                                    <p:animEffect transition="in" filter="fade">
                                      <p:cBhvr>
                                        <p:cTn id="13" dur="500"/>
                                        <p:tgtEl>
                                          <p:spTgt spid="29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92">
                                            <p:txEl>
                                              <p:pRg st="3" end="3"/>
                                            </p:txEl>
                                          </p:spTgt>
                                        </p:tgtEl>
                                        <p:attrNameLst>
                                          <p:attrName>style.visibility</p:attrName>
                                        </p:attrNameLst>
                                      </p:cBhvr>
                                      <p:to>
                                        <p:strVal val="visible"/>
                                      </p:to>
                                    </p:set>
                                    <p:animEffect transition="in" filter="fade">
                                      <p:cBhvr>
                                        <p:cTn id="16" dur="500"/>
                                        <p:tgtEl>
                                          <p:spTgt spid="29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92">
                                            <p:txEl>
                                              <p:pRg st="4" end="4"/>
                                            </p:txEl>
                                          </p:spTgt>
                                        </p:tgtEl>
                                        <p:attrNameLst>
                                          <p:attrName>style.visibility</p:attrName>
                                        </p:attrNameLst>
                                      </p:cBhvr>
                                      <p:to>
                                        <p:strVal val="visible"/>
                                      </p:to>
                                    </p:set>
                                    <p:animEffect transition="in" filter="fade">
                                      <p:cBhvr>
                                        <p:cTn id="19" dur="500"/>
                                        <p:tgtEl>
                                          <p:spTgt spid="29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92">
                                            <p:txEl>
                                              <p:pRg st="5" end="5"/>
                                            </p:txEl>
                                          </p:spTgt>
                                        </p:tgtEl>
                                        <p:attrNameLst>
                                          <p:attrName>style.visibility</p:attrName>
                                        </p:attrNameLst>
                                      </p:cBhvr>
                                      <p:to>
                                        <p:strVal val="visible"/>
                                      </p:to>
                                    </p:set>
                                    <p:animEffect transition="in" filter="fade">
                                      <p:cBhvr>
                                        <p:cTn id="22" dur="500"/>
                                        <p:tgtEl>
                                          <p:spTgt spid="2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8"/>
          <p:cNvSpPr txBox="1">
            <a:spLocks noGrp="1"/>
          </p:cNvSpPr>
          <p:nvPr>
            <p:ph type="title"/>
          </p:nvPr>
        </p:nvSpPr>
        <p:spPr>
          <a:xfrm>
            <a:off x="1143000" y="800100"/>
            <a:ext cx="6286500" cy="708422"/>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buSzPts val="2400"/>
            </a:pPr>
            <a:r>
              <a:rPr lang="en-IN" sz="1800" dirty="0"/>
              <a:t>Program example-WAP to implement linear search in 1D array element</a:t>
            </a:r>
            <a:endParaRPr sz="1800" dirty="0"/>
          </a:p>
        </p:txBody>
      </p:sp>
      <p:sp>
        <p:nvSpPr>
          <p:cNvPr id="298" name="Google Shape;298;p28"/>
          <p:cNvSpPr txBox="1">
            <a:spLocks noGrp="1"/>
          </p:cNvSpPr>
          <p:nvPr>
            <p:ph type="body" idx="1"/>
          </p:nvPr>
        </p:nvSpPr>
        <p:spPr>
          <a:xfrm>
            <a:off x="1485900" y="1508521"/>
            <a:ext cx="3028950" cy="4263629"/>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nSpc>
                <a:spcPct val="80000"/>
              </a:lnSpc>
              <a:spcBef>
                <a:spcPts val="0"/>
              </a:spcBef>
              <a:buSzPts val="1377"/>
              <a:buNone/>
            </a:pPr>
            <a:r>
              <a:rPr lang="en-IN" sz="1033"/>
              <a:t>#include &lt;stdio.h&gt;</a:t>
            </a:r>
            <a:endParaRPr/>
          </a:p>
          <a:p>
            <a:pPr marL="0" indent="0">
              <a:lnSpc>
                <a:spcPct val="80000"/>
              </a:lnSpc>
              <a:spcBef>
                <a:spcPts val="206"/>
              </a:spcBef>
              <a:buSzPts val="1377"/>
              <a:buNone/>
            </a:pPr>
            <a:r>
              <a:rPr lang="en-IN" sz="1033"/>
              <a:t>int main()</a:t>
            </a:r>
            <a:endParaRPr/>
          </a:p>
          <a:p>
            <a:pPr marL="0" indent="0">
              <a:lnSpc>
                <a:spcPct val="80000"/>
              </a:lnSpc>
              <a:spcBef>
                <a:spcPts val="206"/>
              </a:spcBef>
              <a:buSzPts val="1377"/>
              <a:buNone/>
            </a:pPr>
            <a:r>
              <a:rPr lang="en-IN" sz="1033"/>
              <a:t>{</a:t>
            </a:r>
            <a:endParaRPr/>
          </a:p>
          <a:p>
            <a:pPr marL="0" indent="0">
              <a:lnSpc>
                <a:spcPct val="80000"/>
              </a:lnSpc>
              <a:spcBef>
                <a:spcPts val="206"/>
              </a:spcBef>
              <a:buSzPts val="1377"/>
              <a:buNone/>
            </a:pPr>
            <a:r>
              <a:rPr lang="en-IN" sz="1033"/>
              <a:t>   int a[50];</a:t>
            </a:r>
            <a:endParaRPr/>
          </a:p>
          <a:p>
            <a:pPr marL="0" indent="0">
              <a:lnSpc>
                <a:spcPct val="80000"/>
              </a:lnSpc>
              <a:spcBef>
                <a:spcPts val="206"/>
              </a:spcBef>
              <a:buSzPts val="1377"/>
              <a:buNone/>
            </a:pPr>
            <a:r>
              <a:rPr lang="en-IN" sz="1033"/>
              <a:t>   int i, loc = -1, key,n;</a:t>
            </a:r>
            <a:endParaRPr/>
          </a:p>
          <a:p>
            <a:pPr marL="0" indent="0">
              <a:lnSpc>
                <a:spcPct val="80000"/>
              </a:lnSpc>
              <a:spcBef>
                <a:spcPts val="206"/>
              </a:spcBef>
              <a:buSzPts val="1377"/>
              <a:buNone/>
            </a:pPr>
            <a:r>
              <a:rPr lang="en-IN" sz="1033"/>
              <a:t>   printf("\n Enter value of n:");</a:t>
            </a:r>
            <a:endParaRPr/>
          </a:p>
          <a:p>
            <a:pPr marL="0" indent="0">
              <a:lnSpc>
                <a:spcPct val="80000"/>
              </a:lnSpc>
              <a:spcBef>
                <a:spcPts val="206"/>
              </a:spcBef>
              <a:buSzPts val="1377"/>
              <a:buNone/>
            </a:pPr>
            <a:r>
              <a:rPr lang="en-IN" sz="1033"/>
              <a:t>   scanf("%d",&amp;n);</a:t>
            </a:r>
            <a:endParaRPr/>
          </a:p>
          <a:p>
            <a:pPr marL="0" indent="0">
              <a:lnSpc>
                <a:spcPct val="80000"/>
              </a:lnSpc>
              <a:spcBef>
                <a:spcPts val="206"/>
              </a:spcBef>
              <a:buSzPts val="1377"/>
              <a:buNone/>
            </a:pPr>
            <a:r>
              <a:rPr lang="en-IN" sz="1033"/>
              <a:t>   printf("\n Enter the elements:");</a:t>
            </a:r>
            <a:endParaRPr/>
          </a:p>
          <a:p>
            <a:pPr marL="0" indent="0">
              <a:lnSpc>
                <a:spcPct val="80000"/>
              </a:lnSpc>
              <a:spcBef>
                <a:spcPts val="206"/>
              </a:spcBef>
              <a:buSzPts val="1377"/>
              <a:buNone/>
            </a:pPr>
            <a:r>
              <a:rPr lang="en-IN" sz="1033"/>
              <a:t> </a:t>
            </a:r>
            <a:endParaRPr/>
          </a:p>
          <a:p>
            <a:pPr marL="0" indent="0">
              <a:lnSpc>
                <a:spcPct val="80000"/>
              </a:lnSpc>
              <a:spcBef>
                <a:spcPts val="206"/>
              </a:spcBef>
              <a:buSzPts val="1377"/>
              <a:buNone/>
            </a:pPr>
            <a:r>
              <a:rPr lang="en-IN" sz="1033"/>
              <a:t>   for(i=0;i&lt;n;i++)</a:t>
            </a:r>
            <a:endParaRPr/>
          </a:p>
          <a:p>
            <a:pPr marL="0" indent="0">
              <a:lnSpc>
                <a:spcPct val="80000"/>
              </a:lnSpc>
              <a:spcBef>
                <a:spcPts val="206"/>
              </a:spcBef>
              <a:buSzPts val="1377"/>
              <a:buNone/>
            </a:pPr>
            <a:r>
              <a:rPr lang="en-IN" sz="1033"/>
              <a:t>   {</a:t>
            </a:r>
            <a:endParaRPr/>
          </a:p>
          <a:p>
            <a:pPr marL="0" indent="0">
              <a:lnSpc>
                <a:spcPct val="80000"/>
              </a:lnSpc>
              <a:spcBef>
                <a:spcPts val="206"/>
              </a:spcBef>
              <a:buSzPts val="1377"/>
              <a:buNone/>
            </a:pPr>
            <a:r>
              <a:rPr lang="en-IN" sz="1033"/>
              <a:t>   	scanf("%d",&amp;a[i]);</a:t>
            </a:r>
            <a:endParaRPr/>
          </a:p>
          <a:p>
            <a:pPr marL="0" indent="0">
              <a:lnSpc>
                <a:spcPct val="80000"/>
              </a:lnSpc>
              <a:spcBef>
                <a:spcPts val="206"/>
              </a:spcBef>
              <a:buSzPts val="1377"/>
              <a:buNone/>
            </a:pPr>
            <a:r>
              <a:rPr lang="en-IN" sz="1033"/>
              <a:t>   }</a:t>
            </a:r>
            <a:endParaRPr/>
          </a:p>
          <a:p>
            <a:pPr marL="0" indent="0">
              <a:lnSpc>
                <a:spcPct val="80000"/>
              </a:lnSpc>
              <a:spcBef>
                <a:spcPts val="206"/>
              </a:spcBef>
              <a:buSzPts val="1377"/>
              <a:buNone/>
            </a:pPr>
            <a:r>
              <a:rPr lang="en-IN" sz="1033"/>
              <a:t>   printf("Enter integer value to search in array:");</a:t>
            </a:r>
            <a:endParaRPr/>
          </a:p>
          <a:p>
            <a:pPr marL="0" indent="0">
              <a:lnSpc>
                <a:spcPct val="80000"/>
              </a:lnSpc>
              <a:spcBef>
                <a:spcPts val="206"/>
              </a:spcBef>
              <a:buSzPts val="1377"/>
              <a:buNone/>
            </a:pPr>
            <a:r>
              <a:rPr lang="en-IN" sz="1033"/>
              <a:t>   scanf( "%d", &amp;key );</a:t>
            </a:r>
            <a:endParaRPr/>
          </a:p>
          <a:p>
            <a:pPr marL="0" indent="0">
              <a:lnSpc>
                <a:spcPct val="80000"/>
              </a:lnSpc>
              <a:spcBef>
                <a:spcPts val="206"/>
              </a:spcBef>
              <a:buSzPts val="1377"/>
              <a:buNone/>
            </a:pPr>
            <a:r>
              <a:rPr lang="en-IN" sz="1033"/>
              <a:t>   // attempt to locate searchKey in array a</a:t>
            </a:r>
            <a:endParaRPr/>
          </a:p>
          <a:p>
            <a:pPr marL="0" indent="0">
              <a:lnSpc>
                <a:spcPct val="80000"/>
              </a:lnSpc>
              <a:spcBef>
                <a:spcPts val="206"/>
              </a:spcBef>
              <a:buSzPts val="1377"/>
              <a:buNone/>
            </a:pPr>
            <a:r>
              <a:rPr lang="en-IN" sz="1033"/>
              <a:t>   for ( i = 0; i &lt; n; i++ )</a:t>
            </a:r>
            <a:endParaRPr/>
          </a:p>
          <a:p>
            <a:pPr marL="0" indent="0">
              <a:lnSpc>
                <a:spcPct val="80000"/>
              </a:lnSpc>
              <a:spcBef>
                <a:spcPts val="206"/>
              </a:spcBef>
              <a:buSzPts val="1377"/>
              <a:buNone/>
            </a:pPr>
            <a:r>
              <a:rPr lang="en-IN" sz="1033"/>
              <a:t>   {</a:t>
            </a:r>
            <a:endParaRPr/>
          </a:p>
          <a:p>
            <a:pPr marL="0" indent="0">
              <a:lnSpc>
                <a:spcPct val="80000"/>
              </a:lnSpc>
              <a:spcBef>
                <a:spcPts val="206"/>
              </a:spcBef>
              <a:buSzPts val="1377"/>
              <a:buNone/>
            </a:pPr>
            <a:r>
              <a:rPr lang="en-IN" sz="1033"/>
              <a:t>    if ( a[i] == key )</a:t>
            </a:r>
            <a:endParaRPr/>
          </a:p>
          <a:p>
            <a:pPr marL="0" indent="0">
              <a:lnSpc>
                <a:spcPct val="80000"/>
              </a:lnSpc>
              <a:spcBef>
                <a:spcPts val="206"/>
              </a:spcBef>
              <a:buSzPts val="1377"/>
              <a:buNone/>
            </a:pPr>
            <a:r>
              <a:rPr lang="en-IN" sz="1033"/>
              <a:t>    {</a:t>
            </a:r>
            <a:endParaRPr/>
          </a:p>
          <a:p>
            <a:pPr marL="0" indent="0">
              <a:lnSpc>
                <a:spcPct val="80000"/>
              </a:lnSpc>
              <a:spcBef>
                <a:spcPts val="206"/>
              </a:spcBef>
              <a:buSzPts val="1377"/>
              <a:buNone/>
            </a:pPr>
            <a:r>
              <a:rPr lang="en-IN" sz="1033"/>
              <a:t>     loc = i; // location of key is stored</a:t>
            </a:r>
            <a:endParaRPr/>
          </a:p>
          <a:p>
            <a:pPr marL="0" indent="0">
              <a:lnSpc>
                <a:spcPct val="80000"/>
              </a:lnSpc>
              <a:spcBef>
                <a:spcPts val="206"/>
              </a:spcBef>
              <a:buSzPts val="1377"/>
              <a:buNone/>
            </a:pPr>
            <a:r>
              <a:rPr lang="en-IN" sz="1033"/>
              <a:t>     break;</a:t>
            </a:r>
            <a:endParaRPr/>
          </a:p>
          <a:p>
            <a:pPr marL="0" indent="0">
              <a:lnSpc>
                <a:spcPct val="80000"/>
              </a:lnSpc>
              <a:spcBef>
                <a:spcPts val="206"/>
              </a:spcBef>
              <a:buSzPts val="1377"/>
              <a:buNone/>
            </a:pPr>
            <a:r>
              <a:rPr lang="en-IN" sz="1033"/>
              <a:t>    } // end if</a:t>
            </a:r>
            <a:endParaRPr/>
          </a:p>
          <a:p>
            <a:pPr marL="0" indent="0">
              <a:lnSpc>
                <a:spcPct val="80000"/>
              </a:lnSpc>
              <a:spcBef>
                <a:spcPts val="206"/>
              </a:spcBef>
              <a:buSzPts val="1377"/>
              <a:buNone/>
            </a:pPr>
            <a:r>
              <a:rPr lang="en-IN" sz="1033"/>
              <a:t>   } // end for</a:t>
            </a:r>
            <a:endParaRPr/>
          </a:p>
          <a:p>
            <a:pPr marL="0" indent="0">
              <a:lnSpc>
                <a:spcPct val="80000"/>
              </a:lnSpc>
              <a:spcBef>
                <a:spcPts val="206"/>
              </a:spcBef>
              <a:buSzPts val="1377"/>
              <a:buNone/>
            </a:pPr>
            <a:r>
              <a:rPr lang="en-IN" sz="1033"/>
              <a:t> </a:t>
            </a:r>
            <a:endParaRPr/>
          </a:p>
          <a:p>
            <a:pPr marL="257175" indent="-193834">
              <a:lnSpc>
                <a:spcPct val="80000"/>
              </a:lnSpc>
              <a:spcBef>
                <a:spcPts val="200"/>
              </a:spcBef>
              <a:buSzPts val="1330"/>
              <a:buNone/>
            </a:pPr>
            <a:endParaRPr sz="998"/>
          </a:p>
        </p:txBody>
      </p:sp>
      <p:sp>
        <p:nvSpPr>
          <p:cNvPr id="299" name="Google Shape;299;p28"/>
          <p:cNvSpPr txBox="1">
            <a:spLocks noGrp="1"/>
          </p:cNvSpPr>
          <p:nvPr>
            <p:ph type="body" idx="2"/>
          </p:nvPr>
        </p:nvSpPr>
        <p:spPr>
          <a:xfrm>
            <a:off x="4629150" y="1508521"/>
            <a:ext cx="3028950" cy="4492229"/>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nSpc>
                <a:spcPct val="80000"/>
              </a:lnSpc>
              <a:spcBef>
                <a:spcPts val="0"/>
              </a:spcBef>
              <a:buSzPts val="1615"/>
              <a:buNone/>
            </a:pPr>
            <a:r>
              <a:rPr lang="en-IN" sz="1211"/>
              <a:t> if(loc!= -1)</a:t>
            </a:r>
            <a:endParaRPr/>
          </a:p>
          <a:p>
            <a:pPr marL="0" indent="0">
              <a:lnSpc>
                <a:spcPct val="80000"/>
              </a:lnSpc>
              <a:spcBef>
                <a:spcPts val="242"/>
              </a:spcBef>
              <a:buSzPts val="1615"/>
              <a:buNone/>
            </a:pPr>
            <a:r>
              <a:rPr lang="en-IN" sz="1211"/>
              <a:t>   {</a:t>
            </a:r>
            <a:endParaRPr/>
          </a:p>
          <a:p>
            <a:pPr marL="0" indent="0">
              <a:lnSpc>
                <a:spcPct val="80000"/>
              </a:lnSpc>
              <a:spcBef>
                <a:spcPts val="242"/>
              </a:spcBef>
              <a:buSzPts val="1615"/>
              <a:buNone/>
            </a:pPr>
            <a:r>
              <a:rPr lang="en-IN" sz="1211"/>
              <a:t>     printf("Element found at %d",loc+1);</a:t>
            </a:r>
            <a:endParaRPr/>
          </a:p>
          <a:p>
            <a:pPr marL="0" indent="0">
              <a:lnSpc>
                <a:spcPct val="80000"/>
              </a:lnSpc>
              <a:spcBef>
                <a:spcPts val="242"/>
              </a:spcBef>
              <a:buSzPts val="1615"/>
              <a:buNone/>
            </a:pPr>
            <a:r>
              <a:rPr lang="en-IN" sz="1211"/>
              <a:t>   }</a:t>
            </a:r>
            <a:endParaRPr/>
          </a:p>
          <a:p>
            <a:pPr marL="0" indent="0">
              <a:lnSpc>
                <a:spcPct val="80000"/>
              </a:lnSpc>
              <a:spcBef>
                <a:spcPts val="242"/>
              </a:spcBef>
              <a:buSzPts val="1615"/>
              <a:buNone/>
            </a:pPr>
            <a:r>
              <a:rPr lang="en-IN" sz="1211"/>
              <a:t>   else</a:t>
            </a:r>
            <a:endParaRPr/>
          </a:p>
          <a:p>
            <a:pPr marL="0" indent="0">
              <a:lnSpc>
                <a:spcPct val="80000"/>
              </a:lnSpc>
              <a:spcBef>
                <a:spcPts val="242"/>
              </a:spcBef>
              <a:buSzPts val="1615"/>
              <a:buNone/>
            </a:pPr>
            <a:r>
              <a:rPr lang="en-IN" sz="1211"/>
              <a:t>   {</a:t>
            </a:r>
            <a:endParaRPr/>
          </a:p>
          <a:p>
            <a:pPr marL="0" indent="0">
              <a:lnSpc>
                <a:spcPct val="80000"/>
              </a:lnSpc>
              <a:spcBef>
                <a:spcPts val="242"/>
              </a:spcBef>
              <a:buSzPts val="1615"/>
              <a:buNone/>
            </a:pPr>
            <a:r>
              <a:rPr lang="en-IN" sz="1211"/>
              <a:t>     printf("Element not found");</a:t>
            </a:r>
            <a:endParaRPr/>
          </a:p>
          <a:p>
            <a:pPr marL="0" indent="0">
              <a:lnSpc>
                <a:spcPct val="80000"/>
              </a:lnSpc>
              <a:spcBef>
                <a:spcPts val="242"/>
              </a:spcBef>
              <a:buSzPts val="1615"/>
              <a:buNone/>
            </a:pPr>
            <a:r>
              <a:rPr lang="en-IN" sz="1211"/>
              <a:t>   }</a:t>
            </a:r>
            <a:endParaRPr/>
          </a:p>
          <a:p>
            <a:pPr marL="0" indent="0">
              <a:lnSpc>
                <a:spcPct val="80000"/>
              </a:lnSpc>
              <a:spcBef>
                <a:spcPts val="242"/>
              </a:spcBef>
              <a:buSzPts val="1615"/>
              <a:buNone/>
            </a:pPr>
            <a:r>
              <a:rPr lang="en-IN" sz="1211"/>
              <a:t>} // end main</a:t>
            </a:r>
            <a:endParaRPr/>
          </a:p>
          <a:p>
            <a:pPr marL="257175" indent="-257175">
              <a:lnSpc>
                <a:spcPct val="80000"/>
              </a:lnSpc>
              <a:spcBef>
                <a:spcPts val="100"/>
              </a:spcBef>
              <a:buSzPts val="665"/>
            </a:pPr>
            <a:r>
              <a:rPr lang="en-IN" sz="499"/>
              <a:t> </a:t>
            </a:r>
            <a:endParaRPr/>
          </a:p>
        </p:txBody>
      </p:sp>
    </p:spTree>
    <p:extLst>
      <p:ext uri="{BB962C8B-B14F-4D97-AF65-F5344CB8AC3E}">
        <p14:creationId xmlns:p14="http://schemas.microsoft.com/office/powerpoint/2010/main" val="4285357244"/>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time required to search an element using a linear search algorithm depends on the size of the list. </a:t>
            </a:r>
          </a:p>
          <a:p>
            <a:r>
              <a:rPr lang="en-IN" dirty="0"/>
              <a:t>In the </a:t>
            </a:r>
            <a:r>
              <a:rPr lang="en-IN" b="1" dirty="0"/>
              <a:t>best-case scenario, the element is present at the beginning </a:t>
            </a:r>
            <a:r>
              <a:rPr lang="en-IN" dirty="0"/>
              <a:t>of the list and in the </a:t>
            </a:r>
            <a:r>
              <a:rPr lang="en-IN" b="1" dirty="0"/>
              <a:t>worst-case, it is present at the end</a:t>
            </a:r>
            <a:r>
              <a:rPr lang="en-IN" dirty="0"/>
              <a:t>.</a:t>
            </a:r>
          </a:p>
        </p:txBody>
      </p:sp>
    </p:spTree>
    <p:extLst>
      <p:ext uri="{BB962C8B-B14F-4D97-AF65-F5344CB8AC3E}">
        <p14:creationId xmlns:p14="http://schemas.microsoft.com/office/powerpoint/2010/main" val="2188507271"/>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array is as follows: 1,2,3,6,8,10. At what time the element 6 is found? (By using linear search(recursive) algorithm)</a:t>
            </a:r>
            <a:br>
              <a:rPr lang="en-IN" dirty="0"/>
            </a:br>
            <a:r>
              <a:rPr lang="en-IN" dirty="0"/>
              <a:t>a) 4th call</a:t>
            </a:r>
            <a:br>
              <a:rPr lang="en-IN" dirty="0"/>
            </a:br>
            <a:r>
              <a:rPr lang="en-IN" dirty="0"/>
              <a:t>b) 3rd call</a:t>
            </a:r>
            <a:br>
              <a:rPr lang="en-IN" dirty="0"/>
            </a:br>
            <a:r>
              <a:rPr lang="en-IN" dirty="0"/>
              <a:t>c) 6th call</a:t>
            </a:r>
            <a:br>
              <a:rPr lang="en-IN" dirty="0"/>
            </a:br>
            <a:r>
              <a:rPr lang="en-IN" dirty="0"/>
              <a:t>d) 5th call</a:t>
            </a:r>
          </a:p>
        </p:txBody>
      </p:sp>
    </p:spTree>
    <p:extLst>
      <p:ext uri="{BB962C8B-B14F-4D97-AF65-F5344CB8AC3E}">
        <p14:creationId xmlns:p14="http://schemas.microsoft.com/office/powerpoint/2010/main" val="835364996"/>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array is as follows: 1,2,3,6,8,10. At what time the element 6 is found? (By using linear search algorithm)</a:t>
            </a:r>
            <a:br>
              <a:rPr lang="en-IN" dirty="0"/>
            </a:br>
            <a:r>
              <a:rPr lang="en-IN" b="1" dirty="0"/>
              <a:t>a) 4th call</a:t>
            </a:r>
            <a:br>
              <a:rPr lang="en-IN" dirty="0"/>
            </a:br>
            <a:r>
              <a:rPr lang="en-IN" dirty="0"/>
              <a:t>b) 3rd call</a:t>
            </a:r>
            <a:br>
              <a:rPr lang="en-IN" dirty="0"/>
            </a:br>
            <a:r>
              <a:rPr lang="en-IN" dirty="0"/>
              <a:t>c) 6th call</a:t>
            </a:r>
            <a:br>
              <a:rPr lang="en-IN" dirty="0"/>
            </a:br>
            <a:r>
              <a:rPr lang="en-IN" dirty="0"/>
              <a:t>d) 5th call</a:t>
            </a:r>
          </a:p>
        </p:txBody>
      </p:sp>
    </p:spTree>
    <p:extLst>
      <p:ext uri="{BB962C8B-B14F-4D97-AF65-F5344CB8AC3E}">
        <p14:creationId xmlns:p14="http://schemas.microsoft.com/office/powerpoint/2010/main" val="3853718357"/>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Binary Search</a:t>
            </a:r>
          </a:p>
        </p:txBody>
      </p:sp>
      <p:sp>
        <p:nvSpPr>
          <p:cNvPr id="3" name="Content Placeholder 2"/>
          <p:cNvSpPr>
            <a:spLocks noGrp="1"/>
          </p:cNvSpPr>
          <p:nvPr>
            <p:ph idx="1"/>
          </p:nvPr>
        </p:nvSpPr>
        <p:spPr/>
        <p:txBody>
          <a:bodyPr/>
          <a:lstStyle/>
          <a:p>
            <a:r>
              <a:rPr lang="en-IN" dirty="0"/>
              <a:t>A Binary Search is a sorting algorithm, that is used to search an element in a </a:t>
            </a:r>
            <a:r>
              <a:rPr lang="en-IN" b="1" dirty="0"/>
              <a:t>sorted array</a:t>
            </a:r>
            <a:r>
              <a:rPr lang="en-IN" dirty="0"/>
              <a:t>. </a:t>
            </a:r>
          </a:p>
          <a:p>
            <a:r>
              <a:rPr lang="en-IN" dirty="0"/>
              <a:t>A binary search technique works only on a sorted array, so an array must be sorted to apply binary search on the array. </a:t>
            </a:r>
          </a:p>
          <a:p>
            <a:r>
              <a:rPr lang="en-IN" dirty="0"/>
              <a:t>It is a searching technique that is better then the liner search technique as the number of iterations decreases in the binary search.</a:t>
            </a:r>
          </a:p>
        </p:txBody>
      </p:sp>
    </p:spTree>
    <p:extLst>
      <p:ext uri="{BB962C8B-B14F-4D97-AF65-F5344CB8AC3E}">
        <p14:creationId xmlns:p14="http://schemas.microsoft.com/office/powerpoint/2010/main" val="2908535663"/>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Character Set</a:t>
            </a:r>
            <a:endParaRPr/>
          </a:p>
        </p:txBody>
      </p:sp>
      <p:sp>
        <p:nvSpPr>
          <p:cNvPr id="98" name="Google Shape;98;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2800"/>
              <a:buChar char="•"/>
            </a:pPr>
            <a:r>
              <a:rPr lang="en-US" sz="2800">
                <a:solidFill>
                  <a:schemeClr val="accent1"/>
                </a:solidFill>
              </a:rPr>
              <a:t>The character set of C represents alphabet, digit or any symbol used to represent information.</a:t>
            </a:r>
            <a:endParaRPr/>
          </a:p>
          <a:p>
            <a:pPr marL="342900" lvl="0" indent="-342900" algn="just" rtl="0">
              <a:spcBef>
                <a:spcPts val="560"/>
              </a:spcBef>
              <a:spcAft>
                <a:spcPts val="0"/>
              </a:spcAft>
              <a:buClr>
                <a:schemeClr val="accent1"/>
              </a:buClr>
              <a:buSzPts val="2800"/>
              <a:buNone/>
            </a:pPr>
            <a:r>
              <a:rPr lang="en-US" sz="2800">
                <a:solidFill>
                  <a:schemeClr val="accent1"/>
                </a:solidFill>
              </a:rPr>
              <a:t>	</a:t>
            </a:r>
            <a:endParaRPr sz="2800">
              <a:solidFill>
                <a:schemeClr val="accent1"/>
              </a:solidFill>
            </a:endParaRPr>
          </a:p>
        </p:txBody>
      </p:sp>
      <p:graphicFrame>
        <p:nvGraphicFramePr>
          <p:cNvPr id="99" name="Google Shape;99;p5"/>
          <p:cNvGraphicFramePr/>
          <p:nvPr/>
        </p:nvGraphicFramePr>
        <p:xfrm>
          <a:off x="838200" y="2590800"/>
          <a:ext cx="7620000" cy="3911345"/>
        </p:xfrm>
        <a:graphic>
          <a:graphicData uri="http://schemas.openxmlformats.org/drawingml/2006/table">
            <a:tbl>
              <a:tblPr firstRow="1" bandRow="1">
                <a:noFill/>
                <a:tableStyleId>{2061A904-FC6C-46D9-AF61-62E033E2436D}</a:tableStyleId>
              </a:tblPr>
              <a:tblGrid>
                <a:gridCol w="3048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617675">
                <a:tc>
                  <a:txBody>
                    <a:bodyPr/>
                    <a:lstStyle/>
                    <a:p>
                      <a:pPr marL="0" marR="0" lvl="0" indent="0" algn="l" rtl="0">
                        <a:spcBef>
                          <a:spcPts val="0"/>
                        </a:spcBef>
                        <a:spcAft>
                          <a:spcPts val="0"/>
                        </a:spcAft>
                        <a:buNone/>
                      </a:pPr>
                      <a:r>
                        <a:rPr lang="en-US" sz="2400" u="none" strike="noStrike" cap="none"/>
                        <a:t>Types</a:t>
                      </a:r>
                      <a:endParaRPr sz="2400"/>
                    </a:p>
                  </a:txBody>
                  <a:tcPr marL="91450" marR="91450" marT="45725" marB="45725" anchor="ctr"/>
                </a:tc>
                <a:tc>
                  <a:txBody>
                    <a:bodyPr/>
                    <a:lstStyle/>
                    <a:p>
                      <a:pPr marL="0" marR="0" lvl="0" indent="0" algn="l" rtl="0">
                        <a:spcBef>
                          <a:spcPts val="0"/>
                        </a:spcBef>
                        <a:spcAft>
                          <a:spcPts val="0"/>
                        </a:spcAft>
                        <a:buNone/>
                      </a:pPr>
                      <a:r>
                        <a:rPr lang="en-US" sz="2400"/>
                        <a:t>Character Set</a:t>
                      </a:r>
                      <a:endParaRPr sz="2400"/>
                    </a:p>
                  </a:txBody>
                  <a:tcPr marL="91450" marR="91450" marT="45725" marB="45725" anchor="ctr"/>
                </a:tc>
                <a:extLst>
                  <a:ext uri="{0D108BD9-81ED-4DB2-BD59-A6C34878D82A}">
                    <a16:rowId xmlns:a16="http://schemas.microsoft.com/office/drawing/2014/main" val="10000"/>
                  </a:ext>
                </a:extLst>
              </a:tr>
              <a:tr h="617675">
                <a:tc>
                  <a:txBody>
                    <a:bodyPr/>
                    <a:lstStyle/>
                    <a:p>
                      <a:pPr marL="0" marR="0" lvl="0" indent="0" algn="l" rtl="0">
                        <a:spcBef>
                          <a:spcPts val="0"/>
                        </a:spcBef>
                        <a:spcAft>
                          <a:spcPts val="0"/>
                        </a:spcAft>
                        <a:buNone/>
                      </a:pPr>
                      <a:r>
                        <a:rPr lang="en-US" sz="2400"/>
                        <a:t>Uppercase Alphabets</a:t>
                      </a:r>
                      <a:endParaRPr sz="2400"/>
                    </a:p>
                  </a:txBody>
                  <a:tcPr marL="91450" marR="91450" marT="45725" marB="45725" anchor="ctr"/>
                </a:tc>
                <a:tc>
                  <a:txBody>
                    <a:bodyPr/>
                    <a:lstStyle/>
                    <a:p>
                      <a:pPr marL="0" marR="0" lvl="0" indent="0" algn="l" rtl="0">
                        <a:spcBef>
                          <a:spcPts val="0"/>
                        </a:spcBef>
                        <a:spcAft>
                          <a:spcPts val="0"/>
                        </a:spcAft>
                        <a:buNone/>
                      </a:pPr>
                      <a:r>
                        <a:rPr lang="en-US" sz="2400"/>
                        <a:t>A, B, C, … Y, Z</a:t>
                      </a:r>
                      <a:endParaRPr sz="2400"/>
                    </a:p>
                  </a:txBody>
                  <a:tcPr marL="91450" marR="91450" marT="45725" marB="45725" anchor="ctr"/>
                </a:tc>
                <a:extLst>
                  <a:ext uri="{0D108BD9-81ED-4DB2-BD59-A6C34878D82A}">
                    <a16:rowId xmlns:a16="http://schemas.microsoft.com/office/drawing/2014/main" val="10001"/>
                  </a:ext>
                </a:extLst>
              </a:tr>
              <a:tr h="617675">
                <a:tc>
                  <a:txBody>
                    <a:bodyPr/>
                    <a:lstStyle/>
                    <a:p>
                      <a:pPr marL="0" marR="0" lvl="0" indent="0" algn="l" rtl="0">
                        <a:spcBef>
                          <a:spcPts val="0"/>
                        </a:spcBef>
                        <a:spcAft>
                          <a:spcPts val="0"/>
                        </a:spcAft>
                        <a:buNone/>
                      </a:pPr>
                      <a:r>
                        <a:rPr lang="en-US" sz="2400"/>
                        <a:t>Lowercase Alphabets</a:t>
                      </a:r>
                      <a:endParaRPr sz="2400"/>
                    </a:p>
                  </a:txBody>
                  <a:tcPr marL="91450" marR="91450" marT="45725" marB="45725" anchor="ctr"/>
                </a:tc>
                <a:tc>
                  <a:txBody>
                    <a:bodyPr/>
                    <a:lstStyle/>
                    <a:p>
                      <a:pPr marL="0" marR="0" lvl="0" indent="0" algn="l" rtl="0">
                        <a:spcBef>
                          <a:spcPts val="0"/>
                        </a:spcBef>
                        <a:spcAft>
                          <a:spcPts val="0"/>
                        </a:spcAft>
                        <a:buNone/>
                      </a:pPr>
                      <a:r>
                        <a:rPr lang="en-US" sz="2400"/>
                        <a:t>a, b, c, … y, z</a:t>
                      </a:r>
                      <a:endParaRPr sz="2400"/>
                    </a:p>
                  </a:txBody>
                  <a:tcPr marL="91450" marR="91450" marT="45725" marB="45725" anchor="ctr"/>
                </a:tc>
                <a:extLst>
                  <a:ext uri="{0D108BD9-81ED-4DB2-BD59-A6C34878D82A}">
                    <a16:rowId xmlns:a16="http://schemas.microsoft.com/office/drawing/2014/main" val="10002"/>
                  </a:ext>
                </a:extLst>
              </a:tr>
              <a:tr h="617675">
                <a:tc>
                  <a:txBody>
                    <a:bodyPr/>
                    <a:lstStyle/>
                    <a:p>
                      <a:pPr marL="0" marR="0" lvl="0" indent="0" algn="l" rtl="0">
                        <a:lnSpc>
                          <a:spcPct val="100000"/>
                        </a:lnSpc>
                        <a:spcBef>
                          <a:spcPts val="0"/>
                        </a:spcBef>
                        <a:spcAft>
                          <a:spcPts val="0"/>
                        </a:spcAft>
                        <a:buClr>
                          <a:schemeClr val="dk1"/>
                        </a:buClr>
                        <a:buSzPts val="2400"/>
                        <a:buFont typeface="Calibri"/>
                        <a:buNone/>
                      </a:pPr>
                      <a:r>
                        <a:rPr lang="en-US" sz="2400"/>
                        <a:t>Digits</a:t>
                      </a:r>
                      <a:endParaRPr sz="2400">
                        <a:solidFill>
                          <a:schemeClr val="accent1"/>
                        </a:solidFill>
                      </a:endParaRPr>
                    </a:p>
                  </a:txBody>
                  <a:tcPr marL="91450" marR="91450" marT="45725" marB="45725" anchor="ctr"/>
                </a:tc>
                <a:tc>
                  <a:txBody>
                    <a:bodyPr/>
                    <a:lstStyle/>
                    <a:p>
                      <a:pPr marL="0" marR="0" lvl="0" indent="0" algn="l" rtl="0">
                        <a:spcBef>
                          <a:spcPts val="0"/>
                        </a:spcBef>
                        <a:spcAft>
                          <a:spcPts val="0"/>
                        </a:spcAft>
                        <a:buNone/>
                      </a:pPr>
                      <a:r>
                        <a:rPr lang="en-US" sz="2400"/>
                        <a:t>0, 1, 2, 3, … 9</a:t>
                      </a:r>
                      <a:endParaRPr sz="2400"/>
                    </a:p>
                  </a:txBody>
                  <a:tcPr marL="91450" marR="91450" marT="45725" marB="45725" anchor="ctr"/>
                </a:tc>
                <a:extLst>
                  <a:ext uri="{0D108BD9-81ED-4DB2-BD59-A6C34878D82A}">
                    <a16:rowId xmlns:a16="http://schemas.microsoft.com/office/drawing/2014/main" val="10003"/>
                  </a:ext>
                </a:extLst>
              </a:tr>
              <a:tr h="791850">
                <a:tc>
                  <a:txBody>
                    <a:bodyPr/>
                    <a:lstStyle/>
                    <a:p>
                      <a:pPr marL="0" marR="0" lvl="0" indent="0" algn="l" rtl="0">
                        <a:lnSpc>
                          <a:spcPct val="100000"/>
                        </a:lnSpc>
                        <a:spcBef>
                          <a:spcPts val="0"/>
                        </a:spcBef>
                        <a:spcAft>
                          <a:spcPts val="0"/>
                        </a:spcAft>
                        <a:buClr>
                          <a:schemeClr val="dk1"/>
                        </a:buClr>
                        <a:buSzPts val="2400"/>
                        <a:buFont typeface="Calibri"/>
                        <a:buNone/>
                      </a:pPr>
                      <a:r>
                        <a:rPr lang="en-US" sz="2400"/>
                        <a:t>Special Symbols</a:t>
                      </a:r>
                      <a:endParaRPr sz="2400">
                        <a:solidFill>
                          <a:schemeClr val="accent1"/>
                        </a:solidFill>
                      </a:endParaRPr>
                    </a:p>
                  </a:txBody>
                  <a:tcPr marL="91450" marR="91450" marT="45725" marB="45725" anchor="ctr"/>
                </a:tc>
                <a:tc>
                  <a:txBody>
                    <a:bodyPr/>
                    <a:lstStyle/>
                    <a:p>
                      <a:pPr marL="0" marR="0" lvl="0" indent="0" algn="l" rtl="0">
                        <a:spcBef>
                          <a:spcPts val="0"/>
                        </a:spcBef>
                        <a:spcAft>
                          <a:spcPts val="0"/>
                        </a:spcAft>
                        <a:buNone/>
                      </a:pPr>
                      <a:r>
                        <a:rPr lang="en-US" sz="2400"/>
                        <a:t>~ ‘ ! @ # % ^ &amp; * ( ) _ - + = | \ { }  [ ] : ; " ' &lt; &gt; , . ? / </a:t>
                      </a:r>
                      <a:endParaRPr sz="2400"/>
                    </a:p>
                  </a:txBody>
                  <a:tcPr marL="91450" marR="91450" marT="45725" marB="45725" anchor="ctr"/>
                </a:tc>
                <a:extLst>
                  <a:ext uri="{0D108BD9-81ED-4DB2-BD59-A6C34878D82A}">
                    <a16:rowId xmlns:a16="http://schemas.microsoft.com/office/drawing/2014/main" val="10004"/>
                  </a:ext>
                </a:extLst>
              </a:tr>
              <a:tr h="617675">
                <a:tc>
                  <a:txBody>
                    <a:bodyPr/>
                    <a:lstStyle/>
                    <a:p>
                      <a:pPr marL="0" marR="0" lvl="0" indent="0" algn="l" rtl="0">
                        <a:lnSpc>
                          <a:spcPct val="100000"/>
                        </a:lnSpc>
                        <a:spcBef>
                          <a:spcPts val="0"/>
                        </a:spcBef>
                        <a:spcAft>
                          <a:spcPts val="0"/>
                        </a:spcAft>
                        <a:buClr>
                          <a:schemeClr val="dk1"/>
                        </a:buClr>
                        <a:buSzPts val="2400"/>
                        <a:buFont typeface="Calibri"/>
                        <a:buNone/>
                      </a:pPr>
                      <a:r>
                        <a:rPr lang="en-US" sz="2400"/>
                        <a:t>White spaces</a:t>
                      </a:r>
                      <a:endParaRPr sz="2400">
                        <a:solidFill>
                          <a:schemeClr val="accent1"/>
                        </a:solidFill>
                      </a:endParaRPr>
                    </a:p>
                  </a:txBody>
                  <a:tcPr marL="91450" marR="91450" marT="45725" marB="45725" anchor="ctr"/>
                </a:tc>
                <a:tc>
                  <a:txBody>
                    <a:bodyPr/>
                    <a:lstStyle/>
                    <a:p>
                      <a:pPr marL="0" marR="0" lvl="0" indent="0" algn="l" rtl="0">
                        <a:spcBef>
                          <a:spcPts val="0"/>
                        </a:spcBef>
                        <a:spcAft>
                          <a:spcPts val="0"/>
                        </a:spcAft>
                        <a:buNone/>
                      </a:pPr>
                      <a:r>
                        <a:rPr lang="en-US" sz="2400"/>
                        <a:t>Single space, tab, new line.</a:t>
                      </a:r>
                      <a:endParaRPr sz="2400"/>
                    </a:p>
                  </a:txBody>
                  <a:tcPr marL="91450" marR="91450" marT="45725" marB="457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My-Car</a:t>
            </a:r>
          </a:p>
        </p:txBody>
      </p:sp>
      <p:sp>
        <p:nvSpPr>
          <p:cNvPr id="3" name="Content Placeholder 2"/>
          <p:cNvSpPr>
            <a:spLocks noGrp="1"/>
          </p:cNvSpPr>
          <p:nvPr>
            <p:ph idx="1"/>
          </p:nvPr>
        </p:nvSpPr>
        <p:spPr>
          <a:xfrm>
            <a:off x="381000" y="1600200"/>
            <a:ext cx="8382000" cy="4525963"/>
          </a:xfrm>
        </p:spPr>
        <p:txBody>
          <a:bodyPr>
            <a:normAutofit/>
          </a:bodyPr>
          <a:lstStyle/>
          <a:p>
            <a:pPr algn="just">
              <a:buNone/>
            </a:pPr>
            <a:r>
              <a:rPr lang="en-US" dirty="0">
                <a:solidFill>
                  <a:schemeClr val="accent1"/>
                </a:solidFill>
              </a:rPr>
              <a:t>	In My-Car problem the constant value is 3.14 which is the value of pi and always same.</a:t>
            </a:r>
          </a:p>
          <a:p>
            <a:pPr marL="0" indent="0" algn="just"/>
            <a:r>
              <a:rPr lang="en-US" dirty="0">
                <a:solidFill>
                  <a:schemeClr val="accent1"/>
                </a:solidFill>
              </a:rPr>
              <a:t>   pi = </a:t>
            </a:r>
            <a:r>
              <a:rPr lang="en-US" dirty="0">
                <a:solidFill>
                  <a:srgbClr val="FF0000"/>
                </a:solidFill>
              </a:rPr>
              <a:t>3.14</a:t>
            </a:r>
          </a:p>
          <a:p>
            <a:pPr marL="0" indent="0">
              <a:buNone/>
            </a:pPr>
            <a:r>
              <a:rPr lang="en-US" dirty="0">
                <a:solidFill>
                  <a:schemeClr val="accent1"/>
                </a:solidFill>
              </a:rPr>
              <a:t>Therefore:</a:t>
            </a:r>
          </a:p>
          <a:p>
            <a:pPr marL="0" indent="0">
              <a:buNone/>
            </a:pPr>
            <a:r>
              <a:rPr lang="en-US" dirty="0">
                <a:solidFill>
                  <a:schemeClr val="accent1"/>
                </a:solidFill>
              </a:rPr>
              <a:t>dist_travelled </a:t>
            </a:r>
            <a:r>
              <a:rPr lang="en-US" dirty="0"/>
              <a:t>=</a:t>
            </a:r>
            <a:r>
              <a:rPr lang="en-US" dirty="0">
                <a:solidFill>
                  <a:schemeClr val="accent1"/>
                </a:solidFill>
              </a:rPr>
              <a:t> </a:t>
            </a:r>
            <a:r>
              <a:rPr lang="en-US" dirty="0">
                <a:solidFill>
                  <a:srgbClr val="00B050"/>
                </a:solidFill>
              </a:rPr>
              <a:t>2</a:t>
            </a:r>
            <a:r>
              <a:rPr lang="en-US" dirty="0">
                <a:solidFill>
                  <a:schemeClr val="accent1"/>
                </a:solidFill>
              </a:rPr>
              <a:t> </a:t>
            </a:r>
            <a:r>
              <a:rPr lang="en-US" dirty="0"/>
              <a:t>* </a:t>
            </a:r>
            <a:r>
              <a:rPr lang="en-US" dirty="0">
                <a:solidFill>
                  <a:schemeClr val="accent1"/>
                </a:solidFill>
              </a:rPr>
              <a:t>pi </a:t>
            </a:r>
            <a:r>
              <a:rPr lang="en-US" dirty="0"/>
              <a:t>*</a:t>
            </a:r>
            <a:r>
              <a:rPr lang="en-US" dirty="0">
                <a:solidFill>
                  <a:schemeClr val="accent1"/>
                </a:solidFill>
              </a:rPr>
              <a:t> </a:t>
            </a:r>
            <a:r>
              <a:rPr lang="en-US" dirty="0">
                <a:solidFill>
                  <a:srgbClr val="00B050"/>
                </a:solidFill>
              </a:rPr>
              <a:t>radius. </a:t>
            </a:r>
          </a:p>
          <a:p>
            <a:pPr marL="0" indent="0">
              <a:buNone/>
            </a:pPr>
            <a:r>
              <a:rPr lang="en-US" dirty="0">
                <a:solidFill>
                  <a:schemeClr val="accent1"/>
                </a:solidFill>
              </a:rPr>
              <a:t>      </a:t>
            </a:r>
            <a:endParaRPr lang="en-US" dirty="0"/>
          </a:p>
          <a:p>
            <a:pPr>
              <a:buFont typeface="Wingdings" pitchFamily="2" charset="2"/>
              <a:buChar char="Ø"/>
            </a:pPr>
            <a:r>
              <a:rPr lang="en-US" dirty="0">
                <a:solidFill>
                  <a:schemeClr val="accent2">
                    <a:lumMod val="50000"/>
                  </a:schemeClr>
                </a:solidFill>
              </a:rPr>
              <a:t> pi is a floating point constant.</a:t>
            </a:r>
          </a:p>
        </p:txBody>
      </p:sp>
      <p:pic>
        <p:nvPicPr>
          <p:cNvPr id="5" name="Picture 2"/>
          <p:cNvPicPr>
            <a:picLocks noChangeAspect="1" noChangeArrowheads="1"/>
          </p:cNvPicPr>
          <p:nvPr/>
        </p:nvPicPr>
        <p:blipFill>
          <a:blip r:embed="rId2"/>
          <a:stretch>
            <a:fillRect/>
          </a:stretch>
        </p:blipFill>
        <p:spPr bwMode="auto">
          <a:xfrm>
            <a:off x="5943600" y="2743201"/>
            <a:ext cx="3200400" cy="2286000"/>
          </a:xfrm>
          <a:prstGeom prst="rect">
            <a:avLst/>
          </a:prstGeom>
          <a:ln>
            <a:headEnd/>
            <a:tailEnd/>
          </a:ln>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9"/>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l">
              <a:buSzPts val="4400"/>
            </a:pPr>
            <a:r>
              <a:rPr lang="en-IN"/>
              <a:t>Binary search</a:t>
            </a:r>
            <a:endParaRPr/>
          </a:p>
        </p:txBody>
      </p:sp>
      <p:sp>
        <p:nvSpPr>
          <p:cNvPr id="305" name="Google Shape;305;p29"/>
          <p:cNvSpPr txBox="1">
            <a:spLocks noGrp="1"/>
          </p:cNvSpPr>
          <p:nvPr>
            <p:ph type="body" idx="1"/>
          </p:nvPr>
        </p:nvSpPr>
        <p:spPr>
          <a:xfrm>
            <a:off x="1485900" y="2057400"/>
            <a:ext cx="6172200" cy="3423828"/>
          </a:xfrm>
          <a:prstGeom prst="rect">
            <a:avLst/>
          </a:prstGeom>
          <a:noFill/>
          <a:ln>
            <a:noFill/>
          </a:ln>
        </p:spPr>
        <p:txBody>
          <a:bodyPr spcFirstLastPara="1" vert="horz" wrap="square" lIns="68569" tIns="34275" rIns="68569" bIns="34275" numCol="1" anchor="t" anchorCtr="0" compatLnSpc="1">
            <a:prstTxWarp prst="textNoShape">
              <a:avLst/>
            </a:prstTxWarp>
            <a:normAutofit fontScale="92500" lnSpcReduction="20000"/>
          </a:bodyPr>
          <a:lstStyle/>
          <a:p>
            <a:pPr marL="257175" indent="-257175">
              <a:lnSpc>
                <a:spcPct val="90000"/>
              </a:lnSpc>
              <a:spcBef>
                <a:spcPts val="0"/>
              </a:spcBef>
            </a:pPr>
            <a:r>
              <a:rPr lang="en-IN" dirty="0"/>
              <a:t>Binary search </a:t>
            </a:r>
            <a:endParaRPr dirty="0"/>
          </a:p>
          <a:p>
            <a:pPr marL="557213" lvl="1" indent="-214313">
              <a:lnSpc>
                <a:spcPct val="90000"/>
              </a:lnSpc>
              <a:spcBef>
                <a:spcPts val="420"/>
              </a:spcBef>
            </a:pPr>
            <a:r>
              <a:rPr lang="en-IN" sz="2175" dirty="0"/>
              <a:t>Applicable </a:t>
            </a:r>
            <a:r>
              <a:rPr lang="en-IN" sz="2175" b="1" dirty="0"/>
              <a:t>for sorted arrays</a:t>
            </a:r>
            <a:endParaRPr sz="2175" b="1" dirty="0"/>
          </a:p>
          <a:p>
            <a:pPr marL="257175" indent="-257175">
              <a:lnSpc>
                <a:spcPct val="90000"/>
              </a:lnSpc>
              <a:spcBef>
                <a:spcPts val="480"/>
              </a:spcBef>
            </a:pPr>
            <a:r>
              <a:rPr lang="en-IN" dirty="0"/>
              <a:t>The algorithm locates the middle element of the array and compares it to the key value.</a:t>
            </a:r>
            <a:endParaRPr dirty="0"/>
          </a:p>
          <a:p>
            <a:pPr marL="557213" lvl="1" indent="-214313">
              <a:lnSpc>
                <a:spcPct val="90000"/>
              </a:lnSpc>
              <a:spcBef>
                <a:spcPts val="420"/>
              </a:spcBef>
            </a:pPr>
            <a:r>
              <a:rPr lang="en-IN" sz="2175" dirty="0"/>
              <a:t>Compares </a:t>
            </a:r>
            <a:r>
              <a:rPr lang="en-IN" sz="2175" dirty="0">
                <a:sym typeface="Droid Sans Mono"/>
              </a:rPr>
              <a:t>middle</a:t>
            </a:r>
            <a:r>
              <a:rPr lang="en-IN" sz="2175" dirty="0"/>
              <a:t> element with the </a:t>
            </a:r>
            <a:r>
              <a:rPr lang="en-IN" sz="2175" dirty="0">
                <a:sym typeface="Droid Sans Mono"/>
              </a:rPr>
              <a:t>key</a:t>
            </a:r>
            <a:endParaRPr sz="2175" dirty="0">
              <a:sym typeface="Droid Sans Mono"/>
            </a:endParaRPr>
          </a:p>
          <a:p>
            <a:pPr marL="857250" lvl="2" indent="-171450">
              <a:lnSpc>
                <a:spcPct val="90000"/>
              </a:lnSpc>
              <a:spcBef>
                <a:spcPts val="360"/>
              </a:spcBef>
            </a:pPr>
            <a:r>
              <a:rPr lang="en-IN" sz="2175" dirty="0"/>
              <a:t>If equal, match found</a:t>
            </a:r>
            <a:endParaRPr sz="2175" dirty="0"/>
          </a:p>
          <a:p>
            <a:pPr marL="857250" lvl="2" indent="-171450">
              <a:lnSpc>
                <a:spcPct val="90000"/>
              </a:lnSpc>
              <a:spcBef>
                <a:spcPts val="360"/>
              </a:spcBef>
            </a:pPr>
            <a:r>
              <a:rPr lang="en-IN" sz="2175" dirty="0"/>
              <a:t>If </a:t>
            </a:r>
            <a:r>
              <a:rPr lang="en-IN" sz="2175" dirty="0">
                <a:sym typeface="Droid Sans Mono"/>
              </a:rPr>
              <a:t>key &lt; middle</a:t>
            </a:r>
            <a:r>
              <a:rPr lang="en-IN" sz="2175" dirty="0"/>
              <a:t>, looks in left half of </a:t>
            </a:r>
            <a:r>
              <a:rPr lang="en-IN" sz="2175" dirty="0">
                <a:sym typeface="Droid Sans Mono"/>
              </a:rPr>
              <a:t>middle</a:t>
            </a:r>
            <a:endParaRPr sz="2175" dirty="0"/>
          </a:p>
          <a:p>
            <a:pPr marL="857250" lvl="2" indent="-171450">
              <a:lnSpc>
                <a:spcPct val="90000"/>
              </a:lnSpc>
              <a:spcBef>
                <a:spcPts val="360"/>
              </a:spcBef>
            </a:pPr>
            <a:r>
              <a:rPr lang="en-IN" sz="2175" dirty="0"/>
              <a:t>If </a:t>
            </a:r>
            <a:r>
              <a:rPr lang="en-IN" sz="2175" dirty="0">
                <a:sym typeface="Droid Sans Mono"/>
              </a:rPr>
              <a:t>key &gt; middle</a:t>
            </a:r>
            <a:r>
              <a:rPr lang="en-IN" sz="2175" dirty="0"/>
              <a:t>, looks in right half of </a:t>
            </a:r>
            <a:r>
              <a:rPr lang="en-IN" sz="2175" dirty="0">
                <a:sym typeface="Droid Sans Mono"/>
              </a:rPr>
              <a:t>middle</a:t>
            </a:r>
            <a:endParaRPr sz="2175" dirty="0"/>
          </a:p>
          <a:p>
            <a:pPr marL="857250" lvl="2" indent="-171450">
              <a:lnSpc>
                <a:spcPct val="90000"/>
              </a:lnSpc>
              <a:spcBef>
                <a:spcPts val="360"/>
              </a:spcBef>
            </a:pPr>
            <a:r>
              <a:rPr lang="en-IN" sz="2175" dirty="0"/>
              <a:t>Repeat  (the algorithm is repeated on one-quarter of the original array.)</a:t>
            </a:r>
            <a:endParaRPr sz="2175" dirty="0"/>
          </a:p>
        </p:txBody>
      </p:sp>
    </p:spTree>
    <p:extLst>
      <p:ext uri="{BB962C8B-B14F-4D97-AF65-F5344CB8AC3E}">
        <p14:creationId xmlns:p14="http://schemas.microsoft.com/office/powerpoint/2010/main" val="3673910945"/>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5">
                                            <p:txEl>
                                              <p:pRg st="0" end="0"/>
                                            </p:txEl>
                                          </p:spTgt>
                                        </p:tgtEl>
                                        <p:attrNameLst>
                                          <p:attrName>style.visibility</p:attrName>
                                        </p:attrNameLst>
                                      </p:cBhvr>
                                      <p:to>
                                        <p:strVal val="visible"/>
                                      </p:to>
                                    </p:set>
                                    <p:animEffect transition="in" filter="fade">
                                      <p:cBhvr>
                                        <p:cTn id="7" dur="500"/>
                                        <p:tgtEl>
                                          <p:spTgt spid="30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5">
                                            <p:txEl>
                                              <p:pRg st="1" end="1"/>
                                            </p:txEl>
                                          </p:spTgt>
                                        </p:tgtEl>
                                        <p:attrNameLst>
                                          <p:attrName>style.visibility</p:attrName>
                                        </p:attrNameLst>
                                      </p:cBhvr>
                                      <p:to>
                                        <p:strVal val="visible"/>
                                      </p:to>
                                    </p:set>
                                    <p:animEffect transition="in" filter="fade">
                                      <p:cBhvr>
                                        <p:cTn id="10" dur="500"/>
                                        <p:tgtEl>
                                          <p:spTgt spid="30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5">
                                            <p:txEl>
                                              <p:pRg st="2" end="2"/>
                                            </p:txEl>
                                          </p:spTgt>
                                        </p:tgtEl>
                                        <p:attrNameLst>
                                          <p:attrName>style.visibility</p:attrName>
                                        </p:attrNameLst>
                                      </p:cBhvr>
                                      <p:to>
                                        <p:strVal val="visible"/>
                                      </p:to>
                                    </p:set>
                                    <p:animEffect transition="in" filter="fade">
                                      <p:cBhvr>
                                        <p:cTn id="13" dur="500"/>
                                        <p:tgtEl>
                                          <p:spTgt spid="30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05">
                                            <p:txEl>
                                              <p:pRg st="3" end="3"/>
                                            </p:txEl>
                                          </p:spTgt>
                                        </p:tgtEl>
                                        <p:attrNameLst>
                                          <p:attrName>style.visibility</p:attrName>
                                        </p:attrNameLst>
                                      </p:cBhvr>
                                      <p:to>
                                        <p:strVal val="visible"/>
                                      </p:to>
                                    </p:set>
                                    <p:animEffect transition="in" filter="fade">
                                      <p:cBhvr>
                                        <p:cTn id="16" dur="500"/>
                                        <p:tgtEl>
                                          <p:spTgt spid="30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05">
                                            <p:txEl>
                                              <p:pRg st="4" end="4"/>
                                            </p:txEl>
                                          </p:spTgt>
                                        </p:tgtEl>
                                        <p:attrNameLst>
                                          <p:attrName>style.visibility</p:attrName>
                                        </p:attrNameLst>
                                      </p:cBhvr>
                                      <p:to>
                                        <p:strVal val="visible"/>
                                      </p:to>
                                    </p:set>
                                    <p:animEffect transition="in" filter="fade">
                                      <p:cBhvr>
                                        <p:cTn id="19" dur="500"/>
                                        <p:tgtEl>
                                          <p:spTgt spid="30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05">
                                            <p:txEl>
                                              <p:pRg st="5" end="5"/>
                                            </p:txEl>
                                          </p:spTgt>
                                        </p:tgtEl>
                                        <p:attrNameLst>
                                          <p:attrName>style.visibility</p:attrName>
                                        </p:attrNameLst>
                                      </p:cBhvr>
                                      <p:to>
                                        <p:strVal val="visible"/>
                                      </p:to>
                                    </p:set>
                                    <p:animEffect transition="in" filter="fade">
                                      <p:cBhvr>
                                        <p:cTn id="22" dur="500"/>
                                        <p:tgtEl>
                                          <p:spTgt spid="30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05">
                                            <p:txEl>
                                              <p:pRg st="6" end="6"/>
                                            </p:txEl>
                                          </p:spTgt>
                                        </p:tgtEl>
                                        <p:attrNameLst>
                                          <p:attrName>style.visibility</p:attrName>
                                        </p:attrNameLst>
                                      </p:cBhvr>
                                      <p:to>
                                        <p:strVal val="visible"/>
                                      </p:to>
                                    </p:set>
                                    <p:animEffect transition="in" filter="fade">
                                      <p:cBhvr>
                                        <p:cTn id="25" dur="500"/>
                                        <p:tgtEl>
                                          <p:spTgt spid="30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05">
                                            <p:txEl>
                                              <p:pRg st="7" end="7"/>
                                            </p:txEl>
                                          </p:spTgt>
                                        </p:tgtEl>
                                        <p:attrNameLst>
                                          <p:attrName>style.visibility</p:attrName>
                                        </p:attrNameLst>
                                      </p:cBhvr>
                                      <p:to>
                                        <p:strVal val="visible"/>
                                      </p:to>
                                    </p:set>
                                    <p:animEffect transition="in" filter="fade">
                                      <p:cBhvr>
                                        <p:cTn id="28" dur="500"/>
                                        <p:tgtEl>
                                          <p:spTgt spid="30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l">
              <a:buSzPts val="4400"/>
            </a:pPr>
            <a:r>
              <a:rPr lang="en-IN"/>
              <a:t>Binary search</a:t>
            </a:r>
            <a:endParaRPr/>
          </a:p>
        </p:txBody>
      </p:sp>
      <p:sp>
        <p:nvSpPr>
          <p:cNvPr id="311" name="Google Shape;311;p30"/>
          <p:cNvSpPr txBox="1">
            <a:spLocks noGrp="1"/>
          </p:cNvSpPr>
          <p:nvPr>
            <p:ph type="body" idx="1"/>
          </p:nvPr>
        </p:nvSpPr>
        <p:spPr>
          <a:xfrm>
            <a:off x="1485900" y="2057400"/>
            <a:ext cx="6172200" cy="3423828"/>
          </a:xfrm>
          <a:prstGeom prst="rect">
            <a:avLst/>
          </a:prstGeom>
          <a:noFill/>
          <a:ln>
            <a:noFill/>
          </a:ln>
        </p:spPr>
        <p:txBody>
          <a:bodyPr spcFirstLastPara="1" vert="horz" wrap="square" lIns="68569" tIns="34275" rIns="68569" bIns="34275" numCol="1" anchor="t" anchorCtr="0" compatLnSpc="1">
            <a:prstTxWarp prst="textNoShape">
              <a:avLst/>
            </a:prstTxWarp>
            <a:normAutofit fontScale="92500" lnSpcReduction="10000"/>
          </a:bodyPr>
          <a:lstStyle/>
          <a:p>
            <a:pPr marL="557213" lvl="1" indent="-214313">
              <a:spcBef>
                <a:spcPts val="0"/>
              </a:spcBef>
            </a:pPr>
            <a:r>
              <a:rPr lang="en-IN"/>
              <a:t>It repeatedly divides the sequence in two, each time restricting the search to the half that would contain the element.</a:t>
            </a:r>
            <a:endParaRPr/>
          </a:p>
          <a:p>
            <a:pPr marL="557213" lvl="1" indent="-214313">
              <a:spcBef>
                <a:spcPts val="420"/>
              </a:spcBef>
            </a:pPr>
            <a:r>
              <a:rPr lang="en-IN"/>
              <a:t>This is a tremendous increase in performance over the linear search that required comparing the search key to an average of half of the array elements.</a:t>
            </a:r>
            <a:endParaRPr/>
          </a:p>
          <a:p>
            <a:pPr marL="557213" lvl="1" indent="-214313">
              <a:spcBef>
                <a:spcPts val="420"/>
              </a:spcBef>
            </a:pPr>
            <a:r>
              <a:rPr lang="en-IN"/>
              <a:t>You might use the binary search to look up a word in a dictionary</a:t>
            </a:r>
            <a:endParaRPr/>
          </a:p>
        </p:txBody>
      </p:sp>
    </p:spTree>
    <p:extLst>
      <p:ext uri="{BB962C8B-B14F-4D97-AF65-F5344CB8AC3E}">
        <p14:creationId xmlns:p14="http://schemas.microsoft.com/office/powerpoint/2010/main" val="3363460574"/>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animEffect transition="in" filter="fade">
                                      <p:cBhvr>
                                        <p:cTn id="7" dur="500"/>
                                        <p:tgtEl>
                                          <p:spTgt spid="3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1">
                                            <p:txEl>
                                              <p:pRg st="1" end="1"/>
                                            </p:txEl>
                                          </p:spTgt>
                                        </p:tgtEl>
                                        <p:attrNameLst>
                                          <p:attrName>style.visibility</p:attrName>
                                        </p:attrNameLst>
                                      </p:cBhvr>
                                      <p:to>
                                        <p:strVal val="visible"/>
                                      </p:to>
                                    </p:set>
                                    <p:animEffect transition="in" filter="fade">
                                      <p:cBhvr>
                                        <p:cTn id="10" dur="500"/>
                                        <p:tgtEl>
                                          <p:spTgt spid="3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1">
                                            <p:txEl>
                                              <p:pRg st="2" end="2"/>
                                            </p:txEl>
                                          </p:spTgt>
                                        </p:tgtEl>
                                        <p:attrNameLst>
                                          <p:attrName>style.visibility</p:attrName>
                                        </p:attrNameLst>
                                      </p:cBhvr>
                                      <p:to>
                                        <p:strVal val="visible"/>
                                      </p:to>
                                    </p:set>
                                    <p:animEffect transition="in" filter="fade">
                                      <p:cBhvr>
                                        <p:cTn id="13" dur="500"/>
                                        <p:tgtEl>
                                          <p:spTgt spid="3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5184" t="22923" r="34203" b="41398"/>
          <a:stretch/>
        </p:blipFill>
        <p:spPr>
          <a:xfrm>
            <a:off x="850006" y="1523732"/>
            <a:ext cx="6655158" cy="3796048"/>
          </a:xfrm>
          <a:prstGeom prst="rect">
            <a:avLst/>
          </a:prstGeom>
        </p:spPr>
      </p:pic>
    </p:spTree>
    <p:extLst>
      <p:ext uri="{BB962C8B-B14F-4D97-AF65-F5344CB8AC3E}">
        <p14:creationId xmlns:p14="http://schemas.microsoft.com/office/powerpoint/2010/main" val="606626348"/>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1"/>
          <p:cNvSpPr txBox="1">
            <a:spLocks noGrp="1"/>
          </p:cNvSpPr>
          <p:nvPr>
            <p:ph type="title"/>
          </p:nvPr>
        </p:nvSpPr>
        <p:spPr>
          <a:xfrm>
            <a:off x="1155074" y="1085850"/>
            <a:ext cx="6172200" cy="57150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buSzPts val="2000"/>
            </a:pPr>
            <a:r>
              <a:rPr lang="en-IN" sz="1500"/>
              <a:t>Program example-WAP to implement Binary Search in 1D array elements</a:t>
            </a:r>
            <a:endParaRPr sz="1500"/>
          </a:p>
        </p:txBody>
      </p:sp>
      <p:sp>
        <p:nvSpPr>
          <p:cNvPr id="317" name="Google Shape;317;p31"/>
          <p:cNvSpPr txBox="1">
            <a:spLocks noGrp="1"/>
          </p:cNvSpPr>
          <p:nvPr>
            <p:ph type="body" idx="1"/>
          </p:nvPr>
        </p:nvSpPr>
        <p:spPr>
          <a:xfrm>
            <a:off x="1155075" y="1600201"/>
            <a:ext cx="3874126" cy="385167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nSpc>
                <a:spcPct val="80000"/>
              </a:lnSpc>
              <a:spcBef>
                <a:spcPts val="0"/>
              </a:spcBef>
              <a:buSzPts val="1330"/>
              <a:buNone/>
            </a:pPr>
            <a:r>
              <a:rPr lang="en-IN" sz="998"/>
              <a:t>#include&lt;stdio.h&gt;</a:t>
            </a:r>
            <a:endParaRPr/>
          </a:p>
          <a:p>
            <a:pPr marL="0" indent="0">
              <a:lnSpc>
                <a:spcPct val="80000"/>
              </a:lnSpc>
              <a:spcBef>
                <a:spcPts val="200"/>
              </a:spcBef>
              <a:buSzPts val="1330"/>
              <a:buNone/>
            </a:pPr>
            <a:r>
              <a:rPr lang="en-IN" sz="998"/>
              <a:t>int main()</a:t>
            </a:r>
            <a:endParaRPr/>
          </a:p>
          <a:p>
            <a:pPr marL="0" indent="0">
              <a:lnSpc>
                <a:spcPct val="80000"/>
              </a:lnSpc>
              <a:spcBef>
                <a:spcPts val="200"/>
              </a:spcBef>
              <a:buSzPts val="1330"/>
              <a:buNone/>
            </a:pPr>
            <a:r>
              <a:rPr lang="en-IN" sz="998"/>
              <a:t>{</a:t>
            </a:r>
            <a:endParaRPr/>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int a[50],n,loc=-1, key, beg,last,mid,i;</a:t>
            </a:r>
            <a:endParaRPr/>
          </a:p>
          <a:p>
            <a:pPr marL="0" indent="0">
              <a:lnSpc>
                <a:spcPct val="80000"/>
              </a:lnSpc>
              <a:spcBef>
                <a:spcPts val="200"/>
              </a:spcBef>
              <a:buSzPts val="1330"/>
              <a:buNone/>
            </a:pPr>
            <a:r>
              <a:rPr lang="en-IN" sz="998"/>
              <a:t>  printf("\n Enter number of array elements:");</a:t>
            </a:r>
            <a:endParaRPr/>
          </a:p>
          <a:p>
            <a:pPr marL="0" indent="0">
              <a:lnSpc>
                <a:spcPct val="80000"/>
              </a:lnSpc>
              <a:spcBef>
                <a:spcPts val="200"/>
              </a:spcBef>
              <a:buSzPts val="1330"/>
              <a:buNone/>
            </a:pPr>
            <a:r>
              <a:rPr lang="en-IN" sz="998"/>
              <a:t>  scanf("%d",&amp;n);</a:t>
            </a:r>
            <a:endParaRPr/>
          </a:p>
          <a:p>
            <a:pPr marL="0" indent="0">
              <a:lnSpc>
                <a:spcPct val="80000"/>
              </a:lnSpc>
              <a:spcBef>
                <a:spcPts val="200"/>
              </a:spcBef>
              <a:buSzPts val="1330"/>
              <a:buNone/>
            </a:pPr>
            <a:r>
              <a:rPr lang="en-IN" sz="998"/>
              <a:t>  printf("\n Enter array elements:");</a:t>
            </a:r>
            <a:endParaRPr/>
          </a:p>
          <a:p>
            <a:pPr marL="0" indent="0">
              <a:lnSpc>
                <a:spcPct val="80000"/>
              </a:lnSpc>
              <a:spcBef>
                <a:spcPts val="200"/>
              </a:spcBef>
              <a:buSzPts val="1330"/>
              <a:buNone/>
            </a:pPr>
            <a:r>
              <a:rPr lang="en-IN" sz="998"/>
              <a:t>  for(i=0;i&lt;n;i++)</a:t>
            </a:r>
            <a:endParaRPr/>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scanf("%d",&amp;a[i]);</a:t>
            </a:r>
            <a:endParaRPr/>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beg=0;</a:t>
            </a:r>
            <a:endParaRPr/>
          </a:p>
          <a:p>
            <a:pPr marL="0" indent="0">
              <a:lnSpc>
                <a:spcPct val="80000"/>
              </a:lnSpc>
              <a:spcBef>
                <a:spcPts val="200"/>
              </a:spcBef>
              <a:buSzPts val="1330"/>
              <a:buNone/>
            </a:pPr>
            <a:r>
              <a:rPr lang="en-IN" sz="998"/>
              <a:t>  last=n-1;</a:t>
            </a:r>
            <a:endParaRPr/>
          </a:p>
          <a:p>
            <a:pPr marL="0" indent="0">
              <a:lnSpc>
                <a:spcPct val="80000"/>
              </a:lnSpc>
              <a:spcBef>
                <a:spcPts val="200"/>
              </a:spcBef>
              <a:buSzPts val="1330"/>
              <a:buNone/>
            </a:pPr>
            <a:r>
              <a:rPr lang="en-IN" sz="998"/>
              <a:t>  printf("Enter integer value to search in sorted array:");</a:t>
            </a:r>
            <a:endParaRPr/>
          </a:p>
          <a:p>
            <a:pPr marL="0" indent="0">
              <a:lnSpc>
                <a:spcPct val="80000"/>
              </a:lnSpc>
              <a:spcBef>
                <a:spcPts val="200"/>
              </a:spcBef>
              <a:buSzPts val="1330"/>
              <a:buNone/>
            </a:pPr>
            <a:r>
              <a:rPr lang="en-IN" sz="998"/>
              <a:t>  scanf( "%d", &amp;key );</a:t>
            </a:r>
            <a:endParaRPr/>
          </a:p>
          <a:p>
            <a:pPr marL="0" indent="0">
              <a:lnSpc>
                <a:spcPct val="80000"/>
              </a:lnSpc>
              <a:spcBef>
                <a:spcPts val="200"/>
              </a:spcBef>
              <a:buSzPts val="1330"/>
              <a:buNone/>
            </a:pPr>
            <a:r>
              <a:rPr lang="en-IN" sz="998"/>
              <a:t>   while(beg&lt;=last)//Loop will run until unless only one element is not remaining</a:t>
            </a:r>
            <a:endParaRPr/>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mid = (beg + last) / 2; // determine index of middle element</a:t>
            </a:r>
            <a:endParaRPr/>
          </a:p>
          <a:p>
            <a:pPr marL="0" indent="0">
              <a:lnSpc>
                <a:spcPct val="80000"/>
              </a:lnSpc>
              <a:spcBef>
                <a:spcPts val="200"/>
              </a:spcBef>
              <a:buSzPts val="1330"/>
              <a:buNone/>
            </a:pPr>
            <a:r>
              <a:rPr lang="en-IN" sz="998"/>
              <a:t>    if(a[mid]==key)</a:t>
            </a:r>
            <a:endParaRPr/>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loc=mid; //save the location of element.</a:t>
            </a:r>
            <a:endParaRPr/>
          </a:p>
          <a:p>
            <a:pPr marL="0" indent="0">
              <a:lnSpc>
                <a:spcPct val="80000"/>
              </a:lnSpc>
              <a:spcBef>
                <a:spcPts val="200"/>
              </a:spcBef>
              <a:buSzPts val="1330"/>
              <a:buNone/>
            </a:pPr>
            <a:r>
              <a:rPr lang="en-IN" sz="998"/>
              <a:t>      break;</a:t>
            </a:r>
            <a:endParaRPr/>
          </a:p>
          <a:p>
            <a:pPr marL="0" indent="0">
              <a:lnSpc>
                <a:spcPct val="80000"/>
              </a:lnSpc>
              <a:spcBef>
                <a:spcPts val="200"/>
              </a:spcBef>
              <a:buSzPts val="1330"/>
              <a:buNone/>
            </a:pPr>
            <a:r>
              <a:rPr lang="en-IN" sz="998"/>
              <a:t>    }</a:t>
            </a:r>
            <a:endParaRPr/>
          </a:p>
          <a:p>
            <a:pPr marL="257175" indent="-193834">
              <a:lnSpc>
                <a:spcPct val="80000"/>
              </a:lnSpc>
              <a:spcBef>
                <a:spcPts val="200"/>
              </a:spcBef>
              <a:buSzPts val="1330"/>
              <a:buNone/>
            </a:pPr>
            <a:endParaRPr sz="998"/>
          </a:p>
        </p:txBody>
      </p:sp>
      <p:sp>
        <p:nvSpPr>
          <p:cNvPr id="318" name="Google Shape;318;p31"/>
          <p:cNvSpPr txBox="1">
            <a:spLocks noGrp="1"/>
          </p:cNvSpPr>
          <p:nvPr>
            <p:ph type="body" idx="2"/>
          </p:nvPr>
        </p:nvSpPr>
        <p:spPr>
          <a:xfrm>
            <a:off x="4857750" y="1600201"/>
            <a:ext cx="3143250" cy="385167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nSpc>
                <a:spcPct val="80000"/>
              </a:lnSpc>
              <a:spcBef>
                <a:spcPts val="0"/>
              </a:spcBef>
              <a:buSzPts val="1330"/>
              <a:buNone/>
            </a:pPr>
            <a:r>
              <a:rPr lang="en-IN" sz="998"/>
              <a:t> else if(a[mid]&gt;key) //Middle element is greater than key</a:t>
            </a:r>
            <a:endParaRPr/>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last=mid-1;//If middle element is greater than key, we need to search left subarray</a:t>
            </a:r>
            <a:endParaRPr sz="998"/>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else if(a[mid]&lt;key) //Middle element is less than key</a:t>
            </a:r>
            <a:endParaRPr/>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beg=mid+1;//If middle element is less than key, we need to search right subarray</a:t>
            </a:r>
            <a:endParaRPr sz="998"/>
          </a:p>
          <a:p>
            <a:pPr marL="0" indent="0">
              <a:lnSpc>
                <a:spcPct val="80000"/>
              </a:lnSpc>
              <a:spcBef>
                <a:spcPts val="200"/>
              </a:spcBef>
              <a:buSzPts val="1330"/>
              <a:buNone/>
            </a:pPr>
            <a:r>
              <a:rPr lang="en-IN" sz="998"/>
              <a:t>    } //end of if else</a:t>
            </a:r>
            <a:endParaRPr/>
          </a:p>
          <a:p>
            <a:pPr marL="0" indent="0">
              <a:lnSpc>
                <a:spcPct val="80000"/>
              </a:lnSpc>
              <a:spcBef>
                <a:spcPts val="200"/>
              </a:spcBef>
              <a:buSzPts val="1330"/>
              <a:buNone/>
            </a:pPr>
            <a:r>
              <a:rPr lang="en-IN" sz="998"/>
              <a:t>   } //end of while</a:t>
            </a:r>
            <a:endParaRPr/>
          </a:p>
          <a:p>
            <a:pPr marL="0" indent="0">
              <a:lnSpc>
                <a:spcPct val="80000"/>
              </a:lnSpc>
              <a:spcBef>
                <a:spcPts val="200"/>
              </a:spcBef>
              <a:buSzPts val="1330"/>
              <a:buNone/>
            </a:pPr>
            <a:r>
              <a:rPr lang="en-IN" sz="998"/>
              <a:t>   if(loc!=-1)</a:t>
            </a:r>
            <a:endParaRPr/>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printf("element found at %d", loc+1);//Location is exact position, not index</a:t>
            </a:r>
            <a:endParaRPr/>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else</a:t>
            </a:r>
            <a:endParaRPr/>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printf("element not found");</a:t>
            </a:r>
            <a:endParaRPr/>
          </a:p>
          <a:p>
            <a:pPr marL="0" indent="0">
              <a:lnSpc>
                <a:spcPct val="80000"/>
              </a:lnSpc>
              <a:spcBef>
                <a:spcPts val="200"/>
              </a:spcBef>
              <a:buSzPts val="1330"/>
              <a:buNone/>
            </a:pPr>
            <a:r>
              <a:rPr lang="en-IN" sz="998"/>
              <a:t>   }</a:t>
            </a:r>
            <a:endParaRPr/>
          </a:p>
          <a:p>
            <a:pPr marL="0" indent="0">
              <a:lnSpc>
                <a:spcPct val="80000"/>
              </a:lnSpc>
              <a:spcBef>
                <a:spcPts val="200"/>
              </a:spcBef>
              <a:buSzPts val="1330"/>
              <a:buNone/>
            </a:pPr>
            <a:r>
              <a:rPr lang="en-IN" sz="998"/>
              <a:t>   return 0;</a:t>
            </a:r>
            <a:endParaRPr/>
          </a:p>
          <a:p>
            <a:pPr marL="0" indent="0">
              <a:lnSpc>
                <a:spcPct val="80000"/>
              </a:lnSpc>
              <a:spcBef>
                <a:spcPts val="200"/>
              </a:spcBef>
              <a:buSzPts val="1330"/>
              <a:buNone/>
            </a:pPr>
            <a:r>
              <a:rPr lang="en-IN" sz="998"/>
              <a:t>}</a:t>
            </a:r>
            <a:endParaRPr/>
          </a:p>
        </p:txBody>
      </p:sp>
    </p:spTree>
    <p:extLst>
      <p:ext uri="{BB962C8B-B14F-4D97-AF65-F5344CB8AC3E}">
        <p14:creationId xmlns:p14="http://schemas.microsoft.com/office/powerpoint/2010/main" val="2221147588"/>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1314450" y="742950"/>
            <a:ext cx="6172200" cy="422672"/>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buSzPts val="3959"/>
            </a:pPr>
            <a:r>
              <a:rPr lang="en-IN" sz="2969"/>
              <a:t>Dry running</a:t>
            </a:r>
            <a:endParaRPr sz="2969"/>
          </a:p>
        </p:txBody>
      </p:sp>
      <p:pic>
        <p:nvPicPr>
          <p:cNvPr id="324" name="Google Shape;324;p32"/>
          <p:cNvPicPr preferRelativeResize="0">
            <a:picLocks noGrp="1"/>
          </p:cNvPicPr>
          <p:nvPr>
            <p:ph type="body" idx="1"/>
          </p:nvPr>
        </p:nvPicPr>
        <p:blipFill rotWithShape="1">
          <a:blip r:embed="rId3">
            <a:alphaModFix/>
          </a:blip>
          <a:srcRect/>
          <a:stretch/>
        </p:blipFill>
        <p:spPr>
          <a:xfrm>
            <a:off x="1143000" y="1257300"/>
            <a:ext cx="6800850" cy="4572000"/>
          </a:xfrm>
          <a:prstGeom prst="rect">
            <a:avLst/>
          </a:prstGeom>
          <a:noFill/>
          <a:ln>
            <a:noFill/>
          </a:ln>
        </p:spPr>
      </p:pic>
    </p:spTree>
    <p:extLst>
      <p:ext uri="{BB962C8B-B14F-4D97-AF65-F5344CB8AC3E}">
        <p14:creationId xmlns:p14="http://schemas.microsoft.com/office/powerpoint/2010/main" val="775585191"/>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Given an input </a:t>
            </a:r>
            <a:r>
              <a:rPr lang="en-IN" dirty="0" err="1"/>
              <a:t>arr</a:t>
            </a:r>
            <a:r>
              <a:rPr lang="en-IN" dirty="0"/>
              <a:t> = {2,5,7,99,899}; key = 899; What is the level of recursion?</a:t>
            </a:r>
            <a:br>
              <a:rPr lang="en-IN" dirty="0"/>
            </a:br>
            <a:r>
              <a:rPr lang="en-IN" dirty="0"/>
              <a:t>a) 5</a:t>
            </a:r>
            <a:br>
              <a:rPr lang="en-IN" dirty="0"/>
            </a:br>
            <a:r>
              <a:rPr lang="en-IN" dirty="0"/>
              <a:t>b) 2</a:t>
            </a:r>
            <a:br>
              <a:rPr lang="en-IN" dirty="0"/>
            </a:br>
            <a:r>
              <a:rPr lang="en-IN" dirty="0"/>
              <a:t>c) 3</a:t>
            </a:r>
            <a:br>
              <a:rPr lang="en-IN" dirty="0"/>
            </a:br>
            <a:r>
              <a:rPr lang="en-IN" dirty="0"/>
              <a:t>d) 4</a:t>
            </a:r>
          </a:p>
        </p:txBody>
      </p:sp>
    </p:spTree>
    <p:extLst>
      <p:ext uri="{BB962C8B-B14F-4D97-AF65-F5344CB8AC3E}">
        <p14:creationId xmlns:p14="http://schemas.microsoft.com/office/powerpoint/2010/main" val="1343895270"/>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IN" dirty="0"/>
              <a:t>Given an input </a:t>
            </a:r>
            <a:r>
              <a:rPr lang="en-IN" dirty="0" err="1"/>
              <a:t>arr</a:t>
            </a:r>
            <a:r>
              <a:rPr lang="en-IN" dirty="0"/>
              <a:t> = {2,5,7,99,899}; key = 899; What is the level of recursion?</a:t>
            </a:r>
            <a:br>
              <a:rPr lang="en-IN" dirty="0"/>
            </a:br>
            <a:r>
              <a:rPr lang="en-IN" dirty="0"/>
              <a:t>a) 5</a:t>
            </a:r>
            <a:br>
              <a:rPr lang="en-IN" dirty="0"/>
            </a:br>
            <a:r>
              <a:rPr lang="en-IN" dirty="0"/>
              <a:t>b) 2</a:t>
            </a:r>
            <a:br>
              <a:rPr lang="en-IN" dirty="0"/>
            </a:br>
            <a:r>
              <a:rPr lang="en-IN" b="1" dirty="0"/>
              <a:t>c) 3</a:t>
            </a:r>
            <a:br>
              <a:rPr lang="en-IN" dirty="0"/>
            </a:br>
            <a:r>
              <a:rPr lang="en-IN" dirty="0"/>
              <a:t>d) 4</a:t>
            </a:r>
          </a:p>
          <a:p>
            <a:pPr marL="0" indent="0">
              <a:buNone/>
            </a:pPr>
            <a:r>
              <a:rPr lang="en-IN" dirty="0"/>
              <a:t>Explanation: level 1: mid = 7</a:t>
            </a:r>
            <a:br>
              <a:rPr lang="en-IN" dirty="0"/>
            </a:br>
            <a:r>
              <a:rPr lang="en-IN" dirty="0"/>
              <a:t>level 2: mid = 99</a:t>
            </a:r>
            <a:br>
              <a:rPr lang="en-IN" dirty="0"/>
            </a:br>
            <a:r>
              <a:rPr lang="en-IN" dirty="0"/>
              <a:t>level 3: mid = 899(this is the key).</a:t>
            </a:r>
          </a:p>
        </p:txBody>
      </p:sp>
    </p:spTree>
    <p:extLst>
      <p:ext uri="{BB962C8B-B14F-4D97-AF65-F5344CB8AC3E}">
        <p14:creationId xmlns:p14="http://schemas.microsoft.com/office/powerpoint/2010/main" val="814046037"/>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Given an array </a:t>
            </a:r>
            <a:r>
              <a:rPr lang="en-IN" dirty="0" err="1"/>
              <a:t>arr</a:t>
            </a:r>
            <a:r>
              <a:rPr lang="en-IN" dirty="0"/>
              <a:t> = {45,77,89,90,94,99,100} and key = 99; what are the mid values(corresponding array elements) in the first and second levels of recursion?</a:t>
            </a:r>
            <a:br>
              <a:rPr lang="en-IN" dirty="0"/>
            </a:br>
            <a:r>
              <a:rPr lang="en-IN" dirty="0"/>
              <a:t>a) 90 and 99</a:t>
            </a:r>
            <a:br>
              <a:rPr lang="en-IN" dirty="0"/>
            </a:br>
            <a:r>
              <a:rPr lang="en-IN" dirty="0"/>
              <a:t>b) 90 and 94</a:t>
            </a:r>
            <a:br>
              <a:rPr lang="en-IN" dirty="0"/>
            </a:br>
            <a:r>
              <a:rPr lang="en-IN" dirty="0"/>
              <a:t>c) 89 and 99</a:t>
            </a:r>
            <a:br>
              <a:rPr lang="en-IN" dirty="0"/>
            </a:br>
            <a:r>
              <a:rPr lang="en-IN" dirty="0"/>
              <a:t>d) 89 and 94</a:t>
            </a:r>
          </a:p>
        </p:txBody>
      </p:sp>
    </p:spTree>
    <p:extLst>
      <p:ext uri="{BB962C8B-B14F-4D97-AF65-F5344CB8AC3E}">
        <p14:creationId xmlns:p14="http://schemas.microsoft.com/office/powerpoint/2010/main" val="3530227590"/>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IN" dirty="0"/>
              <a:t>Given an array </a:t>
            </a:r>
            <a:r>
              <a:rPr lang="en-IN" dirty="0" err="1"/>
              <a:t>arr</a:t>
            </a:r>
            <a:r>
              <a:rPr lang="en-IN" dirty="0"/>
              <a:t> = {45,77,89,90,94,99,100} and key = 99; what are the mid values(corresponding array elements) in the first and second levels of recursion?</a:t>
            </a:r>
            <a:br>
              <a:rPr lang="en-IN" dirty="0"/>
            </a:br>
            <a:r>
              <a:rPr lang="en-IN" b="1" dirty="0"/>
              <a:t>a) 90 and 99</a:t>
            </a:r>
            <a:br>
              <a:rPr lang="en-IN" dirty="0"/>
            </a:br>
            <a:r>
              <a:rPr lang="en-IN" dirty="0"/>
              <a:t>b) 90 and 94</a:t>
            </a:r>
            <a:br>
              <a:rPr lang="en-IN" dirty="0"/>
            </a:br>
            <a:r>
              <a:rPr lang="en-IN" dirty="0"/>
              <a:t>c) 89 and 99</a:t>
            </a:r>
            <a:br>
              <a:rPr lang="en-IN" dirty="0"/>
            </a:br>
            <a:r>
              <a:rPr lang="en-IN" dirty="0"/>
              <a:t>d) 89 and 94</a:t>
            </a:r>
          </a:p>
          <a:p>
            <a:r>
              <a:rPr lang="en-IN" dirty="0"/>
              <a:t>Explanation: At first level key = 90</a:t>
            </a:r>
            <a:br>
              <a:rPr lang="en-IN" dirty="0"/>
            </a:br>
            <a:r>
              <a:rPr lang="en-IN" dirty="0"/>
              <a:t>At second level key= 99</a:t>
            </a:r>
            <a:br>
              <a:rPr lang="en-IN" dirty="0"/>
            </a:br>
            <a:r>
              <a:rPr lang="en-IN" dirty="0"/>
              <a:t>Here 90 and 99 are mid values.</a:t>
            </a:r>
          </a:p>
        </p:txBody>
      </p:sp>
    </p:spTree>
    <p:extLst>
      <p:ext uri="{BB962C8B-B14F-4D97-AF65-F5344CB8AC3E}">
        <p14:creationId xmlns:p14="http://schemas.microsoft.com/office/powerpoint/2010/main" val="1172277208"/>
      </p:ext>
    </p:extLst>
  </p:cSld>
  <p:clrMapOvr>
    <a:masterClrMapping/>
  </p:clrMapOvr>
  <mc:AlternateContent xmlns:mc="http://schemas.openxmlformats.org/markup-compatibility/2006" xmlns:p14="http://schemas.microsoft.com/office/powerpoint/2010/main">
    <mc:Choice Requires="p14">
      <p:transition spd="slow" p14:dur="2000" advClick="0" advTm="2147255000"/>
    </mc:Choice>
    <mc:Fallback xmlns="">
      <p:transition spd="slow" advClick="0" advTm="2147255000"/>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 y="10459"/>
            <a:ext cx="9139237" cy="944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a:t>CSE101-Lec# 18,19</a:t>
            </a:r>
            <a:endParaRPr lang="en-US" dirty="0"/>
          </a:p>
        </p:txBody>
      </p:sp>
      <p:sp>
        <p:nvSpPr>
          <p:cNvPr id="5" name="Subtitle 4"/>
          <p:cNvSpPr>
            <a:spLocks noGrp="1"/>
          </p:cNvSpPr>
          <p:nvPr>
            <p:ph idx="1"/>
          </p:nvPr>
        </p:nvSpPr>
        <p:spPr/>
        <p:txBody>
          <a:bodyPr/>
          <a:lstStyle/>
          <a:p>
            <a:endParaRPr lang="en-US" dirty="0"/>
          </a:p>
          <a:p>
            <a:endParaRPr lang="en-US" dirty="0"/>
          </a:p>
          <a:p>
            <a:endParaRPr lang="en-US" dirty="0"/>
          </a:p>
          <a:p>
            <a:endParaRPr lang="en-US" dirty="0"/>
          </a:p>
          <a:p>
            <a:pPr marL="0" indent="0">
              <a:buNone/>
            </a:pPr>
            <a:r>
              <a:rPr lang="en-US" dirty="0"/>
              <a:t>				Pointers in C</a:t>
            </a:r>
          </a:p>
        </p:txBody>
      </p:sp>
    </p:spTree>
    <p:extLst>
      <p:ext uri="{BB962C8B-B14F-4D97-AF65-F5344CB8AC3E}">
        <p14:creationId xmlns:p14="http://schemas.microsoft.com/office/powerpoint/2010/main" val="376839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794" y="228600"/>
            <a:ext cx="8229600" cy="1143000"/>
          </a:xfrm>
        </p:spPr>
        <p:txBody>
          <a:bodyPr/>
          <a:lstStyle/>
          <a:p>
            <a:r>
              <a:rPr lang="en-US" dirty="0"/>
              <a:t>Variables</a:t>
            </a:r>
          </a:p>
        </p:txBody>
      </p:sp>
      <p:grpSp>
        <p:nvGrpSpPr>
          <p:cNvPr id="3" name="Group 3"/>
          <p:cNvGrpSpPr/>
          <p:nvPr/>
        </p:nvGrpSpPr>
        <p:grpSpPr>
          <a:xfrm>
            <a:off x="703337" y="1676400"/>
            <a:ext cx="7754863" cy="1521052"/>
            <a:chOff x="457200" y="1267691"/>
            <a:chExt cx="7754863" cy="1521052"/>
          </a:xfrm>
        </p:grpSpPr>
        <p:pic>
          <p:nvPicPr>
            <p:cNvPr id="1026" name="Picture 2" descr="lion-2.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2558" y="1295400"/>
              <a:ext cx="1523909" cy="1386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qu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105" y="1645058"/>
              <a:ext cx="1428750" cy="895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1708014"/>
              <a:ext cx="1789272" cy="769441"/>
            </a:xfrm>
            <a:prstGeom prst="rect">
              <a:avLst/>
            </a:prstGeom>
            <a:noFill/>
          </p:spPr>
          <p:txBody>
            <a:bodyPr wrap="none" rtlCol="0">
              <a:spAutoFit/>
            </a:bodyPr>
            <a:lstStyle/>
            <a:p>
              <a:r>
                <a:rPr lang="en-US" sz="4400" dirty="0"/>
                <a:t>Animal</a:t>
              </a:r>
              <a:endParaRPr lang="en-IN" sz="4400" dirty="0"/>
            </a:p>
          </p:txBody>
        </p:sp>
        <p:pic>
          <p:nvPicPr>
            <p:cNvPr id="18" name="Picture 8" descr="ca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595" y="1453070"/>
              <a:ext cx="1283605" cy="12793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lephant-7.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0001" y="1267691"/>
              <a:ext cx="1262062" cy="1521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7"/>
          <p:cNvGrpSpPr/>
          <p:nvPr/>
        </p:nvGrpSpPr>
        <p:grpSpPr>
          <a:xfrm>
            <a:off x="783635" y="3962400"/>
            <a:ext cx="7903165" cy="1547130"/>
            <a:chOff x="783635" y="3719943"/>
            <a:chExt cx="7964373" cy="2094387"/>
          </a:xfrm>
        </p:grpSpPr>
        <p:pic>
          <p:nvPicPr>
            <p:cNvPr id="1034" name="Picture 10" descr="http://www.ffx.co.uk/Content/images/tools/BAHDOE10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1377" y="3960169"/>
              <a:ext cx="2292927" cy="17196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amm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79191" y="3719943"/>
              <a:ext cx="1840068" cy="209438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qu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105" y="4133849"/>
              <a:ext cx="1428750" cy="89535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83635" y="4196803"/>
              <a:ext cx="1136401" cy="769441"/>
            </a:xfrm>
            <a:prstGeom prst="rect">
              <a:avLst/>
            </a:prstGeom>
            <a:noFill/>
          </p:spPr>
          <p:txBody>
            <a:bodyPr wrap="none" rtlCol="0">
              <a:spAutoFit/>
            </a:bodyPr>
            <a:lstStyle/>
            <a:p>
              <a:r>
                <a:rPr lang="en-US" sz="4400" dirty="0"/>
                <a:t>Tool</a:t>
              </a:r>
              <a:endParaRPr lang="en-IN" sz="4400" dirty="0"/>
            </a:p>
          </p:txBody>
        </p:sp>
        <p:pic>
          <p:nvPicPr>
            <p:cNvPr id="2052" name="Picture 4" descr="Hand_Dri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6599" y="4307752"/>
              <a:ext cx="1661409" cy="1234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53777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8229600" cy="1143000"/>
          </a:xfrm>
        </p:spPr>
        <p:txBody>
          <a:bodyPr>
            <a:normAutofit/>
          </a:bodyPr>
          <a:lstStyle/>
          <a:p>
            <a:r>
              <a:rPr lang="en-US" sz="2800" b="1" dirty="0"/>
              <a:t>Introduction-Pointer declaration and Initialization </a:t>
            </a:r>
          </a:p>
        </p:txBody>
      </p:sp>
      <p:sp>
        <p:nvSpPr>
          <p:cNvPr id="2" name="Content Placeholder 1"/>
          <p:cNvSpPr>
            <a:spLocks noGrp="1"/>
          </p:cNvSpPr>
          <p:nvPr>
            <p:ph idx="1"/>
          </p:nvPr>
        </p:nvSpPr>
        <p:spPr>
          <a:xfrm>
            <a:off x="228600" y="1143000"/>
            <a:ext cx="8686800" cy="5181600"/>
          </a:xfrm>
        </p:spPr>
        <p:txBody>
          <a:bodyPr>
            <a:noAutofit/>
          </a:bodyPr>
          <a:lstStyle/>
          <a:p>
            <a:pPr>
              <a:lnSpc>
                <a:spcPct val="130000"/>
              </a:lnSpc>
            </a:pPr>
            <a:r>
              <a:rPr lang="en-US" altLang="en-US" sz="1600" dirty="0">
                <a:solidFill>
                  <a:schemeClr val="tx1"/>
                </a:solidFill>
              </a:rPr>
              <a:t>A pointer is a variable that holds the address of another variable of same data type. </a:t>
            </a:r>
          </a:p>
          <a:p>
            <a:pPr>
              <a:lnSpc>
                <a:spcPct val="130000"/>
              </a:lnSpc>
            </a:pPr>
            <a:r>
              <a:rPr lang="en-US" altLang="en-US" sz="1600" dirty="0">
                <a:solidFill>
                  <a:schemeClr val="tx1"/>
                </a:solidFill>
              </a:rPr>
              <a:t>The general syntax of declaring pointer variable is</a:t>
            </a:r>
          </a:p>
          <a:p>
            <a:pPr>
              <a:lnSpc>
                <a:spcPct val="130000"/>
              </a:lnSpc>
              <a:buFontTx/>
              <a:buNone/>
            </a:pPr>
            <a:r>
              <a:rPr lang="en-US" altLang="en-US" sz="1600" dirty="0">
                <a:solidFill>
                  <a:schemeClr val="tx1"/>
                </a:solidFill>
              </a:rPr>
              <a:t>	</a:t>
            </a:r>
            <a:r>
              <a:rPr lang="en-US" altLang="en-US" sz="1600" dirty="0" err="1">
                <a:solidFill>
                  <a:schemeClr val="tx1"/>
                </a:solidFill>
              </a:rPr>
              <a:t>data_type</a:t>
            </a:r>
            <a:r>
              <a:rPr lang="en-US" altLang="en-US" sz="1600" dirty="0">
                <a:solidFill>
                  <a:schemeClr val="tx1"/>
                </a:solidFill>
              </a:rPr>
              <a:t> *</a:t>
            </a:r>
            <a:r>
              <a:rPr lang="en-US" altLang="en-US" sz="1600" dirty="0" err="1">
                <a:solidFill>
                  <a:schemeClr val="tx1"/>
                </a:solidFill>
              </a:rPr>
              <a:t>ptr_name</a:t>
            </a:r>
            <a:r>
              <a:rPr lang="en-US" altLang="en-US" sz="1600" dirty="0">
                <a:solidFill>
                  <a:schemeClr val="tx1"/>
                </a:solidFill>
              </a:rPr>
              <a:t>; </a:t>
            </a:r>
          </a:p>
          <a:p>
            <a:pPr>
              <a:lnSpc>
                <a:spcPct val="130000"/>
              </a:lnSpc>
              <a:buFontTx/>
              <a:buNone/>
            </a:pPr>
            <a:r>
              <a:rPr lang="en-US" altLang="en-US" sz="1600" dirty="0">
                <a:solidFill>
                  <a:schemeClr val="tx1"/>
                </a:solidFill>
              </a:rPr>
              <a:t>	Here, </a:t>
            </a:r>
            <a:r>
              <a:rPr lang="en-US" altLang="en-US" sz="1600" dirty="0" err="1">
                <a:solidFill>
                  <a:schemeClr val="tx1"/>
                </a:solidFill>
              </a:rPr>
              <a:t>data_type</a:t>
            </a:r>
            <a:r>
              <a:rPr lang="en-US" altLang="en-US" sz="1600" dirty="0">
                <a:solidFill>
                  <a:schemeClr val="tx1"/>
                </a:solidFill>
              </a:rPr>
              <a:t> is the data type of the value that the pointer will point to. For example:</a:t>
            </a:r>
          </a:p>
          <a:p>
            <a:pPr>
              <a:lnSpc>
                <a:spcPct val="130000"/>
              </a:lnSpc>
              <a:buFontTx/>
              <a:buNone/>
            </a:pPr>
            <a:r>
              <a:rPr lang="en-US" altLang="en-US" sz="1600" dirty="0">
                <a:solidFill>
                  <a:schemeClr val="tx1"/>
                </a:solidFill>
              </a:rPr>
              <a:t>	</a:t>
            </a:r>
            <a:r>
              <a:rPr lang="en-US" altLang="en-US" sz="1600" dirty="0" err="1">
                <a:solidFill>
                  <a:schemeClr val="tx1"/>
                </a:solidFill>
              </a:rPr>
              <a:t>int</a:t>
            </a:r>
            <a:r>
              <a:rPr lang="en-US" altLang="en-US" sz="1600" dirty="0">
                <a:solidFill>
                  <a:schemeClr val="tx1"/>
                </a:solidFill>
              </a:rPr>
              <a:t> *p;</a:t>
            </a:r>
          </a:p>
          <a:p>
            <a:pPr>
              <a:lnSpc>
                <a:spcPct val="130000"/>
              </a:lnSpc>
              <a:buFontTx/>
              <a:buNone/>
            </a:pPr>
            <a:r>
              <a:rPr lang="en-US" altLang="en-US" sz="1600" dirty="0">
                <a:solidFill>
                  <a:schemeClr val="tx1"/>
                </a:solidFill>
              </a:rPr>
              <a:t>	</a:t>
            </a:r>
            <a:r>
              <a:rPr lang="en-US" altLang="en-US" sz="1600" dirty="0" err="1">
                <a:solidFill>
                  <a:schemeClr val="tx1"/>
                </a:solidFill>
              </a:rPr>
              <a:t>int</a:t>
            </a:r>
            <a:r>
              <a:rPr lang="en-US" altLang="en-US" sz="1600" dirty="0">
                <a:solidFill>
                  <a:schemeClr val="tx1"/>
                </a:solidFill>
              </a:rPr>
              <a:t> x= 10;</a:t>
            </a:r>
          </a:p>
          <a:p>
            <a:pPr>
              <a:lnSpc>
                <a:spcPct val="130000"/>
              </a:lnSpc>
              <a:buFontTx/>
              <a:buNone/>
            </a:pPr>
            <a:r>
              <a:rPr lang="en-US" altLang="en-US" sz="1600" dirty="0">
                <a:solidFill>
                  <a:schemeClr val="tx1"/>
                </a:solidFill>
              </a:rPr>
              <a:t>	</a:t>
            </a:r>
            <a:r>
              <a:rPr lang="en-US" altLang="en-US" sz="1600" b="1" i="1" dirty="0">
                <a:solidFill>
                  <a:schemeClr val="tx1"/>
                </a:solidFill>
              </a:rPr>
              <a:t>p=&amp;x;    //Pointer initialization[ When some variable’s address is assigned to pointer, it is said to be initialized]</a:t>
            </a:r>
          </a:p>
          <a:p>
            <a:pPr>
              <a:lnSpc>
                <a:spcPct val="130000"/>
              </a:lnSpc>
              <a:buFontTx/>
              <a:buNone/>
            </a:pPr>
            <a:r>
              <a:rPr lang="en-US" altLang="en-US" sz="1600" dirty="0">
                <a:solidFill>
                  <a:schemeClr val="tx1"/>
                </a:solidFill>
              </a:rPr>
              <a:t>	The '*' informs the compiler that </a:t>
            </a:r>
            <a:r>
              <a:rPr lang="en-US" altLang="en-US" sz="1600" dirty="0" err="1">
                <a:solidFill>
                  <a:schemeClr val="tx1"/>
                </a:solidFill>
              </a:rPr>
              <a:t>ptr</a:t>
            </a:r>
            <a:r>
              <a:rPr lang="en-US" altLang="en-US" sz="1600" dirty="0">
                <a:solidFill>
                  <a:schemeClr val="tx1"/>
                </a:solidFill>
              </a:rPr>
              <a:t> is a pointer variable and the </a:t>
            </a:r>
            <a:r>
              <a:rPr lang="en-US" altLang="en-US" sz="1600" dirty="0" err="1">
                <a:solidFill>
                  <a:schemeClr val="tx1"/>
                </a:solidFill>
              </a:rPr>
              <a:t>int</a:t>
            </a:r>
            <a:r>
              <a:rPr lang="en-US" altLang="en-US" sz="1600" dirty="0">
                <a:solidFill>
                  <a:schemeClr val="tx1"/>
                </a:solidFill>
              </a:rPr>
              <a:t> specifies that it will store the address of an integer variable. [ ‘*’ is also known as indirection/ or </a:t>
            </a:r>
            <a:r>
              <a:rPr lang="en-US" altLang="en-US" sz="1600" dirty="0" err="1">
                <a:solidFill>
                  <a:schemeClr val="tx1"/>
                </a:solidFill>
              </a:rPr>
              <a:t>deferencing</a:t>
            </a:r>
            <a:r>
              <a:rPr lang="en-US" altLang="en-US" sz="1600" dirty="0">
                <a:solidFill>
                  <a:schemeClr val="tx1"/>
                </a:solidFill>
              </a:rPr>
              <a:t>/ or value at address operator]</a:t>
            </a:r>
          </a:p>
          <a:p>
            <a:pPr>
              <a:lnSpc>
                <a:spcPct val="130000"/>
              </a:lnSpc>
              <a:buFontTx/>
              <a:buNone/>
            </a:pPr>
            <a:r>
              <a:rPr lang="en-US" altLang="en-US" sz="1600" dirty="0">
                <a:solidFill>
                  <a:schemeClr val="tx1"/>
                </a:solidFill>
              </a:rPr>
              <a:t>	The &amp; operator retrieves the address of x, and copies that to the contents of the pointer </a:t>
            </a:r>
            <a:r>
              <a:rPr lang="en-US" altLang="en-US" sz="1600" dirty="0" err="1">
                <a:solidFill>
                  <a:schemeClr val="tx1"/>
                </a:solidFill>
              </a:rPr>
              <a:t>ptr</a:t>
            </a:r>
            <a:r>
              <a:rPr lang="en-US" altLang="en-US" sz="1600" dirty="0">
                <a:solidFill>
                  <a:schemeClr val="tx1"/>
                </a:solidFill>
              </a:rPr>
              <a:t>. [ ‘&amp;’ is also known as address of operator]</a:t>
            </a:r>
          </a:p>
          <a:p>
            <a:endParaRPr lang="en-US" sz="1600" dirty="0">
              <a:solidFill>
                <a:schemeClr val="tx1"/>
              </a:solidFill>
            </a:endParaRPr>
          </a:p>
        </p:txBody>
      </p:sp>
    </p:spTree>
    <p:extLst>
      <p:ext uri="{BB962C8B-B14F-4D97-AF65-F5344CB8AC3E}">
        <p14:creationId xmlns:p14="http://schemas.microsoft.com/office/powerpoint/2010/main" val="11045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Understanding pointers</a:t>
            </a:r>
          </a:p>
        </p:txBody>
      </p:sp>
      <p:pic>
        <p:nvPicPr>
          <p:cNvPr id="1026" name="Picture 2" descr="pointer_memory_represent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238999"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3102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13792"/>
            <a:ext cx="8229600" cy="1143000"/>
          </a:xfrm>
        </p:spPr>
        <p:txBody>
          <a:bodyPr>
            <a:normAutofit/>
          </a:bodyPr>
          <a:lstStyle/>
          <a:p>
            <a:r>
              <a:rPr lang="en-US" b="1" dirty="0"/>
              <a:t>Pointer Operators</a:t>
            </a:r>
          </a:p>
        </p:txBody>
      </p:sp>
      <p:sp>
        <p:nvSpPr>
          <p:cNvPr id="2" name="Content Placeholder 1"/>
          <p:cNvSpPr>
            <a:spLocks noGrp="1"/>
          </p:cNvSpPr>
          <p:nvPr>
            <p:ph idx="1"/>
          </p:nvPr>
        </p:nvSpPr>
        <p:spPr/>
        <p:txBody>
          <a:bodyPr>
            <a:normAutofit/>
          </a:bodyPr>
          <a:lstStyle/>
          <a:p>
            <a:r>
              <a:rPr lang="en-US" sz="2600" dirty="0">
                <a:solidFill>
                  <a:schemeClr val="accent1"/>
                </a:solidFill>
                <a:latin typeface="Lucida Console" pitchFamily="49" charset="0"/>
              </a:rPr>
              <a:t>&amp;</a:t>
            </a:r>
            <a:r>
              <a:rPr lang="en-US" dirty="0">
                <a:solidFill>
                  <a:schemeClr val="accent1"/>
                </a:solidFill>
              </a:rPr>
              <a:t> (address operator)</a:t>
            </a:r>
          </a:p>
          <a:p>
            <a:pPr lvl="1"/>
            <a:r>
              <a:rPr lang="en-US" dirty="0">
                <a:solidFill>
                  <a:schemeClr val="accent1"/>
                </a:solidFill>
              </a:rPr>
              <a:t>Returns address of operand</a:t>
            </a:r>
          </a:p>
          <a:p>
            <a:pPr lvl="2">
              <a:buFontTx/>
              <a:buNone/>
            </a:pPr>
            <a:r>
              <a:rPr lang="en-US" sz="1800" dirty="0" err="1">
                <a:solidFill>
                  <a:schemeClr val="accent1"/>
                </a:solidFill>
                <a:latin typeface="Lucida Console" pitchFamily="49" charset="0"/>
              </a:rPr>
              <a:t>int</a:t>
            </a:r>
            <a:r>
              <a:rPr lang="en-US" sz="1800" dirty="0">
                <a:solidFill>
                  <a:schemeClr val="accent1"/>
                </a:solidFill>
                <a:latin typeface="Lucida Console" pitchFamily="49" charset="0"/>
              </a:rPr>
              <a:t> y = 5;</a:t>
            </a:r>
          </a:p>
          <a:p>
            <a:pPr lvl="2">
              <a:buFontTx/>
              <a:buNone/>
            </a:pPr>
            <a:r>
              <a:rPr lang="en-US" sz="1800" dirty="0" err="1">
                <a:solidFill>
                  <a:schemeClr val="accent1"/>
                </a:solidFill>
                <a:latin typeface="Lucida Console" pitchFamily="49" charset="0"/>
              </a:rPr>
              <a:t>int</a:t>
            </a:r>
            <a:r>
              <a:rPr lang="en-US" sz="1800" dirty="0">
                <a:solidFill>
                  <a:schemeClr val="accent1"/>
                </a:solidFill>
                <a:latin typeface="Lucida Console" pitchFamily="49" charset="0"/>
              </a:rPr>
              <a:t> *</a:t>
            </a:r>
            <a:r>
              <a:rPr lang="en-US" sz="1800" dirty="0" err="1">
                <a:solidFill>
                  <a:schemeClr val="accent1"/>
                </a:solidFill>
                <a:latin typeface="Lucida Console" pitchFamily="49" charset="0"/>
              </a:rPr>
              <a:t>yPtr</a:t>
            </a:r>
            <a:r>
              <a:rPr lang="en-US" sz="1800" dirty="0">
                <a:solidFill>
                  <a:schemeClr val="accent1"/>
                </a:solidFill>
                <a:latin typeface="Lucida Console" pitchFamily="49" charset="0"/>
              </a:rPr>
              <a:t>; </a:t>
            </a:r>
          </a:p>
          <a:p>
            <a:pPr lvl="2">
              <a:buFontTx/>
              <a:buNone/>
            </a:pPr>
            <a:r>
              <a:rPr lang="en-US" sz="1800" dirty="0" err="1">
                <a:solidFill>
                  <a:schemeClr val="accent1"/>
                </a:solidFill>
                <a:latin typeface="Lucida Console" pitchFamily="49" charset="0"/>
              </a:rPr>
              <a:t>yPtr</a:t>
            </a:r>
            <a:r>
              <a:rPr lang="en-US" sz="1800" dirty="0">
                <a:solidFill>
                  <a:schemeClr val="accent1"/>
                </a:solidFill>
                <a:latin typeface="Lucida Console" pitchFamily="49" charset="0"/>
              </a:rPr>
              <a:t> = &amp;y;     /* </a:t>
            </a:r>
            <a:r>
              <a:rPr lang="en-US" sz="1800" dirty="0" err="1">
                <a:solidFill>
                  <a:schemeClr val="accent1"/>
                </a:solidFill>
                <a:latin typeface="Lucida Console" pitchFamily="49" charset="0"/>
              </a:rPr>
              <a:t>yPtr</a:t>
            </a:r>
            <a:r>
              <a:rPr lang="en-US" sz="1800" dirty="0">
                <a:solidFill>
                  <a:schemeClr val="accent1"/>
                </a:solidFill>
                <a:latin typeface="Lucida Console" pitchFamily="49" charset="0"/>
              </a:rPr>
              <a:t> gets address of y */</a:t>
            </a:r>
          </a:p>
          <a:p>
            <a:pPr lvl="2">
              <a:buFontTx/>
              <a:buNone/>
            </a:pPr>
            <a:r>
              <a:rPr lang="en-US" sz="1800" dirty="0" err="1">
                <a:solidFill>
                  <a:schemeClr val="accent1"/>
                </a:solidFill>
                <a:latin typeface="Lucida Console" pitchFamily="49" charset="0"/>
              </a:rPr>
              <a:t>yPtr</a:t>
            </a:r>
            <a:r>
              <a:rPr lang="en-US" sz="1800" dirty="0">
                <a:solidFill>
                  <a:schemeClr val="accent1"/>
                </a:solidFill>
                <a:latin typeface="Lucida Console" pitchFamily="49" charset="0"/>
              </a:rPr>
              <a:t> </a:t>
            </a:r>
            <a:r>
              <a:rPr lang="en-US" sz="1800" dirty="0">
                <a:solidFill>
                  <a:schemeClr val="accent1"/>
                </a:solidFill>
              </a:rPr>
              <a:t>“points to” </a:t>
            </a:r>
            <a:r>
              <a:rPr lang="en-US" sz="1800" dirty="0">
                <a:solidFill>
                  <a:schemeClr val="accent1"/>
                </a:solidFill>
                <a:latin typeface="Lucida Console" pitchFamily="49" charset="0"/>
              </a:rPr>
              <a:t>y</a:t>
            </a:r>
          </a:p>
        </p:txBody>
      </p:sp>
      <p:grpSp>
        <p:nvGrpSpPr>
          <p:cNvPr id="4" name="Group 35"/>
          <p:cNvGrpSpPr>
            <a:grpSpLocks/>
          </p:cNvGrpSpPr>
          <p:nvPr/>
        </p:nvGrpSpPr>
        <p:grpSpPr bwMode="auto">
          <a:xfrm>
            <a:off x="685800" y="4231531"/>
            <a:ext cx="7696200" cy="2540001"/>
            <a:chOff x="720" y="1680"/>
            <a:chExt cx="4848" cy="1600"/>
          </a:xfrm>
        </p:grpSpPr>
        <p:sp>
          <p:nvSpPr>
            <p:cNvPr id="5" name="Freeform 9"/>
            <p:cNvSpPr>
              <a:spLocks/>
            </p:cNvSpPr>
            <p:nvPr/>
          </p:nvSpPr>
          <p:spPr bwMode="auto">
            <a:xfrm>
              <a:off x="729" y="2288"/>
              <a:ext cx="347" cy="208"/>
            </a:xfrm>
            <a:custGeom>
              <a:avLst/>
              <a:gdLst>
                <a:gd name="T0" fmla="*/ 19956 w 20000"/>
                <a:gd name="T1" fmla="*/ 0 h 20000"/>
                <a:gd name="T2" fmla="*/ 19956 w 20000"/>
                <a:gd name="T3" fmla="*/ 19956 h 20000"/>
                <a:gd name="T4" fmla="*/ 0 w 20000"/>
                <a:gd name="T5" fmla="*/ 19956 h 20000"/>
                <a:gd name="T6" fmla="*/ 0 w 20000"/>
                <a:gd name="T7" fmla="*/ 0 h 20000"/>
                <a:gd name="T8" fmla="*/ 19956 w 20000"/>
                <a:gd name="T9" fmla="*/ 0 h 20000"/>
              </a:gdLst>
              <a:ahLst/>
              <a:cxnLst>
                <a:cxn ang="0">
                  <a:pos x="T0" y="T1"/>
                </a:cxn>
                <a:cxn ang="0">
                  <a:pos x="T2" y="T3"/>
                </a:cxn>
                <a:cxn ang="0">
                  <a:pos x="T4" y="T5"/>
                </a:cxn>
                <a:cxn ang="0">
                  <a:pos x="T6" y="T7"/>
                </a:cxn>
                <a:cxn ang="0">
                  <a:pos x="T8" y="T9"/>
                </a:cxn>
              </a:cxnLst>
              <a:rect l="0" t="0" r="r" b="b"/>
              <a:pathLst>
                <a:path w="20000" h="20000">
                  <a:moveTo>
                    <a:pt x="19956" y="0"/>
                  </a:moveTo>
                  <a:lnTo>
                    <a:pt x="19956" y="19956"/>
                  </a:lnTo>
                  <a:lnTo>
                    <a:pt x="0" y="19956"/>
                  </a:lnTo>
                  <a:lnTo>
                    <a:pt x="0" y="0"/>
                  </a:lnTo>
                  <a:lnTo>
                    <a:pt x="19956" y="0"/>
                  </a:lnTo>
                  <a:close/>
                </a:path>
              </a:pathLst>
            </a:custGeom>
            <a:solidFill>
              <a:schemeClr val="accent1"/>
            </a:solidFill>
            <a:ln w="3175" cap="flat">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Freeform 15"/>
            <p:cNvSpPr>
              <a:spLocks/>
            </p:cNvSpPr>
            <p:nvPr/>
          </p:nvSpPr>
          <p:spPr bwMode="auto">
            <a:xfrm>
              <a:off x="1814" y="2043"/>
              <a:ext cx="346" cy="208"/>
            </a:xfrm>
            <a:custGeom>
              <a:avLst/>
              <a:gdLst>
                <a:gd name="T0" fmla="*/ 19956 w 20000"/>
                <a:gd name="T1" fmla="*/ 0 h 20000"/>
                <a:gd name="T2" fmla="*/ 19956 w 20000"/>
                <a:gd name="T3" fmla="*/ 19956 h 20000"/>
                <a:gd name="T4" fmla="*/ 0 w 20000"/>
                <a:gd name="T5" fmla="*/ 19956 h 20000"/>
                <a:gd name="T6" fmla="*/ 0 w 20000"/>
                <a:gd name="T7" fmla="*/ 0 h 20000"/>
                <a:gd name="T8" fmla="*/ 19956 w 20000"/>
                <a:gd name="T9" fmla="*/ 0 h 20000"/>
              </a:gdLst>
              <a:ahLst/>
              <a:cxnLst>
                <a:cxn ang="0">
                  <a:pos x="T0" y="T1"/>
                </a:cxn>
                <a:cxn ang="0">
                  <a:pos x="T2" y="T3"/>
                </a:cxn>
                <a:cxn ang="0">
                  <a:pos x="T4" y="T5"/>
                </a:cxn>
                <a:cxn ang="0">
                  <a:pos x="T6" y="T7"/>
                </a:cxn>
                <a:cxn ang="0">
                  <a:pos x="T8" y="T9"/>
                </a:cxn>
              </a:cxnLst>
              <a:rect l="0" t="0" r="r" b="b"/>
              <a:pathLst>
                <a:path w="20000" h="20000">
                  <a:moveTo>
                    <a:pt x="19956" y="0"/>
                  </a:moveTo>
                  <a:lnTo>
                    <a:pt x="19956" y="19956"/>
                  </a:lnTo>
                  <a:lnTo>
                    <a:pt x="0" y="19956"/>
                  </a:lnTo>
                  <a:lnTo>
                    <a:pt x="0" y="0"/>
                  </a:lnTo>
                  <a:lnTo>
                    <a:pt x="19956" y="0"/>
                  </a:lnTo>
                  <a:close/>
                </a:path>
              </a:pathLst>
            </a:custGeom>
            <a:solidFill>
              <a:schemeClr val="accent1"/>
            </a:solidFill>
            <a:ln w="3175" cap="flat">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Freeform 5"/>
            <p:cNvSpPr>
              <a:spLocks/>
            </p:cNvSpPr>
            <p:nvPr/>
          </p:nvSpPr>
          <p:spPr bwMode="auto">
            <a:xfrm>
              <a:off x="903" y="2159"/>
              <a:ext cx="911" cy="233"/>
            </a:xfrm>
            <a:custGeom>
              <a:avLst/>
              <a:gdLst>
                <a:gd name="T0" fmla="*/ 19983 w 20000"/>
                <a:gd name="T1" fmla="*/ 0 h 20000"/>
                <a:gd name="T2" fmla="*/ 0 w 20000"/>
                <a:gd name="T3" fmla="*/ 19960 h 20000"/>
              </a:gdLst>
              <a:ahLst/>
              <a:cxnLst>
                <a:cxn ang="0">
                  <a:pos x="T0" y="T1"/>
                </a:cxn>
                <a:cxn ang="0">
                  <a:pos x="T2" y="T3"/>
                </a:cxn>
              </a:cxnLst>
              <a:rect l="0" t="0" r="r" b="b"/>
              <a:pathLst>
                <a:path w="20000" h="20000">
                  <a:moveTo>
                    <a:pt x="19983" y="0"/>
                  </a:moveTo>
                  <a:lnTo>
                    <a:pt x="0" y="19960"/>
                  </a:lnTo>
                </a:path>
              </a:pathLst>
            </a:custGeom>
            <a:noFill/>
            <a:ln w="3175" cap="flat">
              <a:solidFill>
                <a:srgbClr val="000000"/>
              </a:solidFill>
              <a:prstDash val="solid"/>
              <a:round/>
              <a:headEnd type="triangle" w="med" len="sm"/>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Rectangle 7"/>
            <p:cNvSpPr>
              <a:spLocks noChangeArrowheads="1"/>
            </p:cNvSpPr>
            <p:nvPr/>
          </p:nvSpPr>
          <p:spPr bwMode="auto">
            <a:xfrm>
              <a:off x="720" y="2165"/>
              <a:ext cx="364" cy="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72000"/>
                </a:lnSpc>
                <a:spcBef>
                  <a:spcPct val="0"/>
                </a:spcBef>
              </a:pPr>
              <a:r>
                <a:rPr lang="en-US" sz="1600" b="1" noProof="1">
                  <a:solidFill>
                    <a:schemeClr val="tx1"/>
                  </a:solidFill>
                  <a:latin typeface="Lucida Console" pitchFamily="49" charset="0"/>
                </a:rPr>
                <a:t>yPtr</a:t>
              </a:r>
            </a:p>
          </p:txBody>
        </p:sp>
        <p:sp>
          <p:nvSpPr>
            <p:cNvPr id="9" name="Oval 10"/>
            <p:cNvSpPr>
              <a:spLocks noChangeArrowheads="1"/>
            </p:cNvSpPr>
            <p:nvPr/>
          </p:nvSpPr>
          <p:spPr bwMode="auto">
            <a:xfrm>
              <a:off x="867" y="2371"/>
              <a:ext cx="70" cy="42"/>
            </a:xfrm>
            <a:prstGeom prst="ellipse">
              <a:avLst/>
            </a:prstGeom>
            <a:solidFill>
              <a:schemeClr val="tx2"/>
            </a:solidFill>
            <a:ln w="31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Rectangle 12"/>
            <p:cNvSpPr>
              <a:spLocks noChangeArrowheads="1"/>
            </p:cNvSpPr>
            <p:nvPr/>
          </p:nvSpPr>
          <p:spPr bwMode="auto">
            <a:xfrm>
              <a:off x="1929" y="1920"/>
              <a:ext cx="115" cy="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72000"/>
                </a:lnSpc>
                <a:spcBef>
                  <a:spcPct val="0"/>
                </a:spcBef>
              </a:pPr>
              <a:r>
                <a:rPr lang="en-US" sz="1600" b="1" noProof="1">
                  <a:solidFill>
                    <a:schemeClr val="tx1"/>
                  </a:solidFill>
                  <a:latin typeface="Lucida Console" pitchFamily="49" charset="0"/>
                </a:rPr>
                <a:t>y</a:t>
              </a:r>
            </a:p>
          </p:txBody>
        </p:sp>
        <p:sp>
          <p:nvSpPr>
            <p:cNvPr id="11" name="Rectangle 14"/>
            <p:cNvSpPr>
              <a:spLocks noChangeArrowheads="1"/>
            </p:cNvSpPr>
            <p:nvPr/>
          </p:nvSpPr>
          <p:spPr bwMode="auto">
            <a:xfrm>
              <a:off x="1929" y="2097"/>
              <a:ext cx="115" cy="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72000"/>
                </a:lnSpc>
                <a:spcBef>
                  <a:spcPct val="0"/>
                </a:spcBef>
              </a:pPr>
              <a:r>
                <a:rPr lang="en-US" sz="1600" b="1" noProof="1">
                  <a:solidFill>
                    <a:schemeClr val="tx1"/>
                  </a:solidFill>
                  <a:latin typeface="Courier New" pitchFamily="49" charset="0"/>
                </a:rPr>
                <a:t>5</a:t>
              </a:r>
            </a:p>
          </p:txBody>
        </p:sp>
        <p:grpSp>
          <p:nvGrpSpPr>
            <p:cNvPr id="12" name="Group 16"/>
            <p:cNvGrpSpPr>
              <a:grpSpLocks/>
            </p:cNvGrpSpPr>
            <p:nvPr/>
          </p:nvGrpSpPr>
          <p:grpSpPr bwMode="auto">
            <a:xfrm>
              <a:off x="2496" y="1872"/>
              <a:ext cx="3072" cy="432"/>
              <a:chOff x="1" y="0"/>
              <a:chExt cx="19998" cy="20000"/>
            </a:xfrm>
          </p:grpSpPr>
          <p:grpSp>
            <p:nvGrpSpPr>
              <p:cNvPr id="17" name="Group 17"/>
              <p:cNvGrpSpPr>
                <a:grpSpLocks/>
              </p:cNvGrpSpPr>
              <p:nvPr/>
            </p:nvGrpSpPr>
            <p:grpSpPr bwMode="auto">
              <a:xfrm>
                <a:off x="1" y="0"/>
                <a:ext cx="8448" cy="20000"/>
                <a:chOff x="1" y="0"/>
                <a:chExt cx="19999" cy="20000"/>
              </a:xfrm>
            </p:grpSpPr>
            <p:sp>
              <p:nvSpPr>
                <p:cNvPr id="25" name="Rectangle 18"/>
                <p:cNvSpPr>
                  <a:spLocks noChangeArrowheads="1"/>
                </p:cNvSpPr>
                <p:nvPr/>
              </p:nvSpPr>
              <p:spPr bwMode="auto">
                <a:xfrm>
                  <a:off x="12735" y="0"/>
                  <a:ext cx="5007" cy="8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80000"/>
                    </a:lnSpc>
                    <a:spcBef>
                      <a:spcPct val="0"/>
                    </a:spcBef>
                  </a:pPr>
                  <a:r>
                    <a:rPr lang="en-US" sz="1600" b="1" noProof="1">
                      <a:solidFill>
                        <a:schemeClr val="tx1"/>
                      </a:solidFill>
                      <a:latin typeface="Lucida Console" pitchFamily="49" charset="0"/>
                    </a:rPr>
                    <a:t>yptr</a:t>
                  </a:r>
                </a:p>
              </p:txBody>
            </p:sp>
            <p:grpSp>
              <p:nvGrpSpPr>
                <p:cNvPr id="26" name="Group 19"/>
                <p:cNvGrpSpPr>
                  <a:grpSpLocks/>
                </p:cNvGrpSpPr>
                <p:nvPr/>
              </p:nvGrpSpPr>
              <p:grpSpPr bwMode="auto">
                <a:xfrm>
                  <a:off x="1" y="8923"/>
                  <a:ext cx="19999" cy="11077"/>
                  <a:chOff x="0" y="0"/>
                  <a:chExt cx="19999" cy="20000"/>
                </a:xfrm>
              </p:grpSpPr>
              <p:sp>
                <p:nvSpPr>
                  <p:cNvPr id="27" name="Rectangle 20"/>
                  <p:cNvSpPr>
                    <a:spLocks noChangeArrowheads="1"/>
                  </p:cNvSpPr>
                  <p:nvPr/>
                </p:nvSpPr>
                <p:spPr bwMode="auto">
                  <a:xfrm>
                    <a:off x="0" y="3333"/>
                    <a:ext cx="7313" cy="15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80000"/>
                      </a:lnSpc>
                      <a:spcBef>
                        <a:spcPct val="0"/>
                      </a:spcBef>
                    </a:pPr>
                    <a:r>
                      <a:rPr lang="en-US" sz="1600" b="1" noProof="1">
                        <a:solidFill>
                          <a:schemeClr val="tx1"/>
                        </a:solidFill>
                        <a:latin typeface="Lucida Console" pitchFamily="49" charset="0"/>
                      </a:rPr>
                      <a:t>500000</a:t>
                    </a:r>
                  </a:p>
                </p:txBody>
              </p:sp>
              <p:grpSp>
                <p:nvGrpSpPr>
                  <p:cNvPr id="28" name="Group 21"/>
                  <p:cNvGrpSpPr>
                    <a:grpSpLocks/>
                  </p:cNvGrpSpPr>
                  <p:nvPr/>
                </p:nvGrpSpPr>
                <p:grpSpPr bwMode="auto">
                  <a:xfrm>
                    <a:off x="7313" y="0"/>
                    <a:ext cx="12686" cy="20000"/>
                    <a:chOff x="0" y="0"/>
                    <a:chExt cx="20000" cy="20000"/>
                  </a:xfrm>
                </p:grpSpPr>
                <p:sp>
                  <p:nvSpPr>
                    <p:cNvPr id="29" name="Rectangle 22"/>
                    <p:cNvSpPr>
                      <a:spLocks noChangeArrowheads="1"/>
                    </p:cNvSpPr>
                    <p:nvPr/>
                  </p:nvSpPr>
                  <p:spPr bwMode="auto">
                    <a:xfrm>
                      <a:off x="4228" y="3333"/>
                      <a:ext cx="11528" cy="15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80000"/>
                        </a:lnSpc>
                        <a:spcBef>
                          <a:spcPct val="0"/>
                        </a:spcBef>
                      </a:pPr>
                      <a:r>
                        <a:rPr lang="en-US" sz="1600" b="1" noProof="1">
                          <a:solidFill>
                            <a:schemeClr val="tx1"/>
                          </a:solidFill>
                          <a:latin typeface="Lucida Console" pitchFamily="49" charset="0"/>
                        </a:rPr>
                        <a:t>600000</a:t>
                      </a:r>
                    </a:p>
                  </p:txBody>
                </p:sp>
                <p:sp>
                  <p:nvSpPr>
                    <p:cNvPr id="30" name="Freeform 23"/>
                    <p:cNvSpPr>
                      <a:spLocks/>
                    </p:cNvSpPr>
                    <p:nvPr/>
                  </p:nvSpPr>
                  <p:spPr bwMode="auto">
                    <a:xfrm>
                      <a:off x="0" y="0"/>
                      <a:ext cx="20000" cy="20000"/>
                    </a:xfrm>
                    <a:custGeom>
                      <a:avLst/>
                      <a:gdLst>
                        <a:gd name="T0" fmla="*/ 19985 w 20000"/>
                        <a:gd name="T1" fmla="*/ 0 h 20000"/>
                        <a:gd name="T2" fmla="*/ 19985 w 20000"/>
                        <a:gd name="T3" fmla="*/ 19944 h 20000"/>
                        <a:gd name="T4" fmla="*/ 0 w 20000"/>
                        <a:gd name="T5" fmla="*/ 19944 h 20000"/>
                        <a:gd name="T6" fmla="*/ 0 w 20000"/>
                        <a:gd name="T7" fmla="*/ 0 h 20000"/>
                        <a:gd name="T8" fmla="*/ 19985 w 20000"/>
                        <a:gd name="T9" fmla="*/ 0 h 20000"/>
                      </a:gdLst>
                      <a:ahLst/>
                      <a:cxnLst>
                        <a:cxn ang="0">
                          <a:pos x="T0" y="T1"/>
                        </a:cxn>
                        <a:cxn ang="0">
                          <a:pos x="T2" y="T3"/>
                        </a:cxn>
                        <a:cxn ang="0">
                          <a:pos x="T4" y="T5"/>
                        </a:cxn>
                        <a:cxn ang="0">
                          <a:pos x="T6" y="T7"/>
                        </a:cxn>
                        <a:cxn ang="0">
                          <a:pos x="T8" y="T9"/>
                        </a:cxn>
                      </a:cxnLst>
                      <a:rect l="0" t="0" r="r" b="b"/>
                      <a:pathLst>
                        <a:path w="20000" h="20000">
                          <a:moveTo>
                            <a:pt x="19985" y="0"/>
                          </a:moveTo>
                          <a:lnTo>
                            <a:pt x="19985" y="19944"/>
                          </a:lnTo>
                          <a:lnTo>
                            <a:pt x="0" y="19944"/>
                          </a:lnTo>
                          <a:lnTo>
                            <a:pt x="0" y="0"/>
                          </a:lnTo>
                          <a:lnTo>
                            <a:pt x="19985" y="0"/>
                          </a:lnTo>
                          <a:close/>
                        </a:path>
                      </a:pathLst>
                    </a:custGeom>
                    <a:noFill/>
                    <a:ln w="3175" cap="flat">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grpSp>
            <p:nvGrpSpPr>
              <p:cNvPr id="18" name="Group 24"/>
              <p:cNvGrpSpPr>
                <a:grpSpLocks/>
              </p:cNvGrpSpPr>
              <p:nvPr/>
            </p:nvGrpSpPr>
            <p:grpSpPr bwMode="auto">
              <a:xfrm>
                <a:off x="11551" y="0"/>
                <a:ext cx="8448" cy="20000"/>
                <a:chOff x="0" y="0"/>
                <a:chExt cx="20000" cy="20000"/>
              </a:xfrm>
            </p:grpSpPr>
            <p:sp>
              <p:nvSpPr>
                <p:cNvPr id="19" name="Rectangle 25"/>
                <p:cNvSpPr>
                  <a:spLocks noChangeArrowheads="1"/>
                </p:cNvSpPr>
                <p:nvPr/>
              </p:nvSpPr>
              <p:spPr bwMode="auto">
                <a:xfrm>
                  <a:off x="12879" y="0"/>
                  <a:ext cx="1546" cy="8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80000"/>
                    </a:lnSpc>
                    <a:spcBef>
                      <a:spcPct val="0"/>
                    </a:spcBef>
                  </a:pPr>
                  <a:r>
                    <a:rPr lang="en-US" sz="1600" b="1" noProof="1">
                      <a:solidFill>
                        <a:schemeClr val="tx1"/>
                      </a:solidFill>
                      <a:latin typeface="Lucida Console" pitchFamily="49" charset="0"/>
                    </a:rPr>
                    <a:t>y</a:t>
                  </a:r>
                </a:p>
              </p:txBody>
            </p:sp>
            <p:grpSp>
              <p:nvGrpSpPr>
                <p:cNvPr id="20" name="Group 26"/>
                <p:cNvGrpSpPr>
                  <a:grpSpLocks/>
                </p:cNvGrpSpPr>
                <p:nvPr/>
              </p:nvGrpSpPr>
              <p:grpSpPr bwMode="auto">
                <a:xfrm>
                  <a:off x="0" y="8923"/>
                  <a:ext cx="20000" cy="11077"/>
                  <a:chOff x="0" y="0"/>
                  <a:chExt cx="20000" cy="20000"/>
                </a:xfrm>
              </p:grpSpPr>
              <p:sp>
                <p:nvSpPr>
                  <p:cNvPr id="21" name="Rectangle 27"/>
                  <p:cNvSpPr>
                    <a:spLocks noChangeArrowheads="1"/>
                  </p:cNvSpPr>
                  <p:nvPr/>
                </p:nvSpPr>
                <p:spPr bwMode="auto">
                  <a:xfrm>
                    <a:off x="0" y="3333"/>
                    <a:ext cx="7313" cy="15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80000"/>
                      </a:lnSpc>
                      <a:spcBef>
                        <a:spcPct val="0"/>
                      </a:spcBef>
                    </a:pPr>
                    <a:r>
                      <a:rPr lang="en-US" sz="1600" b="1" noProof="1">
                        <a:solidFill>
                          <a:schemeClr val="tx1"/>
                        </a:solidFill>
                        <a:latin typeface="Lucida Console" pitchFamily="49" charset="0"/>
                      </a:rPr>
                      <a:t>600000</a:t>
                    </a:r>
                  </a:p>
                </p:txBody>
              </p:sp>
              <p:grpSp>
                <p:nvGrpSpPr>
                  <p:cNvPr id="22" name="Group 28"/>
                  <p:cNvGrpSpPr>
                    <a:grpSpLocks/>
                  </p:cNvGrpSpPr>
                  <p:nvPr/>
                </p:nvGrpSpPr>
                <p:grpSpPr bwMode="auto">
                  <a:xfrm>
                    <a:off x="7313" y="0"/>
                    <a:ext cx="12687" cy="20000"/>
                    <a:chOff x="0" y="0"/>
                    <a:chExt cx="19999" cy="20000"/>
                  </a:xfrm>
                </p:grpSpPr>
                <p:sp>
                  <p:nvSpPr>
                    <p:cNvPr id="23" name="Rectangle 29"/>
                    <p:cNvSpPr>
                      <a:spLocks noChangeArrowheads="1"/>
                    </p:cNvSpPr>
                    <p:nvPr/>
                  </p:nvSpPr>
                  <p:spPr bwMode="auto">
                    <a:xfrm>
                      <a:off x="8774" y="3333"/>
                      <a:ext cx="2437" cy="156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80000"/>
                        </a:lnSpc>
                        <a:spcBef>
                          <a:spcPct val="0"/>
                        </a:spcBef>
                      </a:pPr>
                      <a:r>
                        <a:rPr lang="en-US" sz="1600" b="1" noProof="1">
                          <a:solidFill>
                            <a:schemeClr val="tx1"/>
                          </a:solidFill>
                          <a:latin typeface="Lucida Console" pitchFamily="49" charset="0"/>
                        </a:rPr>
                        <a:t>5</a:t>
                      </a:r>
                    </a:p>
                  </p:txBody>
                </p:sp>
                <p:sp>
                  <p:nvSpPr>
                    <p:cNvPr id="24" name="Freeform 30"/>
                    <p:cNvSpPr>
                      <a:spLocks/>
                    </p:cNvSpPr>
                    <p:nvPr/>
                  </p:nvSpPr>
                  <p:spPr bwMode="auto">
                    <a:xfrm>
                      <a:off x="0" y="0"/>
                      <a:ext cx="19999" cy="20000"/>
                    </a:xfrm>
                    <a:custGeom>
                      <a:avLst/>
                      <a:gdLst>
                        <a:gd name="T0" fmla="*/ 19985 w 20000"/>
                        <a:gd name="T1" fmla="*/ 0 h 20000"/>
                        <a:gd name="T2" fmla="*/ 19985 w 20000"/>
                        <a:gd name="T3" fmla="*/ 19944 h 20000"/>
                        <a:gd name="T4" fmla="*/ 0 w 20000"/>
                        <a:gd name="T5" fmla="*/ 19944 h 20000"/>
                        <a:gd name="T6" fmla="*/ 0 w 20000"/>
                        <a:gd name="T7" fmla="*/ 0 h 20000"/>
                        <a:gd name="T8" fmla="*/ 19985 w 20000"/>
                        <a:gd name="T9" fmla="*/ 0 h 20000"/>
                      </a:gdLst>
                      <a:ahLst/>
                      <a:cxnLst>
                        <a:cxn ang="0">
                          <a:pos x="T0" y="T1"/>
                        </a:cxn>
                        <a:cxn ang="0">
                          <a:pos x="T2" y="T3"/>
                        </a:cxn>
                        <a:cxn ang="0">
                          <a:pos x="T4" y="T5"/>
                        </a:cxn>
                        <a:cxn ang="0">
                          <a:pos x="T6" y="T7"/>
                        </a:cxn>
                        <a:cxn ang="0">
                          <a:pos x="T8" y="T9"/>
                        </a:cxn>
                      </a:cxnLst>
                      <a:rect l="0" t="0" r="r" b="b"/>
                      <a:pathLst>
                        <a:path w="20000" h="20000">
                          <a:moveTo>
                            <a:pt x="19985" y="0"/>
                          </a:moveTo>
                          <a:lnTo>
                            <a:pt x="19985" y="19944"/>
                          </a:lnTo>
                          <a:lnTo>
                            <a:pt x="0" y="19944"/>
                          </a:lnTo>
                          <a:lnTo>
                            <a:pt x="0" y="0"/>
                          </a:lnTo>
                          <a:lnTo>
                            <a:pt x="19985" y="0"/>
                          </a:lnTo>
                          <a:close/>
                        </a:path>
                      </a:pathLst>
                    </a:custGeom>
                    <a:noFill/>
                    <a:ln w="3175" cap="flat">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grpSp>
        <p:sp>
          <p:nvSpPr>
            <p:cNvPr id="13" name="Line 31"/>
            <p:cNvSpPr>
              <a:spLocks noChangeShapeType="1"/>
            </p:cNvSpPr>
            <p:nvPr/>
          </p:nvSpPr>
          <p:spPr bwMode="auto">
            <a:xfrm>
              <a:off x="2448" y="1680"/>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4" name="Text Box 32"/>
            <p:cNvSpPr txBox="1">
              <a:spLocks noChangeArrowheads="1"/>
            </p:cNvSpPr>
            <p:nvPr/>
          </p:nvSpPr>
          <p:spPr bwMode="auto">
            <a:xfrm>
              <a:off x="3696" y="2640"/>
              <a:ext cx="1056" cy="64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Value of </a:t>
              </a:r>
              <a:r>
                <a:rPr lang="en-US" sz="1800" dirty="0" err="1">
                  <a:latin typeface="Lucida Console" pitchFamily="49" charset="0"/>
                </a:rPr>
                <a:t>yptr</a:t>
              </a:r>
              <a:r>
                <a:rPr lang="en-US" sz="1800" dirty="0">
                  <a:latin typeface="Lucida Console" pitchFamily="49" charset="0"/>
                </a:rPr>
                <a:t> </a:t>
              </a:r>
              <a:r>
                <a:rPr lang="en-US" sz="2000" dirty="0"/>
                <a:t>is the address of </a:t>
              </a:r>
              <a:r>
                <a:rPr lang="en-US" sz="2000" dirty="0">
                  <a:latin typeface="Lucida Console" pitchFamily="49" charset="0"/>
                </a:rPr>
                <a:t>y</a:t>
              </a:r>
              <a:r>
                <a:rPr lang="en-US" sz="2000" dirty="0"/>
                <a:t> </a:t>
              </a:r>
            </a:p>
          </p:txBody>
        </p:sp>
        <p:sp>
          <p:nvSpPr>
            <p:cNvPr id="15" name="Line 33"/>
            <p:cNvSpPr>
              <a:spLocks noChangeShapeType="1"/>
            </p:cNvSpPr>
            <p:nvPr/>
          </p:nvSpPr>
          <p:spPr bwMode="auto">
            <a:xfrm flipV="1">
              <a:off x="4320" y="2256"/>
              <a:ext cx="144"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 name="Line 34"/>
            <p:cNvSpPr>
              <a:spLocks noChangeShapeType="1"/>
            </p:cNvSpPr>
            <p:nvPr/>
          </p:nvSpPr>
          <p:spPr bwMode="auto">
            <a:xfrm flipH="1" flipV="1">
              <a:off x="3456" y="2208"/>
              <a:ext cx="384"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Tree>
    <p:extLst>
      <p:ext uri="{BB962C8B-B14F-4D97-AF65-F5344CB8AC3E}">
        <p14:creationId xmlns:p14="http://schemas.microsoft.com/office/powerpoint/2010/main" val="392208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Example Code</a:t>
            </a:r>
          </a:p>
        </p:txBody>
      </p:sp>
      <p:sp>
        <p:nvSpPr>
          <p:cNvPr id="2" name="Content Placeholder 1"/>
          <p:cNvSpPr>
            <a:spLocks noGrp="1"/>
          </p:cNvSpPr>
          <p:nvPr>
            <p:ph sz="half" idx="1"/>
          </p:nvPr>
        </p:nvSpPr>
        <p:spPr>
          <a:xfrm>
            <a:off x="457200" y="1600200"/>
            <a:ext cx="4724400" cy="4525963"/>
          </a:xfrm>
        </p:spPr>
        <p:txBody>
          <a:bodyPr/>
          <a:lstStyle/>
          <a:p>
            <a:pPr marL="0" indent="0">
              <a:buNone/>
            </a:pPr>
            <a:r>
              <a:rPr lang="en-US" dirty="0"/>
              <a:t>#include&lt;</a:t>
            </a:r>
            <a:r>
              <a:rPr lang="en-US" dirty="0" err="1"/>
              <a:t>stdio.h</a:t>
            </a:r>
            <a:r>
              <a:rPr lang="en-US" dirty="0"/>
              <a:t>&gt;</a:t>
            </a:r>
          </a:p>
          <a:p>
            <a:pPr marL="0" indent="0">
              <a:buNone/>
            </a:pPr>
            <a:r>
              <a:rPr lang="en-US" dirty="0" err="1"/>
              <a:t>int</a:t>
            </a:r>
            <a:r>
              <a:rPr lang="en-US" dirty="0"/>
              <a:t> main()</a:t>
            </a:r>
          </a:p>
          <a:p>
            <a:pPr marL="0" indent="0">
              <a:buNone/>
            </a:pPr>
            <a:r>
              <a:rPr lang="en-US" dirty="0"/>
              <a:t>{</a:t>
            </a:r>
          </a:p>
          <a:p>
            <a:pPr marL="0" indent="0">
              <a:buNone/>
            </a:pPr>
            <a:r>
              <a:rPr lang="en-US" dirty="0"/>
              <a:t>	</a:t>
            </a:r>
            <a:r>
              <a:rPr lang="en-US" dirty="0" err="1"/>
              <a:t>int</a:t>
            </a:r>
            <a:r>
              <a:rPr lang="en-US" dirty="0"/>
              <a:t> x=10,*p;</a:t>
            </a:r>
          </a:p>
          <a:p>
            <a:pPr marL="0" indent="0">
              <a:buNone/>
            </a:pPr>
            <a:r>
              <a:rPr lang="en-US" dirty="0"/>
              <a:t>	p=&amp;x;</a:t>
            </a:r>
          </a:p>
          <a:p>
            <a:pPr marL="0" indent="0">
              <a:buNone/>
            </a:pPr>
            <a:r>
              <a:rPr lang="en-US" dirty="0"/>
              <a:t>	</a:t>
            </a:r>
            <a:r>
              <a:rPr lang="en-US" dirty="0" err="1"/>
              <a:t>printf</a:t>
            </a:r>
            <a:r>
              <a:rPr lang="en-US" dirty="0"/>
              <a:t>(“%</a:t>
            </a:r>
            <a:r>
              <a:rPr lang="en-US" dirty="0" err="1"/>
              <a:t>u”,p</a:t>
            </a:r>
            <a:r>
              <a:rPr lang="en-US" dirty="0"/>
              <a:t>);</a:t>
            </a:r>
          </a:p>
          <a:p>
            <a:pPr marL="0" indent="0">
              <a:buNone/>
            </a:pPr>
            <a:r>
              <a:rPr lang="en-US" dirty="0"/>
              <a:t>	</a:t>
            </a:r>
            <a:r>
              <a:rPr lang="en-US" dirty="0" err="1"/>
              <a:t>printf</a:t>
            </a:r>
            <a:r>
              <a:rPr lang="en-US" dirty="0"/>
              <a:t>(“\</a:t>
            </a:r>
            <a:r>
              <a:rPr lang="en-US" dirty="0" err="1"/>
              <a:t>n%d</a:t>
            </a:r>
            <a:r>
              <a:rPr lang="en-US" dirty="0"/>
              <a:t>”,*p);</a:t>
            </a:r>
          </a:p>
          <a:p>
            <a:pPr marL="0" indent="0">
              <a:buNone/>
            </a:pPr>
            <a:r>
              <a:rPr lang="en-US" dirty="0"/>
              <a:t>}</a:t>
            </a:r>
          </a:p>
        </p:txBody>
      </p:sp>
      <p:sp>
        <p:nvSpPr>
          <p:cNvPr id="3" name="Content Placeholder 2"/>
          <p:cNvSpPr>
            <a:spLocks noGrp="1"/>
          </p:cNvSpPr>
          <p:nvPr>
            <p:ph sz="half" idx="2"/>
          </p:nvPr>
        </p:nvSpPr>
        <p:spPr>
          <a:xfrm>
            <a:off x="6400800" y="1447800"/>
            <a:ext cx="2286000" cy="4678363"/>
          </a:xfrm>
        </p:spPr>
        <p:txBody>
          <a:bodyPr/>
          <a:lstStyle/>
          <a:p>
            <a:pPr marL="0" indent="0">
              <a:buNone/>
            </a:pPr>
            <a:r>
              <a:rPr lang="en-US" dirty="0">
                <a:solidFill>
                  <a:schemeClr val="accent1"/>
                </a:solidFill>
              </a:rPr>
              <a:t>This program demonstrates the use of the pointer operators: &amp; and *</a:t>
            </a:r>
          </a:p>
        </p:txBody>
      </p:sp>
    </p:spTree>
    <p:extLst>
      <p:ext uri="{BB962C8B-B14F-4D97-AF65-F5344CB8AC3E}">
        <p14:creationId xmlns:p14="http://schemas.microsoft.com/office/powerpoint/2010/main" val="379488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Key points related to pointers</a:t>
            </a:r>
          </a:p>
        </p:txBody>
      </p:sp>
      <p:sp>
        <p:nvSpPr>
          <p:cNvPr id="6" name="Content Placeholder 5"/>
          <p:cNvSpPr>
            <a:spLocks noGrp="1"/>
          </p:cNvSpPr>
          <p:nvPr>
            <p:ph idx="1"/>
          </p:nvPr>
        </p:nvSpPr>
        <p:spPr/>
        <p:txBody>
          <a:bodyPr>
            <a:normAutofit fontScale="85000" lnSpcReduction="10000"/>
          </a:bodyPr>
          <a:lstStyle/>
          <a:p>
            <a:pPr>
              <a:buFont typeface="Wingdings" panose="05000000000000000000" pitchFamily="2" charset="2"/>
              <a:buChar char="Ø"/>
            </a:pPr>
            <a:r>
              <a:rPr lang="en-IN" sz="1800" b="1" i="1" dirty="0"/>
              <a:t>Data type of the pointer variable and variable whose address it will store must be of same type</a:t>
            </a:r>
          </a:p>
          <a:p>
            <a:pPr marL="0" indent="0">
              <a:buNone/>
            </a:pPr>
            <a:r>
              <a:rPr lang="en-IN" sz="1800" dirty="0"/>
              <a:t>Example:</a:t>
            </a:r>
          </a:p>
          <a:p>
            <a:pPr marL="0" indent="0">
              <a:buNone/>
            </a:pPr>
            <a:r>
              <a:rPr lang="en-IN" sz="1800" dirty="0" err="1"/>
              <a:t>int</a:t>
            </a:r>
            <a:r>
              <a:rPr lang="en-IN" sz="1800" dirty="0"/>
              <a:t> x=10;</a:t>
            </a:r>
          </a:p>
          <a:p>
            <a:pPr marL="0" indent="0">
              <a:buNone/>
            </a:pPr>
            <a:r>
              <a:rPr lang="en-IN" sz="1800" dirty="0"/>
              <a:t>float y=2.0;</a:t>
            </a:r>
          </a:p>
          <a:p>
            <a:pPr marL="0" indent="0">
              <a:buNone/>
            </a:pPr>
            <a:r>
              <a:rPr lang="en-IN" sz="1800" dirty="0" err="1"/>
              <a:t>int</a:t>
            </a:r>
            <a:r>
              <a:rPr lang="en-IN" sz="1800" dirty="0"/>
              <a:t> *</a:t>
            </a:r>
            <a:r>
              <a:rPr lang="en-IN" sz="1800" dirty="0" err="1"/>
              <a:t>px</a:t>
            </a:r>
            <a:r>
              <a:rPr lang="en-IN" sz="1800" dirty="0"/>
              <a:t>;</a:t>
            </a:r>
          </a:p>
          <a:p>
            <a:pPr marL="0" indent="0">
              <a:buNone/>
            </a:pPr>
            <a:r>
              <a:rPr lang="en-IN" sz="1800" dirty="0" err="1"/>
              <a:t>px</a:t>
            </a:r>
            <a:r>
              <a:rPr lang="en-IN" sz="1800" dirty="0"/>
              <a:t>=&amp;y;//Invalid, as </a:t>
            </a:r>
            <a:r>
              <a:rPr lang="en-IN" sz="1800" dirty="0" err="1"/>
              <a:t>px</a:t>
            </a:r>
            <a:r>
              <a:rPr lang="en-IN" sz="1800" dirty="0"/>
              <a:t> is of integer type and y is of float type</a:t>
            </a:r>
          </a:p>
          <a:p>
            <a:pPr marL="0" indent="0">
              <a:buNone/>
            </a:pPr>
            <a:r>
              <a:rPr lang="en-IN" sz="1800" dirty="0" err="1"/>
              <a:t>int</a:t>
            </a:r>
            <a:r>
              <a:rPr lang="en-IN" sz="1800" dirty="0"/>
              <a:t> *</a:t>
            </a:r>
            <a:r>
              <a:rPr lang="en-IN" sz="1800" dirty="0" err="1"/>
              <a:t>ptr</a:t>
            </a:r>
            <a:r>
              <a:rPr lang="en-IN" sz="1800" dirty="0"/>
              <a:t>;</a:t>
            </a:r>
          </a:p>
          <a:p>
            <a:pPr marL="0" indent="0">
              <a:buNone/>
            </a:pPr>
            <a:r>
              <a:rPr lang="en-IN" sz="1800"/>
              <a:t>ptr=&amp;</a:t>
            </a:r>
            <a:r>
              <a:rPr lang="en-IN" sz="1800" dirty="0"/>
              <a:t>x;//Valid as both </a:t>
            </a:r>
            <a:r>
              <a:rPr lang="en-IN" sz="1800" dirty="0" err="1"/>
              <a:t>ptr</a:t>
            </a:r>
            <a:r>
              <a:rPr lang="en-IN" sz="1800" dirty="0"/>
              <a:t> and x are of same types</a:t>
            </a:r>
          </a:p>
          <a:p>
            <a:pPr>
              <a:buFont typeface="Wingdings" panose="05000000000000000000" pitchFamily="2" charset="2"/>
              <a:buChar char="Ø"/>
            </a:pPr>
            <a:r>
              <a:rPr lang="en-IN" sz="1800" b="1" i="1" dirty="0"/>
              <a:t>Any number of pointers can point to the same address</a:t>
            </a:r>
          </a:p>
          <a:p>
            <a:pPr marL="0" indent="0">
              <a:buNone/>
            </a:pPr>
            <a:r>
              <a:rPr lang="en-IN" sz="1800" dirty="0"/>
              <a:t>Example:</a:t>
            </a:r>
          </a:p>
          <a:p>
            <a:pPr marL="0" indent="0">
              <a:buNone/>
            </a:pPr>
            <a:r>
              <a:rPr lang="en-IN" sz="1800" dirty="0" err="1"/>
              <a:t>int</a:t>
            </a:r>
            <a:r>
              <a:rPr lang="en-IN" sz="1800" dirty="0"/>
              <a:t> x=12;</a:t>
            </a:r>
          </a:p>
          <a:p>
            <a:pPr marL="0" indent="0">
              <a:buNone/>
            </a:pPr>
            <a:r>
              <a:rPr lang="en-IN" sz="1800" dirty="0" err="1"/>
              <a:t>int</a:t>
            </a:r>
            <a:r>
              <a:rPr lang="en-IN" sz="1800" dirty="0"/>
              <a:t> *p1=&amp;x,*p2=&amp;x,*p3=&amp;x;// All the three pointers are pointing towards x</a:t>
            </a:r>
          </a:p>
          <a:p>
            <a:pPr algn="just">
              <a:buFont typeface="Wingdings" panose="05000000000000000000" pitchFamily="2" charset="2"/>
              <a:buChar char="Ø"/>
            </a:pPr>
            <a:r>
              <a:rPr lang="en-IN" sz="1800" b="1" i="1" dirty="0"/>
              <a:t>Memory taken by any kind of pointer(</a:t>
            </a:r>
            <a:r>
              <a:rPr lang="en-IN" sz="1800" b="1" i="1" dirty="0" err="1"/>
              <a:t>i.e</a:t>
            </a:r>
            <a:r>
              <a:rPr lang="en-IN" sz="1800" b="1" i="1" dirty="0"/>
              <a:t> </a:t>
            </a:r>
            <a:r>
              <a:rPr lang="en-IN" sz="1800" b="1" i="1" dirty="0" err="1"/>
              <a:t>int</a:t>
            </a:r>
            <a:r>
              <a:rPr lang="en-IN" sz="1800" b="1" i="1" dirty="0"/>
              <a:t>, float, char, double…) as always equivalent to the memory taken by unsigned integer, as pointer will always store address of a variable( which is always unsigned integer), so the type of pointer will not make any difference</a:t>
            </a:r>
          </a:p>
          <a:p>
            <a:pPr marL="0" indent="0">
              <a:buNone/>
            </a:pPr>
            <a:endParaRPr lang="en-IN" sz="1800" dirty="0"/>
          </a:p>
        </p:txBody>
      </p:sp>
    </p:spTree>
    <p:extLst>
      <p:ext uri="{BB962C8B-B14F-4D97-AF65-F5344CB8AC3E}">
        <p14:creationId xmlns:p14="http://schemas.microsoft.com/office/powerpoint/2010/main" val="116124154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normAutofit/>
          </a:bodyPr>
          <a:lstStyle/>
          <a:p>
            <a:r>
              <a:rPr lang="en-IN" sz="3200" dirty="0"/>
              <a:t>Example-size taken by different type of pointers</a:t>
            </a:r>
          </a:p>
        </p:txBody>
      </p:sp>
      <p:sp>
        <p:nvSpPr>
          <p:cNvPr id="3" name="Content Placeholder 2"/>
          <p:cNvSpPr>
            <a:spLocks noGrp="1"/>
          </p:cNvSpPr>
          <p:nvPr>
            <p:ph idx="1"/>
          </p:nvPr>
        </p:nvSpPr>
        <p:spPr>
          <a:xfrm>
            <a:off x="492456" y="1219200"/>
            <a:ext cx="8346743" cy="5105400"/>
          </a:xfrm>
        </p:spPr>
        <p:txBody>
          <a:bodyPr>
            <a:noAutofit/>
          </a:bodyPr>
          <a:lstStyle/>
          <a:p>
            <a:pPr marL="0" indent="0">
              <a:buNone/>
            </a:pPr>
            <a:r>
              <a:rPr lang="en-IN" sz="1600" dirty="0"/>
              <a:t>#include&lt;</a:t>
            </a:r>
            <a:r>
              <a:rPr lang="en-IN" sz="1600" dirty="0" err="1"/>
              <a:t>stdio.h</a:t>
            </a:r>
            <a:r>
              <a:rPr lang="en-IN" sz="1600" dirty="0"/>
              <a:t>&gt;</a:t>
            </a:r>
          </a:p>
          <a:p>
            <a:pPr marL="0" indent="0">
              <a:buNone/>
            </a:pPr>
            <a:r>
              <a:rPr lang="en-IN" sz="1600" dirty="0" err="1"/>
              <a:t>int</a:t>
            </a:r>
            <a:r>
              <a:rPr lang="en-IN" sz="1600" dirty="0"/>
              <a:t> main()</a:t>
            </a:r>
          </a:p>
          <a:p>
            <a:pPr marL="0" indent="0">
              <a:buNone/>
            </a:pPr>
            <a:r>
              <a:rPr lang="en-IN" sz="1600" dirty="0"/>
              <a:t>{</a:t>
            </a:r>
          </a:p>
          <a:p>
            <a:pPr marL="0" indent="0">
              <a:buNone/>
            </a:pPr>
            <a:r>
              <a:rPr lang="en-IN" sz="1600" dirty="0"/>
              <a:t>	</a:t>
            </a:r>
            <a:r>
              <a:rPr lang="en-IN" sz="1600" dirty="0" err="1"/>
              <a:t>int</a:t>
            </a:r>
            <a:r>
              <a:rPr lang="en-IN" sz="1600" dirty="0"/>
              <a:t> *</a:t>
            </a:r>
            <a:r>
              <a:rPr lang="en-IN" sz="1600" dirty="0" err="1"/>
              <a:t>pnum</a:t>
            </a:r>
            <a:r>
              <a:rPr lang="en-IN" sz="1600" dirty="0"/>
              <a:t>;</a:t>
            </a:r>
          </a:p>
          <a:p>
            <a:pPr marL="0" indent="0">
              <a:buNone/>
            </a:pPr>
            <a:r>
              <a:rPr lang="en-IN" sz="1600" dirty="0"/>
              <a:t>	char *</a:t>
            </a:r>
            <a:r>
              <a:rPr lang="en-IN" sz="1600" dirty="0" err="1"/>
              <a:t>pch</a:t>
            </a:r>
            <a:r>
              <a:rPr lang="en-IN" sz="1600" dirty="0"/>
              <a:t>;</a:t>
            </a:r>
          </a:p>
          <a:p>
            <a:pPr marL="0" indent="0">
              <a:buNone/>
            </a:pPr>
            <a:r>
              <a:rPr lang="en-IN" sz="1600" dirty="0"/>
              <a:t>	float *</a:t>
            </a:r>
            <a:r>
              <a:rPr lang="en-IN" sz="1600" dirty="0" err="1"/>
              <a:t>pfnum</a:t>
            </a:r>
            <a:r>
              <a:rPr lang="en-IN" sz="1600" dirty="0"/>
              <a:t>;</a:t>
            </a:r>
          </a:p>
          <a:p>
            <a:pPr marL="0" indent="0">
              <a:buNone/>
            </a:pPr>
            <a:r>
              <a:rPr lang="en-IN" sz="1600" dirty="0"/>
              <a:t>	double *</a:t>
            </a:r>
            <a:r>
              <a:rPr lang="en-IN" sz="1600" dirty="0" err="1"/>
              <a:t>pdnum</a:t>
            </a:r>
            <a:r>
              <a:rPr lang="en-IN" sz="1600" dirty="0"/>
              <a:t>;</a:t>
            </a:r>
          </a:p>
          <a:p>
            <a:pPr marL="0" indent="0">
              <a:buNone/>
            </a:pPr>
            <a:r>
              <a:rPr lang="en-IN" sz="1600" dirty="0"/>
              <a:t>	long *</a:t>
            </a:r>
            <a:r>
              <a:rPr lang="en-IN" sz="1600" dirty="0" err="1"/>
              <a:t>plnum</a:t>
            </a:r>
            <a:r>
              <a:rPr lang="en-IN" sz="1600" dirty="0"/>
              <a:t>;</a:t>
            </a:r>
          </a:p>
          <a:p>
            <a:pPr marL="0" indent="0">
              <a:buNone/>
            </a:pPr>
            <a:r>
              <a:rPr lang="en-IN" sz="1600" dirty="0"/>
              <a:t>	</a:t>
            </a:r>
            <a:r>
              <a:rPr lang="en-IN" sz="1600" dirty="0" err="1"/>
              <a:t>printf</a:t>
            </a:r>
            <a:r>
              <a:rPr lang="en-IN" sz="1600" dirty="0"/>
              <a:t>("\n Size of integer pointer=%d",</a:t>
            </a:r>
            <a:r>
              <a:rPr lang="en-IN" sz="1600" dirty="0" err="1"/>
              <a:t>sizeof</a:t>
            </a:r>
            <a:r>
              <a:rPr lang="en-IN" sz="1600" dirty="0"/>
              <a:t>(</a:t>
            </a:r>
            <a:r>
              <a:rPr lang="en-IN" sz="1600" dirty="0" err="1"/>
              <a:t>pnum</a:t>
            </a:r>
            <a:r>
              <a:rPr lang="en-IN" sz="1600" dirty="0"/>
              <a:t>));</a:t>
            </a:r>
          </a:p>
          <a:p>
            <a:pPr marL="0" indent="0">
              <a:buNone/>
            </a:pPr>
            <a:r>
              <a:rPr lang="en-IN" sz="1600" dirty="0"/>
              <a:t>	</a:t>
            </a:r>
            <a:r>
              <a:rPr lang="en-IN" sz="1600" dirty="0" err="1"/>
              <a:t>printf</a:t>
            </a:r>
            <a:r>
              <a:rPr lang="en-IN" sz="1600" dirty="0"/>
              <a:t>("\n Size of character pointer=%d",</a:t>
            </a:r>
            <a:r>
              <a:rPr lang="en-IN" sz="1600" dirty="0" err="1"/>
              <a:t>sizeof</a:t>
            </a:r>
            <a:r>
              <a:rPr lang="en-IN" sz="1600" dirty="0"/>
              <a:t>(</a:t>
            </a:r>
            <a:r>
              <a:rPr lang="en-IN" sz="1600" dirty="0" err="1"/>
              <a:t>pch</a:t>
            </a:r>
            <a:r>
              <a:rPr lang="en-IN" sz="1600" dirty="0"/>
              <a:t>));</a:t>
            </a:r>
          </a:p>
          <a:p>
            <a:pPr marL="0" indent="0">
              <a:buNone/>
            </a:pPr>
            <a:r>
              <a:rPr lang="en-IN" sz="1600" dirty="0"/>
              <a:t>	</a:t>
            </a:r>
            <a:r>
              <a:rPr lang="en-IN" sz="1600" dirty="0" err="1"/>
              <a:t>printf</a:t>
            </a:r>
            <a:r>
              <a:rPr lang="en-IN" sz="1600" dirty="0"/>
              <a:t>("\n Size of float pointer=%d",</a:t>
            </a:r>
            <a:r>
              <a:rPr lang="en-IN" sz="1600" dirty="0" err="1"/>
              <a:t>sizeof</a:t>
            </a:r>
            <a:r>
              <a:rPr lang="en-IN" sz="1600" dirty="0"/>
              <a:t>(</a:t>
            </a:r>
            <a:r>
              <a:rPr lang="en-IN" sz="1600" dirty="0" err="1"/>
              <a:t>pfnum</a:t>
            </a:r>
            <a:r>
              <a:rPr lang="en-IN" sz="1600" dirty="0"/>
              <a:t>));</a:t>
            </a:r>
          </a:p>
          <a:p>
            <a:pPr marL="0" indent="0">
              <a:buNone/>
            </a:pPr>
            <a:r>
              <a:rPr lang="en-IN" sz="1600" dirty="0"/>
              <a:t>	</a:t>
            </a:r>
            <a:r>
              <a:rPr lang="en-IN" sz="1600" dirty="0" err="1"/>
              <a:t>printf</a:t>
            </a:r>
            <a:r>
              <a:rPr lang="en-IN" sz="1600" dirty="0"/>
              <a:t>("\n Size of double pointer=%d",</a:t>
            </a:r>
            <a:r>
              <a:rPr lang="en-IN" sz="1600" dirty="0" err="1"/>
              <a:t>sizeof</a:t>
            </a:r>
            <a:r>
              <a:rPr lang="en-IN" sz="1600" dirty="0"/>
              <a:t>(</a:t>
            </a:r>
            <a:r>
              <a:rPr lang="en-IN" sz="1600" dirty="0" err="1"/>
              <a:t>pdnum</a:t>
            </a:r>
            <a:r>
              <a:rPr lang="en-IN" sz="1600" dirty="0"/>
              <a:t>));</a:t>
            </a:r>
          </a:p>
          <a:p>
            <a:pPr marL="0" indent="0">
              <a:buNone/>
            </a:pPr>
            <a:r>
              <a:rPr lang="en-IN" sz="1600" dirty="0"/>
              <a:t>	</a:t>
            </a:r>
            <a:r>
              <a:rPr lang="en-IN" sz="1600" dirty="0" err="1"/>
              <a:t>printf</a:t>
            </a:r>
            <a:r>
              <a:rPr lang="en-IN" sz="1600" dirty="0"/>
              <a:t>("\n Size of long pointer=%d",</a:t>
            </a:r>
            <a:r>
              <a:rPr lang="en-IN" sz="1600" dirty="0" err="1"/>
              <a:t>sizeof</a:t>
            </a:r>
            <a:r>
              <a:rPr lang="en-IN" sz="1600" dirty="0"/>
              <a:t>(</a:t>
            </a:r>
            <a:r>
              <a:rPr lang="en-IN" sz="1600" dirty="0" err="1"/>
              <a:t>plnum</a:t>
            </a:r>
            <a:r>
              <a:rPr lang="en-IN" sz="1600" dirty="0"/>
              <a:t>));</a:t>
            </a:r>
          </a:p>
          <a:p>
            <a:pPr marL="0" indent="0">
              <a:buNone/>
            </a:pPr>
            <a:r>
              <a:rPr lang="en-IN" sz="1600" dirty="0"/>
              <a:t>	return 0;</a:t>
            </a:r>
          </a:p>
          <a:p>
            <a:pPr marL="0" indent="0">
              <a:buNone/>
            </a:pPr>
            <a:r>
              <a:rPr lang="en-IN" sz="1600" dirty="0"/>
              <a:t>}</a:t>
            </a:r>
          </a:p>
          <a:p>
            <a:pPr marL="0" indent="0">
              <a:buNone/>
            </a:pPr>
            <a:r>
              <a:rPr lang="en-IN" sz="1600" dirty="0"/>
              <a:t>//All will give the same answer(equivalent to size taken by unsigned integer for a particular compiler)</a:t>
            </a:r>
          </a:p>
        </p:txBody>
      </p:sp>
    </p:spTree>
    <p:extLst>
      <p:ext uri="{BB962C8B-B14F-4D97-AF65-F5344CB8AC3E}">
        <p14:creationId xmlns:p14="http://schemas.microsoft.com/office/powerpoint/2010/main" val="95147377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a:t>Program example-Finding area of circle using pointers</a:t>
            </a:r>
          </a:p>
        </p:txBody>
      </p:sp>
      <p:sp>
        <p:nvSpPr>
          <p:cNvPr id="3" name="Content Placeholder 2"/>
          <p:cNvSpPr>
            <a:spLocks noGrp="1"/>
          </p:cNvSpPr>
          <p:nvPr>
            <p:ph idx="1"/>
          </p:nvPr>
        </p:nvSpPr>
        <p:spPr>
          <a:xfrm>
            <a:off x="152400" y="1295400"/>
            <a:ext cx="8991600" cy="4830763"/>
          </a:xfrm>
        </p:spPr>
        <p:txBody>
          <a:bodyPr>
            <a:normAutofit/>
          </a:bodyPr>
          <a:lstStyle/>
          <a:p>
            <a:pPr marL="0" indent="0">
              <a:buNone/>
            </a:pPr>
            <a:r>
              <a:rPr lang="en-IN" sz="1800" dirty="0"/>
              <a:t>#include&lt;</a:t>
            </a:r>
            <a:r>
              <a:rPr lang="en-IN" sz="1800" dirty="0" err="1"/>
              <a:t>stdio.h</a:t>
            </a:r>
            <a:r>
              <a:rPr lang="en-IN" sz="1800" dirty="0"/>
              <a:t>&gt;</a:t>
            </a:r>
          </a:p>
          <a:p>
            <a:pPr marL="0" indent="0">
              <a:buNone/>
            </a:pPr>
            <a:r>
              <a:rPr lang="en-IN" sz="1800" dirty="0" err="1"/>
              <a:t>int</a:t>
            </a:r>
            <a:r>
              <a:rPr lang="en-IN" sz="1800" dirty="0"/>
              <a:t> main()</a:t>
            </a:r>
          </a:p>
          <a:p>
            <a:pPr marL="0" indent="0">
              <a:buNone/>
            </a:pPr>
            <a:r>
              <a:rPr lang="en-IN" sz="1800" dirty="0"/>
              <a:t>{</a:t>
            </a:r>
          </a:p>
          <a:p>
            <a:pPr marL="0" indent="0">
              <a:buNone/>
            </a:pPr>
            <a:r>
              <a:rPr lang="en-IN" sz="1800" dirty="0"/>
              <a:t>	double </a:t>
            </a:r>
            <a:r>
              <a:rPr lang="en-IN" sz="1800" dirty="0" err="1"/>
              <a:t>radius,area</a:t>
            </a:r>
            <a:r>
              <a:rPr lang="en-IN" sz="1800" dirty="0"/>
              <a:t>=0.0;</a:t>
            </a:r>
          </a:p>
          <a:p>
            <a:pPr marL="0" indent="0">
              <a:buNone/>
            </a:pPr>
            <a:r>
              <a:rPr lang="en-IN" sz="1800" dirty="0"/>
              <a:t>	double *</a:t>
            </a:r>
            <a:r>
              <a:rPr lang="en-IN" sz="1800" dirty="0" err="1"/>
              <a:t>pradius</a:t>
            </a:r>
            <a:r>
              <a:rPr lang="en-IN" sz="1800" dirty="0"/>
              <a:t>=&amp;radius,*</a:t>
            </a:r>
            <a:r>
              <a:rPr lang="en-IN" sz="1800" dirty="0" err="1"/>
              <a:t>parea</a:t>
            </a:r>
            <a:r>
              <a:rPr lang="en-IN" sz="1800" dirty="0"/>
              <a:t>=&amp;area;</a:t>
            </a:r>
          </a:p>
          <a:p>
            <a:pPr marL="0" indent="0">
              <a:buNone/>
            </a:pPr>
            <a:r>
              <a:rPr lang="en-IN" sz="1800" dirty="0"/>
              <a:t>	</a:t>
            </a:r>
            <a:r>
              <a:rPr lang="en-IN" sz="1800" dirty="0" err="1"/>
              <a:t>printf</a:t>
            </a:r>
            <a:r>
              <a:rPr lang="en-IN" sz="1800" dirty="0"/>
              <a:t>("\n Enter the radius of the circle:");</a:t>
            </a:r>
          </a:p>
          <a:p>
            <a:pPr marL="0" indent="0">
              <a:buNone/>
            </a:pPr>
            <a:r>
              <a:rPr lang="en-IN" sz="1800" dirty="0"/>
              <a:t>	</a:t>
            </a:r>
            <a:r>
              <a:rPr lang="en-IN" sz="1800" dirty="0" err="1"/>
              <a:t>scanf</a:t>
            </a:r>
            <a:r>
              <a:rPr lang="en-IN" sz="1800" dirty="0"/>
              <a:t>("%lf",</a:t>
            </a:r>
            <a:r>
              <a:rPr lang="en-IN" sz="1800" dirty="0" err="1"/>
              <a:t>pradius</a:t>
            </a:r>
            <a:r>
              <a:rPr lang="en-IN" sz="1800" dirty="0"/>
              <a:t>);</a:t>
            </a:r>
          </a:p>
          <a:p>
            <a:pPr marL="0" indent="0">
              <a:buNone/>
            </a:pPr>
            <a:r>
              <a:rPr lang="en-IN" sz="1800" dirty="0"/>
              <a:t>	*</a:t>
            </a:r>
            <a:r>
              <a:rPr lang="en-IN" sz="1800" dirty="0" err="1"/>
              <a:t>parea</a:t>
            </a:r>
            <a:r>
              <a:rPr lang="en-IN" sz="1800" dirty="0"/>
              <a:t>=3.14*(*</a:t>
            </a:r>
            <a:r>
              <a:rPr lang="en-IN" sz="1800" dirty="0" err="1"/>
              <a:t>pradius</a:t>
            </a:r>
            <a:r>
              <a:rPr lang="en-IN" sz="1800" dirty="0"/>
              <a:t>)*(*</a:t>
            </a:r>
            <a:r>
              <a:rPr lang="en-IN" sz="1800" dirty="0" err="1"/>
              <a:t>pradius</a:t>
            </a:r>
            <a:r>
              <a:rPr lang="en-IN" sz="1800" dirty="0"/>
              <a:t>);</a:t>
            </a:r>
          </a:p>
          <a:p>
            <a:pPr marL="0" indent="0">
              <a:buNone/>
            </a:pPr>
            <a:r>
              <a:rPr lang="en-IN" sz="1800" dirty="0"/>
              <a:t>                  </a:t>
            </a:r>
            <a:r>
              <a:rPr lang="en-IN" sz="1800" dirty="0" err="1"/>
              <a:t>printf</a:t>
            </a:r>
            <a:r>
              <a:rPr lang="en-IN" sz="1800" dirty="0"/>
              <a:t>("\n The area of the circle with radius %.2lf = %.2lf",*</a:t>
            </a:r>
            <a:r>
              <a:rPr lang="en-IN" sz="1800" dirty="0" err="1"/>
              <a:t>pradius</a:t>
            </a:r>
            <a:r>
              <a:rPr lang="en-IN" sz="1800" dirty="0"/>
              <a:t>,*</a:t>
            </a:r>
            <a:r>
              <a:rPr lang="en-IN" sz="1800" dirty="0" err="1"/>
              <a:t>parea</a:t>
            </a:r>
            <a:r>
              <a:rPr lang="en-IN" sz="1800" dirty="0"/>
              <a:t>);</a:t>
            </a:r>
          </a:p>
          <a:p>
            <a:pPr marL="0" indent="0">
              <a:buNone/>
            </a:pPr>
            <a:r>
              <a:rPr lang="en-IN" sz="1800" dirty="0"/>
              <a:t>	return 0;</a:t>
            </a:r>
          </a:p>
          <a:p>
            <a:pPr marL="0" indent="0">
              <a:buNone/>
            </a:pPr>
            <a:r>
              <a:rPr lang="en-IN" sz="1800" dirty="0"/>
              <a:t>}</a:t>
            </a:r>
          </a:p>
          <a:p>
            <a:endParaRPr lang="en-IN" dirty="0"/>
          </a:p>
        </p:txBody>
      </p:sp>
    </p:spTree>
    <p:extLst>
      <p:ext uri="{BB962C8B-B14F-4D97-AF65-F5344CB8AC3E}">
        <p14:creationId xmlns:p14="http://schemas.microsoft.com/office/powerpoint/2010/main" val="134544261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pointers</a:t>
            </a:r>
          </a:p>
        </p:txBody>
      </p:sp>
      <p:sp>
        <p:nvSpPr>
          <p:cNvPr id="3" name="Content Placeholder 2"/>
          <p:cNvSpPr>
            <a:spLocks noGrp="1"/>
          </p:cNvSpPr>
          <p:nvPr>
            <p:ph idx="1"/>
          </p:nvPr>
        </p:nvSpPr>
        <p:spPr/>
        <p:txBody>
          <a:bodyPr/>
          <a:lstStyle/>
          <a:p>
            <a:r>
              <a:rPr lang="en-IN" dirty="0"/>
              <a:t>Null pointer</a:t>
            </a:r>
          </a:p>
          <a:p>
            <a:r>
              <a:rPr lang="en-IN" dirty="0"/>
              <a:t>Wild pointer</a:t>
            </a:r>
          </a:p>
          <a:p>
            <a:r>
              <a:rPr lang="en-IN" dirty="0"/>
              <a:t>Generic pointer(or void) pointer</a:t>
            </a:r>
          </a:p>
          <a:p>
            <a:r>
              <a:rPr lang="en-IN" dirty="0"/>
              <a:t>Constant pointer</a:t>
            </a:r>
          </a:p>
          <a:p>
            <a:r>
              <a:rPr lang="en-IN" dirty="0"/>
              <a:t>Dangling pointer</a:t>
            </a:r>
          </a:p>
        </p:txBody>
      </p:sp>
    </p:spTree>
    <p:extLst>
      <p:ext uri="{BB962C8B-B14F-4D97-AF65-F5344CB8AC3E}">
        <p14:creationId xmlns:p14="http://schemas.microsoft.com/office/powerpoint/2010/main" val="98141310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Null pointer</a:t>
            </a:r>
          </a:p>
        </p:txBody>
      </p:sp>
      <p:sp>
        <p:nvSpPr>
          <p:cNvPr id="3" name="Content Placeholder 2"/>
          <p:cNvSpPr>
            <a:spLocks noGrp="1"/>
          </p:cNvSpPr>
          <p:nvPr>
            <p:ph idx="1"/>
          </p:nvPr>
        </p:nvSpPr>
        <p:spPr>
          <a:xfrm>
            <a:off x="457200" y="1219200"/>
            <a:ext cx="8382000" cy="5105400"/>
          </a:xfrm>
        </p:spPr>
        <p:txBody>
          <a:bodyPr>
            <a:normAutofit fontScale="70000" lnSpcReduction="20000"/>
          </a:bodyPr>
          <a:lstStyle/>
          <a:p>
            <a:r>
              <a:rPr lang="en-IN" dirty="0"/>
              <a:t>A Null Pointer is a pointer that does not point to any memory location</a:t>
            </a:r>
          </a:p>
          <a:p>
            <a:r>
              <a:rPr lang="en-IN" dirty="0"/>
              <a:t>It is used to initialize a pointer variable when the pointer does not point to a valid memory address.</a:t>
            </a:r>
          </a:p>
          <a:p>
            <a:r>
              <a:rPr lang="en-IN" dirty="0"/>
              <a:t>So, if we don’t know in the initial phases, where the pointer will point? , it is better to initialize pointer with NULL address</a:t>
            </a:r>
          </a:p>
          <a:p>
            <a:pPr>
              <a:lnSpc>
                <a:spcPct val="125000"/>
              </a:lnSpc>
              <a:buFontTx/>
              <a:buNone/>
            </a:pPr>
            <a:r>
              <a:rPr lang="en-US" altLang="en-US" dirty="0">
                <a:solidFill>
                  <a:srgbClr val="0070C0"/>
                </a:solidFill>
              </a:rPr>
              <a:t>To declare a null pointer you may use the predefined constant NULL, </a:t>
            </a:r>
          </a:p>
          <a:p>
            <a:pPr>
              <a:lnSpc>
                <a:spcPct val="125000"/>
              </a:lnSpc>
              <a:buFontTx/>
              <a:buNone/>
            </a:pPr>
            <a:r>
              <a:rPr lang="en-US" altLang="en-US" dirty="0">
                <a:solidFill>
                  <a:srgbClr val="0070C0"/>
                </a:solidFill>
              </a:rPr>
              <a:t>	</a:t>
            </a:r>
            <a:r>
              <a:rPr lang="en-US" altLang="en-US" dirty="0" err="1">
                <a:solidFill>
                  <a:srgbClr val="0070C0"/>
                </a:solidFill>
              </a:rPr>
              <a:t>int</a:t>
            </a:r>
            <a:r>
              <a:rPr lang="en-US" altLang="en-US" dirty="0">
                <a:solidFill>
                  <a:srgbClr val="0070C0"/>
                </a:solidFill>
              </a:rPr>
              <a:t> *</a:t>
            </a:r>
            <a:r>
              <a:rPr lang="en-US" altLang="en-US" dirty="0" err="1">
                <a:solidFill>
                  <a:srgbClr val="0070C0"/>
                </a:solidFill>
              </a:rPr>
              <a:t>ptr</a:t>
            </a:r>
            <a:r>
              <a:rPr lang="en-US" altLang="en-US" dirty="0">
                <a:solidFill>
                  <a:srgbClr val="0070C0"/>
                </a:solidFill>
              </a:rPr>
              <a:t> = NULL; </a:t>
            </a:r>
          </a:p>
          <a:p>
            <a:pPr>
              <a:lnSpc>
                <a:spcPct val="125000"/>
              </a:lnSpc>
              <a:buFontTx/>
              <a:buNone/>
            </a:pPr>
            <a:r>
              <a:rPr lang="en-US" altLang="en-US" dirty="0">
                <a:solidFill>
                  <a:srgbClr val="0070C0"/>
                </a:solidFill>
              </a:rPr>
              <a:t>    or</a:t>
            </a:r>
          </a:p>
          <a:p>
            <a:pPr>
              <a:lnSpc>
                <a:spcPct val="125000"/>
              </a:lnSpc>
              <a:buFontTx/>
              <a:buNone/>
            </a:pPr>
            <a:r>
              <a:rPr lang="en-US" altLang="en-US" dirty="0">
                <a:solidFill>
                  <a:srgbClr val="0070C0"/>
                </a:solidFill>
              </a:rPr>
              <a:t>     </a:t>
            </a:r>
            <a:r>
              <a:rPr lang="en-US" altLang="en-US" dirty="0" err="1">
                <a:solidFill>
                  <a:srgbClr val="0070C0"/>
                </a:solidFill>
              </a:rPr>
              <a:t>int</a:t>
            </a:r>
            <a:r>
              <a:rPr lang="en-US" altLang="en-US" dirty="0">
                <a:solidFill>
                  <a:srgbClr val="0070C0"/>
                </a:solidFill>
              </a:rPr>
              <a:t> *</a:t>
            </a:r>
            <a:r>
              <a:rPr lang="en-US" altLang="en-US" dirty="0" err="1">
                <a:solidFill>
                  <a:srgbClr val="0070C0"/>
                </a:solidFill>
              </a:rPr>
              <a:t>ptr</a:t>
            </a:r>
            <a:r>
              <a:rPr lang="en-US" altLang="en-US" dirty="0">
                <a:solidFill>
                  <a:srgbClr val="0070C0"/>
                </a:solidFill>
              </a:rPr>
              <a:t>=0;</a:t>
            </a:r>
          </a:p>
          <a:p>
            <a:pPr>
              <a:lnSpc>
                <a:spcPct val="125000"/>
              </a:lnSpc>
              <a:buFontTx/>
              <a:buNone/>
            </a:pPr>
            <a:r>
              <a:rPr lang="en-US" altLang="en-US" dirty="0">
                <a:solidFill>
                  <a:srgbClr val="0070C0"/>
                </a:solidFill>
              </a:rPr>
              <a:t> We can overwrite the NULL address hold by NULL pointer with some valid address also, in the later stages of program</a:t>
            </a:r>
          </a:p>
          <a:p>
            <a:pPr>
              <a:lnSpc>
                <a:spcPct val="125000"/>
              </a:lnSpc>
              <a:buFontTx/>
              <a:buNone/>
            </a:pPr>
            <a:r>
              <a:rPr lang="en-US" altLang="en-US" b="1" i="1" dirty="0">
                <a:solidFill>
                  <a:schemeClr val="tx1"/>
                </a:solidFill>
              </a:rPr>
              <a:t>Note: It is invalid to dereference a null pointer.</a:t>
            </a:r>
          </a:p>
          <a:p>
            <a:endParaRPr lang="en-IN" dirty="0"/>
          </a:p>
        </p:txBody>
      </p:sp>
    </p:spTree>
    <p:extLst>
      <p:ext uri="{BB962C8B-B14F-4D97-AF65-F5344CB8AC3E}">
        <p14:creationId xmlns:p14="http://schemas.microsoft.com/office/powerpoint/2010/main" val="156525106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a:xfrm>
            <a:off x="76200" y="1600200"/>
            <a:ext cx="9067800" cy="4525963"/>
          </a:xfrm>
        </p:spPr>
        <p:txBody>
          <a:bodyPr>
            <a:normAutofit/>
          </a:bodyPr>
          <a:lstStyle/>
          <a:p>
            <a:pPr marL="0" indent="0">
              <a:buNone/>
            </a:pPr>
            <a:r>
              <a:rPr lang="en-IN" sz="1800" dirty="0"/>
              <a:t>#include&lt;</a:t>
            </a:r>
            <a:r>
              <a:rPr lang="en-IN" sz="1800" dirty="0" err="1"/>
              <a:t>stdio.h</a:t>
            </a:r>
            <a:r>
              <a:rPr lang="en-IN" sz="1800" dirty="0"/>
              <a:t>&gt;</a:t>
            </a:r>
          </a:p>
          <a:p>
            <a:pPr marL="0" indent="0">
              <a:buNone/>
            </a:pPr>
            <a:r>
              <a:rPr lang="en-IN" sz="1800" dirty="0" err="1"/>
              <a:t>int</a:t>
            </a:r>
            <a:r>
              <a:rPr lang="en-IN" sz="1800" dirty="0"/>
              <a:t> main()</a:t>
            </a:r>
          </a:p>
          <a:p>
            <a:pPr marL="0" indent="0">
              <a:buNone/>
            </a:pPr>
            <a:r>
              <a:rPr lang="en-IN" sz="1800" dirty="0"/>
              <a:t>{</a:t>
            </a:r>
          </a:p>
          <a:p>
            <a:pPr marL="0" indent="0">
              <a:buNone/>
            </a:pPr>
            <a:r>
              <a:rPr lang="en-IN" sz="1800" dirty="0"/>
              <a:t>	</a:t>
            </a:r>
            <a:r>
              <a:rPr lang="en-IN" sz="1800" dirty="0" err="1"/>
              <a:t>int</a:t>
            </a:r>
            <a:r>
              <a:rPr lang="en-IN" sz="1800" dirty="0"/>
              <a:t> *</a:t>
            </a:r>
            <a:r>
              <a:rPr lang="en-IN" sz="1800" dirty="0" err="1"/>
              <a:t>ptr</a:t>
            </a:r>
            <a:r>
              <a:rPr lang="en-IN" sz="1800" dirty="0"/>
              <a:t>=NULL;</a:t>
            </a:r>
          </a:p>
          <a:p>
            <a:pPr marL="0" indent="0">
              <a:buNone/>
            </a:pPr>
            <a:r>
              <a:rPr lang="en-IN" sz="1800" dirty="0"/>
              <a:t>	</a:t>
            </a:r>
            <a:r>
              <a:rPr lang="en-IN" sz="1800" dirty="0" err="1"/>
              <a:t>int</a:t>
            </a:r>
            <a:r>
              <a:rPr lang="en-IN" sz="1800" dirty="0"/>
              <a:t> a=10;</a:t>
            </a:r>
          </a:p>
          <a:p>
            <a:pPr marL="0" indent="0">
              <a:buNone/>
            </a:pPr>
            <a:r>
              <a:rPr lang="en-IN" sz="1800" dirty="0"/>
              <a:t>	</a:t>
            </a:r>
            <a:r>
              <a:rPr lang="en-IN" sz="1800" dirty="0" err="1"/>
              <a:t>printf</a:t>
            </a:r>
            <a:r>
              <a:rPr lang="en-IN" sz="1800" dirty="0"/>
              <a:t>("%u",</a:t>
            </a:r>
            <a:r>
              <a:rPr lang="en-IN" sz="1800" dirty="0" err="1"/>
              <a:t>ptr</a:t>
            </a:r>
            <a:r>
              <a:rPr lang="en-IN" sz="1800" dirty="0"/>
              <a:t>);// 0 will be displayed</a:t>
            </a:r>
          </a:p>
          <a:p>
            <a:pPr marL="0" indent="0">
              <a:buNone/>
            </a:pPr>
            <a:r>
              <a:rPr lang="en-IN" sz="1800" dirty="0"/>
              <a:t>                  </a:t>
            </a:r>
            <a:r>
              <a:rPr lang="en-IN" sz="1800" dirty="0" err="1"/>
              <a:t>printf</a:t>
            </a:r>
            <a:r>
              <a:rPr lang="en-IN" sz="1800" dirty="0"/>
              <a:t>(“%d”,*</a:t>
            </a:r>
            <a:r>
              <a:rPr lang="en-IN" sz="1800" dirty="0" err="1"/>
              <a:t>ptr</a:t>
            </a:r>
            <a:r>
              <a:rPr lang="en-IN" sz="1800" dirty="0"/>
              <a:t>);//Invalid(Dereferencing), as </a:t>
            </a:r>
            <a:r>
              <a:rPr lang="en-IN" sz="1800" dirty="0" err="1"/>
              <a:t>ptr</a:t>
            </a:r>
            <a:r>
              <a:rPr lang="en-IN" sz="1800" dirty="0"/>
              <a:t> is NULL at this point.</a:t>
            </a:r>
          </a:p>
          <a:p>
            <a:pPr marL="0" indent="0">
              <a:buNone/>
            </a:pPr>
            <a:r>
              <a:rPr lang="en-IN" sz="1800" dirty="0"/>
              <a:t>	</a:t>
            </a:r>
            <a:r>
              <a:rPr lang="en-IN" sz="1800" dirty="0" err="1"/>
              <a:t>ptr</a:t>
            </a:r>
            <a:r>
              <a:rPr lang="en-IN" sz="1800" dirty="0"/>
              <a:t>=&amp;a;</a:t>
            </a:r>
          </a:p>
          <a:p>
            <a:pPr marL="0" indent="0">
              <a:buNone/>
            </a:pPr>
            <a:r>
              <a:rPr lang="en-IN" sz="1800" dirty="0"/>
              <a:t>       </a:t>
            </a:r>
            <a:r>
              <a:rPr lang="en-IN" sz="1800" dirty="0" err="1"/>
              <a:t>printf</a:t>
            </a:r>
            <a:r>
              <a:rPr lang="en-IN" sz="1800" dirty="0"/>
              <a:t>("\</a:t>
            </a:r>
            <a:r>
              <a:rPr lang="en-IN" sz="1800" dirty="0" err="1"/>
              <a:t>n%d</a:t>
            </a:r>
            <a:r>
              <a:rPr lang="en-IN" sz="1800" dirty="0"/>
              <a:t>",*</a:t>
            </a:r>
            <a:r>
              <a:rPr lang="en-IN" sz="1800" dirty="0" err="1"/>
              <a:t>ptr</a:t>
            </a:r>
            <a:r>
              <a:rPr lang="en-IN" sz="1800" dirty="0"/>
              <a:t>);//Now it is allowed, as NULL pointer has starting pointing somewhere</a:t>
            </a:r>
          </a:p>
          <a:p>
            <a:pPr marL="0" indent="0">
              <a:buNone/>
            </a:pPr>
            <a:r>
              <a:rPr lang="en-IN" sz="1800" dirty="0"/>
              <a:t>	return 0;</a:t>
            </a:r>
          </a:p>
          <a:p>
            <a:pPr marL="0" indent="0">
              <a:buNone/>
            </a:pPr>
            <a:r>
              <a:rPr lang="en-IN" sz="1800" dirty="0"/>
              <a:t>}</a:t>
            </a:r>
          </a:p>
        </p:txBody>
      </p:sp>
    </p:spTree>
    <p:extLst>
      <p:ext uri="{BB962C8B-B14F-4D97-AF65-F5344CB8AC3E}">
        <p14:creationId xmlns:p14="http://schemas.microsoft.com/office/powerpoint/2010/main" val="2402511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yntax pic.png"/>
          <p:cNvPicPr>
            <a:picLocks noChangeAspect="1"/>
          </p:cNvPicPr>
          <p:nvPr/>
        </p:nvPicPr>
        <p:blipFill>
          <a:blip r:embed="rId2"/>
          <a:stretch>
            <a:fillRect/>
          </a:stretch>
        </p:blipFill>
        <p:spPr>
          <a:xfrm>
            <a:off x="762000" y="2819401"/>
            <a:ext cx="5065358" cy="838200"/>
          </a:xfrm>
          <a:prstGeom prst="rect">
            <a:avLst/>
          </a:prstGeom>
        </p:spPr>
      </p:pic>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a:xfrm>
            <a:off x="457200" y="1295400"/>
            <a:ext cx="8229600" cy="3581401"/>
          </a:xfrm>
        </p:spPr>
        <p:txBody>
          <a:bodyPr>
            <a:normAutofit/>
          </a:bodyPr>
          <a:lstStyle/>
          <a:p>
            <a:pPr algn="just"/>
            <a:r>
              <a:rPr lang="en-US" dirty="0">
                <a:solidFill>
                  <a:schemeClr val="accent1"/>
                </a:solidFill>
              </a:rPr>
              <a:t>Variable is an entity which may change. </a:t>
            </a:r>
          </a:p>
          <a:p>
            <a:pPr algn="just"/>
            <a:r>
              <a:rPr lang="en-US" dirty="0">
                <a:solidFill>
                  <a:schemeClr val="accent1"/>
                </a:solidFill>
              </a:rPr>
              <a:t>Variable is used to hold result and reserve memory for the data.</a:t>
            </a:r>
          </a:p>
          <a:p>
            <a:pPr algn="just">
              <a:buNone/>
            </a:pPr>
            <a:r>
              <a:rPr lang="en-US" dirty="0"/>
              <a:t>        </a:t>
            </a:r>
            <a:r>
              <a:rPr lang="en-US" sz="2400" dirty="0">
                <a:solidFill>
                  <a:srgbClr val="C00000"/>
                </a:solidFill>
                <a:latin typeface="Courier New" pitchFamily="49" charset="0"/>
                <a:cs typeface="Courier New" pitchFamily="49" charset="0"/>
              </a:rPr>
              <a:t>datatype variable_name</a:t>
            </a:r>
            <a:r>
              <a:rPr lang="en-US" dirty="0">
                <a:solidFill>
                  <a:srgbClr val="C00000"/>
                </a:solidFill>
              </a:rPr>
              <a:t>;</a:t>
            </a:r>
          </a:p>
          <a:p>
            <a:pPr algn="just">
              <a:buNone/>
            </a:pPr>
            <a:r>
              <a:rPr lang="en-US" dirty="0">
                <a:solidFill>
                  <a:schemeClr val="accent1"/>
                </a:solidFill>
              </a:rPr>
              <a:t>	The naming of variable is done by following the same rules of identifier naming.</a:t>
            </a:r>
          </a:p>
          <a:p>
            <a:pPr algn="just"/>
            <a:endParaRPr lang="en-US" dirty="0"/>
          </a:p>
        </p:txBody>
      </p:sp>
      <p:grpSp>
        <p:nvGrpSpPr>
          <p:cNvPr id="10" name="Group 9"/>
          <p:cNvGrpSpPr/>
          <p:nvPr/>
        </p:nvGrpSpPr>
        <p:grpSpPr>
          <a:xfrm>
            <a:off x="914400" y="4648200"/>
            <a:ext cx="6477000" cy="1693306"/>
            <a:chOff x="914400" y="4707494"/>
            <a:chExt cx="6477000" cy="1693306"/>
          </a:xfrm>
        </p:grpSpPr>
        <p:sp>
          <p:nvSpPr>
            <p:cNvPr id="7" name="Rounded Rectangle 6"/>
            <p:cNvSpPr/>
            <p:nvPr/>
          </p:nvSpPr>
          <p:spPr>
            <a:xfrm>
              <a:off x="1367642" y="5181600"/>
              <a:ext cx="6023758" cy="12192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a:t> </a:t>
              </a:r>
              <a:r>
                <a:rPr lang="en-US" dirty="0" err="1"/>
                <a:t>Eg</a:t>
              </a:r>
              <a:r>
                <a:rPr lang="en-US" dirty="0"/>
                <a:t>. What is your </a:t>
              </a:r>
              <a:r>
                <a:rPr lang="en-US" b="1" dirty="0"/>
                <a:t>hobby</a:t>
              </a:r>
              <a:r>
                <a:rPr lang="en-US" dirty="0"/>
                <a:t>?</a:t>
              </a:r>
            </a:p>
            <a:p>
              <a:r>
                <a:rPr lang="en-US" dirty="0"/>
                <a:t>The answer could be </a:t>
              </a:r>
              <a:r>
                <a:rPr lang="en-US" b="1" dirty="0"/>
                <a:t>reading</a:t>
              </a:r>
              <a:r>
                <a:rPr lang="en-US" dirty="0"/>
                <a:t>, </a:t>
              </a:r>
              <a:r>
                <a:rPr lang="en-US" b="1" dirty="0"/>
                <a:t>dancing</a:t>
              </a:r>
              <a:r>
                <a:rPr lang="en-US" dirty="0"/>
                <a:t>, </a:t>
              </a:r>
              <a:r>
                <a:rPr lang="en-US" b="1" dirty="0"/>
                <a:t>drawing</a:t>
              </a:r>
              <a:r>
                <a:rPr lang="en-US" dirty="0"/>
                <a:t>, etc. </a:t>
              </a:r>
            </a:p>
            <a:p>
              <a:r>
                <a:rPr lang="en-US" dirty="0"/>
                <a:t>So the answer to such questions may change during the life time of the person</a:t>
              </a:r>
            </a:p>
          </p:txBody>
        </p:sp>
        <p:pic>
          <p:nvPicPr>
            <p:cNvPr id="9" name="Picture 2" descr="C:\Program Files (x86)\Microsoft Office\MEDIA\CAGCAT10\j0299125.wmf"/>
            <p:cNvPicPr>
              <a:picLocks noChangeAspect="1" noChangeArrowheads="1"/>
            </p:cNvPicPr>
            <p:nvPr/>
          </p:nvPicPr>
          <p:blipFill>
            <a:blip r:embed="rId3"/>
            <a:srcRect/>
            <a:stretch>
              <a:fillRect/>
            </a:stretch>
          </p:blipFill>
          <p:spPr bwMode="auto">
            <a:xfrm>
              <a:off x="914400" y="4707494"/>
              <a:ext cx="685800" cy="702706"/>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Wild pointer</a:t>
            </a:r>
          </a:p>
        </p:txBody>
      </p:sp>
      <p:sp>
        <p:nvSpPr>
          <p:cNvPr id="76803" name="Content Placeholder 2"/>
          <p:cNvSpPr>
            <a:spLocks noGrp="1"/>
          </p:cNvSpPr>
          <p:nvPr>
            <p:ph idx="1"/>
          </p:nvPr>
        </p:nvSpPr>
        <p:spPr/>
        <p:txBody>
          <a:bodyPr>
            <a:normAutofit/>
          </a:bodyPr>
          <a:lstStyle/>
          <a:p>
            <a:pPr algn="just"/>
            <a:r>
              <a:rPr lang="en-US" sz="2800" dirty="0"/>
              <a:t>Pointer which are not initialized during its definition holding some junk value( or Garbage address) are Wild pointer.</a:t>
            </a:r>
          </a:p>
          <a:p>
            <a:pPr algn="just"/>
            <a:r>
              <a:rPr lang="en-US" sz="2800" dirty="0"/>
              <a:t>Example of wild pointer:</a:t>
            </a:r>
          </a:p>
          <a:p>
            <a:pPr algn="just">
              <a:buNone/>
            </a:pPr>
            <a:r>
              <a:rPr lang="en-US" sz="2800" dirty="0"/>
              <a:t>    		</a:t>
            </a:r>
            <a:r>
              <a:rPr lang="en-US" sz="2800" dirty="0">
                <a:solidFill>
                  <a:srgbClr val="FF0000"/>
                </a:solidFill>
                <a:latin typeface="Lucida Console" pitchFamily="49" charset="0"/>
              </a:rPr>
              <a:t>int *</a:t>
            </a:r>
            <a:r>
              <a:rPr lang="en-US" sz="2800" dirty="0" err="1">
                <a:solidFill>
                  <a:srgbClr val="FF0000"/>
                </a:solidFill>
                <a:latin typeface="Lucida Console" pitchFamily="49" charset="0"/>
              </a:rPr>
              <a:t>ptr</a:t>
            </a:r>
            <a:r>
              <a:rPr lang="en-US" sz="2800" dirty="0">
                <a:solidFill>
                  <a:srgbClr val="FF0000"/>
                </a:solidFill>
                <a:latin typeface="Lucida Console" pitchFamily="49" charset="0"/>
              </a:rPr>
              <a:t>;</a:t>
            </a:r>
            <a:endParaRPr lang="en-US" sz="2800" dirty="0"/>
          </a:p>
          <a:p>
            <a:pPr algn="just"/>
            <a:r>
              <a:rPr lang="en-US" sz="2800" dirty="0"/>
              <a:t>Every pointer when it is not initialized is defined as a wild pointer.</a:t>
            </a:r>
          </a:p>
          <a:p>
            <a:pPr algn="just"/>
            <a:r>
              <a:rPr lang="en-US" sz="2800" dirty="0"/>
              <a:t>As pointer get initialized, start pointing to some variable its defined as pointer, not a wild one.</a:t>
            </a:r>
          </a:p>
        </p:txBody>
      </p:sp>
    </p:spTree>
    <p:extLst>
      <p:ext uri="{BB962C8B-B14F-4D97-AF65-F5344CB8AC3E}">
        <p14:creationId xmlns:p14="http://schemas.microsoft.com/office/powerpoint/2010/main" val="332498884"/>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normAutofit/>
          </a:bodyPr>
          <a:lstStyle/>
          <a:p>
            <a:pPr marL="0" indent="0">
              <a:buNone/>
            </a:pPr>
            <a:r>
              <a:rPr lang="en-IN" sz="1800" dirty="0"/>
              <a:t>#include&lt;</a:t>
            </a:r>
            <a:r>
              <a:rPr lang="en-IN" sz="1800" dirty="0" err="1"/>
              <a:t>stdio.h</a:t>
            </a:r>
            <a:r>
              <a:rPr lang="en-IN" sz="1800" dirty="0"/>
              <a:t>&gt;</a:t>
            </a:r>
          </a:p>
          <a:p>
            <a:pPr marL="0" indent="0">
              <a:buNone/>
            </a:pPr>
            <a:r>
              <a:rPr lang="en-IN" sz="1800" dirty="0" err="1"/>
              <a:t>int</a:t>
            </a:r>
            <a:r>
              <a:rPr lang="en-IN" sz="1800" dirty="0"/>
              <a:t> main()</a:t>
            </a:r>
          </a:p>
          <a:p>
            <a:pPr marL="0" indent="0">
              <a:buNone/>
            </a:pPr>
            <a:r>
              <a:rPr lang="en-IN" sz="1800" dirty="0"/>
              <a:t>{</a:t>
            </a:r>
          </a:p>
          <a:p>
            <a:pPr marL="0" indent="0">
              <a:buNone/>
            </a:pPr>
            <a:r>
              <a:rPr lang="en-IN" sz="1800" dirty="0"/>
              <a:t>                  </a:t>
            </a:r>
            <a:r>
              <a:rPr lang="en-IN" sz="1800" dirty="0" err="1"/>
              <a:t>int</a:t>
            </a:r>
            <a:r>
              <a:rPr lang="en-IN" sz="1800" dirty="0"/>
              <a:t> *</a:t>
            </a:r>
            <a:r>
              <a:rPr lang="en-IN" sz="1800" dirty="0" err="1"/>
              <a:t>ptr</a:t>
            </a:r>
            <a:r>
              <a:rPr lang="en-IN" sz="1800" dirty="0"/>
              <a:t>;//Wild pointer</a:t>
            </a:r>
          </a:p>
          <a:p>
            <a:pPr marL="0" indent="0">
              <a:buNone/>
            </a:pPr>
            <a:r>
              <a:rPr lang="en-IN" sz="1800" dirty="0"/>
              <a:t>	</a:t>
            </a:r>
            <a:r>
              <a:rPr lang="en-IN" sz="1800" dirty="0" err="1"/>
              <a:t>int</a:t>
            </a:r>
            <a:r>
              <a:rPr lang="en-IN" sz="1800" dirty="0"/>
              <a:t> a=10;</a:t>
            </a:r>
          </a:p>
          <a:p>
            <a:pPr marL="0" indent="0">
              <a:buNone/>
            </a:pPr>
            <a:r>
              <a:rPr lang="en-IN" sz="1800" dirty="0"/>
              <a:t>	//</a:t>
            </a:r>
            <a:r>
              <a:rPr lang="en-IN" sz="1800" dirty="0" err="1"/>
              <a:t>printf</a:t>
            </a:r>
            <a:r>
              <a:rPr lang="en-IN" sz="1800" dirty="0"/>
              <a:t>("%u",</a:t>
            </a:r>
            <a:r>
              <a:rPr lang="en-IN" sz="1800" dirty="0" err="1"/>
              <a:t>ptr</a:t>
            </a:r>
            <a:r>
              <a:rPr lang="en-IN" sz="1800" dirty="0"/>
              <a:t>);//Gives garbage address value</a:t>
            </a:r>
          </a:p>
          <a:p>
            <a:pPr marL="0" indent="0">
              <a:buNone/>
            </a:pPr>
            <a:r>
              <a:rPr lang="en-IN" sz="1800" dirty="0"/>
              <a:t>	//</a:t>
            </a:r>
            <a:r>
              <a:rPr lang="en-IN" sz="1800" dirty="0" err="1"/>
              <a:t>printf</a:t>
            </a:r>
            <a:r>
              <a:rPr lang="en-IN" sz="1800" dirty="0"/>
              <a:t>("\</a:t>
            </a:r>
            <a:r>
              <a:rPr lang="en-IN" sz="1800" dirty="0" err="1"/>
              <a:t>n%d</a:t>
            </a:r>
            <a:r>
              <a:rPr lang="en-IN" sz="1800" dirty="0"/>
              <a:t>",*</a:t>
            </a:r>
            <a:r>
              <a:rPr lang="en-IN" sz="1800" dirty="0" err="1"/>
              <a:t>ptr</a:t>
            </a:r>
            <a:r>
              <a:rPr lang="en-IN" sz="1800" dirty="0"/>
              <a:t>);//Gives garbage value stored in the garbage address</a:t>
            </a:r>
          </a:p>
          <a:p>
            <a:pPr marL="0" indent="0">
              <a:buNone/>
            </a:pPr>
            <a:r>
              <a:rPr lang="en-IN" sz="1800" dirty="0"/>
              <a:t>	</a:t>
            </a:r>
            <a:r>
              <a:rPr lang="en-IN" sz="1800" dirty="0" err="1"/>
              <a:t>ptr</a:t>
            </a:r>
            <a:r>
              <a:rPr lang="en-IN" sz="1800" dirty="0"/>
              <a:t>=&amp;a;//Now </a:t>
            </a:r>
            <a:r>
              <a:rPr lang="en-IN" sz="1800" dirty="0" err="1"/>
              <a:t>ptr</a:t>
            </a:r>
            <a:r>
              <a:rPr lang="en-IN" sz="1800" dirty="0"/>
              <a:t> is not a wild pointer</a:t>
            </a:r>
          </a:p>
          <a:p>
            <a:pPr marL="0" indent="0">
              <a:buNone/>
            </a:pPr>
            <a:r>
              <a:rPr lang="en-IN" sz="1800" dirty="0"/>
              <a:t>	</a:t>
            </a:r>
            <a:r>
              <a:rPr lang="en-IN" sz="1800" dirty="0" err="1"/>
              <a:t>printf</a:t>
            </a:r>
            <a:r>
              <a:rPr lang="en-IN" sz="1800" dirty="0"/>
              <a:t>("\</a:t>
            </a:r>
            <a:r>
              <a:rPr lang="en-IN" sz="1800" dirty="0" err="1"/>
              <a:t>n%d</a:t>
            </a:r>
            <a:r>
              <a:rPr lang="en-IN" sz="1800" dirty="0"/>
              <a:t>",*</a:t>
            </a:r>
            <a:r>
              <a:rPr lang="en-IN" sz="1800" dirty="0" err="1"/>
              <a:t>ptr</a:t>
            </a:r>
            <a:r>
              <a:rPr lang="en-IN" sz="1800" dirty="0"/>
              <a:t>);//</a:t>
            </a:r>
          </a:p>
          <a:p>
            <a:pPr marL="0" indent="0">
              <a:buNone/>
            </a:pPr>
            <a:r>
              <a:rPr lang="en-IN" sz="1800" dirty="0"/>
              <a:t>	return 0;</a:t>
            </a:r>
          </a:p>
          <a:p>
            <a:pPr marL="0" indent="0">
              <a:buNone/>
            </a:pPr>
            <a:r>
              <a:rPr lang="en-IN" sz="1800" dirty="0"/>
              <a:t>}</a:t>
            </a:r>
          </a:p>
          <a:p>
            <a:endParaRPr lang="en-IN" dirty="0"/>
          </a:p>
        </p:txBody>
      </p:sp>
    </p:spTree>
    <p:extLst>
      <p:ext uri="{BB962C8B-B14F-4D97-AF65-F5344CB8AC3E}">
        <p14:creationId xmlns:p14="http://schemas.microsoft.com/office/powerpoint/2010/main" val="3318912127"/>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Void pointer</a:t>
            </a:r>
          </a:p>
        </p:txBody>
      </p:sp>
      <p:sp>
        <p:nvSpPr>
          <p:cNvPr id="3" name="Content Placeholder 2"/>
          <p:cNvSpPr>
            <a:spLocks noGrp="1"/>
          </p:cNvSpPr>
          <p:nvPr>
            <p:ph idx="1"/>
          </p:nvPr>
        </p:nvSpPr>
        <p:spPr>
          <a:xfrm>
            <a:off x="457200" y="1371600"/>
            <a:ext cx="8229600" cy="4754563"/>
          </a:xfrm>
        </p:spPr>
        <p:txBody>
          <a:bodyPr>
            <a:normAutofit fontScale="85000" lnSpcReduction="20000"/>
          </a:bodyPr>
          <a:lstStyle/>
          <a:p>
            <a:pPr algn="just"/>
            <a:r>
              <a:rPr lang="en-IN" dirty="0"/>
              <a:t>Is a pointer that can hold the address of variables of different data types at different times also called generic pointer.</a:t>
            </a:r>
          </a:p>
          <a:p>
            <a:pPr algn="just"/>
            <a:r>
              <a:rPr lang="en-IN" dirty="0"/>
              <a:t>The syntax for declaring a void pointer is</a:t>
            </a:r>
          </a:p>
          <a:p>
            <a:pPr algn="just">
              <a:buNone/>
            </a:pPr>
            <a:r>
              <a:rPr lang="en-IN" sz="2200" b="1" dirty="0">
                <a:solidFill>
                  <a:srgbClr val="FF0000"/>
                </a:solidFill>
                <a:latin typeface="Lucida Console" pitchFamily="49" charset="0"/>
              </a:rPr>
              <a:t>		</a:t>
            </a:r>
            <a:r>
              <a:rPr lang="en-IN" sz="2400" b="1" dirty="0">
                <a:solidFill>
                  <a:srgbClr val="FF0000"/>
                </a:solidFill>
                <a:latin typeface="Lucida Console" pitchFamily="49" charset="0"/>
              </a:rPr>
              <a:t>void *</a:t>
            </a:r>
            <a:r>
              <a:rPr lang="en-IN" sz="2400" b="1" dirty="0" err="1">
                <a:solidFill>
                  <a:srgbClr val="FF0000"/>
                </a:solidFill>
                <a:latin typeface="Lucida Console" pitchFamily="49" charset="0"/>
              </a:rPr>
              <a:t>pointer_name</a:t>
            </a:r>
            <a:r>
              <a:rPr lang="en-IN" sz="2400" b="1" dirty="0">
                <a:solidFill>
                  <a:srgbClr val="FF0000"/>
                </a:solidFill>
                <a:latin typeface="Lucida Console" pitchFamily="49" charset="0"/>
              </a:rPr>
              <a:t>;</a:t>
            </a:r>
          </a:p>
          <a:p>
            <a:pPr algn="just"/>
            <a:r>
              <a:rPr lang="en-IN" dirty="0"/>
              <a:t>Here, the keyword </a:t>
            </a:r>
            <a:r>
              <a:rPr lang="en-IN" b="1" dirty="0">
                <a:latin typeface="Lucida Console" pitchFamily="49" charset="0"/>
              </a:rPr>
              <a:t>void</a:t>
            </a:r>
            <a:r>
              <a:rPr lang="en-IN" dirty="0"/>
              <a:t> represents that the pointer can point to value of any data type.</a:t>
            </a:r>
          </a:p>
          <a:p>
            <a:pPr algn="just"/>
            <a:r>
              <a:rPr lang="en-IN" dirty="0"/>
              <a:t>But before accessing the value through generic pointer by dereferencing it, it must be properly </a:t>
            </a:r>
            <a:r>
              <a:rPr lang="en-IN" b="1" dirty="0" err="1"/>
              <a:t>typecasted</a:t>
            </a:r>
            <a:r>
              <a:rPr lang="en-IN" dirty="0"/>
              <a:t>.</a:t>
            </a:r>
          </a:p>
          <a:p>
            <a:pPr algn="just"/>
            <a:r>
              <a:rPr lang="en-IN" dirty="0"/>
              <a:t>To </a:t>
            </a:r>
            <a:r>
              <a:rPr lang="en-US" dirty="0"/>
              <a:t>Print value stored in pointer variable:</a:t>
            </a:r>
          </a:p>
          <a:p>
            <a:pPr lvl="1" algn="just">
              <a:buNone/>
            </a:pPr>
            <a:r>
              <a:rPr lang="en-US" sz="2400" b="1" dirty="0">
                <a:solidFill>
                  <a:srgbClr val="FF0000"/>
                </a:solidFill>
                <a:latin typeface="Lucida Console" pitchFamily="49" charset="0"/>
              </a:rPr>
              <a:t>	*(</a:t>
            </a:r>
            <a:r>
              <a:rPr lang="en-US" sz="2400" b="1" dirty="0" err="1">
                <a:solidFill>
                  <a:srgbClr val="FF0000"/>
                </a:solidFill>
                <a:latin typeface="Lucida Console" pitchFamily="49" charset="0"/>
              </a:rPr>
              <a:t>data_type</a:t>
            </a:r>
            <a:r>
              <a:rPr lang="en-US" sz="2400" b="1" dirty="0">
                <a:solidFill>
                  <a:srgbClr val="FF0000"/>
                </a:solidFill>
                <a:latin typeface="Lucida Console" pitchFamily="49" charset="0"/>
              </a:rPr>
              <a:t>*) </a:t>
            </a:r>
            <a:r>
              <a:rPr lang="en-US" sz="2400" b="1" dirty="0" err="1">
                <a:solidFill>
                  <a:srgbClr val="FF0000"/>
                </a:solidFill>
                <a:latin typeface="Lucida Console" pitchFamily="49" charset="0"/>
              </a:rPr>
              <a:t>pointer_name</a:t>
            </a:r>
            <a:r>
              <a:rPr lang="en-US" sz="2400" b="1" dirty="0">
                <a:solidFill>
                  <a:srgbClr val="FF0000"/>
                </a:solidFill>
                <a:latin typeface="Lucida Console" pitchFamily="49" charset="0"/>
              </a:rPr>
              <a:t>;</a:t>
            </a:r>
          </a:p>
        </p:txBody>
      </p:sp>
    </p:spTree>
    <p:extLst>
      <p:ext uri="{BB962C8B-B14F-4D97-AF65-F5344CB8AC3E}">
        <p14:creationId xmlns:p14="http://schemas.microsoft.com/office/powerpoint/2010/main" val="417723586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3"/>
          </a:xfrm>
        </p:spPr>
        <p:txBody>
          <a:bodyPr/>
          <a:lstStyle/>
          <a:p>
            <a:pPr>
              <a:buNone/>
            </a:pPr>
            <a:r>
              <a:rPr lang="en-IN" b="1" dirty="0"/>
              <a:t>Limitations of void pointers:</a:t>
            </a:r>
          </a:p>
          <a:p>
            <a:r>
              <a:rPr lang="en-IN" dirty="0"/>
              <a:t>void pointers cannot be directly dereferenced. They need to be appropriately </a:t>
            </a:r>
            <a:r>
              <a:rPr lang="en-IN" dirty="0" err="1"/>
              <a:t>typecasted</a:t>
            </a:r>
            <a:r>
              <a:rPr lang="en-IN" dirty="0"/>
              <a:t>.</a:t>
            </a:r>
          </a:p>
          <a:p>
            <a:r>
              <a:rPr lang="en-IN" dirty="0"/>
              <a:t>Pointer arithmetic cannot be performed on void pointers. </a:t>
            </a:r>
          </a:p>
          <a:p>
            <a:pPr>
              <a:buNone/>
            </a:pPr>
            <a:endParaRPr lang="en-IN" dirty="0"/>
          </a:p>
        </p:txBody>
      </p:sp>
    </p:spTree>
    <p:extLst>
      <p:ext uri="{BB962C8B-B14F-4D97-AF65-F5344CB8AC3E}">
        <p14:creationId xmlns:p14="http://schemas.microsoft.com/office/powerpoint/2010/main" val="1737136895"/>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a:xfrm>
            <a:off x="228600" y="1600200"/>
            <a:ext cx="8458200" cy="4525963"/>
          </a:xfrm>
        </p:spPr>
        <p:txBody>
          <a:bodyPr>
            <a:normAutofit fontScale="77500" lnSpcReduction="20000"/>
          </a:bodyPr>
          <a:lstStyle/>
          <a:p>
            <a:pPr marL="0" indent="0">
              <a:buNone/>
            </a:pPr>
            <a:r>
              <a:rPr lang="en-IN" sz="2600" dirty="0"/>
              <a:t>#include&lt;</a:t>
            </a:r>
            <a:r>
              <a:rPr lang="en-IN" sz="2600" dirty="0" err="1"/>
              <a:t>stdio.h</a:t>
            </a:r>
            <a:r>
              <a:rPr lang="en-IN" sz="2600" dirty="0"/>
              <a:t>&gt;</a:t>
            </a:r>
          </a:p>
          <a:p>
            <a:pPr marL="0" indent="0">
              <a:buNone/>
            </a:pPr>
            <a:r>
              <a:rPr lang="en-IN" sz="2600" dirty="0" err="1"/>
              <a:t>int</a:t>
            </a:r>
            <a:r>
              <a:rPr lang="en-IN" sz="2600" dirty="0"/>
              <a:t> main()</a:t>
            </a:r>
          </a:p>
          <a:p>
            <a:pPr marL="0" indent="0">
              <a:buNone/>
            </a:pPr>
            <a:r>
              <a:rPr lang="en-IN" sz="2600" dirty="0"/>
              <a:t>{</a:t>
            </a:r>
          </a:p>
          <a:p>
            <a:pPr marL="0" indent="0">
              <a:buNone/>
            </a:pPr>
            <a:r>
              <a:rPr lang="en-IN" sz="2600" dirty="0"/>
              <a:t>	</a:t>
            </a:r>
            <a:r>
              <a:rPr lang="en-IN" sz="2600" dirty="0" err="1"/>
              <a:t>int</a:t>
            </a:r>
            <a:r>
              <a:rPr lang="en-IN" sz="2600" dirty="0"/>
              <a:t> x=10;</a:t>
            </a:r>
          </a:p>
          <a:p>
            <a:pPr marL="0" indent="0">
              <a:buNone/>
            </a:pPr>
            <a:r>
              <a:rPr lang="en-IN" sz="2600" dirty="0"/>
              <a:t>	char </a:t>
            </a:r>
            <a:r>
              <a:rPr lang="en-IN" sz="2600" dirty="0" err="1"/>
              <a:t>ch</a:t>
            </a:r>
            <a:r>
              <a:rPr lang="en-IN" sz="2600" dirty="0"/>
              <a:t>='A';</a:t>
            </a:r>
          </a:p>
          <a:p>
            <a:pPr marL="0" indent="0">
              <a:buNone/>
            </a:pPr>
            <a:r>
              <a:rPr lang="en-IN" sz="2600" dirty="0"/>
              <a:t>	void *</a:t>
            </a:r>
            <a:r>
              <a:rPr lang="en-IN" sz="2600" dirty="0" err="1"/>
              <a:t>gp</a:t>
            </a:r>
            <a:r>
              <a:rPr lang="en-IN" sz="2600" dirty="0"/>
              <a:t>;</a:t>
            </a:r>
          </a:p>
          <a:p>
            <a:pPr marL="0" indent="0">
              <a:buNone/>
            </a:pPr>
            <a:r>
              <a:rPr lang="en-IN" sz="2600" dirty="0"/>
              <a:t>	</a:t>
            </a:r>
            <a:r>
              <a:rPr lang="en-IN" sz="2600" dirty="0" err="1"/>
              <a:t>gp</a:t>
            </a:r>
            <a:r>
              <a:rPr lang="en-IN" sz="2600" dirty="0"/>
              <a:t>=&amp;x;</a:t>
            </a:r>
          </a:p>
          <a:p>
            <a:pPr marL="0" indent="0">
              <a:buNone/>
            </a:pPr>
            <a:r>
              <a:rPr lang="en-IN" sz="2600" dirty="0"/>
              <a:t>	</a:t>
            </a:r>
            <a:r>
              <a:rPr lang="en-IN" sz="2600" dirty="0" err="1"/>
              <a:t>printf</a:t>
            </a:r>
            <a:r>
              <a:rPr lang="en-IN" sz="2600" dirty="0"/>
              <a:t>("\n Generic pointer points to the integer value=%d",*(</a:t>
            </a:r>
            <a:r>
              <a:rPr lang="en-IN" sz="2600" dirty="0" err="1"/>
              <a:t>int</a:t>
            </a:r>
            <a:r>
              <a:rPr lang="en-IN" sz="2600" dirty="0"/>
              <a:t>*)</a:t>
            </a:r>
            <a:r>
              <a:rPr lang="en-IN" sz="2600" dirty="0" err="1"/>
              <a:t>gp</a:t>
            </a:r>
            <a:r>
              <a:rPr lang="en-IN" sz="2600" dirty="0"/>
              <a:t>);</a:t>
            </a:r>
          </a:p>
          <a:p>
            <a:pPr marL="0" indent="0">
              <a:buNone/>
            </a:pPr>
            <a:r>
              <a:rPr lang="en-IN" sz="2600" dirty="0"/>
              <a:t>	</a:t>
            </a:r>
            <a:r>
              <a:rPr lang="en-IN" sz="2600" dirty="0" err="1"/>
              <a:t>gp</a:t>
            </a:r>
            <a:r>
              <a:rPr lang="en-IN" sz="2600" dirty="0"/>
              <a:t>=&amp;</a:t>
            </a:r>
            <a:r>
              <a:rPr lang="en-IN" sz="2600" dirty="0" err="1"/>
              <a:t>ch</a:t>
            </a:r>
            <a:r>
              <a:rPr lang="en-IN" sz="2600" dirty="0"/>
              <a:t>;</a:t>
            </a:r>
          </a:p>
          <a:p>
            <a:pPr marL="0" indent="0">
              <a:buNone/>
            </a:pPr>
            <a:r>
              <a:rPr lang="en-IN" sz="2600" dirty="0"/>
              <a:t>	</a:t>
            </a:r>
            <a:r>
              <a:rPr lang="en-IN" sz="2600" dirty="0" err="1"/>
              <a:t>printf</a:t>
            </a:r>
            <a:r>
              <a:rPr lang="en-IN" sz="2600" dirty="0"/>
              <a:t>("\n Generic pointer now points to the character %c",*(char*)</a:t>
            </a:r>
            <a:r>
              <a:rPr lang="en-IN" sz="2600" dirty="0" err="1"/>
              <a:t>gp</a:t>
            </a:r>
            <a:r>
              <a:rPr lang="en-IN" sz="2600" dirty="0"/>
              <a:t>);</a:t>
            </a:r>
          </a:p>
          <a:p>
            <a:pPr marL="0" indent="0">
              <a:buNone/>
            </a:pPr>
            <a:r>
              <a:rPr lang="en-IN" sz="2600" dirty="0"/>
              <a:t>	return 0;</a:t>
            </a:r>
          </a:p>
          <a:p>
            <a:pPr marL="0" indent="0">
              <a:buNone/>
            </a:pPr>
            <a:r>
              <a:rPr lang="en-IN" sz="2600" dirty="0"/>
              <a:t>}</a:t>
            </a:r>
          </a:p>
          <a:p>
            <a:endParaRPr lang="en-IN" dirty="0"/>
          </a:p>
        </p:txBody>
      </p:sp>
    </p:spTree>
    <p:extLst>
      <p:ext uri="{BB962C8B-B14F-4D97-AF65-F5344CB8AC3E}">
        <p14:creationId xmlns:p14="http://schemas.microsoft.com/office/powerpoint/2010/main" val="36342636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fontAlgn="auto" hangingPunct="1">
              <a:spcAft>
                <a:spcPts val="0"/>
              </a:spcAft>
              <a:defRPr/>
            </a:pPr>
            <a:r>
              <a:rPr lang="en-US" dirty="0"/>
              <a:t>Constant Pointers</a:t>
            </a:r>
          </a:p>
        </p:txBody>
      </p:sp>
      <p:sp>
        <p:nvSpPr>
          <p:cNvPr id="77827" name="Rectangle 3"/>
          <p:cNvSpPr>
            <a:spLocks noGrp="1" noChangeArrowheads="1"/>
          </p:cNvSpPr>
          <p:nvPr>
            <p:ph idx="1"/>
          </p:nvPr>
        </p:nvSpPr>
        <p:spPr/>
        <p:txBody>
          <a:bodyPr>
            <a:normAutofit/>
          </a:bodyPr>
          <a:lstStyle/>
          <a:p>
            <a:pPr eaLnBrk="1" hangingPunct="1"/>
            <a:r>
              <a:rPr lang="en-US" sz="2400" dirty="0"/>
              <a:t>A constant pointer, </a:t>
            </a:r>
            <a:r>
              <a:rPr lang="en-US" sz="2400" b="1" dirty="0" err="1">
                <a:latin typeface="Courier New" pitchFamily="49" charset="0"/>
              </a:rPr>
              <a:t>ptr</a:t>
            </a:r>
            <a:r>
              <a:rPr lang="en-US" sz="2400" b="1" dirty="0">
                <a:latin typeface="Courier New" pitchFamily="49" charset="0"/>
              </a:rPr>
              <a:t>,</a:t>
            </a:r>
            <a:r>
              <a:rPr lang="en-US" sz="2400" dirty="0"/>
              <a:t> is a pointer that is initialized with an address, and cannot point to anything else.</a:t>
            </a:r>
          </a:p>
          <a:p>
            <a:pPr eaLnBrk="1" hangingPunct="1"/>
            <a:r>
              <a:rPr lang="en-US" sz="2400" dirty="0"/>
              <a:t>But we can use </a:t>
            </a:r>
            <a:r>
              <a:rPr lang="en-US" sz="2400" b="1" dirty="0" err="1">
                <a:latin typeface="Courier New" pitchFamily="49" charset="0"/>
              </a:rPr>
              <a:t>ptr</a:t>
            </a:r>
            <a:r>
              <a:rPr lang="en-US" sz="2400" b="1" dirty="0">
                <a:latin typeface="Courier New" pitchFamily="49" charset="0"/>
              </a:rPr>
              <a:t> </a:t>
            </a:r>
            <a:r>
              <a:rPr lang="en-US" sz="2400" dirty="0"/>
              <a:t>to change the contents of</a:t>
            </a:r>
            <a:r>
              <a:rPr lang="en-US" sz="2400" b="1" dirty="0">
                <a:latin typeface="Courier New" pitchFamily="49" charset="0"/>
              </a:rPr>
              <a:t> </a:t>
            </a:r>
            <a:r>
              <a:rPr lang="en-US" sz="2400" dirty="0"/>
              <a:t>variable pointing to</a:t>
            </a:r>
          </a:p>
          <a:p>
            <a:pPr eaLnBrk="1" hangingPunct="1"/>
            <a:r>
              <a:rPr lang="en-US" sz="2400" dirty="0"/>
              <a:t>Example</a:t>
            </a:r>
            <a:br>
              <a:rPr lang="en-US" sz="2400" dirty="0"/>
            </a:br>
            <a:r>
              <a:rPr lang="en-US" sz="2400" b="1" dirty="0">
                <a:latin typeface="Courier New" pitchFamily="49" charset="0"/>
              </a:rPr>
              <a:t>int value = 22;</a:t>
            </a:r>
            <a:br>
              <a:rPr lang="en-US" sz="2400" b="1" dirty="0">
                <a:latin typeface="Courier New" pitchFamily="49" charset="0"/>
              </a:rPr>
            </a:br>
            <a:r>
              <a:rPr lang="en-US" sz="2400" b="1" dirty="0">
                <a:latin typeface="Courier New" pitchFamily="49" charset="0"/>
              </a:rPr>
              <a:t>int </a:t>
            </a:r>
            <a:r>
              <a:rPr lang="en-US" sz="2400" b="1" dirty="0">
                <a:solidFill>
                  <a:srgbClr val="FF3300"/>
                </a:solidFill>
                <a:latin typeface="Courier New" pitchFamily="49" charset="0"/>
              </a:rPr>
              <a:t>* const </a:t>
            </a:r>
            <a:r>
              <a:rPr lang="en-US" sz="2400" b="1" dirty="0" err="1">
                <a:latin typeface="Courier New" pitchFamily="49" charset="0"/>
              </a:rPr>
              <a:t>ptr</a:t>
            </a:r>
            <a:r>
              <a:rPr lang="en-US" sz="2400" b="1" dirty="0">
                <a:latin typeface="Courier New" pitchFamily="49" charset="0"/>
              </a:rPr>
              <a:t> = &amp;value;</a:t>
            </a:r>
          </a:p>
        </p:txBody>
      </p:sp>
    </p:spTree>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fontAlgn="auto" hangingPunct="1">
              <a:spcAft>
                <a:spcPts val="0"/>
              </a:spcAft>
              <a:defRPr/>
            </a:pPr>
            <a:r>
              <a:rPr lang="en-US" dirty="0"/>
              <a:t>Constant Pointer</a:t>
            </a:r>
          </a:p>
        </p:txBody>
      </p:sp>
      <p:sp>
        <p:nvSpPr>
          <p:cNvPr id="19459" name="Content Placeholder 2"/>
          <p:cNvSpPr>
            <a:spLocks noGrp="1"/>
          </p:cNvSpPr>
          <p:nvPr>
            <p:ph idx="1"/>
          </p:nvPr>
        </p:nvSpPr>
        <p:spPr>
          <a:xfrm>
            <a:off x="457200" y="1143000"/>
            <a:ext cx="8229600" cy="4983163"/>
          </a:xfrm>
        </p:spPr>
        <p:txBody>
          <a:bodyPr>
            <a:normAutofit/>
          </a:bodyPr>
          <a:lstStyle/>
          <a:p>
            <a:pPr marL="420624" indent="-384048">
              <a:defRPr/>
            </a:pPr>
            <a:r>
              <a:rPr lang="en-US" dirty="0"/>
              <a:t>Example:</a:t>
            </a:r>
            <a:br>
              <a:rPr lang="en-US" dirty="0"/>
            </a:br>
            <a:r>
              <a:rPr lang="en-US" sz="2000" b="1" dirty="0">
                <a:latin typeface="Lucida Console" pitchFamily="49" charset="0"/>
              </a:rPr>
              <a:t>int * const ptr2</a:t>
            </a:r>
            <a:r>
              <a:rPr lang="en-US" b="1" dirty="0"/>
              <a:t> </a:t>
            </a:r>
          </a:p>
          <a:p>
            <a:pPr marL="420624" indent="-384048" algn="just">
              <a:buNone/>
              <a:defRPr/>
            </a:pPr>
            <a:r>
              <a:rPr lang="en-US" b="1" dirty="0"/>
              <a:t>	</a:t>
            </a:r>
            <a:r>
              <a:rPr lang="en-US" dirty="0"/>
              <a:t>indicates that  ptr2 is a pointer which is constant. This means that ptr2 cannot be made to point to another integer.</a:t>
            </a:r>
          </a:p>
          <a:p>
            <a:pPr marL="420624" indent="-384048" algn="just">
              <a:defRPr/>
            </a:pPr>
            <a:r>
              <a:rPr lang="en-US" dirty="0"/>
              <a:t> However the integer pointed by ptr2 can be changed.</a:t>
            </a: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normAutofit fontScale="85000" lnSpcReduction="20000"/>
          </a:bodyPr>
          <a:lstStyle/>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int</a:t>
            </a:r>
            <a:r>
              <a:rPr lang="en-IN" dirty="0"/>
              <a:t> var1 = 60, var2 = 70;</a:t>
            </a:r>
          </a:p>
          <a:p>
            <a:pPr marL="0" indent="0">
              <a:buNone/>
            </a:pPr>
            <a:r>
              <a:rPr lang="en-IN" dirty="0"/>
              <a:t>    </a:t>
            </a:r>
            <a:r>
              <a:rPr lang="en-IN" dirty="0" err="1"/>
              <a:t>int</a:t>
            </a:r>
            <a:r>
              <a:rPr lang="en-IN" dirty="0"/>
              <a:t> *</a:t>
            </a:r>
            <a:r>
              <a:rPr lang="en-IN" dirty="0" err="1"/>
              <a:t>const</a:t>
            </a:r>
            <a:r>
              <a:rPr lang="en-IN" dirty="0"/>
              <a:t> </a:t>
            </a:r>
            <a:r>
              <a:rPr lang="en-IN" dirty="0" err="1"/>
              <a:t>ptr</a:t>
            </a:r>
            <a:r>
              <a:rPr lang="en-IN" dirty="0"/>
              <a:t> = &amp;var1;</a:t>
            </a:r>
          </a:p>
          <a:p>
            <a:pPr marL="0" indent="0">
              <a:buNone/>
            </a:pPr>
            <a:r>
              <a:rPr lang="en-IN" dirty="0"/>
              <a:t>    </a:t>
            </a:r>
            <a:r>
              <a:rPr lang="en-IN" dirty="0" err="1"/>
              <a:t>printf</a:t>
            </a:r>
            <a:r>
              <a:rPr lang="en-IN" dirty="0"/>
              <a:t>("\</a:t>
            </a:r>
            <a:r>
              <a:rPr lang="en-IN" dirty="0" err="1"/>
              <a:t>n%d</a:t>
            </a:r>
            <a:r>
              <a:rPr lang="en-IN" dirty="0"/>
              <a:t>",*</a:t>
            </a:r>
            <a:r>
              <a:rPr lang="en-IN" dirty="0" err="1"/>
              <a:t>ptr</a:t>
            </a:r>
            <a:r>
              <a:rPr lang="en-IN" dirty="0"/>
              <a:t>);</a:t>
            </a:r>
          </a:p>
          <a:p>
            <a:pPr marL="0" indent="0">
              <a:buNone/>
            </a:pPr>
            <a:r>
              <a:rPr lang="en-IN" dirty="0"/>
              <a:t>    //</a:t>
            </a:r>
            <a:r>
              <a:rPr lang="en-IN" dirty="0" err="1"/>
              <a:t>ptr</a:t>
            </a:r>
            <a:r>
              <a:rPr lang="en-IN" dirty="0"/>
              <a:t> = &amp;var2; //Invalid-Error will arise</a:t>
            </a:r>
          </a:p>
          <a:p>
            <a:pPr marL="0" indent="0">
              <a:buNone/>
            </a:pPr>
            <a:r>
              <a:rPr lang="en-IN" dirty="0"/>
              <a:t>    //</a:t>
            </a:r>
            <a:r>
              <a:rPr lang="en-IN" dirty="0" err="1"/>
              <a:t>printf</a:t>
            </a:r>
            <a:r>
              <a:rPr lang="en-IN" dirty="0"/>
              <a:t>("%d\n", *</a:t>
            </a:r>
            <a:r>
              <a:rPr lang="en-IN" dirty="0" err="1"/>
              <a:t>ptr</a:t>
            </a:r>
            <a:r>
              <a:rPr lang="en-IN" dirty="0"/>
              <a:t>);</a:t>
            </a:r>
          </a:p>
          <a:p>
            <a:pPr marL="0" indent="0">
              <a:buNone/>
            </a:pPr>
            <a:r>
              <a:rPr lang="en-IN" dirty="0"/>
              <a:t>    return 0;</a:t>
            </a:r>
          </a:p>
          <a:p>
            <a:pPr marL="0" indent="0">
              <a:buNone/>
            </a:pPr>
            <a:r>
              <a:rPr lang="en-IN" dirty="0"/>
              <a:t>}</a:t>
            </a:r>
          </a:p>
          <a:p>
            <a:endParaRPr lang="en-IN" dirty="0"/>
          </a:p>
        </p:txBody>
      </p:sp>
    </p:spTree>
    <p:extLst>
      <p:ext uri="{BB962C8B-B14F-4D97-AF65-F5344CB8AC3E}">
        <p14:creationId xmlns:p14="http://schemas.microsoft.com/office/powerpoint/2010/main" val="45498736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Dangling pointer</a:t>
            </a:r>
          </a:p>
        </p:txBody>
      </p:sp>
      <p:sp>
        <p:nvSpPr>
          <p:cNvPr id="3" name="Content Placeholder 2"/>
          <p:cNvSpPr>
            <a:spLocks noGrp="1"/>
          </p:cNvSpPr>
          <p:nvPr>
            <p:ph idx="1"/>
          </p:nvPr>
        </p:nvSpPr>
        <p:spPr/>
        <p:txBody>
          <a:bodyPr>
            <a:normAutofit/>
          </a:bodyPr>
          <a:lstStyle/>
          <a:p>
            <a:pPr algn="just"/>
            <a:r>
              <a:rPr lang="en-IN" sz="2800" dirty="0"/>
              <a:t>It is a type of pointer which point towards such a memory location which is already deleted/ or </a:t>
            </a:r>
            <a:r>
              <a:rPr lang="en-IN" sz="2800" dirty="0" err="1"/>
              <a:t>deallocated</a:t>
            </a:r>
            <a:r>
              <a:rPr lang="en-IN" sz="2800" dirty="0"/>
              <a:t>.</a:t>
            </a:r>
          </a:p>
          <a:p>
            <a:pPr algn="just"/>
            <a:r>
              <a:rPr lang="en-IN" sz="2800" dirty="0"/>
              <a:t>It is a problem associated with pointers, where in a pointer is unnecessarily pointing towards deleted memory location</a:t>
            </a:r>
          </a:p>
          <a:p>
            <a:pPr algn="just"/>
            <a:r>
              <a:rPr lang="en-IN" sz="2800" dirty="0"/>
              <a:t>It can be resolved through assigning NULL address once, the memory has been </a:t>
            </a:r>
            <a:r>
              <a:rPr lang="en-IN" sz="2800" dirty="0" err="1"/>
              <a:t>deallocated</a:t>
            </a:r>
            <a:endParaRPr lang="en-IN" sz="2800" dirty="0"/>
          </a:p>
        </p:txBody>
      </p:sp>
    </p:spTree>
    <p:extLst>
      <p:ext uri="{BB962C8B-B14F-4D97-AF65-F5344CB8AC3E}">
        <p14:creationId xmlns:p14="http://schemas.microsoft.com/office/powerpoint/2010/main" val="349289167"/>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020762"/>
          </a:xfrm>
        </p:spPr>
        <p:txBody>
          <a:bodyPr>
            <a:normAutofit/>
          </a:bodyPr>
          <a:lstStyle/>
          <a:p>
            <a:r>
              <a:rPr lang="en-IN" sz="2400" dirty="0"/>
              <a:t>Dangling pointer-Example 1[Compile time case]</a:t>
            </a:r>
            <a:br>
              <a:rPr lang="en-IN" sz="2400" dirty="0"/>
            </a:br>
            <a:r>
              <a:rPr lang="en-IN" sz="2400" dirty="0"/>
              <a:t>When local variable goes out of scope</a:t>
            </a:r>
          </a:p>
        </p:txBody>
      </p:sp>
      <p:sp>
        <p:nvSpPr>
          <p:cNvPr id="3" name="Content Placeholder 2"/>
          <p:cNvSpPr>
            <a:spLocks noGrp="1"/>
          </p:cNvSpPr>
          <p:nvPr>
            <p:ph idx="1"/>
          </p:nvPr>
        </p:nvSpPr>
        <p:spPr>
          <a:xfrm>
            <a:off x="381000" y="990600"/>
            <a:ext cx="8534400" cy="5135563"/>
          </a:xfrm>
        </p:spPr>
        <p:txBody>
          <a:bodyPr>
            <a:normAutofit fontScale="55000" lnSpcReduction="20000"/>
          </a:bodyPr>
          <a:lstStyle/>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int</a:t>
            </a:r>
            <a:r>
              <a:rPr lang="en-IN" dirty="0"/>
              <a:t> *</a:t>
            </a:r>
            <a:r>
              <a:rPr lang="en-IN" dirty="0" err="1"/>
              <a:t>ptr</a:t>
            </a:r>
            <a:r>
              <a:rPr lang="en-IN" dirty="0"/>
              <a:t>;</a:t>
            </a:r>
          </a:p>
          <a:p>
            <a:pPr marL="0" indent="0">
              <a:buNone/>
            </a:pPr>
            <a:r>
              <a:rPr lang="en-IN" dirty="0"/>
              <a:t>    {</a:t>
            </a:r>
          </a:p>
          <a:p>
            <a:pPr marL="0" indent="0">
              <a:buNone/>
            </a:pPr>
            <a:r>
              <a:rPr lang="en-IN" dirty="0"/>
              <a:t>        </a:t>
            </a:r>
            <a:r>
              <a:rPr lang="en-IN" dirty="0" err="1"/>
              <a:t>int</a:t>
            </a:r>
            <a:r>
              <a:rPr lang="en-IN" dirty="0"/>
              <a:t> </a:t>
            </a:r>
            <a:r>
              <a:rPr lang="en-IN" dirty="0" err="1"/>
              <a:t>val</a:t>
            </a:r>
            <a:r>
              <a:rPr lang="en-IN" dirty="0"/>
              <a:t>=23;</a:t>
            </a:r>
          </a:p>
          <a:p>
            <a:pPr marL="0" indent="0">
              <a:buNone/>
            </a:pPr>
            <a:r>
              <a:rPr lang="en-IN" dirty="0"/>
              <a:t>        </a:t>
            </a:r>
            <a:r>
              <a:rPr lang="en-IN" dirty="0" err="1"/>
              <a:t>ptr</a:t>
            </a:r>
            <a:r>
              <a:rPr lang="en-IN" dirty="0"/>
              <a:t>=&amp;</a:t>
            </a:r>
            <a:r>
              <a:rPr lang="en-IN" dirty="0" err="1"/>
              <a:t>val</a:t>
            </a:r>
            <a:r>
              <a:rPr lang="en-IN" dirty="0"/>
              <a:t>;</a:t>
            </a:r>
          </a:p>
          <a:p>
            <a:pPr marL="0" indent="0">
              <a:buNone/>
            </a:pPr>
            <a:r>
              <a:rPr lang="en-IN" dirty="0"/>
              <a:t>        </a:t>
            </a:r>
            <a:r>
              <a:rPr lang="en-IN" dirty="0" err="1"/>
              <a:t>printf</a:t>
            </a:r>
            <a:r>
              <a:rPr lang="en-IN" dirty="0"/>
              <a:t>("\</a:t>
            </a:r>
            <a:r>
              <a:rPr lang="en-IN" dirty="0" err="1"/>
              <a:t>n%d</a:t>
            </a:r>
            <a:r>
              <a:rPr lang="en-IN" dirty="0"/>
              <a:t>",*</a:t>
            </a:r>
            <a:r>
              <a:rPr lang="en-IN" dirty="0" err="1"/>
              <a:t>ptr</a:t>
            </a:r>
            <a:r>
              <a:rPr lang="en-IN" dirty="0"/>
              <a:t>);// 23 is printed</a:t>
            </a:r>
          </a:p>
          <a:p>
            <a:pPr marL="0" indent="0">
              <a:buNone/>
            </a:pPr>
            <a:r>
              <a:rPr lang="en-IN" dirty="0"/>
              <a:t>        </a:t>
            </a:r>
            <a:r>
              <a:rPr lang="en-IN" dirty="0" err="1"/>
              <a:t>printf</a:t>
            </a:r>
            <a:r>
              <a:rPr lang="en-IN" dirty="0"/>
              <a:t>("\</a:t>
            </a:r>
            <a:r>
              <a:rPr lang="en-IN" dirty="0" err="1"/>
              <a:t>n%u</a:t>
            </a:r>
            <a:r>
              <a:rPr lang="en-IN" dirty="0"/>
              <a:t>",</a:t>
            </a:r>
            <a:r>
              <a:rPr lang="en-IN" dirty="0" err="1"/>
              <a:t>ptr</a:t>
            </a:r>
            <a:r>
              <a:rPr lang="en-IN" dirty="0"/>
              <a:t>);// Address of </a:t>
            </a:r>
            <a:r>
              <a:rPr lang="en-IN" dirty="0" err="1"/>
              <a:t>val</a:t>
            </a:r>
            <a:r>
              <a:rPr lang="en-IN" dirty="0"/>
              <a:t> is printed</a:t>
            </a:r>
          </a:p>
          <a:p>
            <a:pPr marL="0" indent="0">
              <a:buNone/>
            </a:pPr>
            <a:r>
              <a:rPr lang="en-IN" dirty="0"/>
              <a:t>    }</a:t>
            </a:r>
          </a:p>
          <a:p>
            <a:pPr marL="0" indent="0">
              <a:buNone/>
            </a:pPr>
            <a:r>
              <a:rPr lang="en-IN" dirty="0"/>
              <a:t>    </a:t>
            </a:r>
            <a:r>
              <a:rPr lang="en-IN" dirty="0" err="1"/>
              <a:t>printf</a:t>
            </a:r>
            <a:r>
              <a:rPr lang="en-IN" dirty="0"/>
              <a:t>("\</a:t>
            </a:r>
            <a:r>
              <a:rPr lang="en-IN" dirty="0" err="1"/>
              <a:t>n%u</a:t>
            </a:r>
            <a:r>
              <a:rPr lang="en-IN" dirty="0"/>
              <a:t>",</a:t>
            </a:r>
            <a:r>
              <a:rPr lang="en-IN" dirty="0" err="1"/>
              <a:t>ptr</a:t>
            </a:r>
            <a:r>
              <a:rPr lang="en-IN" dirty="0"/>
              <a:t>);// Same address is printed, even </a:t>
            </a:r>
            <a:r>
              <a:rPr lang="en-IN" dirty="0" err="1"/>
              <a:t>val</a:t>
            </a:r>
            <a:r>
              <a:rPr lang="en-IN" dirty="0"/>
              <a:t> is destroyed, hence </a:t>
            </a:r>
            <a:r>
              <a:rPr lang="en-IN" dirty="0" err="1"/>
              <a:t>ptr</a:t>
            </a:r>
            <a:r>
              <a:rPr lang="en-IN" dirty="0"/>
              <a:t> is dangling pointer</a:t>
            </a:r>
          </a:p>
          <a:p>
            <a:pPr marL="0" indent="0">
              <a:buNone/>
            </a:pPr>
            <a:r>
              <a:rPr lang="en-IN" dirty="0"/>
              <a:t>    </a:t>
            </a:r>
            <a:r>
              <a:rPr lang="en-IN" dirty="0" err="1"/>
              <a:t>ptr</a:t>
            </a:r>
            <a:r>
              <a:rPr lang="en-IN" dirty="0"/>
              <a:t>=NULL;//Solution</a:t>
            </a:r>
          </a:p>
          <a:p>
            <a:pPr marL="0" indent="0">
              <a:buNone/>
            </a:pPr>
            <a:r>
              <a:rPr lang="en-IN" dirty="0"/>
              <a:t>    </a:t>
            </a:r>
            <a:r>
              <a:rPr lang="en-IN" dirty="0" err="1"/>
              <a:t>printf</a:t>
            </a:r>
            <a:r>
              <a:rPr lang="en-IN" dirty="0"/>
              <a:t>("\</a:t>
            </a:r>
            <a:r>
              <a:rPr lang="en-IN" dirty="0" err="1"/>
              <a:t>n%u</a:t>
            </a:r>
            <a:r>
              <a:rPr lang="en-IN" dirty="0"/>
              <a:t>",</a:t>
            </a:r>
            <a:r>
              <a:rPr lang="en-IN" dirty="0" err="1"/>
              <a:t>ptr</a:t>
            </a:r>
            <a:r>
              <a:rPr lang="en-IN" dirty="0"/>
              <a:t>);// Now </a:t>
            </a:r>
            <a:r>
              <a:rPr lang="en-IN" dirty="0" err="1"/>
              <a:t>ptr</a:t>
            </a:r>
            <a:r>
              <a:rPr lang="en-IN" dirty="0"/>
              <a:t> is not a dangling pointer[0 address value is printed]</a:t>
            </a:r>
          </a:p>
          <a:p>
            <a:pPr marL="0" indent="0">
              <a:buNone/>
            </a:pPr>
            <a:r>
              <a:rPr lang="en-IN" dirty="0"/>
              <a:t>    return 0;</a:t>
            </a:r>
          </a:p>
          <a:p>
            <a:pPr marL="0" indent="0">
              <a:buNone/>
            </a:pPr>
            <a:r>
              <a:rPr lang="en-IN" dirty="0"/>
              <a:t>}</a:t>
            </a:r>
          </a:p>
          <a:p>
            <a:endParaRPr lang="en-IN" dirty="0"/>
          </a:p>
        </p:txBody>
      </p:sp>
    </p:spTree>
    <p:extLst>
      <p:ext uri="{BB962C8B-B14F-4D97-AF65-F5344CB8AC3E}">
        <p14:creationId xmlns:p14="http://schemas.microsoft.com/office/powerpoint/2010/main" val="3764565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105775" cy="1022350"/>
          </a:xfrm>
        </p:spPr>
        <p:txBody>
          <a:bodyPr>
            <a:normAutofit/>
          </a:bodyPr>
          <a:lstStyle/>
          <a:p>
            <a:r>
              <a:rPr lang="en-US" dirty="0"/>
              <a:t>Rules for naming a Variable</a:t>
            </a:r>
          </a:p>
        </p:txBody>
      </p:sp>
      <p:graphicFrame>
        <p:nvGraphicFramePr>
          <p:cNvPr id="6" name="Content Placeholder 5"/>
          <p:cNvGraphicFramePr>
            <a:graphicFrameLocks noGrp="1"/>
          </p:cNvGraphicFramePr>
          <p:nvPr>
            <p:ph idx="1"/>
          </p:nvPr>
        </p:nvGraphicFramePr>
        <p:xfrm>
          <a:off x="457200" y="1604963"/>
          <a:ext cx="8105775" cy="4643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1800" b="1" dirty="0"/>
              <a:t>Dangling pointer-Example 2[Runtime/or Dynamic memory allocation  case]</a:t>
            </a:r>
            <a:br>
              <a:rPr lang="en-IN" sz="1800" b="1" dirty="0"/>
            </a:br>
            <a:r>
              <a:rPr lang="en-IN" sz="1800" b="1" dirty="0"/>
              <a:t>When free() function is called</a:t>
            </a:r>
          </a:p>
        </p:txBody>
      </p:sp>
      <p:sp>
        <p:nvSpPr>
          <p:cNvPr id="3" name="Content Placeholder 2"/>
          <p:cNvSpPr>
            <a:spLocks noGrp="1"/>
          </p:cNvSpPr>
          <p:nvPr>
            <p:ph idx="1"/>
          </p:nvPr>
        </p:nvSpPr>
        <p:spPr>
          <a:xfrm>
            <a:off x="304800" y="1219200"/>
            <a:ext cx="8534400" cy="5486400"/>
          </a:xfrm>
        </p:spPr>
        <p:txBody>
          <a:bodyPr>
            <a:normAutofit fontScale="47500" lnSpcReduction="20000"/>
          </a:bodyPr>
          <a:lstStyle/>
          <a:p>
            <a:pPr marL="0" indent="0">
              <a:buNone/>
            </a:pPr>
            <a:r>
              <a:rPr lang="en-IN" dirty="0"/>
              <a:t>// </a:t>
            </a:r>
            <a:r>
              <a:rPr lang="en-IN" dirty="0" err="1"/>
              <a:t>Deallocating</a:t>
            </a:r>
            <a:r>
              <a:rPr lang="en-IN" dirty="0"/>
              <a:t> a memory pointed by </a:t>
            </a:r>
            <a:r>
              <a:rPr lang="en-IN" dirty="0" err="1"/>
              <a:t>ptr</a:t>
            </a:r>
            <a:r>
              <a:rPr lang="en-IN" dirty="0"/>
              <a:t> causes</a:t>
            </a:r>
          </a:p>
          <a:p>
            <a:pPr marL="0" indent="0">
              <a:buNone/>
            </a:pPr>
            <a:r>
              <a:rPr lang="en-IN" dirty="0"/>
              <a:t>// dangling pointer</a:t>
            </a:r>
          </a:p>
          <a:p>
            <a:pPr marL="0" indent="0">
              <a:buNone/>
            </a:pPr>
            <a:r>
              <a:rPr lang="en-IN" dirty="0"/>
              <a:t>#include &lt;</a:t>
            </a:r>
            <a:r>
              <a:rPr lang="en-IN" dirty="0" err="1"/>
              <a:t>stdlib.h</a:t>
            </a:r>
            <a:r>
              <a:rPr lang="en-IN" dirty="0"/>
              <a:t>&gt;</a:t>
            </a:r>
          </a:p>
          <a:p>
            <a:pPr marL="0" indent="0">
              <a:buNone/>
            </a:pPr>
            <a:r>
              <a:rPr lang="en-IN" dirty="0"/>
              <a:t>#include &lt;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a:t>    </a:t>
            </a:r>
          </a:p>
          <a:p>
            <a:pPr marL="0" indent="0">
              <a:buNone/>
            </a:pPr>
            <a:r>
              <a:rPr lang="en-IN" dirty="0"/>
              <a:t>	</a:t>
            </a:r>
            <a:r>
              <a:rPr lang="en-IN" dirty="0" err="1"/>
              <a:t>int</a:t>
            </a:r>
            <a:r>
              <a:rPr lang="en-IN" dirty="0"/>
              <a:t> n=1;</a:t>
            </a:r>
          </a:p>
          <a:p>
            <a:pPr marL="0" indent="0">
              <a:buNone/>
            </a:pPr>
            <a:r>
              <a:rPr lang="en-IN" dirty="0"/>
              <a:t>	</a:t>
            </a:r>
            <a:r>
              <a:rPr lang="en-IN" dirty="0" err="1"/>
              <a:t>int</a:t>
            </a:r>
            <a:r>
              <a:rPr lang="en-IN" dirty="0"/>
              <a:t> *</a:t>
            </a:r>
            <a:r>
              <a:rPr lang="en-IN" dirty="0" err="1"/>
              <a:t>ptr</a:t>
            </a:r>
            <a:r>
              <a:rPr lang="en-IN" dirty="0"/>
              <a:t> = (</a:t>
            </a:r>
            <a:r>
              <a:rPr lang="en-IN" dirty="0" err="1"/>
              <a:t>int</a:t>
            </a:r>
            <a:r>
              <a:rPr lang="en-IN" dirty="0"/>
              <a:t> *)</a:t>
            </a:r>
            <a:r>
              <a:rPr lang="en-IN" dirty="0" err="1"/>
              <a:t>malloc</a:t>
            </a:r>
            <a:r>
              <a:rPr lang="en-IN" dirty="0"/>
              <a:t>(n*</a:t>
            </a:r>
            <a:r>
              <a:rPr lang="en-IN" dirty="0" err="1"/>
              <a:t>sizeof</a:t>
            </a:r>
            <a:r>
              <a:rPr lang="en-IN" dirty="0"/>
              <a:t>(</a:t>
            </a:r>
            <a:r>
              <a:rPr lang="en-IN" dirty="0" err="1"/>
              <a:t>int</a:t>
            </a:r>
            <a:r>
              <a:rPr lang="en-IN" dirty="0"/>
              <a:t>));</a:t>
            </a:r>
          </a:p>
          <a:p>
            <a:pPr marL="0" indent="0">
              <a:buNone/>
            </a:pPr>
            <a:r>
              <a:rPr lang="en-IN" dirty="0"/>
              <a:t>	*</a:t>
            </a:r>
            <a:r>
              <a:rPr lang="en-IN" dirty="0" err="1"/>
              <a:t>ptr</a:t>
            </a:r>
            <a:r>
              <a:rPr lang="en-IN" dirty="0"/>
              <a:t>=6;    </a:t>
            </a:r>
          </a:p>
          <a:p>
            <a:pPr marL="0" indent="0">
              <a:buNone/>
            </a:pPr>
            <a:r>
              <a:rPr lang="en-IN" dirty="0"/>
              <a:t>    </a:t>
            </a:r>
            <a:r>
              <a:rPr lang="en-IN" dirty="0" err="1"/>
              <a:t>printf</a:t>
            </a:r>
            <a:r>
              <a:rPr lang="en-IN" dirty="0"/>
              <a:t>("%d",*</a:t>
            </a:r>
            <a:r>
              <a:rPr lang="en-IN" dirty="0" err="1"/>
              <a:t>ptr</a:t>
            </a:r>
            <a:r>
              <a:rPr lang="en-IN" dirty="0"/>
              <a:t>);//6 is printed</a:t>
            </a:r>
          </a:p>
          <a:p>
            <a:pPr marL="0" indent="0">
              <a:buNone/>
            </a:pPr>
            <a:r>
              <a:rPr lang="en-IN" dirty="0"/>
              <a:t>    </a:t>
            </a:r>
            <a:r>
              <a:rPr lang="en-IN" dirty="0" err="1"/>
              <a:t>printf</a:t>
            </a:r>
            <a:r>
              <a:rPr lang="en-IN" dirty="0"/>
              <a:t>("\</a:t>
            </a:r>
            <a:r>
              <a:rPr lang="en-IN" dirty="0" err="1"/>
              <a:t>n%d</a:t>
            </a:r>
            <a:r>
              <a:rPr lang="en-IN" dirty="0"/>
              <a:t>",</a:t>
            </a:r>
            <a:r>
              <a:rPr lang="en-IN" dirty="0" err="1"/>
              <a:t>ptr</a:t>
            </a:r>
            <a:r>
              <a:rPr lang="en-IN" dirty="0"/>
              <a:t>);//Printing address hold by pointer before </a:t>
            </a:r>
            <a:r>
              <a:rPr lang="en-IN" dirty="0" err="1"/>
              <a:t>deallocation</a:t>
            </a:r>
            <a:endParaRPr lang="en-IN" dirty="0"/>
          </a:p>
          <a:p>
            <a:pPr marL="0" indent="0">
              <a:buNone/>
            </a:pPr>
            <a:r>
              <a:rPr lang="en-IN" dirty="0"/>
              <a:t>    free(</a:t>
            </a:r>
            <a:r>
              <a:rPr lang="en-IN" dirty="0" err="1"/>
              <a:t>ptr</a:t>
            </a:r>
            <a:r>
              <a:rPr lang="en-IN" dirty="0"/>
              <a:t>); </a:t>
            </a:r>
          </a:p>
          <a:p>
            <a:pPr marL="0" indent="0">
              <a:buNone/>
            </a:pPr>
            <a:r>
              <a:rPr lang="en-IN" dirty="0"/>
              <a:t>    </a:t>
            </a:r>
            <a:r>
              <a:rPr lang="en-IN" dirty="0" err="1"/>
              <a:t>printf</a:t>
            </a:r>
            <a:r>
              <a:rPr lang="en-IN" dirty="0"/>
              <a:t>("\</a:t>
            </a:r>
            <a:r>
              <a:rPr lang="en-IN" dirty="0" err="1"/>
              <a:t>n%d</a:t>
            </a:r>
            <a:r>
              <a:rPr lang="en-IN" dirty="0"/>
              <a:t>",</a:t>
            </a:r>
            <a:r>
              <a:rPr lang="en-IN" dirty="0" err="1"/>
              <a:t>ptr</a:t>
            </a:r>
            <a:r>
              <a:rPr lang="en-IN" dirty="0"/>
              <a:t>);//Same address will be printed(Dangling pointer)</a:t>
            </a:r>
          </a:p>
          <a:p>
            <a:pPr marL="0" indent="0">
              <a:buNone/>
            </a:pPr>
            <a:r>
              <a:rPr lang="en-IN" dirty="0"/>
              <a:t>   //SOLUTION</a:t>
            </a:r>
          </a:p>
          <a:p>
            <a:pPr marL="0" indent="0">
              <a:buNone/>
            </a:pPr>
            <a:r>
              <a:rPr lang="en-IN" dirty="0"/>
              <a:t>   </a:t>
            </a:r>
            <a:r>
              <a:rPr lang="en-IN" dirty="0" err="1"/>
              <a:t>ptr</a:t>
            </a:r>
            <a:r>
              <a:rPr lang="en-IN" dirty="0"/>
              <a:t> = NULL;//Pointer is now changed to NULL pointer</a:t>
            </a:r>
          </a:p>
          <a:p>
            <a:pPr marL="0" indent="0">
              <a:buNone/>
            </a:pPr>
            <a:r>
              <a:rPr lang="en-IN" dirty="0"/>
              <a:t>   </a:t>
            </a:r>
            <a:r>
              <a:rPr lang="en-IN" dirty="0" err="1"/>
              <a:t>printf</a:t>
            </a:r>
            <a:r>
              <a:rPr lang="en-IN" dirty="0"/>
              <a:t>("\</a:t>
            </a:r>
            <a:r>
              <a:rPr lang="en-IN" dirty="0" err="1"/>
              <a:t>n%d</a:t>
            </a:r>
            <a:r>
              <a:rPr lang="en-IN" dirty="0"/>
              <a:t>",</a:t>
            </a:r>
            <a:r>
              <a:rPr lang="en-IN" dirty="0" err="1"/>
              <a:t>ptr</a:t>
            </a:r>
            <a:r>
              <a:rPr lang="en-IN" dirty="0"/>
              <a:t>);//0 will be printed</a:t>
            </a:r>
          </a:p>
          <a:p>
            <a:pPr marL="0" indent="0">
              <a:buNone/>
            </a:pPr>
            <a:r>
              <a:rPr lang="en-IN" dirty="0"/>
              <a:t>   return 0;</a:t>
            </a:r>
          </a:p>
          <a:p>
            <a:pPr marL="0" indent="0">
              <a:buNone/>
            </a:pPr>
            <a:r>
              <a:rPr lang="en-IN" dirty="0"/>
              <a:t>}</a:t>
            </a:r>
          </a:p>
          <a:p>
            <a:endParaRPr lang="en-IN" dirty="0"/>
          </a:p>
        </p:txBody>
      </p:sp>
    </p:spTree>
    <p:extLst>
      <p:ext uri="{BB962C8B-B14F-4D97-AF65-F5344CB8AC3E}">
        <p14:creationId xmlns:p14="http://schemas.microsoft.com/office/powerpoint/2010/main" val="326578530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Example-1-Passing pointer to a function(or call by reference)</a:t>
            </a:r>
          </a:p>
        </p:txBody>
      </p:sp>
      <p:sp>
        <p:nvSpPr>
          <p:cNvPr id="3" name="Content Placeholder 2"/>
          <p:cNvSpPr>
            <a:spLocks noGrp="1"/>
          </p:cNvSpPr>
          <p:nvPr>
            <p:ph idx="1"/>
          </p:nvPr>
        </p:nvSpPr>
        <p:spPr>
          <a:xfrm>
            <a:off x="457200" y="1600200"/>
            <a:ext cx="8229600" cy="4876800"/>
          </a:xfrm>
        </p:spPr>
        <p:txBody>
          <a:bodyPr>
            <a:normAutofit fontScale="47500" lnSpcReduction="20000"/>
          </a:bodyPr>
          <a:lstStyle/>
          <a:p>
            <a:pPr marL="0" indent="0">
              <a:buNone/>
            </a:pPr>
            <a:r>
              <a:rPr lang="en-IN" dirty="0"/>
              <a:t>//Passing arguments to function using pointers</a:t>
            </a:r>
          </a:p>
          <a:p>
            <a:pPr marL="0" indent="0">
              <a:buNone/>
            </a:pPr>
            <a:r>
              <a:rPr lang="en-IN" dirty="0"/>
              <a:t>#include&lt;</a:t>
            </a:r>
            <a:r>
              <a:rPr lang="en-IN" dirty="0" err="1"/>
              <a:t>stdio.h</a:t>
            </a:r>
            <a:r>
              <a:rPr lang="en-IN" dirty="0"/>
              <a:t>&gt;</a:t>
            </a:r>
          </a:p>
          <a:p>
            <a:pPr marL="0" indent="0">
              <a:buNone/>
            </a:pPr>
            <a:r>
              <a:rPr lang="en-IN" dirty="0"/>
              <a:t>void sum(</a:t>
            </a:r>
            <a:r>
              <a:rPr lang="en-IN" dirty="0" err="1"/>
              <a:t>int</a:t>
            </a:r>
            <a:r>
              <a:rPr lang="en-IN" dirty="0"/>
              <a:t> *</a:t>
            </a:r>
            <a:r>
              <a:rPr lang="en-IN" dirty="0" err="1"/>
              <a:t>a,int</a:t>
            </a:r>
            <a:r>
              <a:rPr lang="en-IN" dirty="0"/>
              <a:t> *</a:t>
            </a:r>
            <a:r>
              <a:rPr lang="en-IN" dirty="0" err="1"/>
              <a:t>b,int</a:t>
            </a:r>
            <a:r>
              <a:rPr lang="en-IN" dirty="0"/>
              <a:t> *t);</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int</a:t>
            </a:r>
            <a:r>
              <a:rPr lang="en-IN" dirty="0"/>
              <a:t> num1,num2,total;</a:t>
            </a:r>
          </a:p>
          <a:p>
            <a:pPr marL="0" indent="0">
              <a:buNone/>
            </a:pPr>
            <a:r>
              <a:rPr lang="en-IN" dirty="0"/>
              <a:t>	</a:t>
            </a:r>
            <a:r>
              <a:rPr lang="en-IN" dirty="0" err="1"/>
              <a:t>printf</a:t>
            </a:r>
            <a:r>
              <a:rPr lang="en-IN" dirty="0"/>
              <a:t>("\n Enter the first number:");</a:t>
            </a:r>
          </a:p>
          <a:p>
            <a:pPr marL="0" indent="0">
              <a:buNone/>
            </a:pPr>
            <a:r>
              <a:rPr lang="en-IN" dirty="0"/>
              <a:t>	</a:t>
            </a:r>
            <a:r>
              <a:rPr lang="en-IN" dirty="0" err="1"/>
              <a:t>scanf</a:t>
            </a:r>
            <a:r>
              <a:rPr lang="en-IN" dirty="0"/>
              <a:t>("%d",&amp;num1);</a:t>
            </a:r>
          </a:p>
          <a:p>
            <a:pPr marL="0" indent="0">
              <a:buNone/>
            </a:pPr>
            <a:r>
              <a:rPr lang="en-IN" dirty="0"/>
              <a:t>	</a:t>
            </a:r>
            <a:r>
              <a:rPr lang="en-IN" dirty="0" err="1"/>
              <a:t>printf</a:t>
            </a:r>
            <a:r>
              <a:rPr lang="en-IN" dirty="0"/>
              <a:t>("\n Enter the second number:");</a:t>
            </a:r>
          </a:p>
          <a:p>
            <a:pPr marL="0" indent="0">
              <a:buNone/>
            </a:pPr>
            <a:r>
              <a:rPr lang="en-IN" dirty="0"/>
              <a:t>	</a:t>
            </a:r>
            <a:r>
              <a:rPr lang="en-IN" dirty="0" err="1"/>
              <a:t>scanf</a:t>
            </a:r>
            <a:r>
              <a:rPr lang="en-IN" dirty="0"/>
              <a:t>("%d",&amp;num2);</a:t>
            </a:r>
          </a:p>
          <a:p>
            <a:pPr marL="0" indent="0">
              <a:buNone/>
            </a:pPr>
            <a:r>
              <a:rPr lang="en-IN" dirty="0"/>
              <a:t>	sum(&amp;num1,&amp;num2,&amp;total);</a:t>
            </a:r>
          </a:p>
          <a:p>
            <a:pPr marL="0" indent="0">
              <a:buNone/>
            </a:pPr>
            <a:r>
              <a:rPr lang="en-IN" dirty="0"/>
              <a:t>	</a:t>
            </a:r>
            <a:r>
              <a:rPr lang="en-IN" dirty="0" err="1"/>
              <a:t>printf</a:t>
            </a:r>
            <a:r>
              <a:rPr lang="en-IN" dirty="0"/>
              <a:t>("\n Total=%</a:t>
            </a:r>
            <a:r>
              <a:rPr lang="en-IN" dirty="0" err="1"/>
              <a:t>d",total</a:t>
            </a:r>
            <a:r>
              <a:rPr lang="en-IN" dirty="0"/>
              <a:t>);</a:t>
            </a:r>
          </a:p>
          <a:p>
            <a:pPr marL="0" indent="0">
              <a:buNone/>
            </a:pPr>
            <a:r>
              <a:rPr lang="en-IN" dirty="0"/>
              <a:t>	return 0;</a:t>
            </a:r>
          </a:p>
          <a:p>
            <a:pPr marL="0" indent="0">
              <a:buNone/>
            </a:pPr>
            <a:r>
              <a:rPr lang="en-IN" dirty="0"/>
              <a:t>}</a:t>
            </a:r>
          </a:p>
          <a:p>
            <a:pPr marL="0" indent="0">
              <a:buNone/>
            </a:pPr>
            <a:r>
              <a:rPr lang="en-IN" dirty="0"/>
              <a:t>void sum(</a:t>
            </a:r>
            <a:r>
              <a:rPr lang="en-IN" dirty="0" err="1"/>
              <a:t>int</a:t>
            </a:r>
            <a:r>
              <a:rPr lang="en-IN" dirty="0"/>
              <a:t> *</a:t>
            </a:r>
            <a:r>
              <a:rPr lang="en-IN" dirty="0" err="1"/>
              <a:t>a,int</a:t>
            </a:r>
            <a:r>
              <a:rPr lang="en-IN" dirty="0"/>
              <a:t> *</a:t>
            </a:r>
            <a:r>
              <a:rPr lang="en-IN" dirty="0" err="1"/>
              <a:t>b,int</a:t>
            </a:r>
            <a:r>
              <a:rPr lang="en-IN" dirty="0"/>
              <a:t> *t)</a:t>
            </a:r>
          </a:p>
          <a:p>
            <a:pPr marL="0" indent="0">
              <a:buNone/>
            </a:pPr>
            <a:r>
              <a:rPr lang="en-IN" dirty="0"/>
              <a:t>{</a:t>
            </a:r>
          </a:p>
          <a:p>
            <a:pPr marL="0" indent="0">
              <a:buNone/>
            </a:pPr>
            <a:r>
              <a:rPr lang="en-IN" dirty="0"/>
              <a:t>	*t=*a+*b;</a:t>
            </a:r>
          </a:p>
          <a:p>
            <a:pPr marL="0" indent="0">
              <a:buNone/>
            </a:pPr>
            <a:r>
              <a:rPr lang="en-IN" dirty="0"/>
              <a:t>}</a:t>
            </a:r>
          </a:p>
          <a:p>
            <a:endParaRPr lang="en-IN" dirty="0"/>
          </a:p>
        </p:txBody>
      </p:sp>
    </p:spTree>
    <p:extLst>
      <p:ext uri="{BB962C8B-B14F-4D97-AF65-F5344CB8AC3E}">
        <p14:creationId xmlns:p14="http://schemas.microsoft.com/office/powerpoint/2010/main" val="359551233"/>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Example-2-Passing pointer to a function(or call by reference)</a:t>
            </a:r>
            <a:endParaRPr lang="en-IN" sz="2400" dirty="0"/>
          </a:p>
        </p:txBody>
      </p:sp>
      <p:sp>
        <p:nvSpPr>
          <p:cNvPr id="3" name="Content Placeholder 2"/>
          <p:cNvSpPr>
            <a:spLocks noGrp="1"/>
          </p:cNvSpPr>
          <p:nvPr>
            <p:ph idx="1"/>
          </p:nvPr>
        </p:nvSpPr>
        <p:spPr>
          <a:xfrm>
            <a:off x="457200" y="1143000"/>
            <a:ext cx="8229600" cy="5410200"/>
          </a:xfrm>
        </p:spPr>
        <p:txBody>
          <a:bodyPr>
            <a:normAutofit fontScale="40000" lnSpcReduction="20000"/>
          </a:bodyPr>
          <a:lstStyle/>
          <a:p>
            <a:pPr marL="0" indent="0">
              <a:buNone/>
            </a:pPr>
            <a:r>
              <a:rPr lang="en-IN" dirty="0"/>
              <a:t>#include&lt;</a:t>
            </a:r>
            <a:r>
              <a:rPr lang="en-IN" dirty="0" err="1"/>
              <a:t>stdio.h</a:t>
            </a:r>
            <a:r>
              <a:rPr lang="en-IN" dirty="0"/>
              <a:t>&gt;</a:t>
            </a:r>
          </a:p>
          <a:p>
            <a:pPr marL="0" indent="0">
              <a:buNone/>
            </a:pPr>
            <a:r>
              <a:rPr lang="en-IN" dirty="0"/>
              <a:t>void read(float *</a:t>
            </a:r>
            <a:r>
              <a:rPr lang="en-IN" dirty="0" err="1"/>
              <a:t>b,float</a:t>
            </a:r>
            <a:r>
              <a:rPr lang="en-IN" dirty="0"/>
              <a:t> *h);</a:t>
            </a:r>
          </a:p>
          <a:p>
            <a:pPr marL="0" indent="0">
              <a:buNone/>
            </a:pPr>
            <a:r>
              <a:rPr lang="en-IN" dirty="0"/>
              <a:t>void </a:t>
            </a:r>
            <a:r>
              <a:rPr lang="en-IN" dirty="0" err="1"/>
              <a:t>calculate_area</a:t>
            </a:r>
            <a:r>
              <a:rPr lang="en-IN" dirty="0"/>
              <a:t>(float *</a:t>
            </a:r>
            <a:r>
              <a:rPr lang="en-IN" dirty="0" err="1"/>
              <a:t>b,float</a:t>
            </a:r>
            <a:r>
              <a:rPr lang="en-IN" dirty="0"/>
              <a:t> *</a:t>
            </a:r>
            <a:r>
              <a:rPr lang="en-IN" dirty="0" err="1"/>
              <a:t>h,float</a:t>
            </a:r>
            <a:r>
              <a:rPr lang="en-IN" dirty="0"/>
              <a:t> *a);</a:t>
            </a:r>
          </a:p>
          <a:p>
            <a:pPr marL="0" indent="0">
              <a:buNone/>
            </a:pPr>
            <a:r>
              <a:rPr lang="en-IN" dirty="0" err="1"/>
              <a:t>int</a:t>
            </a:r>
            <a:r>
              <a:rPr lang="en-IN" dirty="0"/>
              <a:t> main()</a:t>
            </a:r>
          </a:p>
          <a:p>
            <a:pPr marL="0" indent="0">
              <a:buNone/>
            </a:pPr>
            <a:r>
              <a:rPr lang="en-IN" dirty="0"/>
              <a:t>{</a:t>
            </a:r>
          </a:p>
          <a:p>
            <a:pPr marL="0" indent="0">
              <a:buNone/>
            </a:pPr>
            <a:r>
              <a:rPr lang="en-IN" dirty="0"/>
              <a:t>	float </a:t>
            </a:r>
            <a:r>
              <a:rPr lang="en-IN" dirty="0" err="1"/>
              <a:t>base,height,area</a:t>
            </a:r>
            <a:r>
              <a:rPr lang="en-IN" dirty="0"/>
              <a:t>;</a:t>
            </a:r>
          </a:p>
          <a:p>
            <a:pPr marL="0" indent="0">
              <a:buNone/>
            </a:pPr>
            <a:r>
              <a:rPr lang="en-IN" dirty="0"/>
              <a:t>	read(&amp;</a:t>
            </a:r>
            <a:r>
              <a:rPr lang="en-IN" dirty="0" err="1"/>
              <a:t>base,&amp;height</a:t>
            </a:r>
            <a:r>
              <a:rPr lang="en-IN" dirty="0"/>
              <a:t>);</a:t>
            </a:r>
          </a:p>
          <a:p>
            <a:pPr marL="0" indent="0">
              <a:buNone/>
            </a:pPr>
            <a:r>
              <a:rPr lang="en-IN" dirty="0"/>
              <a:t>	</a:t>
            </a:r>
            <a:r>
              <a:rPr lang="en-IN" dirty="0" err="1"/>
              <a:t>calculate_area</a:t>
            </a:r>
            <a:r>
              <a:rPr lang="en-IN" dirty="0"/>
              <a:t>(&amp;</a:t>
            </a:r>
            <a:r>
              <a:rPr lang="en-IN" dirty="0" err="1"/>
              <a:t>base,&amp;height,&amp;area</a:t>
            </a:r>
            <a:r>
              <a:rPr lang="en-IN" dirty="0"/>
              <a:t>);</a:t>
            </a:r>
          </a:p>
          <a:p>
            <a:pPr marL="0" indent="0">
              <a:buNone/>
            </a:pPr>
            <a:r>
              <a:rPr lang="en-IN" dirty="0"/>
              <a:t>	</a:t>
            </a:r>
            <a:r>
              <a:rPr lang="en-IN" dirty="0" err="1"/>
              <a:t>printf</a:t>
            </a:r>
            <a:r>
              <a:rPr lang="en-IN" dirty="0"/>
              <a:t>("\n Area is :%</a:t>
            </a:r>
            <a:r>
              <a:rPr lang="en-IN" dirty="0" err="1"/>
              <a:t>f",area</a:t>
            </a:r>
            <a:r>
              <a:rPr lang="en-IN" dirty="0"/>
              <a:t>);</a:t>
            </a:r>
          </a:p>
          <a:p>
            <a:pPr marL="0" indent="0">
              <a:buNone/>
            </a:pPr>
            <a:r>
              <a:rPr lang="en-IN" dirty="0"/>
              <a:t>	return 0;</a:t>
            </a:r>
          </a:p>
          <a:p>
            <a:pPr marL="0" indent="0">
              <a:buNone/>
            </a:pPr>
            <a:r>
              <a:rPr lang="en-IN" dirty="0"/>
              <a:t>}</a:t>
            </a:r>
          </a:p>
          <a:p>
            <a:pPr marL="0" indent="0">
              <a:buNone/>
            </a:pPr>
            <a:r>
              <a:rPr lang="en-IN" dirty="0"/>
              <a:t>void read(float *</a:t>
            </a:r>
            <a:r>
              <a:rPr lang="en-IN" dirty="0" err="1"/>
              <a:t>b,float</a:t>
            </a:r>
            <a:r>
              <a:rPr lang="en-IN" dirty="0"/>
              <a:t> *h)</a:t>
            </a:r>
          </a:p>
          <a:p>
            <a:pPr marL="0" indent="0">
              <a:buNone/>
            </a:pPr>
            <a:r>
              <a:rPr lang="en-IN" dirty="0"/>
              <a:t>{</a:t>
            </a:r>
          </a:p>
          <a:p>
            <a:pPr marL="0" indent="0">
              <a:buNone/>
            </a:pPr>
            <a:r>
              <a:rPr lang="en-IN" dirty="0"/>
              <a:t>	</a:t>
            </a:r>
            <a:r>
              <a:rPr lang="en-IN" dirty="0" err="1"/>
              <a:t>printf</a:t>
            </a:r>
            <a:r>
              <a:rPr lang="en-IN" dirty="0"/>
              <a:t>("\n Enter the base of the triangle:");</a:t>
            </a:r>
          </a:p>
          <a:p>
            <a:pPr marL="0" indent="0">
              <a:buNone/>
            </a:pPr>
            <a:r>
              <a:rPr lang="en-IN" dirty="0"/>
              <a:t>	</a:t>
            </a:r>
            <a:r>
              <a:rPr lang="en-IN" dirty="0" err="1"/>
              <a:t>scanf</a:t>
            </a:r>
            <a:r>
              <a:rPr lang="en-IN" dirty="0"/>
              <a:t>("%</a:t>
            </a:r>
            <a:r>
              <a:rPr lang="en-IN" dirty="0" err="1"/>
              <a:t>f",b</a:t>
            </a:r>
            <a:r>
              <a:rPr lang="en-IN" dirty="0"/>
              <a:t>);</a:t>
            </a:r>
          </a:p>
          <a:p>
            <a:pPr marL="0" indent="0">
              <a:buNone/>
            </a:pPr>
            <a:r>
              <a:rPr lang="en-IN" dirty="0"/>
              <a:t>	</a:t>
            </a:r>
            <a:r>
              <a:rPr lang="en-IN" dirty="0" err="1"/>
              <a:t>printf</a:t>
            </a:r>
            <a:r>
              <a:rPr lang="en-IN" dirty="0"/>
              <a:t>("\n Enter the height of the triangle:");</a:t>
            </a:r>
          </a:p>
          <a:p>
            <a:pPr marL="0" indent="0">
              <a:buNone/>
            </a:pPr>
            <a:r>
              <a:rPr lang="en-IN" dirty="0"/>
              <a:t>	</a:t>
            </a:r>
            <a:r>
              <a:rPr lang="en-IN" dirty="0" err="1"/>
              <a:t>scanf</a:t>
            </a:r>
            <a:r>
              <a:rPr lang="en-IN" dirty="0"/>
              <a:t>("%</a:t>
            </a:r>
            <a:r>
              <a:rPr lang="en-IN" dirty="0" err="1"/>
              <a:t>f",h</a:t>
            </a:r>
            <a:r>
              <a:rPr lang="en-IN" dirty="0"/>
              <a:t>);</a:t>
            </a:r>
          </a:p>
          <a:p>
            <a:pPr marL="0" indent="0">
              <a:buNone/>
            </a:pPr>
            <a:r>
              <a:rPr lang="en-IN" dirty="0"/>
              <a:t>}</a:t>
            </a:r>
          </a:p>
          <a:p>
            <a:pPr marL="0" indent="0">
              <a:buNone/>
            </a:pPr>
            <a:r>
              <a:rPr lang="en-IN" dirty="0"/>
              <a:t>void </a:t>
            </a:r>
            <a:r>
              <a:rPr lang="en-IN" dirty="0" err="1"/>
              <a:t>calculate_area</a:t>
            </a:r>
            <a:r>
              <a:rPr lang="en-IN" dirty="0"/>
              <a:t>(float *</a:t>
            </a:r>
            <a:r>
              <a:rPr lang="en-IN" dirty="0" err="1"/>
              <a:t>b,float</a:t>
            </a:r>
            <a:r>
              <a:rPr lang="en-IN" dirty="0"/>
              <a:t> *</a:t>
            </a:r>
            <a:r>
              <a:rPr lang="en-IN" dirty="0" err="1"/>
              <a:t>h,float</a:t>
            </a:r>
            <a:r>
              <a:rPr lang="en-IN" dirty="0"/>
              <a:t> *a)</a:t>
            </a:r>
          </a:p>
          <a:p>
            <a:pPr marL="0" indent="0">
              <a:buNone/>
            </a:pPr>
            <a:r>
              <a:rPr lang="en-IN" dirty="0"/>
              <a:t>{</a:t>
            </a:r>
          </a:p>
          <a:p>
            <a:pPr marL="0" indent="0">
              <a:buNone/>
            </a:pPr>
            <a:r>
              <a:rPr lang="en-IN" dirty="0"/>
              <a:t>	*a=0.5*(*b)*(*h);</a:t>
            </a:r>
          </a:p>
          <a:p>
            <a:pPr marL="0" indent="0">
              <a:buNone/>
            </a:pPr>
            <a:r>
              <a:rPr lang="en-IN" dirty="0"/>
              <a:t>}</a:t>
            </a:r>
          </a:p>
          <a:p>
            <a:endParaRPr lang="en-IN" dirty="0"/>
          </a:p>
        </p:txBody>
      </p:sp>
    </p:spTree>
    <p:extLst>
      <p:ext uri="{BB962C8B-B14F-4D97-AF65-F5344CB8AC3E}">
        <p14:creationId xmlns:p14="http://schemas.microsoft.com/office/powerpoint/2010/main" val="281395803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Q1</a:t>
            </a:r>
          </a:p>
        </p:txBody>
      </p:sp>
      <p:sp>
        <p:nvSpPr>
          <p:cNvPr id="3" name="Content Placeholder 2"/>
          <p:cNvSpPr>
            <a:spLocks noGrp="1"/>
          </p:cNvSpPr>
          <p:nvPr>
            <p:ph idx="1"/>
          </p:nvPr>
        </p:nvSpPr>
        <p:spPr/>
        <p:txBody>
          <a:bodyPr>
            <a:normAutofit fontScale="62500" lnSpcReduction="20000"/>
          </a:bodyPr>
          <a:lstStyle/>
          <a:p>
            <a:pPr marL="0" indent="0">
              <a:buNone/>
            </a:pPr>
            <a:r>
              <a:rPr lang="en-IN" dirty="0"/>
              <a:t>What will be the output of the following C code?</a:t>
            </a:r>
          </a:p>
          <a:p>
            <a:pPr marL="0" indent="0">
              <a:buNone/>
            </a:pPr>
            <a:r>
              <a:rPr lang="en-IN" dirty="0"/>
              <a:t>    #include &lt;</a:t>
            </a:r>
            <a:r>
              <a:rPr lang="en-IN" dirty="0" err="1"/>
              <a:t>stdio.h</a:t>
            </a:r>
            <a:r>
              <a:rPr lang="en-IN" dirty="0"/>
              <a:t>&gt;</a:t>
            </a:r>
          </a:p>
          <a:p>
            <a:pPr marL="0" indent="0">
              <a:buNone/>
            </a:pPr>
            <a:r>
              <a:rPr lang="en-IN" dirty="0"/>
              <a:t>    </a:t>
            </a:r>
            <a:r>
              <a:rPr lang="en-IN" dirty="0" err="1"/>
              <a:t>int</a:t>
            </a:r>
            <a:r>
              <a:rPr lang="en-IN" dirty="0"/>
              <a:t> main()</a:t>
            </a:r>
          </a:p>
          <a:p>
            <a:pPr marL="0" indent="0">
              <a:buNone/>
            </a:pPr>
            <a:r>
              <a:rPr lang="en-IN" dirty="0"/>
              <a:t>    {</a:t>
            </a:r>
          </a:p>
          <a:p>
            <a:pPr marL="0" indent="0">
              <a:buNone/>
            </a:pPr>
            <a:r>
              <a:rPr lang="en-IN" dirty="0"/>
              <a:t>        </a:t>
            </a:r>
            <a:r>
              <a:rPr lang="en-IN" dirty="0" err="1"/>
              <a:t>int</a:t>
            </a:r>
            <a:r>
              <a:rPr lang="en-IN" dirty="0"/>
              <a:t> *</a:t>
            </a:r>
            <a:r>
              <a:rPr lang="en-IN" dirty="0" err="1"/>
              <a:t>ptr</a:t>
            </a:r>
            <a:r>
              <a:rPr lang="en-IN" dirty="0"/>
              <a:t>, a = 10;</a:t>
            </a:r>
          </a:p>
          <a:p>
            <a:pPr marL="0" indent="0">
              <a:buNone/>
            </a:pPr>
            <a:r>
              <a:rPr lang="en-IN" dirty="0"/>
              <a:t>        </a:t>
            </a:r>
            <a:r>
              <a:rPr lang="en-IN" dirty="0" err="1"/>
              <a:t>ptr</a:t>
            </a:r>
            <a:r>
              <a:rPr lang="en-IN" dirty="0"/>
              <a:t> = &amp;a;</a:t>
            </a:r>
          </a:p>
          <a:p>
            <a:pPr marL="0" indent="0">
              <a:buNone/>
            </a:pPr>
            <a:r>
              <a:rPr lang="en-IN" dirty="0"/>
              <a:t>        *</a:t>
            </a:r>
            <a:r>
              <a:rPr lang="en-IN" dirty="0" err="1"/>
              <a:t>ptr</a:t>
            </a:r>
            <a:r>
              <a:rPr lang="en-IN" dirty="0"/>
              <a:t> += 1;</a:t>
            </a:r>
          </a:p>
          <a:p>
            <a:pPr marL="0" indent="0">
              <a:buNone/>
            </a:pPr>
            <a:r>
              <a:rPr lang="en-IN" dirty="0"/>
              <a:t>        </a:t>
            </a:r>
            <a:r>
              <a:rPr lang="en-IN" dirty="0" err="1"/>
              <a:t>printf</a:t>
            </a:r>
            <a:r>
              <a:rPr lang="en-IN" dirty="0"/>
              <a:t>("%</a:t>
            </a:r>
            <a:r>
              <a:rPr lang="en-IN" dirty="0" err="1"/>
              <a:t>d,%d</a:t>
            </a:r>
            <a:r>
              <a:rPr lang="en-IN" dirty="0"/>
              <a:t>", *</a:t>
            </a:r>
            <a:r>
              <a:rPr lang="en-IN" dirty="0" err="1"/>
              <a:t>ptr</a:t>
            </a:r>
            <a:r>
              <a:rPr lang="en-IN" dirty="0"/>
              <a:t>, a);</a:t>
            </a:r>
          </a:p>
          <a:p>
            <a:pPr marL="0" indent="0">
              <a:buNone/>
            </a:pPr>
            <a:r>
              <a:rPr lang="en-IN" dirty="0"/>
              <a:t>    }</a:t>
            </a:r>
          </a:p>
          <a:p>
            <a:pPr marL="0" indent="0">
              <a:buNone/>
            </a:pPr>
            <a:r>
              <a:rPr lang="en-IN" dirty="0"/>
              <a:t>A. 10,10</a:t>
            </a:r>
          </a:p>
          <a:p>
            <a:pPr marL="0" indent="0">
              <a:buNone/>
            </a:pPr>
            <a:r>
              <a:rPr lang="en-IN" dirty="0"/>
              <a:t>B. 10,11</a:t>
            </a:r>
          </a:p>
          <a:p>
            <a:pPr marL="0" indent="0">
              <a:buNone/>
            </a:pPr>
            <a:r>
              <a:rPr lang="en-IN" dirty="0"/>
              <a:t>C. 11,10</a:t>
            </a:r>
          </a:p>
          <a:p>
            <a:pPr marL="0" indent="0">
              <a:buNone/>
            </a:pPr>
            <a:r>
              <a:rPr lang="en-IN" dirty="0"/>
              <a:t>D. 11,11</a:t>
            </a:r>
          </a:p>
        </p:txBody>
      </p:sp>
    </p:spTree>
    <p:extLst>
      <p:ext uri="{BB962C8B-B14F-4D97-AF65-F5344CB8AC3E}">
        <p14:creationId xmlns:p14="http://schemas.microsoft.com/office/powerpoint/2010/main" val="389643915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Q2</a:t>
            </a:r>
          </a:p>
        </p:txBody>
      </p:sp>
      <p:sp>
        <p:nvSpPr>
          <p:cNvPr id="3" name="Content Placeholder 2"/>
          <p:cNvSpPr>
            <a:spLocks noGrp="1"/>
          </p:cNvSpPr>
          <p:nvPr>
            <p:ph idx="1"/>
          </p:nvPr>
        </p:nvSpPr>
        <p:spPr/>
        <p:txBody>
          <a:bodyPr/>
          <a:lstStyle/>
          <a:p>
            <a:pPr marL="0" indent="0">
              <a:buNone/>
            </a:pPr>
            <a:r>
              <a:rPr lang="en-IN" sz="2800" dirty="0"/>
              <a:t>Comment on the following pointer declaration.</a:t>
            </a:r>
          </a:p>
          <a:p>
            <a:pPr marL="0" indent="0">
              <a:buNone/>
            </a:pPr>
            <a:r>
              <a:rPr lang="en-IN" sz="2800" dirty="0" err="1"/>
              <a:t>int</a:t>
            </a:r>
            <a:r>
              <a:rPr lang="en-IN" sz="2800" dirty="0"/>
              <a:t> *</a:t>
            </a:r>
            <a:r>
              <a:rPr lang="en-IN" sz="2800" dirty="0" err="1"/>
              <a:t>ptr</a:t>
            </a:r>
            <a:r>
              <a:rPr lang="en-IN" sz="2800" dirty="0"/>
              <a:t>, p;</a:t>
            </a:r>
          </a:p>
          <a:p>
            <a:pPr marL="0" indent="0">
              <a:buNone/>
            </a:pPr>
            <a:r>
              <a:rPr lang="en-IN" sz="2800" dirty="0"/>
              <a:t>A. </a:t>
            </a:r>
            <a:r>
              <a:rPr lang="en-IN" sz="2800" dirty="0" err="1"/>
              <a:t>ptr</a:t>
            </a:r>
            <a:r>
              <a:rPr lang="en-IN" sz="2800" dirty="0"/>
              <a:t> is a pointer to integer, p is not</a:t>
            </a:r>
          </a:p>
          <a:p>
            <a:pPr marL="0" indent="0">
              <a:buNone/>
            </a:pPr>
            <a:r>
              <a:rPr lang="en-IN" sz="2800" dirty="0"/>
              <a:t>B. </a:t>
            </a:r>
            <a:r>
              <a:rPr lang="en-IN" sz="2800" dirty="0" err="1"/>
              <a:t>ptr</a:t>
            </a:r>
            <a:r>
              <a:rPr lang="en-IN" sz="2800" dirty="0"/>
              <a:t> and p, both are pointers to integer</a:t>
            </a:r>
          </a:p>
          <a:p>
            <a:pPr marL="0" indent="0">
              <a:buNone/>
            </a:pPr>
            <a:r>
              <a:rPr lang="en-IN" sz="2800" dirty="0"/>
              <a:t>C. </a:t>
            </a:r>
            <a:r>
              <a:rPr lang="en-IN" sz="2800" dirty="0" err="1"/>
              <a:t>ptr</a:t>
            </a:r>
            <a:r>
              <a:rPr lang="en-IN" sz="2800" dirty="0"/>
              <a:t> is a pointer to integer, p may or may not be</a:t>
            </a:r>
          </a:p>
          <a:p>
            <a:pPr marL="0" indent="0">
              <a:buNone/>
            </a:pPr>
            <a:r>
              <a:rPr lang="en-IN" sz="2800" dirty="0"/>
              <a:t>D. </a:t>
            </a:r>
            <a:r>
              <a:rPr lang="en-IN" sz="2800" dirty="0" err="1"/>
              <a:t>ptr</a:t>
            </a:r>
            <a:r>
              <a:rPr lang="en-IN" sz="2800" dirty="0"/>
              <a:t> and p both are not pointers to integer</a:t>
            </a:r>
          </a:p>
        </p:txBody>
      </p:sp>
    </p:spTree>
    <p:extLst>
      <p:ext uri="{BB962C8B-B14F-4D97-AF65-F5344CB8AC3E}">
        <p14:creationId xmlns:p14="http://schemas.microsoft.com/office/powerpoint/2010/main" val="314194841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Q3</a:t>
            </a:r>
          </a:p>
        </p:txBody>
      </p:sp>
      <p:sp>
        <p:nvSpPr>
          <p:cNvPr id="3" name="Content Placeholder 2"/>
          <p:cNvSpPr>
            <a:spLocks noGrp="1"/>
          </p:cNvSpPr>
          <p:nvPr>
            <p:ph idx="1"/>
          </p:nvPr>
        </p:nvSpPr>
        <p:spPr/>
        <p:txBody>
          <a:bodyPr>
            <a:normAutofit fontScale="55000" lnSpcReduction="20000"/>
          </a:bodyPr>
          <a:lstStyle/>
          <a:p>
            <a:pPr marL="0" indent="0">
              <a:buNone/>
            </a:pPr>
            <a:r>
              <a:rPr lang="en-IN" dirty="0"/>
              <a:t>What will be the output of the following C code?</a:t>
            </a:r>
          </a:p>
          <a:p>
            <a:pPr marL="0" indent="0">
              <a:buNone/>
            </a:pPr>
            <a:r>
              <a:rPr lang="en-IN" dirty="0"/>
              <a:t>    #include &lt;</a:t>
            </a:r>
            <a:r>
              <a:rPr lang="en-IN" dirty="0" err="1"/>
              <a:t>stdio.h</a:t>
            </a:r>
            <a:r>
              <a:rPr lang="en-IN" dirty="0"/>
              <a:t>&gt;</a:t>
            </a:r>
          </a:p>
          <a:p>
            <a:pPr marL="0" indent="0">
              <a:buNone/>
            </a:pPr>
            <a:r>
              <a:rPr lang="en-IN" dirty="0"/>
              <a:t>    </a:t>
            </a:r>
            <a:r>
              <a:rPr lang="en-IN" dirty="0" err="1"/>
              <a:t>int</a:t>
            </a:r>
            <a:r>
              <a:rPr lang="en-IN" dirty="0"/>
              <a:t> x = 0;</a:t>
            </a:r>
          </a:p>
          <a:p>
            <a:pPr marL="0" indent="0">
              <a:buNone/>
            </a:pPr>
            <a:r>
              <a:rPr lang="en-IN" dirty="0"/>
              <a:t>    </a:t>
            </a:r>
            <a:r>
              <a:rPr lang="en-IN" dirty="0" err="1"/>
              <a:t>int</a:t>
            </a:r>
            <a:r>
              <a:rPr lang="en-IN" dirty="0"/>
              <a:t> main()</a:t>
            </a:r>
          </a:p>
          <a:p>
            <a:pPr marL="0" indent="0">
              <a:buNone/>
            </a:pPr>
            <a:r>
              <a:rPr lang="en-IN" dirty="0"/>
              <a:t>    {</a:t>
            </a:r>
          </a:p>
          <a:p>
            <a:pPr marL="0" indent="0">
              <a:buNone/>
            </a:pPr>
            <a:r>
              <a:rPr lang="en-IN" dirty="0"/>
              <a:t>        </a:t>
            </a:r>
            <a:r>
              <a:rPr lang="en-IN" dirty="0" err="1"/>
              <a:t>int</a:t>
            </a:r>
            <a:r>
              <a:rPr lang="en-IN" dirty="0"/>
              <a:t> *</a:t>
            </a:r>
            <a:r>
              <a:rPr lang="en-IN" dirty="0" err="1"/>
              <a:t>ptr</a:t>
            </a:r>
            <a:r>
              <a:rPr lang="en-IN" dirty="0"/>
              <a:t> = &amp;x;</a:t>
            </a:r>
          </a:p>
          <a:p>
            <a:pPr marL="0" indent="0">
              <a:buNone/>
            </a:pPr>
            <a:r>
              <a:rPr lang="en-IN" dirty="0"/>
              <a:t>        </a:t>
            </a:r>
            <a:r>
              <a:rPr lang="en-IN" dirty="0" err="1"/>
              <a:t>printf</a:t>
            </a:r>
            <a:r>
              <a:rPr lang="en-IN" dirty="0"/>
              <a:t>("%p\n", </a:t>
            </a:r>
            <a:r>
              <a:rPr lang="en-IN" dirty="0" err="1"/>
              <a:t>ptr</a:t>
            </a:r>
            <a:r>
              <a:rPr lang="en-IN" dirty="0"/>
              <a:t>);</a:t>
            </a:r>
          </a:p>
          <a:p>
            <a:pPr marL="0" indent="0">
              <a:buNone/>
            </a:pPr>
            <a:r>
              <a:rPr lang="en-IN" dirty="0"/>
              <a:t>        x++;</a:t>
            </a:r>
          </a:p>
          <a:p>
            <a:pPr marL="0" indent="0">
              <a:buNone/>
            </a:pPr>
            <a:r>
              <a:rPr lang="en-IN" dirty="0"/>
              <a:t>        </a:t>
            </a:r>
            <a:r>
              <a:rPr lang="en-IN" dirty="0" err="1"/>
              <a:t>printf</a:t>
            </a:r>
            <a:r>
              <a:rPr lang="en-IN" dirty="0"/>
              <a:t>("%p\n ", </a:t>
            </a:r>
            <a:r>
              <a:rPr lang="en-IN" dirty="0" err="1"/>
              <a:t>ptr</a:t>
            </a:r>
            <a:r>
              <a:rPr lang="en-IN" dirty="0"/>
              <a:t>);</a:t>
            </a:r>
          </a:p>
          <a:p>
            <a:pPr marL="0" indent="0">
              <a:buNone/>
            </a:pPr>
            <a:r>
              <a:rPr lang="en-IN" dirty="0"/>
              <a:t>    }</a:t>
            </a:r>
          </a:p>
          <a:p>
            <a:pPr marL="0" indent="0">
              <a:buNone/>
            </a:pPr>
            <a:r>
              <a:rPr lang="en-IN" dirty="0"/>
              <a:t>A. Same address</a:t>
            </a:r>
          </a:p>
          <a:p>
            <a:pPr marL="0" indent="0">
              <a:buNone/>
            </a:pPr>
            <a:r>
              <a:rPr lang="en-IN" dirty="0"/>
              <a:t>B. Different address</a:t>
            </a:r>
          </a:p>
          <a:p>
            <a:pPr marL="0" indent="0">
              <a:buNone/>
            </a:pPr>
            <a:r>
              <a:rPr lang="en-IN" dirty="0"/>
              <a:t>C. Compile time error</a:t>
            </a:r>
          </a:p>
          <a:p>
            <a:pPr marL="0" indent="0">
              <a:buNone/>
            </a:pPr>
            <a:r>
              <a:rPr lang="en-IN" dirty="0"/>
              <a:t>D. None of these</a:t>
            </a:r>
          </a:p>
        </p:txBody>
      </p:sp>
    </p:spTree>
    <p:extLst>
      <p:ext uri="{BB962C8B-B14F-4D97-AF65-F5344CB8AC3E}">
        <p14:creationId xmlns:p14="http://schemas.microsoft.com/office/powerpoint/2010/main" val="3027977185"/>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Q4</a:t>
            </a:r>
          </a:p>
        </p:txBody>
      </p:sp>
      <p:sp>
        <p:nvSpPr>
          <p:cNvPr id="3" name="Content Placeholder 2"/>
          <p:cNvSpPr>
            <a:spLocks noGrp="1"/>
          </p:cNvSpPr>
          <p:nvPr>
            <p:ph idx="1"/>
          </p:nvPr>
        </p:nvSpPr>
        <p:spPr>
          <a:xfrm>
            <a:off x="457200" y="1219200"/>
            <a:ext cx="8229600" cy="4906963"/>
          </a:xfrm>
        </p:spPr>
        <p:txBody>
          <a:bodyPr>
            <a:normAutofit fontScale="62500" lnSpcReduction="20000"/>
          </a:bodyPr>
          <a:lstStyle/>
          <a:p>
            <a:pPr marL="0" indent="0">
              <a:buNone/>
            </a:pPr>
            <a:r>
              <a:rPr lang="en-IN" dirty="0"/>
              <a:t>#include &lt;</a:t>
            </a:r>
            <a:r>
              <a:rPr lang="en-IN" dirty="0" err="1"/>
              <a:t>stdio.h</a:t>
            </a:r>
            <a:r>
              <a:rPr lang="en-IN" dirty="0"/>
              <a:t>&gt;</a:t>
            </a:r>
          </a:p>
          <a:p>
            <a:pPr marL="0" indent="0">
              <a:buNone/>
            </a:pPr>
            <a:r>
              <a:rPr lang="en-IN" dirty="0"/>
              <a:t>    </a:t>
            </a:r>
            <a:r>
              <a:rPr lang="en-IN" dirty="0" err="1"/>
              <a:t>int</a:t>
            </a:r>
            <a:r>
              <a:rPr lang="en-IN" dirty="0"/>
              <a:t> main()</a:t>
            </a:r>
          </a:p>
          <a:p>
            <a:pPr marL="0" indent="0">
              <a:buNone/>
            </a:pPr>
            <a:r>
              <a:rPr lang="en-IN" dirty="0"/>
              <a:t>    {</a:t>
            </a:r>
          </a:p>
          <a:p>
            <a:pPr marL="0" indent="0">
              <a:buNone/>
            </a:pPr>
            <a:r>
              <a:rPr lang="en-IN" dirty="0"/>
              <a:t>        </a:t>
            </a:r>
            <a:r>
              <a:rPr lang="en-IN" dirty="0" err="1"/>
              <a:t>int</a:t>
            </a:r>
            <a:r>
              <a:rPr lang="en-IN" dirty="0"/>
              <a:t> x=10;</a:t>
            </a:r>
          </a:p>
          <a:p>
            <a:pPr marL="0" indent="0">
              <a:buNone/>
            </a:pPr>
            <a:r>
              <a:rPr lang="en-IN" dirty="0"/>
              <a:t>        </a:t>
            </a:r>
            <a:r>
              <a:rPr lang="en-IN" dirty="0" err="1"/>
              <a:t>int</a:t>
            </a:r>
            <a:r>
              <a:rPr lang="en-IN" dirty="0"/>
              <a:t> *p1=&amp;x,*p2;</a:t>
            </a:r>
          </a:p>
          <a:p>
            <a:pPr marL="0" indent="0">
              <a:buNone/>
            </a:pPr>
            <a:r>
              <a:rPr lang="en-IN" dirty="0"/>
              <a:t>        *p1=x+3;</a:t>
            </a:r>
          </a:p>
          <a:p>
            <a:pPr marL="0" indent="0">
              <a:buNone/>
            </a:pPr>
            <a:r>
              <a:rPr lang="en-IN" dirty="0"/>
              <a:t>        p2=p1;</a:t>
            </a:r>
          </a:p>
          <a:p>
            <a:pPr marL="0" indent="0">
              <a:buNone/>
            </a:pPr>
            <a:r>
              <a:rPr lang="en-IN" dirty="0"/>
              <a:t>        *p2=*p1+2;</a:t>
            </a:r>
          </a:p>
          <a:p>
            <a:pPr marL="0" indent="0">
              <a:buNone/>
            </a:pPr>
            <a:r>
              <a:rPr lang="en-IN" dirty="0"/>
              <a:t>        </a:t>
            </a:r>
            <a:r>
              <a:rPr lang="en-IN" dirty="0" err="1"/>
              <a:t>printf</a:t>
            </a:r>
            <a:r>
              <a:rPr lang="en-IN" dirty="0"/>
              <a:t>("%</a:t>
            </a:r>
            <a:r>
              <a:rPr lang="en-IN" dirty="0" err="1"/>
              <a:t>d",x</a:t>
            </a:r>
            <a:r>
              <a:rPr lang="en-IN" dirty="0"/>
              <a:t>);</a:t>
            </a:r>
          </a:p>
          <a:p>
            <a:pPr marL="0" indent="0">
              <a:buNone/>
            </a:pPr>
            <a:r>
              <a:rPr lang="en-IN" dirty="0"/>
              <a:t>        return 0;</a:t>
            </a:r>
          </a:p>
          <a:p>
            <a:pPr marL="0" indent="0">
              <a:buNone/>
            </a:pPr>
            <a:r>
              <a:rPr lang="en-IN" dirty="0"/>
              <a:t>    }</a:t>
            </a:r>
          </a:p>
          <a:p>
            <a:pPr marL="0" indent="0">
              <a:buNone/>
            </a:pPr>
            <a:r>
              <a:rPr lang="en-IN" dirty="0"/>
              <a:t>A. 13</a:t>
            </a:r>
          </a:p>
          <a:p>
            <a:pPr marL="0" indent="0">
              <a:buNone/>
            </a:pPr>
            <a:r>
              <a:rPr lang="en-IN" dirty="0"/>
              <a:t>B. 12</a:t>
            </a:r>
          </a:p>
          <a:p>
            <a:pPr marL="0" indent="0">
              <a:buNone/>
            </a:pPr>
            <a:r>
              <a:rPr lang="en-IN" dirty="0"/>
              <a:t>C. 10</a:t>
            </a:r>
          </a:p>
          <a:p>
            <a:pPr marL="0" indent="0">
              <a:buNone/>
            </a:pPr>
            <a:r>
              <a:rPr lang="en-IN" dirty="0"/>
              <a:t>D. 15</a:t>
            </a:r>
          </a:p>
          <a:p>
            <a:endParaRPr lang="en-IN" dirty="0"/>
          </a:p>
        </p:txBody>
      </p:sp>
    </p:spTree>
    <p:extLst>
      <p:ext uri="{BB962C8B-B14F-4D97-AF65-F5344CB8AC3E}">
        <p14:creationId xmlns:p14="http://schemas.microsoft.com/office/powerpoint/2010/main" val="272451678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normAutofit fontScale="90000"/>
          </a:bodyPr>
          <a:lstStyle/>
          <a:p>
            <a:r>
              <a:rPr lang="en-IN" dirty="0"/>
              <a:t>Q5</a:t>
            </a:r>
          </a:p>
        </p:txBody>
      </p:sp>
      <p:sp>
        <p:nvSpPr>
          <p:cNvPr id="3" name="Content Placeholder 2"/>
          <p:cNvSpPr>
            <a:spLocks noGrp="1"/>
          </p:cNvSpPr>
          <p:nvPr>
            <p:ph idx="1"/>
          </p:nvPr>
        </p:nvSpPr>
        <p:spPr>
          <a:xfrm>
            <a:off x="457200" y="609600"/>
            <a:ext cx="8229600" cy="6282128"/>
          </a:xfrm>
        </p:spPr>
        <p:txBody>
          <a:bodyPr>
            <a:normAutofit fontScale="62500" lnSpcReduction="20000"/>
          </a:bodyPr>
          <a:lstStyle/>
          <a:p>
            <a:pPr marL="0" indent="0">
              <a:buNone/>
            </a:pPr>
            <a:r>
              <a:rPr lang="en-IN" dirty="0"/>
              <a:t>What will be the output of the following C code?</a:t>
            </a:r>
          </a:p>
          <a:p>
            <a:pPr marL="0" indent="0">
              <a:buNone/>
            </a:pPr>
            <a:r>
              <a:rPr lang="en-IN" dirty="0"/>
              <a:t>    #include &lt;</a:t>
            </a:r>
            <a:r>
              <a:rPr lang="en-IN" dirty="0" err="1"/>
              <a:t>stdio.h</a:t>
            </a:r>
            <a:r>
              <a:rPr lang="en-IN" dirty="0"/>
              <a:t>&gt;</a:t>
            </a:r>
          </a:p>
          <a:p>
            <a:pPr marL="0" indent="0">
              <a:buNone/>
            </a:pPr>
            <a:r>
              <a:rPr lang="en-IN" dirty="0"/>
              <a:t>    </a:t>
            </a:r>
            <a:r>
              <a:rPr lang="en-IN" dirty="0" err="1"/>
              <a:t>int</a:t>
            </a:r>
            <a:r>
              <a:rPr lang="en-IN" dirty="0"/>
              <a:t> main()</a:t>
            </a:r>
          </a:p>
          <a:p>
            <a:pPr marL="0" indent="0">
              <a:buNone/>
            </a:pPr>
            <a:r>
              <a:rPr lang="en-IN" dirty="0"/>
              <a:t>    {</a:t>
            </a:r>
          </a:p>
          <a:p>
            <a:pPr marL="0" indent="0">
              <a:buNone/>
            </a:pPr>
            <a:r>
              <a:rPr lang="en-IN" dirty="0"/>
              <a:t>        char *p = NULL;</a:t>
            </a:r>
          </a:p>
          <a:p>
            <a:pPr marL="0" indent="0">
              <a:buNone/>
            </a:pPr>
            <a:r>
              <a:rPr lang="en-IN" dirty="0"/>
              <a:t>        char *q = 0;</a:t>
            </a:r>
          </a:p>
          <a:p>
            <a:pPr marL="0" indent="0">
              <a:buNone/>
            </a:pPr>
            <a:r>
              <a:rPr lang="en-IN" dirty="0"/>
              <a:t>        if (p)</a:t>
            </a:r>
          </a:p>
          <a:p>
            <a:pPr marL="0" indent="0">
              <a:buNone/>
            </a:pPr>
            <a:r>
              <a:rPr lang="en-IN" dirty="0"/>
              <a:t>            </a:t>
            </a:r>
            <a:r>
              <a:rPr lang="en-IN" dirty="0" err="1"/>
              <a:t>printf</a:t>
            </a:r>
            <a:r>
              <a:rPr lang="en-IN" dirty="0"/>
              <a:t>(" p ");</a:t>
            </a:r>
          </a:p>
          <a:p>
            <a:pPr marL="0" indent="0">
              <a:buNone/>
            </a:pPr>
            <a:r>
              <a:rPr lang="en-IN" dirty="0"/>
              <a:t>        else</a:t>
            </a:r>
          </a:p>
          <a:p>
            <a:pPr marL="0" indent="0">
              <a:buNone/>
            </a:pPr>
            <a:r>
              <a:rPr lang="en-IN" dirty="0"/>
              <a:t>            </a:t>
            </a:r>
            <a:r>
              <a:rPr lang="en-IN" dirty="0" err="1"/>
              <a:t>printf</a:t>
            </a:r>
            <a:r>
              <a:rPr lang="en-IN" dirty="0"/>
              <a:t>("</a:t>
            </a:r>
            <a:r>
              <a:rPr lang="en-IN" dirty="0" err="1"/>
              <a:t>nullp</a:t>
            </a:r>
            <a:r>
              <a:rPr lang="en-IN" dirty="0"/>
              <a:t>");</a:t>
            </a:r>
          </a:p>
          <a:p>
            <a:pPr marL="0" indent="0">
              <a:buNone/>
            </a:pPr>
            <a:r>
              <a:rPr lang="en-IN" dirty="0"/>
              <a:t>        if (q)</a:t>
            </a:r>
          </a:p>
          <a:p>
            <a:pPr marL="0" indent="0">
              <a:buNone/>
            </a:pPr>
            <a:r>
              <a:rPr lang="en-IN" dirty="0"/>
              <a:t>            </a:t>
            </a:r>
            <a:r>
              <a:rPr lang="en-IN" dirty="0" err="1"/>
              <a:t>printf</a:t>
            </a:r>
            <a:r>
              <a:rPr lang="en-IN" dirty="0"/>
              <a:t>("q\n");</a:t>
            </a:r>
          </a:p>
          <a:p>
            <a:pPr marL="0" indent="0">
              <a:buNone/>
            </a:pPr>
            <a:r>
              <a:rPr lang="en-IN" dirty="0"/>
              <a:t>        else</a:t>
            </a:r>
          </a:p>
          <a:p>
            <a:pPr marL="0" indent="0">
              <a:buNone/>
            </a:pPr>
            <a:r>
              <a:rPr lang="en-IN" dirty="0"/>
              <a:t>            </a:t>
            </a:r>
            <a:r>
              <a:rPr lang="en-IN" dirty="0" err="1"/>
              <a:t>printf</a:t>
            </a:r>
            <a:r>
              <a:rPr lang="en-IN" dirty="0"/>
              <a:t>(" </a:t>
            </a:r>
            <a:r>
              <a:rPr lang="en-IN" dirty="0" err="1"/>
              <a:t>nullq</a:t>
            </a:r>
            <a:r>
              <a:rPr lang="en-IN" dirty="0"/>
              <a:t>\n");</a:t>
            </a:r>
          </a:p>
          <a:p>
            <a:pPr marL="0" indent="0">
              <a:buNone/>
            </a:pPr>
            <a:r>
              <a:rPr lang="en-IN" dirty="0"/>
              <a:t>    }</a:t>
            </a:r>
          </a:p>
          <a:p>
            <a:pPr marL="0" indent="0">
              <a:buNone/>
            </a:pPr>
            <a:r>
              <a:rPr lang="en-IN" dirty="0"/>
              <a:t>a) </a:t>
            </a:r>
            <a:r>
              <a:rPr lang="en-IN" dirty="0" err="1"/>
              <a:t>nullp</a:t>
            </a:r>
            <a:r>
              <a:rPr lang="en-IN" dirty="0"/>
              <a:t> </a:t>
            </a:r>
            <a:r>
              <a:rPr lang="en-IN" dirty="0" err="1"/>
              <a:t>nullq</a:t>
            </a:r>
            <a:endParaRPr lang="en-IN" dirty="0"/>
          </a:p>
          <a:p>
            <a:pPr marL="0" indent="0">
              <a:buNone/>
            </a:pPr>
            <a:r>
              <a:rPr lang="en-IN" dirty="0"/>
              <a:t>b) Nothing will be printed</a:t>
            </a:r>
          </a:p>
          <a:p>
            <a:pPr marL="0" indent="0">
              <a:buNone/>
            </a:pPr>
            <a:r>
              <a:rPr lang="en-IN" dirty="0"/>
              <a:t>c) Compile time error</a:t>
            </a:r>
          </a:p>
          <a:p>
            <a:pPr marL="0" indent="0">
              <a:buNone/>
            </a:pPr>
            <a:r>
              <a:rPr lang="en-IN" dirty="0"/>
              <a:t>d) p q</a:t>
            </a:r>
          </a:p>
        </p:txBody>
      </p:sp>
    </p:spTree>
    <p:extLst>
      <p:ext uri="{BB962C8B-B14F-4D97-AF65-F5344CB8AC3E}">
        <p14:creationId xmlns:p14="http://schemas.microsoft.com/office/powerpoint/2010/main" val="229860969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Q6</a:t>
            </a:r>
          </a:p>
        </p:txBody>
      </p:sp>
      <p:sp>
        <p:nvSpPr>
          <p:cNvPr id="3" name="Content Placeholder 2"/>
          <p:cNvSpPr>
            <a:spLocks noGrp="1"/>
          </p:cNvSpPr>
          <p:nvPr>
            <p:ph idx="1"/>
          </p:nvPr>
        </p:nvSpPr>
        <p:spPr>
          <a:xfrm>
            <a:off x="457200" y="1219200"/>
            <a:ext cx="8229600" cy="4906963"/>
          </a:xfrm>
        </p:spPr>
        <p:txBody>
          <a:bodyPr>
            <a:normAutofit fontScale="70000" lnSpcReduction="20000"/>
          </a:bodyPr>
          <a:lstStyle/>
          <a:p>
            <a:pPr marL="0" indent="0">
              <a:buNone/>
            </a:pPr>
            <a:r>
              <a:rPr lang="en-IN" dirty="0"/>
              <a:t>What will be the output of the following C code?</a:t>
            </a:r>
          </a:p>
          <a:p>
            <a:pPr marL="0" indent="0">
              <a:buNone/>
            </a:pPr>
            <a:r>
              <a:rPr lang="en-IN" dirty="0"/>
              <a:t>    #include &lt;</a:t>
            </a:r>
            <a:r>
              <a:rPr lang="en-IN" dirty="0" err="1"/>
              <a:t>stdio.h</a:t>
            </a:r>
            <a:r>
              <a:rPr lang="en-IN" dirty="0"/>
              <a:t>&gt;</a:t>
            </a:r>
          </a:p>
          <a:p>
            <a:pPr marL="0" indent="0">
              <a:buNone/>
            </a:pPr>
            <a:r>
              <a:rPr lang="en-IN" dirty="0"/>
              <a:t>    </a:t>
            </a:r>
            <a:r>
              <a:rPr lang="en-IN" dirty="0" err="1"/>
              <a:t>int</a:t>
            </a:r>
            <a:r>
              <a:rPr lang="en-IN" dirty="0"/>
              <a:t> main()</a:t>
            </a:r>
          </a:p>
          <a:p>
            <a:pPr marL="0" indent="0">
              <a:buNone/>
            </a:pPr>
            <a:r>
              <a:rPr lang="en-IN" dirty="0"/>
              <a:t>    {</a:t>
            </a:r>
          </a:p>
          <a:p>
            <a:pPr marL="0" indent="0">
              <a:buNone/>
            </a:pPr>
            <a:r>
              <a:rPr lang="en-IN" dirty="0"/>
              <a:t>        </a:t>
            </a:r>
            <a:r>
              <a:rPr lang="en-IN" dirty="0" err="1"/>
              <a:t>int</a:t>
            </a:r>
            <a:r>
              <a:rPr lang="en-IN" dirty="0"/>
              <a:t> </a:t>
            </a:r>
            <a:r>
              <a:rPr lang="en-IN" dirty="0" err="1"/>
              <a:t>i</a:t>
            </a:r>
            <a:r>
              <a:rPr lang="en-IN" dirty="0"/>
              <a:t> = 10;</a:t>
            </a:r>
          </a:p>
          <a:p>
            <a:pPr marL="0" indent="0">
              <a:buNone/>
            </a:pPr>
            <a:r>
              <a:rPr lang="en-IN" dirty="0"/>
              <a:t>        void *p = &amp;</a:t>
            </a:r>
            <a:r>
              <a:rPr lang="en-IN" dirty="0" err="1"/>
              <a:t>i</a:t>
            </a:r>
            <a:r>
              <a:rPr lang="en-IN" dirty="0"/>
              <a:t>;</a:t>
            </a:r>
          </a:p>
          <a:p>
            <a:pPr marL="0" indent="0">
              <a:buNone/>
            </a:pPr>
            <a:r>
              <a:rPr lang="en-IN" dirty="0"/>
              <a:t>        </a:t>
            </a:r>
            <a:r>
              <a:rPr lang="en-IN" dirty="0" err="1"/>
              <a:t>printf</a:t>
            </a:r>
            <a:r>
              <a:rPr lang="en-IN" dirty="0"/>
              <a:t>("%d\n", (</a:t>
            </a:r>
            <a:r>
              <a:rPr lang="en-IN" dirty="0" err="1"/>
              <a:t>int</a:t>
            </a:r>
            <a:r>
              <a:rPr lang="en-IN" dirty="0"/>
              <a:t>)*p);</a:t>
            </a:r>
          </a:p>
          <a:p>
            <a:pPr marL="0" indent="0">
              <a:buNone/>
            </a:pPr>
            <a:r>
              <a:rPr lang="en-IN" dirty="0"/>
              <a:t>        return 0;</a:t>
            </a:r>
          </a:p>
          <a:p>
            <a:pPr marL="0" indent="0">
              <a:buNone/>
            </a:pPr>
            <a:r>
              <a:rPr lang="en-IN" dirty="0"/>
              <a:t>    }</a:t>
            </a:r>
          </a:p>
          <a:p>
            <a:pPr marL="0" indent="0">
              <a:buNone/>
            </a:pPr>
            <a:r>
              <a:rPr lang="en-IN" dirty="0"/>
              <a:t>A. Compile time error</a:t>
            </a:r>
          </a:p>
          <a:p>
            <a:pPr marL="0" indent="0">
              <a:buNone/>
            </a:pPr>
            <a:r>
              <a:rPr lang="en-IN" dirty="0"/>
              <a:t>B. Program will crash</a:t>
            </a:r>
          </a:p>
          <a:p>
            <a:pPr marL="0" indent="0">
              <a:buNone/>
            </a:pPr>
            <a:r>
              <a:rPr lang="en-IN" dirty="0"/>
              <a:t>C. 10</a:t>
            </a:r>
          </a:p>
          <a:p>
            <a:pPr marL="0" indent="0">
              <a:buNone/>
            </a:pPr>
            <a:r>
              <a:rPr lang="en-IN" dirty="0"/>
              <a:t>D. Address of </a:t>
            </a:r>
            <a:r>
              <a:rPr lang="en-IN" dirty="0" err="1"/>
              <a:t>i</a:t>
            </a:r>
            <a:endParaRPr lang="en-IN" dirty="0"/>
          </a:p>
        </p:txBody>
      </p:sp>
    </p:spTree>
    <p:extLst>
      <p:ext uri="{BB962C8B-B14F-4D97-AF65-F5344CB8AC3E}">
        <p14:creationId xmlns:p14="http://schemas.microsoft.com/office/powerpoint/2010/main" val="2521219963"/>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Q7</a:t>
            </a:r>
          </a:p>
        </p:txBody>
      </p:sp>
      <p:sp>
        <p:nvSpPr>
          <p:cNvPr id="3" name="Content Placeholder 2"/>
          <p:cNvSpPr>
            <a:spLocks noGrp="1"/>
          </p:cNvSpPr>
          <p:nvPr>
            <p:ph idx="1"/>
          </p:nvPr>
        </p:nvSpPr>
        <p:spPr>
          <a:xfrm>
            <a:off x="457200" y="1219200"/>
            <a:ext cx="8229600" cy="4906963"/>
          </a:xfrm>
        </p:spPr>
        <p:txBody>
          <a:bodyPr>
            <a:normAutofit fontScale="70000" lnSpcReduction="20000"/>
          </a:bodyPr>
          <a:lstStyle/>
          <a:p>
            <a:pPr marL="0" indent="0">
              <a:buNone/>
            </a:pPr>
            <a:r>
              <a:rPr lang="en-IN" dirty="0"/>
              <a:t>What will be the output of the following C code?</a:t>
            </a:r>
          </a:p>
          <a:p>
            <a:pPr marL="0" indent="0">
              <a:buNone/>
            </a:pPr>
            <a:r>
              <a:rPr lang="en-IN" dirty="0"/>
              <a:t>    #include &lt;</a:t>
            </a:r>
            <a:r>
              <a:rPr lang="en-IN" dirty="0" err="1"/>
              <a:t>stdio.h</a:t>
            </a:r>
            <a:r>
              <a:rPr lang="en-IN" dirty="0"/>
              <a:t>&gt;</a:t>
            </a:r>
          </a:p>
          <a:p>
            <a:pPr marL="0" indent="0">
              <a:buNone/>
            </a:pPr>
            <a:r>
              <a:rPr lang="en-IN" dirty="0"/>
              <a:t>    </a:t>
            </a:r>
            <a:r>
              <a:rPr lang="en-IN" dirty="0" err="1"/>
              <a:t>int</a:t>
            </a:r>
            <a:r>
              <a:rPr lang="en-IN" dirty="0"/>
              <a:t> main()</a:t>
            </a:r>
          </a:p>
          <a:p>
            <a:pPr marL="0" indent="0">
              <a:buNone/>
            </a:pPr>
            <a:r>
              <a:rPr lang="en-IN" dirty="0"/>
              <a:t>    {</a:t>
            </a:r>
          </a:p>
          <a:p>
            <a:pPr marL="0" indent="0">
              <a:buNone/>
            </a:pPr>
            <a:r>
              <a:rPr lang="en-IN" dirty="0"/>
              <a:t>        </a:t>
            </a:r>
            <a:r>
              <a:rPr lang="en-IN" dirty="0" err="1"/>
              <a:t>int</a:t>
            </a:r>
            <a:r>
              <a:rPr lang="en-IN" dirty="0"/>
              <a:t> </a:t>
            </a:r>
            <a:r>
              <a:rPr lang="en-IN" dirty="0" err="1"/>
              <a:t>i</a:t>
            </a:r>
            <a:r>
              <a:rPr lang="en-IN" dirty="0"/>
              <a:t> = 10;</a:t>
            </a:r>
          </a:p>
          <a:p>
            <a:pPr marL="0" indent="0">
              <a:buNone/>
            </a:pPr>
            <a:r>
              <a:rPr lang="en-IN" dirty="0"/>
              <a:t>        void *p = &amp;</a:t>
            </a:r>
            <a:r>
              <a:rPr lang="en-IN" dirty="0" err="1"/>
              <a:t>i</a:t>
            </a:r>
            <a:r>
              <a:rPr lang="en-IN" dirty="0"/>
              <a:t>;</a:t>
            </a:r>
          </a:p>
          <a:p>
            <a:pPr marL="0" indent="0">
              <a:buNone/>
            </a:pPr>
            <a:r>
              <a:rPr lang="en-IN" dirty="0"/>
              <a:t>        </a:t>
            </a:r>
            <a:r>
              <a:rPr lang="en-IN" dirty="0" err="1"/>
              <a:t>printf</a:t>
            </a:r>
            <a:r>
              <a:rPr lang="en-IN" dirty="0"/>
              <a:t>("%f\n", *(float*)p);</a:t>
            </a:r>
          </a:p>
          <a:p>
            <a:pPr marL="0" indent="0">
              <a:buNone/>
            </a:pPr>
            <a:r>
              <a:rPr lang="en-IN" dirty="0"/>
              <a:t>        return 0;</a:t>
            </a:r>
          </a:p>
          <a:p>
            <a:pPr marL="0" indent="0">
              <a:buNone/>
            </a:pPr>
            <a:r>
              <a:rPr lang="en-IN" dirty="0"/>
              <a:t>    }</a:t>
            </a:r>
          </a:p>
          <a:p>
            <a:pPr marL="0" indent="0">
              <a:buNone/>
            </a:pPr>
            <a:r>
              <a:rPr lang="en-IN" dirty="0"/>
              <a:t>A. Compile time error</a:t>
            </a:r>
          </a:p>
          <a:p>
            <a:pPr marL="0" indent="0">
              <a:buNone/>
            </a:pPr>
            <a:r>
              <a:rPr lang="en-IN" dirty="0"/>
              <a:t>B. 10.000000</a:t>
            </a:r>
          </a:p>
          <a:p>
            <a:pPr marL="0" indent="0">
              <a:buNone/>
            </a:pPr>
            <a:r>
              <a:rPr lang="en-IN" dirty="0"/>
              <a:t>C. 10</a:t>
            </a:r>
          </a:p>
          <a:p>
            <a:pPr marL="0" indent="0">
              <a:buNone/>
            </a:pPr>
            <a:r>
              <a:rPr lang="en-IN" dirty="0"/>
              <a:t>D. 0.000000</a:t>
            </a:r>
          </a:p>
        </p:txBody>
      </p:sp>
    </p:spTree>
    <p:extLst>
      <p:ext uri="{BB962C8B-B14F-4D97-AF65-F5344CB8AC3E}">
        <p14:creationId xmlns:p14="http://schemas.microsoft.com/office/powerpoint/2010/main" val="2841826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t>
            </a:r>
          </a:p>
        </p:txBody>
      </p:sp>
      <p:sp>
        <p:nvSpPr>
          <p:cNvPr id="3" name="Content Placeholder 2"/>
          <p:cNvSpPr>
            <a:spLocks noGrp="1"/>
          </p:cNvSpPr>
          <p:nvPr>
            <p:ph idx="1"/>
          </p:nvPr>
        </p:nvSpPr>
        <p:spPr/>
        <p:txBody>
          <a:bodyPr/>
          <a:lstStyle/>
          <a:p>
            <a:pPr>
              <a:buNone/>
            </a:pPr>
            <a:r>
              <a:rPr lang="en-US" dirty="0">
                <a:solidFill>
                  <a:schemeClr val="accent1"/>
                </a:solidFill>
              </a:rPr>
              <a:t>In My-Car problem the variable was </a:t>
            </a:r>
          </a:p>
          <a:p>
            <a:r>
              <a:rPr lang="en-US" dirty="0">
                <a:solidFill>
                  <a:schemeClr val="accent6">
                    <a:lumMod val="50000"/>
                  </a:schemeClr>
                </a:solidFill>
              </a:rPr>
              <a:t>radius and dist_travelled </a:t>
            </a:r>
          </a:p>
          <a:p>
            <a:pPr>
              <a:buNone/>
            </a:pPr>
            <a:r>
              <a:rPr lang="en-US" dirty="0">
                <a:solidFill>
                  <a:schemeClr val="accent1"/>
                </a:solidFill>
              </a:rPr>
              <a:t>It can also be named as</a:t>
            </a:r>
          </a:p>
          <a:p>
            <a:r>
              <a:rPr lang="en-US" dirty="0" err="1">
                <a:solidFill>
                  <a:schemeClr val="accent6">
                    <a:lumMod val="50000"/>
                  </a:schemeClr>
                </a:solidFill>
              </a:rPr>
              <a:t>radius_wheel</a:t>
            </a:r>
            <a:r>
              <a:rPr lang="en-US" dirty="0">
                <a:solidFill>
                  <a:schemeClr val="accent6">
                    <a:lumMod val="50000"/>
                  </a:schemeClr>
                </a:solidFill>
              </a:rPr>
              <a:t> or r1 or </a:t>
            </a:r>
          </a:p>
          <a:p>
            <a:pPr>
              <a:buNone/>
            </a:pPr>
            <a:r>
              <a:rPr lang="en-US" dirty="0">
                <a:solidFill>
                  <a:schemeClr val="accent6">
                    <a:lumMod val="50000"/>
                  </a:schemeClr>
                </a:solidFill>
              </a:rPr>
              <a:t>	</a:t>
            </a:r>
            <a:r>
              <a:rPr lang="en-US" dirty="0" err="1">
                <a:solidFill>
                  <a:schemeClr val="accent6">
                    <a:lumMod val="50000"/>
                  </a:schemeClr>
                </a:solidFill>
              </a:rPr>
              <a:t>car_wheel_radius</a:t>
            </a:r>
            <a:endParaRPr lang="en-US" dirty="0">
              <a:solidFill>
                <a:schemeClr val="accent6">
                  <a:lumMod val="50000"/>
                </a:schemeClr>
              </a:solidFill>
            </a:endParaRPr>
          </a:p>
          <a:p>
            <a:r>
              <a:rPr lang="en-US" dirty="0">
                <a:solidFill>
                  <a:schemeClr val="accent6">
                    <a:lumMod val="50000"/>
                  </a:schemeClr>
                </a:solidFill>
              </a:rPr>
              <a:t>Distance or d1 or </a:t>
            </a:r>
          </a:p>
          <a:p>
            <a:pPr>
              <a:buNone/>
            </a:pPr>
            <a:r>
              <a:rPr lang="en-US" dirty="0">
                <a:solidFill>
                  <a:schemeClr val="accent6">
                    <a:lumMod val="50000"/>
                  </a:schemeClr>
                </a:solidFill>
              </a:rPr>
              <a:t>	dist_by_1rotation</a:t>
            </a:r>
          </a:p>
        </p:txBody>
      </p:sp>
      <p:pic>
        <p:nvPicPr>
          <p:cNvPr id="5" name="Picture 2"/>
          <p:cNvPicPr>
            <a:picLocks noChangeAspect="1" noChangeArrowheads="1"/>
          </p:cNvPicPr>
          <p:nvPr/>
        </p:nvPicPr>
        <p:blipFill>
          <a:blip r:embed="rId2"/>
          <a:stretch>
            <a:fillRect/>
          </a:stretch>
        </p:blipFill>
        <p:spPr bwMode="auto">
          <a:xfrm>
            <a:off x="5715000" y="2486292"/>
            <a:ext cx="3429000" cy="2314308"/>
          </a:xfrm>
          <a:prstGeom prst="rect">
            <a:avLst/>
          </a:prstGeom>
          <a:ln>
            <a:headEnd/>
            <a:tailEnd/>
          </a:ln>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Q8</a:t>
            </a:r>
          </a:p>
        </p:txBody>
      </p:sp>
      <p:sp>
        <p:nvSpPr>
          <p:cNvPr id="3" name="Content Placeholder 2"/>
          <p:cNvSpPr>
            <a:spLocks noGrp="1"/>
          </p:cNvSpPr>
          <p:nvPr>
            <p:ph idx="1"/>
          </p:nvPr>
        </p:nvSpPr>
        <p:spPr/>
        <p:txBody>
          <a:bodyPr>
            <a:normAutofit fontScale="55000" lnSpcReduction="20000"/>
          </a:bodyPr>
          <a:lstStyle/>
          <a:p>
            <a:pPr marL="0" indent="0">
              <a:buNone/>
            </a:pPr>
            <a:r>
              <a:rPr lang="en-IN" dirty="0"/>
              <a:t>What will be the output of the following C code?</a:t>
            </a:r>
          </a:p>
          <a:p>
            <a:pPr marL="0" indent="0">
              <a:buNone/>
            </a:pPr>
            <a:r>
              <a:rPr lang="en-IN" dirty="0"/>
              <a:t>    #include &lt;</a:t>
            </a:r>
            <a:r>
              <a:rPr lang="en-IN" dirty="0" err="1"/>
              <a:t>stdio.h</a:t>
            </a:r>
            <a:r>
              <a:rPr lang="en-IN" dirty="0"/>
              <a:t>&gt;</a:t>
            </a:r>
          </a:p>
          <a:p>
            <a:pPr marL="0" indent="0">
              <a:buNone/>
            </a:pPr>
            <a:r>
              <a:rPr lang="en-IN" dirty="0"/>
              <a:t>    </a:t>
            </a:r>
            <a:r>
              <a:rPr lang="en-IN" dirty="0" err="1"/>
              <a:t>int</a:t>
            </a:r>
            <a:r>
              <a:rPr lang="en-IN" dirty="0"/>
              <a:t> x = 0;</a:t>
            </a:r>
          </a:p>
          <a:p>
            <a:pPr marL="0" indent="0">
              <a:buNone/>
            </a:pPr>
            <a:r>
              <a:rPr lang="en-IN" dirty="0"/>
              <a:t>    void main()</a:t>
            </a:r>
          </a:p>
          <a:p>
            <a:pPr marL="0" indent="0">
              <a:buNone/>
            </a:pPr>
            <a:r>
              <a:rPr lang="en-IN" dirty="0"/>
              <a:t>    {</a:t>
            </a:r>
          </a:p>
          <a:p>
            <a:pPr marL="0" indent="0">
              <a:buNone/>
            </a:pPr>
            <a:r>
              <a:rPr lang="en-IN" dirty="0"/>
              <a:t>        </a:t>
            </a:r>
            <a:r>
              <a:rPr lang="en-IN" dirty="0" err="1"/>
              <a:t>int</a:t>
            </a:r>
            <a:r>
              <a:rPr lang="en-IN" dirty="0"/>
              <a:t> *</a:t>
            </a:r>
            <a:r>
              <a:rPr lang="en-IN" dirty="0" err="1"/>
              <a:t>const</a:t>
            </a:r>
            <a:r>
              <a:rPr lang="en-IN" dirty="0"/>
              <a:t> </a:t>
            </a:r>
            <a:r>
              <a:rPr lang="en-IN" dirty="0" err="1"/>
              <a:t>ptr</a:t>
            </a:r>
            <a:r>
              <a:rPr lang="en-IN" dirty="0"/>
              <a:t> = &amp;x;</a:t>
            </a:r>
          </a:p>
          <a:p>
            <a:pPr marL="0" indent="0">
              <a:buNone/>
            </a:pPr>
            <a:r>
              <a:rPr lang="en-IN" dirty="0"/>
              <a:t>        </a:t>
            </a:r>
            <a:r>
              <a:rPr lang="en-IN" dirty="0" err="1"/>
              <a:t>printf</a:t>
            </a:r>
            <a:r>
              <a:rPr lang="en-IN" dirty="0"/>
              <a:t>("%p\n", </a:t>
            </a:r>
            <a:r>
              <a:rPr lang="en-IN" dirty="0" err="1"/>
              <a:t>ptr</a:t>
            </a:r>
            <a:r>
              <a:rPr lang="en-IN" dirty="0"/>
              <a:t>);</a:t>
            </a:r>
          </a:p>
          <a:p>
            <a:pPr marL="0" indent="0">
              <a:buNone/>
            </a:pPr>
            <a:r>
              <a:rPr lang="en-IN" dirty="0"/>
              <a:t>        </a:t>
            </a:r>
            <a:r>
              <a:rPr lang="en-IN" dirty="0" err="1"/>
              <a:t>ptr</a:t>
            </a:r>
            <a:r>
              <a:rPr lang="en-IN" dirty="0"/>
              <a:t>++;</a:t>
            </a:r>
          </a:p>
          <a:p>
            <a:pPr marL="0" indent="0">
              <a:buNone/>
            </a:pPr>
            <a:r>
              <a:rPr lang="en-IN" dirty="0"/>
              <a:t>        </a:t>
            </a:r>
            <a:r>
              <a:rPr lang="en-IN" dirty="0" err="1"/>
              <a:t>printf</a:t>
            </a:r>
            <a:r>
              <a:rPr lang="en-IN" dirty="0"/>
              <a:t>("%p\n ", </a:t>
            </a:r>
            <a:r>
              <a:rPr lang="en-IN" dirty="0" err="1"/>
              <a:t>ptr</a:t>
            </a:r>
            <a:r>
              <a:rPr lang="en-IN" dirty="0"/>
              <a:t>);</a:t>
            </a:r>
          </a:p>
          <a:p>
            <a:pPr marL="0" indent="0">
              <a:buNone/>
            </a:pPr>
            <a:r>
              <a:rPr lang="en-IN" dirty="0"/>
              <a:t>    }</a:t>
            </a:r>
          </a:p>
          <a:p>
            <a:pPr marL="0" indent="0">
              <a:buNone/>
            </a:pPr>
            <a:r>
              <a:rPr lang="en-IN" dirty="0"/>
              <a:t>A. 0 1</a:t>
            </a:r>
          </a:p>
          <a:p>
            <a:pPr marL="0" indent="0">
              <a:buNone/>
            </a:pPr>
            <a:r>
              <a:rPr lang="en-IN" dirty="0"/>
              <a:t>B. Compile time error</a:t>
            </a:r>
          </a:p>
          <a:p>
            <a:pPr marL="0" indent="0">
              <a:buNone/>
            </a:pPr>
            <a:r>
              <a:rPr lang="en-IN" dirty="0"/>
              <a:t>C. 0xbfd605e8 0xbfd605ec</a:t>
            </a:r>
          </a:p>
          <a:p>
            <a:pPr marL="0" indent="0">
              <a:buNone/>
            </a:pPr>
            <a:r>
              <a:rPr lang="en-IN" dirty="0"/>
              <a:t>D. 0xbfd605e8 </a:t>
            </a:r>
            <a:r>
              <a:rPr lang="en-IN" dirty="0" err="1"/>
              <a:t>0xbfd605e8</a:t>
            </a:r>
            <a:endParaRPr lang="en-IN" dirty="0"/>
          </a:p>
        </p:txBody>
      </p:sp>
    </p:spTree>
    <p:extLst>
      <p:ext uri="{BB962C8B-B14F-4D97-AF65-F5344CB8AC3E}">
        <p14:creationId xmlns:p14="http://schemas.microsoft.com/office/powerpoint/2010/main" val="2854708185"/>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Q9</a:t>
            </a:r>
          </a:p>
        </p:txBody>
      </p:sp>
      <p:sp>
        <p:nvSpPr>
          <p:cNvPr id="3" name="Content Placeholder 2"/>
          <p:cNvSpPr>
            <a:spLocks noGrp="1"/>
          </p:cNvSpPr>
          <p:nvPr>
            <p:ph idx="1"/>
          </p:nvPr>
        </p:nvSpPr>
        <p:spPr>
          <a:xfrm>
            <a:off x="457200" y="1143000"/>
            <a:ext cx="8229600" cy="5410200"/>
          </a:xfrm>
        </p:spPr>
        <p:txBody>
          <a:bodyPr>
            <a:normAutofit fontScale="47500" lnSpcReduction="20000"/>
          </a:bodyPr>
          <a:lstStyle/>
          <a:p>
            <a:pPr marL="0" indent="0">
              <a:buNone/>
            </a:pPr>
            <a:r>
              <a:rPr lang="en-IN" dirty="0"/>
              <a:t>What will be the output of the following C code?</a:t>
            </a:r>
          </a:p>
          <a:p>
            <a:pPr marL="0" indent="0">
              <a:buNone/>
            </a:pPr>
            <a:r>
              <a:rPr lang="en-IN" dirty="0"/>
              <a:t>    #include &lt;</a:t>
            </a:r>
            <a:r>
              <a:rPr lang="en-IN" dirty="0" err="1"/>
              <a:t>stdio.h</a:t>
            </a:r>
            <a:r>
              <a:rPr lang="en-IN" dirty="0"/>
              <a:t>&gt;</a:t>
            </a:r>
          </a:p>
          <a:p>
            <a:pPr marL="0" indent="0">
              <a:buNone/>
            </a:pPr>
            <a:r>
              <a:rPr lang="en-IN" dirty="0"/>
              <a:t> void foo(</a:t>
            </a:r>
            <a:r>
              <a:rPr lang="en-IN" dirty="0" err="1"/>
              <a:t>int</a:t>
            </a:r>
            <a:r>
              <a:rPr lang="en-IN" dirty="0"/>
              <a:t> *p)</a:t>
            </a:r>
          </a:p>
          <a:p>
            <a:pPr marL="0" indent="0">
              <a:buNone/>
            </a:pPr>
            <a:r>
              <a:rPr lang="en-IN" dirty="0"/>
              <a:t>    {</a:t>
            </a:r>
          </a:p>
          <a:p>
            <a:pPr marL="0" indent="0">
              <a:buNone/>
            </a:pPr>
            <a:r>
              <a:rPr lang="en-IN" dirty="0"/>
              <a:t>        </a:t>
            </a:r>
            <a:r>
              <a:rPr lang="en-IN" dirty="0" err="1"/>
              <a:t>int</a:t>
            </a:r>
            <a:r>
              <a:rPr lang="en-IN" dirty="0"/>
              <a:t> j = 2;</a:t>
            </a:r>
          </a:p>
          <a:p>
            <a:pPr marL="0" indent="0">
              <a:buNone/>
            </a:pPr>
            <a:r>
              <a:rPr lang="en-IN" dirty="0"/>
              <a:t>        p = &amp;j;</a:t>
            </a:r>
          </a:p>
          <a:p>
            <a:pPr marL="0" indent="0">
              <a:buNone/>
            </a:pPr>
            <a:r>
              <a:rPr lang="en-IN" dirty="0"/>
              <a:t>        </a:t>
            </a:r>
            <a:r>
              <a:rPr lang="en-IN" dirty="0" err="1"/>
              <a:t>printf</a:t>
            </a:r>
            <a:r>
              <a:rPr lang="en-IN" dirty="0"/>
              <a:t>("%d ", *p);</a:t>
            </a:r>
          </a:p>
          <a:p>
            <a:pPr marL="0" indent="0">
              <a:buNone/>
            </a:pPr>
            <a:r>
              <a:rPr lang="en-IN" dirty="0"/>
              <a:t>    }</a:t>
            </a:r>
          </a:p>
          <a:p>
            <a:pPr marL="0" indent="0">
              <a:buNone/>
            </a:pPr>
            <a:r>
              <a:rPr lang="en-IN" dirty="0"/>
              <a:t>    </a:t>
            </a:r>
            <a:r>
              <a:rPr lang="en-IN" dirty="0" err="1"/>
              <a:t>int</a:t>
            </a:r>
            <a:r>
              <a:rPr lang="en-IN" dirty="0"/>
              <a:t> main()</a:t>
            </a:r>
          </a:p>
          <a:p>
            <a:pPr marL="0" indent="0">
              <a:buNone/>
            </a:pPr>
            <a:r>
              <a:rPr lang="en-IN" dirty="0"/>
              <a:t>    {</a:t>
            </a:r>
          </a:p>
          <a:p>
            <a:pPr marL="0" indent="0">
              <a:buNone/>
            </a:pPr>
            <a:r>
              <a:rPr lang="en-IN" dirty="0"/>
              <a:t>        </a:t>
            </a:r>
            <a:r>
              <a:rPr lang="en-IN" dirty="0" err="1"/>
              <a:t>int</a:t>
            </a:r>
            <a:r>
              <a:rPr lang="en-IN" dirty="0"/>
              <a:t> </a:t>
            </a:r>
            <a:r>
              <a:rPr lang="en-IN" dirty="0" err="1"/>
              <a:t>i</a:t>
            </a:r>
            <a:r>
              <a:rPr lang="en-IN" dirty="0"/>
              <a:t> = 97, *p = &amp;</a:t>
            </a:r>
            <a:r>
              <a:rPr lang="en-IN" dirty="0" err="1"/>
              <a:t>i</a:t>
            </a:r>
            <a:r>
              <a:rPr lang="en-IN" dirty="0"/>
              <a:t>;</a:t>
            </a:r>
          </a:p>
          <a:p>
            <a:pPr marL="0" indent="0">
              <a:buNone/>
            </a:pPr>
            <a:r>
              <a:rPr lang="en-IN" dirty="0"/>
              <a:t>        foo(&amp;</a:t>
            </a:r>
            <a:r>
              <a:rPr lang="en-IN" dirty="0" err="1"/>
              <a:t>i</a:t>
            </a:r>
            <a:r>
              <a:rPr lang="en-IN" dirty="0"/>
              <a:t>);</a:t>
            </a:r>
          </a:p>
          <a:p>
            <a:pPr marL="0" indent="0">
              <a:buNone/>
            </a:pPr>
            <a:r>
              <a:rPr lang="en-IN" dirty="0"/>
              <a:t>        </a:t>
            </a:r>
            <a:r>
              <a:rPr lang="en-IN" dirty="0" err="1"/>
              <a:t>printf</a:t>
            </a:r>
            <a:r>
              <a:rPr lang="en-IN" dirty="0"/>
              <a:t>("%d ", *p);</a:t>
            </a:r>
          </a:p>
          <a:p>
            <a:pPr marL="0" indent="0">
              <a:buNone/>
            </a:pPr>
            <a:r>
              <a:rPr lang="en-IN" dirty="0"/>
              <a:t>    }</a:t>
            </a:r>
          </a:p>
          <a:p>
            <a:pPr marL="0" indent="0">
              <a:buNone/>
            </a:pPr>
            <a:endParaRPr lang="en-IN" dirty="0"/>
          </a:p>
          <a:p>
            <a:pPr marL="0" indent="0">
              <a:buNone/>
            </a:pPr>
            <a:r>
              <a:rPr lang="en-IN" dirty="0"/>
              <a:t>A. 2 97</a:t>
            </a:r>
          </a:p>
          <a:p>
            <a:pPr marL="0" indent="0">
              <a:buNone/>
            </a:pPr>
            <a:r>
              <a:rPr lang="en-IN" dirty="0"/>
              <a:t>B. 2 2</a:t>
            </a:r>
          </a:p>
          <a:p>
            <a:pPr marL="0" indent="0">
              <a:buNone/>
            </a:pPr>
            <a:r>
              <a:rPr lang="en-IN" dirty="0"/>
              <a:t>C. Compile time error</a:t>
            </a:r>
          </a:p>
          <a:p>
            <a:pPr marL="0" indent="0">
              <a:buNone/>
            </a:pPr>
            <a:r>
              <a:rPr lang="en-IN" dirty="0"/>
              <a:t>D. Program will crash</a:t>
            </a:r>
          </a:p>
        </p:txBody>
      </p:sp>
    </p:spTree>
    <p:extLst>
      <p:ext uri="{BB962C8B-B14F-4D97-AF65-F5344CB8AC3E}">
        <p14:creationId xmlns:p14="http://schemas.microsoft.com/office/powerpoint/2010/main" val="48626003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229600" cy="1143000"/>
          </a:xfrm>
        </p:spPr>
        <p:txBody>
          <a:bodyPr/>
          <a:lstStyle/>
          <a:p>
            <a:r>
              <a:rPr lang="en-IN" dirty="0"/>
              <a:t>Q10</a:t>
            </a:r>
          </a:p>
        </p:txBody>
      </p:sp>
      <p:sp>
        <p:nvSpPr>
          <p:cNvPr id="3" name="Content Placeholder 2"/>
          <p:cNvSpPr>
            <a:spLocks noGrp="1"/>
          </p:cNvSpPr>
          <p:nvPr>
            <p:ph idx="1"/>
          </p:nvPr>
        </p:nvSpPr>
        <p:spPr>
          <a:xfrm>
            <a:off x="457200" y="762000"/>
            <a:ext cx="8229600" cy="5364163"/>
          </a:xfrm>
        </p:spPr>
        <p:txBody>
          <a:bodyPr>
            <a:normAutofit fontScale="47500" lnSpcReduction="20000"/>
          </a:bodyPr>
          <a:lstStyle/>
          <a:p>
            <a:pPr marL="0" indent="0">
              <a:buNone/>
            </a:pPr>
            <a:r>
              <a:rPr lang="en-IN" dirty="0"/>
              <a:t>What will be the output of the following C code?</a:t>
            </a:r>
          </a:p>
          <a:p>
            <a:pPr marL="0" indent="0">
              <a:buNone/>
            </a:pPr>
            <a:r>
              <a:rPr lang="en-IN" dirty="0"/>
              <a:t>    #include &lt;</a:t>
            </a:r>
            <a:r>
              <a:rPr lang="en-IN" dirty="0" err="1"/>
              <a:t>stdio.h</a:t>
            </a:r>
            <a:r>
              <a:rPr lang="en-IN" dirty="0"/>
              <a:t>&gt;</a:t>
            </a:r>
          </a:p>
          <a:p>
            <a:pPr marL="0" indent="0">
              <a:buNone/>
            </a:pPr>
            <a:r>
              <a:rPr lang="en-IN" dirty="0"/>
              <a:t>    void m(</a:t>
            </a:r>
            <a:r>
              <a:rPr lang="en-IN" dirty="0" err="1"/>
              <a:t>int</a:t>
            </a:r>
            <a:r>
              <a:rPr lang="en-IN" dirty="0"/>
              <a:t> *p, </a:t>
            </a:r>
            <a:r>
              <a:rPr lang="en-IN" dirty="0" err="1"/>
              <a:t>int</a:t>
            </a:r>
            <a:r>
              <a:rPr lang="en-IN" dirty="0"/>
              <a:t> *q)</a:t>
            </a:r>
          </a:p>
          <a:p>
            <a:pPr marL="0" indent="0">
              <a:buNone/>
            </a:pPr>
            <a:r>
              <a:rPr lang="en-IN" dirty="0"/>
              <a:t>    {</a:t>
            </a:r>
          </a:p>
          <a:p>
            <a:pPr marL="0" indent="0">
              <a:buNone/>
            </a:pPr>
            <a:r>
              <a:rPr lang="en-IN" dirty="0"/>
              <a:t>        p=q;</a:t>
            </a:r>
          </a:p>
          <a:p>
            <a:pPr marL="0" indent="0">
              <a:buNone/>
            </a:pPr>
            <a:r>
              <a:rPr lang="en-IN" dirty="0"/>
              <a:t>        *p=8;</a:t>
            </a:r>
          </a:p>
          <a:p>
            <a:pPr marL="0" indent="0">
              <a:buNone/>
            </a:pPr>
            <a:r>
              <a:rPr lang="en-IN" dirty="0"/>
              <a:t>        *q=7;</a:t>
            </a:r>
          </a:p>
          <a:p>
            <a:pPr marL="0" indent="0">
              <a:buNone/>
            </a:pPr>
            <a:r>
              <a:rPr lang="en-IN" dirty="0"/>
              <a:t>    }</a:t>
            </a:r>
          </a:p>
          <a:p>
            <a:pPr marL="0" indent="0">
              <a:buNone/>
            </a:pPr>
            <a:r>
              <a:rPr lang="en-IN" dirty="0"/>
              <a:t>    </a:t>
            </a:r>
            <a:r>
              <a:rPr lang="en-IN" dirty="0" err="1"/>
              <a:t>int</a:t>
            </a:r>
            <a:r>
              <a:rPr lang="en-IN" dirty="0"/>
              <a:t> main()</a:t>
            </a:r>
          </a:p>
          <a:p>
            <a:pPr marL="0" indent="0">
              <a:buNone/>
            </a:pPr>
            <a:r>
              <a:rPr lang="en-IN" dirty="0"/>
              <a:t>    {</a:t>
            </a:r>
          </a:p>
          <a:p>
            <a:pPr marL="0" indent="0">
              <a:buNone/>
            </a:pPr>
            <a:r>
              <a:rPr lang="en-IN" dirty="0"/>
              <a:t>        </a:t>
            </a:r>
            <a:r>
              <a:rPr lang="en-IN" dirty="0" err="1"/>
              <a:t>int</a:t>
            </a:r>
            <a:r>
              <a:rPr lang="en-IN" dirty="0"/>
              <a:t> a = 6, b = 5;</a:t>
            </a:r>
          </a:p>
          <a:p>
            <a:pPr marL="0" indent="0">
              <a:buNone/>
            </a:pPr>
            <a:r>
              <a:rPr lang="en-IN" dirty="0"/>
              <a:t>        m(&amp;a, &amp;b);</a:t>
            </a:r>
          </a:p>
          <a:p>
            <a:pPr marL="0" indent="0">
              <a:buNone/>
            </a:pPr>
            <a:r>
              <a:rPr lang="en-IN" dirty="0"/>
              <a:t>        </a:t>
            </a:r>
            <a:r>
              <a:rPr lang="en-IN" dirty="0" err="1"/>
              <a:t>printf</a:t>
            </a:r>
            <a:r>
              <a:rPr lang="en-IN" dirty="0"/>
              <a:t>("%d %d\n", a, b);</a:t>
            </a:r>
          </a:p>
          <a:p>
            <a:pPr marL="0" indent="0">
              <a:buNone/>
            </a:pPr>
            <a:r>
              <a:rPr lang="en-IN" dirty="0"/>
              <a:t>    }</a:t>
            </a:r>
          </a:p>
          <a:p>
            <a:pPr marL="0" indent="0">
              <a:buNone/>
            </a:pPr>
            <a:r>
              <a:rPr lang="en-IN" dirty="0"/>
              <a:t>a) 8 7</a:t>
            </a:r>
          </a:p>
          <a:p>
            <a:pPr marL="0" indent="0">
              <a:buNone/>
            </a:pPr>
            <a:r>
              <a:rPr lang="en-IN" dirty="0"/>
              <a:t>b) 6 7</a:t>
            </a:r>
          </a:p>
          <a:p>
            <a:pPr marL="0" indent="0">
              <a:buNone/>
            </a:pPr>
            <a:r>
              <a:rPr lang="en-IN" dirty="0"/>
              <a:t>c) 6 5</a:t>
            </a:r>
          </a:p>
          <a:p>
            <a:pPr marL="0" indent="0">
              <a:buNone/>
            </a:pPr>
            <a:r>
              <a:rPr lang="en-IN" dirty="0"/>
              <a:t>d) 8 8 </a:t>
            </a:r>
          </a:p>
        </p:txBody>
      </p:sp>
    </p:spTree>
    <p:extLst>
      <p:ext uri="{BB962C8B-B14F-4D97-AF65-F5344CB8AC3E}">
        <p14:creationId xmlns:p14="http://schemas.microsoft.com/office/powerpoint/2010/main" val="3185339115"/>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CSE101-Lec 20</a:t>
            </a:r>
          </a:p>
        </p:txBody>
      </p:sp>
      <p:sp>
        <p:nvSpPr>
          <p:cNvPr id="5" name="Subtitle 4"/>
          <p:cNvSpPr>
            <a:spLocks noGrp="1"/>
          </p:cNvSpPr>
          <p:nvPr>
            <p:ph type="subTitle" idx="1"/>
          </p:nvPr>
        </p:nvSpPr>
        <p:spPr>
          <a:xfrm>
            <a:off x="457200" y="3429000"/>
            <a:ext cx="8153400" cy="1752600"/>
          </a:xfrm>
        </p:spPr>
        <p:txBody>
          <a:bodyPr>
            <a:normAutofit/>
          </a:bodyPr>
          <a:lstStyle/>
          <a:p>
            <a:r>
              <a:rPr lang="en-IN" sz="2400" dirty="0"/>
              <a:t>Pointer arithmetic and expressions</a:t>
            </a:r>
          </a:p>
          <a:p>
            <a:r>
              <a:rPr lang="en-IN" sz="2400" dirty="0"/>
              <a:t>Pointer and One dimensional array(or Pointer to 1D array)</a:t>
            </a:r>
          </a:p>
        </p:txBody>
      </p:sp>
    </p:spTree>
    <p:extLst>
      <p:ext uri="{BB962C8B-B14F-4D97-AF65-F5344CB8AC3E}">
        <p14:creationId xmlns:p14="http://schemas.microsoft.com/office/powerpoint/2010/main" val="2959063486"/>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Pointer arithmetic</a:t>
            </a:r>
          </a:p>
        </p:txBody>
      </p:sp>
      <p:sp>
        <p:nvSpPr>
          <p:cNvPr id="3" name="Content Placeholder 2"/>
          <p:cNvSpPr>
            <a:spLocks noGrp="1"/>
          </p:cNvSpPr>
          <p:nvPr>
            <p:ph idx="1"/>
          </p:nvPr>
        </p:nvSpPr>
        <p:spPr>
          <a:xfrm>
            <a:off x="76200" y="1219200"/>
            <a:ext cx="8991600" cy="4906963"/>
          </a:xfrm>
        </p:spPr>
        <p:txBody>
          <a:bodyPr>
            <a:normAutofit lnSpcReduction="10000"/>
          </a:bodyPr>
          <a:lstStyle/>
          <a:p>
            <a:pPr fontAlgn="base"/>
            <a:r>
              <a:rPr lang="en-IN" sz="2200" b="1" i="1" u="sng" dirty="0"/>
              <a:t>A limited set of arithmetic operations can be performed on pointers. A pointer may be:</a:t>
            </a:r>
          </a:p>
          <a:p>
            <a:pPr fontAlgn="base">
              <a:buFont typeface="Wingdings" panose="05000000000000000000" pitchFamily="2" charset="2"/>
              <a:buChar char="Ø"/>
            </a:pPr>
            <a:r>
              <a:rPr lang="en-IN" sz="2200" dirty="0"/>
              <a:t>incremented ( ++ ), e.g. </a:t>
            </a:r>
            <a:r>
              <a:rPr lang="en-IN" sz="2200" dirty="0" err="1"/>
              <a:t>ptr</a:t>
            </a:r>
            <a:r>
              <a:rPr lang="en-IN" sz="2200" dirty="0"/>
              <a:t>++, ++</a:t>
            </a:r>
            <a:r>
              <a:rPr lang="en-IN" sz="2200" dirty="0" err="1"/>
              <a:t>ptr</a:t>
            </a:r>
            <a:endParaRPr lang="en-IN" sz="2200" dirty="0"/>
          </a:p>
          <a:p>
            <a:pPr fontAlgn="base">
              <a:buFont typeface="Wingdings" panose="05000000000000000000" pitchFamily="2" charset="2"/>
              <a:buChar char="Ø"/>
            </a:pPr>
            <a:r>
              <a:rPr lang="en-IN" sz="2200" dirty="0"/>
              <a:t>decremented (-- ), e.g. </a:t>
            </a:r>
            <a:r>
              <a:rPr lang="en-IN" sz="2200" dirty="0" err="1"/>
              <a:t>ptr</a:t>
            </a:r>
            <a:r>
              <a:rPr lang="en-IN" sz="2200" dirty="0"/>
              <a:t>--, --</a:t>
            </a:r>
            <a:r>
              <a:rPr lang="en-IN" sz="2200" dirty="0" err="1"/>
              <a:t>ptr</a:t>
            </a:r>
            <a:endParaRPr lang="en-IN" sz="2200" dirty="0"/>
          </a:p>
          <a:p>
            <a:pPr fontAlgn="base">
              <a:buFont typeface="Wingdings" panose="05000000000000000000" pitchFamily="2" charset="2"/>
              <a:buChar char="Ø"/>
            </a:pPr>
            <a:r>
              <a:rPr lang="en-IN" sz="2200" dirty="0"/>
              <a:t>an integer may be added to a pointer ( + or += ), e.g. ptr+2, </a:t>
            </a:r>
            <a:r>
              <a:rPr lang="en-IN" sz="2200" dirty="0" err="1"/>
              <a:t>ptr</a:t>
            </a:r>
            <a:r>
              <a:rPr lang="en-IN" sz="2200" dirty="0"/>
              <a:t>=ptr+2</a:t>
            </a:r>
          </a:p>
          <a:p>
            <a:pPr fontAlgn="base">
              <a:buFont typeface="Wingdings" panose="05000000000000000000" pitchFamily="2" charset="2"/>
              <a:buChar char="Ø"/>
            </a:pPr>
            <a:r>
              <a:rPr lang="en-IN" sz="2200" dirty="0"/>
              <a:t>an integer may be subtracted from a pointer ( – or -= ), e.g. ptr-2, </a:t>
            </a:r>
            <a:r>
              <a:rPr lang="en-IN" sz="2200" dirty="0" err="1"/>
              <a:t>ptr</a:t>
            </a:r>
            <a:r>
              <a:rPr lang="en-IN" sz="2200" dirty="0"/>
              <a:t>=ptr-2</a:t>
            </a:r>
          </a:p>
          <a:p>
            <a:pPr fontAlgn="base">
              <a:buFont typeface="Wingdings" panose="05000000000000000000" pitchFamily="2" charset="2"/>
              <a:buChar char="Ø"/>
            </a:pPr>
            <a:r>
              <a:rPr lang="en-IN" sz="2200" dirty="0"/>
              <a:t>We can subtract two pointers, if they are pointing towards same array</a:t>
            </a:r>
          </a:p>
          <a:p>
            <a:pPr fontAlgn="base">
              <a:buFont typeface="Wingdings" panose="05000000000000000000" pitchFamily="2" charset="2"/>
              <a:buChar char="Ø"/>
            </a:pPr>
            <a:r>
              <a:rPr lang="en-IN" sz="2200" dirty="0"/>
              <a:t>We can compare two pointers, if they are pointing towards same array</a:t>
            </a:r>
          </a:p>
          <a:p>
            <a:r>
              <a:rPr lang="en-IN" sz="2200" b="1" i="1" u="sng" dirty="0"/>
              <a:t>Following set of operations are not applicable on pointers</a:t>
            </a:r>
          </a:p>
          <a:p>
            <a:r>
              <a:rPr lang="en-IN" sz="2200" dirty="0"/>
              <a:t>We cannot add two pointers(addresses)</a:t>
            </a:r>
          </a:p>
          <a:p>
            <a:r>
              <a:rPr lang="en-IN" sz="2200" dirty="0"/>
              <a:t>We cannot multiply, divide and modulo two pointers(addresses)</a:t>
            </a:r>
          </a:p>
          <a:p>
            <a:r>
              <a:rPr lang="en-IN" sz="2200" dirty="0"/>
              <a:t>We cannot multiply, divide, modulo any constant from pointer(address)</a:t>
            </a:r>
          </a:p>
          <a:p>
            <a:endParaRPr lang="en-IN" sz="2600" dirty="0"/>
          </a:p>
          <a:p>
            <a:endParaRPr lang="en-IN" dirty="0"/>
          </a:p>
        </p:txBody>
      </p:sp>
    </p:spTree>
    <p:extLst>
      <p:ext uri="{BB962C8B-B14F-4D97-AF65-F5344CB8AC3E}">
        <p14:creationId xmlns:p14="http://schemas.microsoft.com/office/powerpoint/2010/main" val="285874239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1143000"/>
          </a:xfrm>
        </p:spPr>
        <p:txBody>
          <a:bodyPr>
            <a:normAutofit/>
          </a:bodyPr>
          <a:lstStyle/>
          <a:p>
            <a:r>
              <a:rPr lang="en-IN" sz="3200" dirty="0"/>
              <a:t>Pointer arithmetic-Example</a:t>
            </a:r>
          </a:p>
        </p:txBody>
      </p:sp>
      <p:sp>
        <p:nvSpPr>
          <p:cNvPr id="3" name="Content Placeholder 2"/>
          <p:cNvSpPr>
            <a:spLocks noGrp="1"/>
          </p:cNvSpPr>
          <p:nvPr>
            <p:ph sz="half" idx="1"/>
          </p:nvPr>
        </p:nvSpPr>
        <p:spPr>
          <a:xfrm>
            <a:off x="76200" y="609600"/>
            <a:ext cx="4419600" cy="5867400"/>
          </a:xfrm>
        </p:spPr>
        <p:txBody>
          <a:bodyPr>
            <a:noAutofit/>
          </a:bodyPr>
          <a:lstStyle/>
          <a:p>
            <a:pPr marL="0" indent="0">
              <a:buNone/>
            </a:pPr>
            <a:r>
              <a:rPr lang="en-IN" sz="1400" dirty="0"/>
              <a:t>#include&lt;</a:t>
            </a:r>
            <a:r>
              <a:rPr lang="en-IN" sz="1400" dirty="0" err="1"/>
              <a:t>stdio.h</a:t>
            </a:r>
            <a:r>
              <a:rPr lang="en-IN" sz="1400" dirty="0"/>
              <a:t>&gt;</a:t>
            </a:r>
          </a:p>
          <a:p>
            <a:pPr marL="0" indent="0">
              <a:buNone/>
            </a:pPr>
            <a:r>
              <a:rPr lang="en-IN" sz="1400" dirty="0" err="1"/>
              <a:t>int</a:t>
            </a:r>
            <a:r>
              <a:rPr lang="en-IN" sz="1400" dirty="0"/>
              <a:t> main()</a:t>
            </a:r>
          </a:p>
          <a:p>
            <a:pPr marL="0" indent="0">
              <a:buNone/>
            </a:pPr>
            <a:r>
              <a:rPr lang="en-IN" sz="1400" dirty="0"/>
              <a:t>{</a:t>
            </a:r>
          </a:p>
          <a:p>
            <a:pPr marL="0" indent="0">
              <a:buNone/>
            </a:pPr>
            <a:r>
              <a:rPr lang="en-IN" sz="1400" dirty="0"/>
              <a:t>	</a:t>
            </a:r>
            <a:r>
              <a:rPr lang="en-IN" sz="1400" dirty="0" err="1"/>
              <a:t>int</a:t>
            </a:r>
            <a:r>
              <a:rPr lang="en-IN" sz="1400" dirty="0"/>
              <a:t> </a:t>
            </a:r>
            <a:r>
              <a:rPr lang="en-IN" sz="1400" dirty="0" err="1"/>
              <a:t>arr</a:t>
            </a:r>
            <a:r>
              <a:rPr lang="en-IN" sz="1400" dirty="0"/>
              <a:t>[]={1,2,3,4,5,6,7,8,9};</a:t>
            </a:r>
          </a:p>
          <a:p>
            <a:pPr marL="0" indent="0">
              <a:buNone/>
            </a:pPr>
            <a:r>
              <a:rPr lang="en-IN" sz="1400" dirty="0"/>
              <a:t>	</a:t>
            </a:r>
            <a:r>
              <a:rPr lang="en-IN" sz="1400" dirty="0" err="1"/>
              <a:t>int</a:t>
            </a:r>
            <a:r>
              <a:rPr lang="en-IN" sz="1400" dirty="0"/>
              <a:t> *p1,*p2;</a:t>
            </a:r>
          </a:p>
          <a:p>
            <a:pPr marL="0" indent="0">
              <a:buNone/>
            </a:pPr>
            <a:r>
              <a:rPr lang="en-IN" sz="1400" dirty="0"/>
              <a:t>	p1=</a:t>
            </a:r>
            <a:r>
              <a:rPr lang="en-IN" sz="1400" dirty="0" err="1"/>
              <a:t>arr</a:t>
            </a:r>
            <a:r>
              <a:rPr lang="en-IN" sz="1400" dirty="0"/>
              <a:t>;</a:t>
            </a:r>
          </a:p>
          <a:p>
            <a:pPr marL="0" indent="0">
              <a:buNone/>
            </a:pPr>
            <a:r>
              <a:rPr lang="en-IN" sz="1400" dirty="0"/>
              <a:t>	p1++;// p1 will point towards next memory location</a:t>
            </a:r>
          </a:p>
          <a:p>
            <a:pPr marL="0" indent="0">
              <a:buNone/>
            </a:pPr>
            <a:r>
              <a:rPr lang="en-IN" sz="1400" dirty="0"/>
              <a:t>	</a:t>
            </a:r>
            <a:r>
              <a:rPr lang="en-IN" sz="1400" dirty="0" err="1"/>
              <a:t>printf</a:t>
            </a:r>
            <a:r>
              <a:rPr lang="en-IN" sz="1400" dirty="0"/>
              <a:t>("\</a:t>
            </a:r>
            <a:r>
              <a:rPr lang="en-IN" sz="1400" dirty="0" err="1"/>
              <a:t>n%d</a:t>
            </a:r>
            <a:r>
              <a:rPr lang="en-IN" sz="1400" dirty="0"/>
              <a:t>",*p1);//2 will be displayed</a:t>
            </a:r>
          </a:p>
          <a:p>
            <a:pPr marL="0" indent="0">
              <a:buNone/>
            </a:pPr>
            <a:r>
              <a:rPr lang="en-IN" sz="1400" dirty="0"/>
              <a:t>	p1--;//p1 will point towards previous memory location</a:t>
            </a:r>
          </a:p>
          <a:p>
            <a:pPr marL="0" indent="0">
              <a:buNone/>
            </a:pPr>
            <a:r>
              <a:rPr lang="en-IN" sz="1400" dirty="0"/>
              <a:t>	</a:t>
            </a:r>
            <a:r>
              <a:rPr lang="en-IN" sz="1400" dirty="0" err="1"/>
              <a:t>printf</a:t>
            </a:r>
            <a:r>
              <a:rPr lang="en-IN" sz="1400" dirty="0"/>
              <a:t>("\</a:t>
            </a:r>
            <a:r>
              <a:rPr lang="en-IN" sz="1400" dirty="0" err="1"/>
              <a:t>n%d</a:t>
            </a:r>
            <a:r>
              <a:rPr lang="en-IN" sz="1400" dirty="0"/>
              <a:t>",*p1);// 1 will be displayed</a:t>
            </a:r>
          </a:p>
          <a:p>
            <a:pPr marL="0" indent="0">
              <a:buNone/>
            </a:pPr>
            <a:r>
              <a:rPr lang="en-IN" sz="1400" dirty="0"/>
              <a:t>	p1=p1+2;// Adding a constant to pointer(p1 will point towards 3rd element)</a:t>
            </a:r>
          </a:p>
          <a:p>
            <a:pPr marL="0" indent="0">
              <a:buNone/>
            </a:pPr>
            <a:r>
              <a:rPr lang="en-IN" sz="1400" dirty="0"/>
              <a:t>	</a:t>
            </a:r>
            <a:r>
              <a:rPr lang="en-IN" sz="1400" dirty="0" err="1"/>
              <a:t>printf</a:t>
            </a:r>
            <a:r>
              <a:rPr lang="en-IN" sz="1400" dirty="0"/>
              <a:t>("\</a:t>
            </a:r>
            <a:r>
              <a:rPr lang="en-IN" sz="1400" dirty="0" err="1"/>
              <a:t>n%d</a:t>
            </a:r>
            <a:r>
              <a:rPr lang="en-IN" sz="1400" dirty="0"/>
              <a:t>",*p1);// 3 will be displayed</a:t>
            </a:r>
          </a:p>
          <a:p>
            <a:pPr marL="0" indent="0">
              <a:buNone/>
            </a:pPr>
            <a:r>
              <a:rPr lang="en-IN" sz="1400" dirty="0"/>
              <a:t>	p1=p1-2;//Subtracting a constant from a pointer(P1 will point towards first element)</a:t>
            </a:r>
          </a:p>
          <a:p>
            <a:pPr marL="0" indent="0">
              <a:buNone/>
            </a:pPr>
            <a:r>
              <a:rPr lang="en-IN" sz="1400" dirty="0"/>
              <a:t>	</a:t>
            </a:r>
            <a:r>
              <a:rPr lang="en-IN" sz="1400" dirty="0" err="1"/>
              <a:t>printf</a:t>
            </a:r>
            <a:r>
              <a:rPr lang="en-IN" sz="1400" dirty="0"/>
              <a:t>("\</a:t>
            </a:r>
            <a:r>
              <a:rPr lang="en-IN" sz="1400" dirty="0" err="1"/>
              <a:t>n%d</a:t>
            </a:r>
            <a:r>
              <a:rPr lang="en-IN" sz="1400" dirty="0"/>
              <a:t>",*p1);// 1 will be displayed</a:t>
            </a:r>
          </a:p>
          <a:p>
            <a:pPr marL="0" indent="0">
              <a:buNone/>
            </a:pPr>
            <a:r>
              <a:rPr lang="en-IN" sz="1400" dirty="0"/>
              <a:t>	p2=&amp;</a:t>
            </a:r>
            <a:r>
              <a:rPr lang="en-IN" sz="1400" dirty="0" err="1"/>
              <a:t>arr</a:t>
            </a:r>
            <a:r>
              <a:rPr lang="en-IN" sz="1400" dirty="0"/>
              <a:t>[4];</a:t>
            </a:r>
          </a:p>
          <a:p>
            <a:pPr marL="0" indent="0">
              <a:buNone/>
            </a:pPr>
            <a:r>
              <a:rPr lang="en-IN" sz="1400" dirty="0"/>
              <a:t>	</a:t>
            </a:r>
            <a:r>
              <a:rPr lang="en-IN" sz="1400" dirty="0" err="1"/>
              <a:t>printf</a:t>
            </a:r>
            <a:r>
              <a:rPr lang="en-IN" sz="1400" dirty="0"/>
              <a:t>("\n%d",p2-p1);//Subtracting two pointers(Returns 4(no. of elements b/w+1)(Pointers pointing to the same array)</a:t>
            </a:r>
          </a:p>
          <a:p>
            <a:pPr marL="0" indent="0">
              <a:buNone/>
            </a:pPr>
            <a:r>
              <a:rPr lang="en-IN" sz="1400" dirty="0"/>
              <a:t>	</a:t>
            </a:r>
          </a:p>
        </p:txBody>
      </p:sp>
      <p:sp>
        <p:nvSpPr>
          <p:cNvPr id="4" name="Content Placeholder 3"/>
          <p:cNvSpPr>
            <a:spLocks noGrp="1"/>
          </p:cNvSpPr>
          <p:nvPr>
            <p:ph sz="half" idx="2"/>
          </p:nvPr>
        </p:nvSpPr>
        <p:spPr>
          <a:xfrm>
            <a:off x="4495800" y="609600"/>
            <a:ext cx="4572000" cy="5516563"/>
          </a:xfrm>
        </p:spPr>
        <p:txBody>
          <a:bodyPr>
            <a:normAutofit fontScale="55000" lnSpcReduction="20000"/>
          </a:bodyPr>
          <a:lstStyle/>
          <a:p>
            <a:pPr marL="0" indent="0">
              <a:buNone/>
            </a:pPr>
            <a:r>
              <a:rPr lang="en-IN" dirty="0"/>
              <a:t>//Comparing two pointers</a:t>
            </a:r>
          </a:p>
          <a:p>
            <a:pPr marL="0" indent="0">
              <a:buNone/>
            </a:pPr>
            <a:r>
              <a:rPr lang="en-IN" dirty="0"/>
              <a:t>	while(p1&lt;=p2)</a:t>
            </a:r>
          </a:p>
          <a:p>
            <a:pPr marL="0" indent="0">
              <a:buNone/>
            </a:pPr>
            <a:r>
              <a:rPr lang="en-IN" dirty="0"/>
              <a:t>	{</a:t>
            </a:r>
          </a:p>
          <a:p>
            <a:pPr marL="0" indent="0">
              <a:buNone/>
            </a:pPr>
            <a:r>
              <a:rPr lang="en-IN" dirty="0"/>
              <a:t>		</a:t>
            </a:r>
            <a:r>
              <a:rPr lang="en-IN" dirty="0" err="1"/>
              <a:t>printf</a:t>
            </a:r>
            <a:r>
              <a:rPr lang="en-IN" dirty="0"/>
              <a:t>("\</a:t>
            </a:r>
            <a:r>
              <a:rPr lang="en-IN" dirty="0" err="1"/>
              <a:t>n%d</a:t>
            </a:r>
            <a:r>
              <a:rPr lang="en-IN" dirty="0"/>
              <a:t>",*p1);//Comparison of two pointers (Pointers pointing to the same array)</a:t>
            </a:r>
          </a:p>
          <a:p>
            <a:pPr marL="0" indent="0">
              <a:buNone/>
            </a:pPr>
            <a:r>
              <a:rPr lang="en-IN" dirty="0"/>
              <a:t>		p1++;</a:t>
            </a:r>
          </a:p>
          <a:p>
            <a:pPr marL="0" indent="0">
              <a:buNone/>
            </a:pPr>
            <a:r>
              <a:rPr lang="en-IN" dirty="0"/>
              <a:t>	}</a:t>
            </a:r>
          </a:p>
          <a:p>
            <a:pPr marL="0" indent="0">
              <a:buNone/>
            </a:pPr>
            <a:r>
              <a:rPr lang="en-IN" dirty="0"/>
              <a:t>	//Following are the invalid arithmetic operations(Not allowed on pointers)</a:t>
            </a:r>
          </a:p>
          <a:p>
            <a:pPr marL="0" indent="0">
              <a:buNone/>
            </a:pPr>
            <a:r>
              <a:rPr lang="en-IN" dirty="0"/>
              <a:t>	//</a:t>
            </a:r>
            <a:r>
              <a:rPr lang="en-IN" dirty="0" err="1"/>
              <a:t>printf</a:t>
            </a:r>
            <a:r>
              <a:rPr lang="en-IN" dirty="0"/>
              <a:t>("\n%d",p1+p2);//Invalid arithmetic</a:t>
            </a:r>
          </a:p>
          <a:p>
            <a:pPr marL="0" indent="0">
              <a:buNone/>
            </a:pPr>
            <a:r>
              <a:rPr lang="en-IN" dirty="0"/>
              <a:t>    //</a:t>
            </a:r>
            <a:r>
              <a:rPr lang="en-IN" dirty="0" err="1"/>
              <a:t>printf</a:t>
            </a:r>
            <a:r>
              <a:rPr lang="en-IN" dirty="0"/>
              <a:t>("\n%d",p1/p2);//Invalid arithmetic</a:t>
            </a:r>
          </a:p>
          <a:p>
            <a:pPr marL="0" indent="0">
              <a:buNone/>
            </a:pPr>
            <a:r>
              <a:rPr lang="en-IN" dirty="0"/>
              <a:t>    //</a:t>
            </a:r>
            <a:r>
              <a:rPr lang="en-IN" dirty="0" err="1"/>
              <a:t>printf</a:t>
            </a:r>
            <a:r>
              <a:rPr lang="en-IN" dirty="0"/>
              <a:t>("\n%d",p1*p2);//Invalid arithmetic</a:t>
            </a:r>
          </a:p>
          <a:p>
            <a:pPr marL="0" indent="0">
              <a:buNone/>
            </a:pPr>
            <a:r>
              <a:rPr lang="en-IN" dirty="0"/>
              <a:t>	//</a:t>
            </a:r>
            <a:r>
              <a:rPr lang="en-IN" dirty="0" err="1"/>
              <a:t>printf</a:t>
            </a:r>
            <a:r>
              <a:rPr lang="en-IN" dirty="0"/>
              <a:t>("\n%d",p1%p2);//Invalid arithmetic</a:t>
            </a:r>
          </a:p>
          <a:p>
            <a:pPr marL="0" indent="0">
              <a:buNone/>
            </a:pPr>
            <a:r>
              <a:rPr lang="en-IN" dirty="0"/>
              <a:t>    //</a:t>
            </a:r>
            <a:r>
              <a:rPr lang="en-IN" dirty="0" err="1"/>
              <a:t>printf</a:t>
            </a:r>
            <a:r>
              <a:rPr lang="en-IN" dirty="0"/>
              <a:t>("\n%d",p1*2);//Invalid arithmetic</a:t>
            </a:r>
          </a:p>
          <a:p>
            <a:pPr marL="0" indent="0">
              <a:buNone/>
            </a:pPr>
            <a:r>
              <a:rPr lang="en-IN" dirty="0"/>
              <a:t>    //</a:t>
            </a:r>
            <a:r>
              <a:rPr lang="en-IN" dirty="0" err="1"/>
              <a:t>printf</a:t>
            </a:r>
            <a:r>
              <a:rPr lang="en-IN" dirty="0"/>
              <a:t>("\n%d",p1/2);//Invalid arithmetic</a:t>
            </a:r>
          </a:p>
          <a:p>
            <a:pPr marL="0" indent="0">
              <a:buNone/>
            </a:pPr>
            <a:r>
              <a:rPr lang="en-IN" dirty="0"/>
              <a:t>    //</a:t>
            </a:r>
            <a:r>
              <a:rPr lang="en-IN" dirty="0" err="1"/>
              <a:t>printf</a:t>
            </a:r>
            <a:r>
              <a:rPr lang="en-IN" dirty="0"/>
              <a:t>("\n%d",p1%2);//Invalid arithmetic</a:t>
            </a:r>
          </a:p>
          <a:p>
            <a:pPr marL="0" indent="0">
              <a:buNone/>
            </a:pPr>
            <a:r>
              <a:rPr lang="en-IN" dirty="0"/>
              <a:t>	return 0;</a:t>
            </a:r>
          </a:p>
          <a:p>
            <a:pPr marL="0" indent="0">
              <a:buNone/>
            </a:pPr>
            <a:r>
              <a:rPr lang="en-IN" dirty="0"/>
              <a:t>}</a:t>
            </a:r>
          </a:p>
          <a:p>
            <a:endParaRPr lang="en-IN" dirty="0"/>
          </a:p>
          <a:p>
            <a:endParaRPr lang="en-IN" dirty="0"/>
          </a:p>
        </p:txBody>
      </p:sp>
    </p:spTree>
    <p:extLst>
      <p:ext uri="{BB962C8B-B14F-4D97-AF65-F5344CB8AC3E}">
        <p14:creationId xmlns:p14="http://schemas.microsoft.com/office/powerpoint/2010/main" val="63729857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Pointer to an array(1D)</a:t>
            </a:r>
          </a:p>
        </p:txBody>
      </p:sp>
      <p:sp>
        <p:nvSpPr>
          <p:cNvPr id="6" name="Content Placeholder 5"/>
          <p:cNvSpPr>
            <a:spLocks noGrp="1"/>
          </p:cNvSpPr>
          <p:nvPr>
            <p:ph idx="1"/>
          </p:nvPr>
        </p:nvSpPr>
        <p:spPr/>
        <p:txBody>
          <a:bodyPr>
            <a:normAutofit fontScale="70000" lnSpcReduction="20000"/>
          </a:bodyPr>
          <a:lstStyle/>
          <a:p>
            <a:r>
              <a:rPr lang="en-IN" dirty="0"/>
              <a:t>A pointer can point towards an array using following notation:</a:t>
            </a:r>
          </a:p>
          <a:p>
            <a:pPr marL="0" indent="0">
              <a:buNone/>
            </a:pPr>
            <a:r>
              <a:rPr lang="en-IN" dirty="0"/>
              <a:t> Consider:</a:t>
            </a:r>
          </a:p>
          <a:p>
            <a:pPr marL="0" indent="0">
              <a:buNone/>
            </a:pPr>
            <a:r>
              <a:rPr lang="en-IN" dirty="0" err="1"/>
              <a:t>int</a:t>
            </a:r>
            <a:r>
              <a:rPr lang="en-IN" dirty="0"/>
              <a:t> a[]={1,2,3,4,5};</a:t>
            </a:r>
          </a:p>
          <a:p>
            <a:pPr marL="0" indent="0">
              <a:buNone/>
            </a:pPr>
            <a:r>
              <a:rPr lang="en-IN" dirty="0" err="1"/>
              <a:t>int</a:t>
            </a:r>
            <a:r>
              <a:rPr lang="en-IN" dirty="0"/>
              <a:t> *p=a; // pointer p starts pointing towards first element of array</a:t>
            </a:r>
          </a:p>
          <a:p>
            <a:pPr marL="0" indent="0">
              <a:buNone/>
            </a:pPr>
            <a:r>
              <a:rPr lang="en-IN" dirty="0"/>
              <a:t>Or</a:t>
            </a:r>
          </a:p>
          <a:p>
            <a:pPr marL="0" indent="0">
              <a:buNone/>
            </a:pPr>
            <a:r>
              <a:rPr lang="en-IN" dirty="0" err="1"/>
              <a:t>int</a:t>
            </a:r>
            <a:r>
              <a:rPr lang="en-IN" dirty="0"/>
              <a:t> *p=&amp;a[0];</a:t>
            </a:r>
          </a:p>
          <a:p>
            <a:pPr marL="0" indent="0">
              <a:buNone/>
            </a:pPr>
            <a:r>
              <a:rPr lang="en-IN" dirty="0"/>
              <a:t>Now we can access elements of given array via pointer, such as:</a:t>
            </a:r>
          </a:p>
          <a:p>
            <a:pPr marL="0" indent="0">
              <a:buNone/>
            </a:pPr>
            <a:r>
              <a:rPr lang="en-IN" dirty="0" err="1"/>
              <a:t>int</a:t>
            </a:r>
            <a:r>
              <a:rPr lang="en-IN" dirty="0"/>
              <a:t> </a:t>
            </a:r>
            <a:r>
              <a:rPr lang="en-IN" dirty="0" err="1"/>
              <a:t>i</a:t>
            </a:r>
            <a:r>
              <a:rPr lang="en-IN" dirty="0"/>
              <a:t>;</a:t>
            </a:r>
          </a:p>
          <a:p>
            <a:pPr marL="0" indent="0">
              <a:buNone/>
            </a:pPr>
            <a:r>
              <a:rPr lang="en-IN" dirty="0"/>
              <a:t>for(</a:t>
            </a:r>
            <a:r>
              <a:rPr lang="en-IN" dirty="0" err="1"/>
              <a:t>i</a:t>
            </a:r>
            <a:r>
              <a:rPr lang="en-IN" dirty="0"/>
              <a:t>=0;i&lt;5;i++)</a:t>
            </a:r>
          </a:p>
          <a:p>
            <a:pPr marL="0" indent="0">
              <a:buNone/>
            </a:pPr>
            <a:r>
              <a:rPr lang="en-IN" dirty="0"/>
              <a:t>{</a:t>
            </a:r>
          </a:p>
          <a:p>
            <a:pPr marL="0" indent="0">
              <a:buNone/>
            </a:pPr>
            <a:r>
              <a:rPr lang="en-IN" dirty="0" err="1"/>
              <a:t>printf</a:t>
            </a:r>
            <a:r>
              <a:rPr lang="en-IN" dirty="0"/>
              <a:t>(“\</a:t>
            </a:r>
            <a:r>
              <a:rPr lang="en-IN" dirty="0" err="1"/>
              <a:t>n%d</a:t>
            </a:r>
            <a:r>
              <a:rPr lang="en-IN" dirty="0"/>
              <a:t>”,*(</a:t>
            </a:r>
            <a:r>
              <a:rPr lang="en-IN" dirty="0" err="1"/>
              <a:t>p+i</a:t>
            </a:r>
            <a:r>
              <a:rPr lang="en-IN" dirty="0"/>
              <a:t>));</a:t>
            </a:r>
          </a:p>
          <a:p>
            <a:pPr marL="0" indent="0">
              <a:buNone/>
            </a:pPr>
            <a:r>
              <a:rPr lang="en-IN" dirty="0"/>
              <a:t>}</a:t>
            </a:r>
          </a:p>
          <a:p>
            <a:pPr marL="0" indent="0">
              <a:buNone/>
            </a:pPr>
            <a:endParaRPr lang="en-IN" dirty="0"/>
          </a:p>
        </p:txBody>
      </p:sp>
    </p:spTree>
    <p:extLst>
      <p:ext uri="{BB962C8B-B14F-4D97-AF65-F5344CB8AC3E}">
        <p14:creationId xmlns:p14="http://schemas.microsoft.com/office/powerpoint/2010/main" val="92489631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Grp="1" noChangeArrowheads="1"/>
          </p:cNvSpPr>
          <p:nvPr>
            <p:ph type="title"/>
          </p:nvPr>
        </p:nvSpPr>
        <p:spPr>
          <a:xfrm>
            <a:off x="457200" y="381000"/>
            <a:ext cx="8229600" cy="1143000"/>
          </a:xfrm>
        </p:spPr>
        <p:txBody>
          <a:bodyPr>
            <a:normAutofit fontScale="90000"/>
          </a:bodyPr>
          <a:lstStyle/>
          <a:p>
            <a:pPr algn="l"/>
            <a:r>
              <a:rPr lang="en-US" dirty="0"/>
              <a:t>The Relationship Between Pointers and Arrays</a:t>
            </a:r>
          </a:p>
        </p:txBody>
      </p:sp>
      <p:sp>
        <p:nvSpPr>
          <p:cNvPr id="15365" name="Rectangle 5"/>
          <p:cNvSpPr>
            <a:spLocks noGrp="1" noChangeArrowheads="1"/>
          </p:cNvSpPr>
          <p:nvPr>
            <p:ph idx="1"/>
          </p:nvPr>
        </p:nvSpPr>
        <p:spPr/>
        <p:txBody>
          <a:bodyPr>
            <a:normAutofit/>
          </a:bodyPr>
          <a:lstStyle/>
          <a:p>
            <a:r>
              <a:rPr lang="en-US" sz="2000" dirty="0"/>
              <a:t>Arrays and pointers closely related</a:t>
            </a:r>
          </a:p>
          <a:p>
            <a:pPr lvl="1"/>
            <a:r>
              <a:rPr lang="en-US" sz="2000" dirty="0"/>
              <a:t>Array name is like a constant pointer</a:t>
            </a:r>
          </a:p>
          <a:p>
            <a:pPr lvl="1"/>
            <a:r>
              <a:rPr lang="en-US" sz="2000" dirty="0"/>
              <a:t>Pointers can do array subscripting operations</a:t>
            </a:r>
          </a:p>
          <a:p>
            <a:r>
              <a:rPr lang="en-US" sz="2000" dirty="0"/>
              <a:t>Define an array </a:t>
            </a:r>
            <a:r>
              <a:rPr lang="en-US" sz="2000" dirty="0">
                <a:latin typeface="Lucida Console" pitchFamily="49" charset="0"/>
              </a:rPr>
              <a:t>b[5]</a:t>
            </a:r>
            <a:r>
              <a:rPr lang="en-US" sz="2000" dirty="0"/>
              <a:t> and a pointer </a:t>
            </a:r>
            <a:r>
              <a:rPr lang="en-US" sz="2000" dirty="0" err="1">
                <a:latin typeface="Lucida Console" pitchFamily="49" charset="0"/>
              </a:rPr>
              <a:t>bPtr</a:t>
            </a:r>
            <a:endParaRPr lang="en-US" sz="2000" dirty="0">
              <a:latin typeface="Lucida Console" pitchFamily="49" charset="0"/>
            </a:endParaRPr>
          </a:p>
          <a:p>
            <a:pPr lvl="1"/>
            <a:r>
              <a:rPr lang="en-US" sz="2000" dirty="0"/>
              <a:t>To set </a:t>
            </a:r>
            <a:r>
              <a:rPr lang="en-US" sz="2000" dirty="0" err="1">
                <a:latin typeface="Lucida Console" pitchFamily="49" charset="0"/>
              </a:rPr>
              <a:t>bPtr</a:t>
            </a:r>
            <a:r>
              <a:rPr lang="en-US" sz="2000" dirty="0">
                <a:latin typeface="Lucida Console" pitchFamily="49" charset="0"/>
              </a:rPr>
              <a:t> </a:t>
            </a:r>
            <a:r>
              <a:rPr lang="en-US" sz="2000" dirty="0"/>
              <a:t>to point to </a:t>
            </a:r>
            <a:r>
              <a:rPr lang="en-US" sz="2000" dirty="0">
                <a:latin typeface="Lucida Console" pitchFamily="49" charset="0"/>
              </a:rPr>
              <a:t>b[5]:</a:t>
            </a:r>
            <a:endParaRPr lang="en-US" sz="2000" dirty="0"/>
          </a:p>
          <a:p>
            <a:pPr lvl="3">
              <a:buFontTx/>
              <a:buNone/>
            </a:pPr>
            <a:r>
              <a:rPr lang="en-US" dirty="0" err="1">
                <a:latin typeface="Lucida Console" pitchFamily="49" charset="0"/>
              </a:rPr>
              <a:t>bPtr</a:t>
            </a:r>
            <a:r>
              <a:rPr lang="en-US" dirty="0">
                <a:latin typeface="Lucida Console" pitchFamily="49" charset="0"/>
              </a:rPr>
              <a:t> = b;</a:t>
            </a:r>
            <a:r>
              <a:rPr lang="en-US" b="1" dirty="0">
                <a:latin typeface="Courier New" pitchFamily="49" charset="0"/>
              </a:rPr>
              <a:t> </a:t>
            </a:r>
          </a:p>
          <a:p>
            <a:pPr lvl="2"/>
            <a:r>
              <a:rPr lang="en-US" sz="2000" dirty="0"/>
              <a:t>The array name (</a:t>
            </a:r>
            <a:r>
              <a:rPr lang="en-US" sz="2000" dirty="0">
                <a:latin typeface="Lucida Console" pitchFamily="49" charset="0"/>
              </a:rPr>
              <a:t>b</a:t>
            </a:r>
            <a:r>
              <a:rPr lang="en-US" sz="2000" dirty="0"/>
              <a:t>) is actually the address of first element of the array </a:t>
            </a:r>
            <a:r>
              <a:rPr lang="en-US" sz="2000" dirty="0">
                <a:latin typeface="Lucida Console" pitchFamily="49" charset="0"/>
              </a:rPr>
              <a:t>b[5] </a:t>
            </a:r>
            <a:r>
              <a:rPr lang="en-US" sz="2000" dirty="0"/>
              <a:t>which is equivalent to</a:t>
            </a:r>
          </a:p>
          <a:p>
            <a:pPr lvl="3">
              <a:buFontTx/>
              <a:buNone/>
            </a:pPr>
            <a:r>
              <a:rPr lang="en-US" dirty="0" err="1">
                <a:latin typeface="Lucida Console" pitchFamily="49" charset="0"/>
              </a:rPr>
              <a:t>bPtr</a:t>
            </a:r>
            <a:r>
              <a:rPr lang="en-US" dirty="0">
                <a:latin typeface="Lucida Console" pitchFamily="49" charset="0"/>
              </a:rPr>
              <a:t> = &amp;b[0]</a:t>
            </a:r>
            <a:r>
              <a:rPr lang="en-US" b="1" dirty="0">
                <a:latin typeface="Courier New" pitchFamily="49" charset="0"/>
              </a:rPr>
              <a:t>  </a:t>
            </a:r>
          </a:p>
          <a:p>
            <a:pPr lvl="2"/>
            <a:r>
              <a:rPr lang="en-US" sz="2000" dirty="0"/>
              <a:t>Explicitly assigns </a:t>
            </a:r>
            <a:r>
              <a:rPr lang="en-US" sz="2000" dirty="0" err="1">
                <a:latin typeface="Lucida Console" pitchFamily="49" charset="0"/>
              </a:rPr>
              <a:t>bPtr</a:t>
            </a:r>
            <a:r>
              <a:rPr lang="en-US" sz="2000" dirty="0"/>
              <a:t> to address of first element of </a:t>
            </a:r>
            <a:r>
              <a:rPr lang="en-US" sz="2000" dirty="0">
                <a:latin typeface="Lucida Console" pitchFamily="49" charset="0"/>
              </a:rPr>
              <a:t>b</a:t>
            </a:r>
          </a:p>
        </p:txBody>
      </p:sp>
    </p:spTree>
    <p:extLst>
      <p:ext uri="{BB962C8B-B14F-4D97-AF65-F5344CB8AC3E}">
        <p14:creationId xmlns:p14="http://schemas.microsoft.com/office/powerpoint/2010/main" val="198943234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457200" y="381000"/>
            <a:ext cx="8229600" cy="1143000"/>
          </a:xfrm>
        </p:spPr>
        <p:txBody>
          <a:bodyPr>
            <a:normAutofit fontScale="90000"/>
          </a:bodyPr>
          <a:lstStyle/>
          <a:p>
            <a:pPr algn="l"/>
            <a:r>
              <a:rPr lang="en-US" dirty="0"/>
              <a:t>The Relationship Between Pointers and Arrays</a:t>
            </a:r>
          </a:p>
        </p:txBody>
      </p:sp>
      <p:sp>
        <p:nvSpPr>
          <p:cNvPr id="54277" name="Rectangle 5"/>
          <p:cNvSpPr>
            <a:spLocks noGrp="1" noChangeArrowheads="1"/>
          </p:cNvSpPr>
          <p:nvPr>
            <p:ph idx="1"/>
          </p:nvPr>
        </p:nvSpPr>
        <p:spPr/>
        <p:txBody>
          <a:bodyPr>
            <a:normAutofit/>
          </a:bodyPr>
          <a:lstStyle/>
          <a:p>
            <a:pPr lvl="1"/>
            <a:r>
              <a:rPr lang="en-US" sz="2000" dirty="0"/>
              <a:t>Element </a:t>
            </a:r>
            <a:r>
              <a:rPr lang="en-US" sz="2000" dirty="0">
                <a:latin typeface="Lucida Console" pitchFamily="49" charset="0"/>
              </a:rPr>
              <a:t>b[3]</a:t>
            </a:r>
            <a:r>
              <a:rPr lang="en-US" sz="2000" b="1" dirty="0">
                <a:latin typeface="Courier New" pitchFamily="49" charset="0"/>
              </a:rPr>
              <a:t> </a:t>
            </a:r>
          </a:p>
          <a:p>
            <a:pPr lvl="2"/>
            <a:r>
              <a:rPr lang="en-US" sz="2000" dirty="0"/>
              <a:t>Can be accessed by </a:t>
            </a:r>
            <a:r>
              <a:rPr lang="en-US" sz="2000" dirty="0">
                <a:latin typeface="Lucida Console" pitchFamily="49" charset="0"/>
              </a:rPr>
              <a:t>*(</a:t>
            </a:r>
            <a:r>
              <a:rPr lang="en-US" sz="2000" dirty="0" err="1">
                <a:latin typeface="Lucida Console" pitchFamily="49" charset="0"/>
              </a:rPr>
              <a:t>bPtr</a:t>
            </a:r>
            <a:r>
              <a:rPr lang="en-US" sz="2000" dirty="0">
                <a:latin typeface="Lucida Console" pitchFamily="49" charset="0"/>
              </a:rPr>
              <a:t> + 3)</a:t>
            </a:r>
          </a:p>
          <a:p>
            <a:pPr lvl="3"/>
            <a:r>
              <a:rPr lang="en-US" dirty="0"/>
              <a:t>Where </a:t>
            </a:r>
            <a:r>
              <a:rPr lang="en-US" dirty="0">
                <a:latin typeface="Lucida Console" pitchFamily="49" charset="0"/>
              </a:rPr>
              <a:t>3</a:t>
            </a:r>
            <a:r>
              <a:rPr lang="en-US" dirty="0"/>
              <a:t> is the offset. Called </a:t>
            </a:r>
            <a:r>
              <a:rPr lang="en-US" b="1" dirty="0"/>
              <a:t>pointer/offset notation</a:t>
            </a:r>
          </a:p>
          <a:p>
            <a:pPr lvl="2"/>
            <a:r>
              <a:rPr lang="en-US" sz="2000" dirty="0"/>
              <a:t>Can be accessed by </a:t>
            </a:r>
            <a:r>
              <a:rPr lang="en-US" sz="2000" dirty="0" err="1">
                <a:latin typeface="Lucida Console" pitchFamily="49" charset="0"/>
              </a:rPr>
              <a:t>bptr</a:t>
            </a:r>
            <a:r>
              <a:rPr lang="en-US" sz="2000" dirty="0">
                <a:latin typeface="Lucida Console" pitchFamily="49" charset="0"/>
              </a:rPr>
              <a:t>[3]</a:t>
            </a:r>
          </a:p>
          <a:p>
            <a:pPr lvl="3"/>
            <a:r>
              <a:rPr lang="en-US" dirty="0"/>
              <a:t>Called </a:t>
            </a:r>
            <a:r>
              <a:rPr lang="en-US" b="1" dirty="0"/>
              <a:t>pointer/subscript notation</a:t>
            </a:r>
          </a:p>
          <a:p>
            <a:pPr lvl="3"/>
            <a:r>
              <a:rPr lang="en-US" dirty="0" err="1">
                <a:latin typeface="Lucida Console" pitchFamily="49" charset="0"/>
              </a:rPr>
              <a:t>bPtr</a:t>
            </a:r>
            <a:r>
              <a:rPr lang="en-US" dirty="0">
                <a:latin typeface="Lucida Console" pitchFamily="49" charset="0"/>
              </a:rPr>
              <a:t>[3]</a:t>
            </a:r>
            <a:r>
              <a:rPr lang="en-US" dirty="0"/>
              <a:t> same as </a:t>
            </a:r>
            <a:r>
              <a:rPr lang="en-US" dirty="0">
                <a:latin typeface="Lucida Console" pitchFamily="49" charset="0"/>
              </a:rPr>
              <a:t>b[3]</a:t>
            </a:r>
          </a:p>
          <a:p>
            <a:pPr lvl="2"/>
            <a:r>
              <a:rPr lang="en-US" sz="2000" dirty="0"/>
              <a:t>Can be accessed by performing pointer arithmetic on the array itself</a:t>
            </a:r>
          </a:p>
          <a:p>
            <a:pPr lvl="3">
              <a:buFontTx/>
              <a:buNone/>
            </a:pPr>
            <a:r>
              <a:rPr lang="en-US" dirty="0">
                <a:latin typeface="Lucida Console" pitchFamily="49" charset="0"/>
              </a:rPr>
              <a:t>*(b + 3)</a:t>
            </a:r>
          </a:p>
        </p:txBody>
      </p:sp>
    </p:spTree>
    <p:extLst>
      <p:ext uri="{BB962C8B-B14F-4D97-AF65-F5344CB8AC3E}">
        <p14:creationId xmlns:p14="http://schemas.microsoft.com/office/powerpoint/2010/main" val="193541070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Array name itself is an address or pointer.  It points to the first element(0</a:t>
            </a:r>
            <a:r>
              <a:rPr lang="en-US" baseline="30000" dirty="0"/>
              <a:t>th</a:t>
            </a:r>
            <a:r>
              <a:rPr lang="en-US" dirty="0"/>
              <a:t> element) of array.</a:t>
            </a:r>
          </a:p>
          <a:p>
            <a:r>
              <a:rPr lang="en-US" dirty="0"/>
              <a:t>The arrays are accessed by pointers in same way as we access arrays using array name.</a:t>
            </a:r>
          </a:p>
          <a:p>
            <a:r>
              <a:rPr lang="en-US" dirty="0"/>
              <a:t>Consider an array </a:t>
            </a:r>
            <a:r>
              <a:rPr lang="en-US" sz="2600" dirty="0">
                <a:latin typeface="Lucida Console" pitchFamily="49" charset="0"/>
              </a:rPr>
              <a:t>b[5]</a:t>
            </a:r>
            <a:r>
              <a:rPr lang="en-US" dirty="0"/>
              <a:t> and a pointer </a:t>
            </a:r>
            <a:r>
              <a:rPr lang="en-US" sz="2600" dirty="0" err="1">
                <a:latin typeface="Lucida Console" pitchFamily="49" charset="0"/>
              </a:rPr>
              <a:t>bPtr</a:t>
            </a:r>
            <a:r>
              <a:rPr lang="en-US" sz="2600" dirty="0">
                <a:latin typeface="Lucida Console" pitchFamily="49" charset="0"/>
              </a:rPr>
              <a:t>:</a:t>
            </a:r>
          </a:p>
          <a:p>
            <a:pPr lvl="1"/>
            <a:r>
              <a:rPr lang="en-US" dirty="0" err="1">
                <a:latin typeface="Lucida Console" pitchFamily="49" charset="0"/>
              </a:rPr>
              <a:t>bPtr</a:t>
            </a:r>
            <a:r>
              <a:rPr lang="en-US" dirty="0">
                <a:latin typeface="Lucida Console" pitchFamily="49" charset="0"/>
              </a:rPr>
              <a:t>[3] </a:t>
            </a:r>
            <a:r>
              <a:rPr lang="en-US" dirty="0">
                <a:latin typeface="+mj-lt"/>
              </a:rPr>
              <a:t>is</a:t>
            </a:r>
            <a:r>
              <a:rPr lang="en-US" dirty="0"/>
              <a:t> same as </a:t>
            </a:r>
            <a:r>
              <a:rPr lang="en-US" dirty="0">
                <a:latin typeface="Lucida Console" pitchFamily="49" charset="0"/>
              </a:rPr>
              <a:t>b[3]</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794" y="228600"/>
            <a:ext cx="8229600" cy="1143000"/>
          </a:xfrm>
        </p:spPr>
        <p:txBody>
          <a:bodyPr/>
          <a:lstStyle/>
          <a:p>
            <a:r>
              <a:rPr lang="en-US" dirty="0"/>
              <a:t>Variables</a:t>
            </a:r>
          </a:p>
        </p:txBody>
      </p:sp>
      <p:sp>
        <p:nvSpPr>
          <p:cNvPr id="3" name="Content Placeholder 2"/>
          <p:cNvSpPr>
            <a:spLocks noGrp="1"/>
          </p:cNvSpPr>
          <p:nvPr>
            <p:ph idx="1"/>
          </p:nvPr>
        </p:nvSpPr>
        <p:spPr>
          <a:xfrm>
            <a:off x="481794" y="1371600"/>
            <a:ext cx="8229600" cy="4525963"/>
          </a:xfrm>
        </p:spPr>
        <p:txBody>
          <a:bodyPr>
            <a:normAutofit fontScale="92500" lnSpcReduction="10000"/>
          </a:bodyPr>
          <a:lstStyle/>
          <a:p>
            <a:pPr algn="just">
              <a:buNone/>
            </a:pPr>
            <a:r>
              <a:rPr lang="en-US" dirty="0">
                <a:solidFill>
                  <a:schemeClr val="accent1"/>
                </a:solidFill>
              </a:rPr>
              <a:t>Let us build some variables:</a:t>
            </a:r>
          </a:p>
          <a:p>
            <a:pPr algn="just">
              <a:buNone/>
            </a:pPr>
            <a:r>
              <a:rPr lang="en-US" dirty="0">
                <a:solidFill>
                  <a:schemeClr val="accent1"/>
                </a:solidFill>
              </a:rPr>
              <a:t>For speed of car we need to know</a:t>
            </a:r>
          </a:p>
          <a:p>
            <a:pPr algn="just"/>
            <a:r>
              <a:rPr lang="en-US" dirty="0">
                <a:solidFill>
                  <a:schemeClr val="accent1"/>
                </a:solidFill>
              </a:rPr>
              <a:t>Distance traveled</a:t>
            </a:r>
          </a:p>
          <a:p>
            <a:pPr algn="just"/>
            <a:r>
              <a:rPr lang="en-US" dirty="0">
                <a:solidFill>
                  <a:schemeClr val="accent1"/>
                </a:solidFill>
              </a:rPr>
              <a:t>Time taken to travel the distance</a:t>
            </a:r>
          </a:p>
          <a:p>
            <a:pPr algn="just"/>
            <a:endParaRPr lang="en-US" dirty="0">
              <a:solidFill>
                <a:schemeClr val="accent1"/>
              </a:solidFill>
            </a:endParaRPr>
          </a:p>
          <a:p>
            <a:pPr algn="just">
              <a:buNone/>
            </a:pPr>
            <a:r>
              <a:rPr lang="en-US" dirty="0">
                <a:solidFill>
                  <a:schemeClr val="accent1"/>
                </a:solidFill>
              </a:rPr>
              <a:t>Variables to be declared as</a:t>
            </a:r>
          </a:p>
          <a:p>
            <a:pPr algn="just"/>
            <a:r>
              <a:rPr lang="en-US" dirty="0">
                <a:solidFill>
                  <a:schemeClr val="accent6">
                    <a:lumMod val="50000"/>
                  </a:schemeClr>
                </a:solidFill>
              </a:rPr>
              <a:t>Speed, </a:t>
            </a:r>
            <a:r>
              <a:rPr lang="en-US" b="1" dirty="0">
                <a:solidFill>
                  <a:schemeClr val="accent6">
                    <a:lumMod val="50000"/>
                  </a:schemeClr>
                </a:solidFill>
              </a:rPr>
              <a:t>s1</a:t>
            </a:r>
            <a:r>
              <a:rPr lang="en-US" dirty="0">
                <a:solidFill>
                  <a:schemeClr val="accent6">
                    <a:lumMod val="50000"/>
                  </a:schemeClr>
                </a:solidFill>
              </a:rPr>
              <a:t>, </a:t>
            </a:r>
            <a:r>
              <a:rPr lang="en-US" dirty="0" err="1">
                <a:solidFill>
                  <a:schemeClr val="accent6">
                    <a:lumMod val="50000"/>
                  </a:schemeClr>
                </a:solidFill>
              </a:rPr>
              <a:t>speed_of_car</a:t>
            </a:r>
            <a:endParaRPr lang="en-US" dirty="0">
              <a:solidFill>
                <a:schemeClr val="accent6">
                  <a:lumMod val="50000"/>
                </a:schemeClr>
              </a:solidFill>
            </a:endParaRPr>
          </a:p>
          <a:p>
            <a:pPr algn="just"/>
            <a:r>
              <a:rPr lang="en-US" dirty="0">
                <a:solidFill>
                  <a:schemeClr val="accent6">
                    <a:lumMod val="50000"/>
                  </a:schemeClr>
                </a:solidFill>
              </a:rPr>
              <a:t>Distance, </a:t>
            </a:r>
            <a:r>
              <a:rPr lang="en-US" b="1" dirty="0">
                <a:solidFill>
                  <a:schemeClr val="accent6">
                    <a:lumMod val="50000"/>
                  </a:schemeClr>
                </a:solidFill>
              </a:rPr>
              <a:t>d1</a:t>
            </a:r>
            <a:r>
              <a:rPr lang="en-US" dirty="0">
                <a:solidFill>
                  <a:schemeClr val="accent6">
                    <a:lumMod val="50000"/>
                  </a:schemeClr>
                </a:solidFill>
              </a:rPr>
              <a:t>, </a:t>
            </a:r>
            <a:r>
              <a:rPr lang="en-US" dirty="0" err="1">
                <a:solidFill>
                  <a:schemeClr val="accent6">
                    <a:lumMod val="50000"/>
                  </a:schemeClr>
                </a:solidFill>
              </a:rPr>
              <a:t>dist</a:t>
            </a:r>
            <a:endParaRPr lang="en-US" dirty="0">
              <a:solidFill>
                <a:schemeClr val="accent6">
                  <a:lumMod val="50000"/>
                </a:schemeClr>
              </a:solidFill>
            </a:endParaRPr>
          </a:p>
          <a:p>
            <a:pPr algn="just"/>
            <a:r>
              <a:rPr lang="en-US" dirty="0">
                <a:solidFill>
                  <a:schemeClr val="accent6">
                    <a:lumMod val="50000"/>
                  </a:schemeClr>
                </a:solidFill>
              </a:rPr>
              <a:t>Time, </a:t>
            </a:r>
            <a:r>
              <a:rPr lang="en-US" b="1" dirty="0">
                <a:solidFill>
                  <a:schemeClr val="accent6">
                    <a:lumMod val="50000"/>
                  </a:schemeClr>
                </a:solidFill>
              </a:rPr>
              <a:t>t1</a:t>
            </a:r>
            <a:r>
              <a:rPr lang="en-US" dirty="0">
                <a:solidFill>
                  <a:schemeClr val="accent6">
                    <a:lumMod val="50000"/>
                  </a:schemeClr>
                </a:solidFill>
              </a:rPr>
              <a:t>, </a:t>
            </a:r>
            <a:r>
              <a:rPr lang="en-US" dirty="0" err="1">
                <a:solidFill>
                  <a:schemeClr val="accent6">
                    <a:lumMod val="50000"/>
                  </a:schemeClr>
                </a:solidFill>
              </a:rPr>
              <a:t>time_of_travel</a:t>
            </a:r>
            <a:endParaRPr lang="en-US" dirty="0">
              <a:solidFill>
                <a:schemeClr val="accent6">
                  <a:lumMod val="50000"/>
                </a:schemeClr>
              </a:solidFill>
            </a:endParaRPr>
          </a:p>
        </p:txBody>
      </p:sp>
      <p:pic>
        <p:nvPicPr>
          <p:cNvPr id="3074" name="Picture 2" descr="Car Icon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a:spLocks noRot="1" noChangeAspect="1" noMove="1" noResize="1" noEditPoints="1" noAdjustHandles="1" noChangeArrowheads="1" noChangeShapeType="1" noTextEdit="1"/>
          </p:cNvSpPr>
          <p:nvPr/>
        </p:nvSpPr>
        <p:spPr>
          <a:xfrm>
            <a:off x="5562600" y="4343400"/>
            <a:ext cx="2868093" cy="646331"/>
          </a:xfrm>
          <a:prstGeom prst="rect">
            <a:avLst/>
          </a:prstGeom>
          <a:blipFill rotWithShape="1">
            <a:blip r:embed="rId4"/>
            <a:stretch>
              <a:fillRect/>
            </a:stretch>
          </a:blipFill>
        </p:spPr>
        <p:txBody>
          <a:bodyPr/>
          <a:lstStyle/>
          <a:p>
            <a:r>
              <a:rPr lang="en-IN">
                <a:noFill/>
              </a:rPr>
              <a:t> </a:t>
            </a:r>
          </a:p>
        </p:txBody>
      </p:sp>
    </p:spTree>
    <p:extLst>
      <p:ext uri="{BB962C8B-B14F-4D97-AF65-F5344CB8AC3E}">
        <p14:creationId xmlns:p14="http://schemas.microsoft.com/office/powerpoint/2010/main" val="16329463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a:t>Example-Different notations with pointer to an array</a:t>
            </a:r>
          </a:p>
        </p:txBody>
      </p:sp>
      <p:sp>
        <p:nvSpPr>
          <p:cNvPr id="3" name="Content Placeholder 2"/>
          <p:cNvSpPr>
            <a:spLocks noGrp="1"/>
          </p:cNvSpPr>
          <p:nvPr>
            <p:ph idx="1"/>
          </p:nvPr>
        </p:nvSpPr>
        <p:spPr>
          <a:xfrm>
            <a:off x="457200" y="1600200"/>
            <a:ext cx="8229600" cy="4724400"/>
          </a:xfrm>
        </p:spPr>
        <p:txBody>
          <a:bodyPr>
            <a:normAutofit fontScale="55000" lnSpcReduction="20000"/>
          </a:bodyPr>
          <a:lstStyle/>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int</a:t>
            </a:r>
            <a:r>
              <a:rPr lang="en-IN" dirty="0"/>
              <a:t> a[]={1,2,3,4,5};</a:t>
            </a:r>
          </a:p>
          <a:p>
            <a:pPr marL="0" indent="0">
              <a:buNone/>
            </a:pPr>
            <a:r>
              <a:rPr lang="en-IN" dirty="0"/>
              <a:t>	</a:t>
            </a:r>
            <a:r>
              <a:rPr lang="en-IN" dirty="0" err="1"/>
              <a:t>int</a:t>
            </a:r>
            <a:r>
              <a:rPr lang="en-IN" dirty="0"/>
              <a:t> *p=a;</a:t>
            </a:r>
          </a:p>
          <a:p>
            <a:pPr marL="0" indent="0">
              <a:buNone/>
            </a:pPr>
            <a:r>
              <a:rPr lang="en-IN" dirty="0"/>
              <a:t>	// Different notations with pointer to an array for displaying second element</a:t>
            </a:r>
          </a:p>
          <a:p>
            <a:pPr marL="0" indent="0">
              <a:buNone/>
            </a:pPr>
            <a:r>
              <a:rPr lang="en-IN" dirty="0"/>
              <a:t>    // Same terminology can be used to display any element</a:t>
            </a:r>
          </a:p>
          <a:p>
            <a:pPr marL="0" indent="0">
              <a:buNone/>
            </a:pPr>
            <a:r>
              <a:rPr lang="en-IN" dirty="0"/>
              <a:t>    // All will display 2 on screen</a:t>
            </a:r>
          </a:p>
          <a:p>
            <a:pPr marL="0" indent="0">
              <a:buNone/>
            </a:pPr>
            <a:r>
              <a:rPr lang="en-IN" dirty="0"/>
              <a:t>	</a:t>
            </a:r>
            <a:r>
              <a:rPr lang="en-IN" dirty="0" err="1"/>
              <a:t>printf</a:t>
            </a:r>
            <a:r>
              <a:rPr lang="en-IN" dirty="0"/>
              <a:t>("\</a:t>
            </a:r>
            <a:r>
              <a:rPr lang="en-IN" dirty="0" err="1"/>
              <a:t>n%d</a:t>
            </a:r>
            <a:r>
              <a:rPr lang="en-IN" dirty="0"/>
              <a:t>",*(p+1));</a:t>
            </a:r>
          </a:p>
          <a:p>
            <a:pPr marL="0" indent="0">
              <a:buNone/>
            </a:pPr>
            <a:r>
              <a:rPr lang="en-IN" dirty="0"/>
              <a:t>	</a:t>
            </a:r>
            <a:r>
              <a:rPr lang="en-IN" dirty="0" err="1"/>
              <a:t>printf</a:t>
            </a:r>
            <a:r>
              <a:rPr lang="en-IN" dirty="0"/>
              <a:t>("\</a:t>
            </a:r>
            <a:r>
              <a:rPr lang="en-IN" dirty="0" err="1"/>
              <a:t>n%d</a:t>
            </a:r>
            <a:r>
              <a:rPr lang="en-IN" dirty="0"/>
              <a:t>",*(a+1));</a:t>
            </a:r>
          </a:p>
          <a:p>
            <a:pPr marL="0" indent="0">
              <a:buNone/>
            </a:pPr>
            <a:r>
              <a:rPr lang="en-IN" dirty="0"/>
              <a:t>	</a:t>
            </a:r>
            <a:r>
              <a:rPr lang="en-IN" dirty="0" err="1"/>
              <a:t>printf</a:t>
            </a:r>
            <a:r>
              <a:rPr lang="en-IN" dirty="0"/>
              <a:t>("\</a:t>
            </a:r>
            <a:r>
              <a:rPr lang="en-IN" dirty="0" err="1"/>
              <a:t>n%d</a:t>
            </a:r>
            <a:r>
              <a:rPr lang="en-IN" dirty="0"/>
              <a:t>",p[1]);</a:t>
            </a:r>
          </a:p>
          <a:p>
            <a:pPr marL="0" indent="0">
              <a:buNone/>
            </a:pPr>
            <a:r>
              <a:rPr lang="en-IN" dirty="0"/>
              <a:t>	</a:t>
            </a:r>
            <a:r>
              <a:rPr lang="en-IN" dirty="0" err="1"/>
              <a:t>printf</a:t>
            </a:r>
            <a:r>
              <a:rPr lang="en-IN" dirty="0"/>
              <a:t>("\n%d",1[p]);</a:t>
            </a:r>
          </a:p>
          <a:p>
            <a:pPr marL="0" indent="0">
              <a:buNone/>
            </a:pPr>
            <a:r>
              <a:rPr lang="en-IN" dirty="0"/>
              <a:t>	</a:t>
            </a:r>
            <a:r>
              <a:rPr lang="en-IN" dirty="0" err="1"/>
              <a:t>printf</a:t>
            </a:r>
            <a:r>
              <a:rPr lang="en-IN" dirty="0"/>
              <a:t>("\n%d",1[a]);</a:t>
            </a:r>
          </a:p>
          <a:p>
            <a:pPr marL="0" indent="0">
              <a:buNone/>
            </a:pPr>
            <a:r>
              <a:rPr lang="en-IN" dirty="0"/>
              <a:t>	return 0;</a:t>
            </a:r>
          </a:p>
          <a:p>
            <a:pPr marL="0" indent="0">
              <a:buNone/>
            </a:pPr>
            <a:r>
              <a:rPr lang="en-IN" dirty="0"/>
              <a:t>}</a:t>
            </a:r>
          </a:p>
          <a:p>
            <a:endParaRPr lang="en-IN" dirty="0"/>
          </a:p>
          <a:p>
            <a:endParaRPr lang="en-IN" dirty="0"/>
          </a:p>
        </p:txBody>
      </p:sp>
    </p:spTree>
    <p:extLst>
      <p:ext uri="{BB962C8B-B14F-4D97-AF65-F5344CB8AC3E}">
        <p14:creationId xmlns:p14="http://schemas.microsoft.com/office/powerpoint/2010/main" val="76771574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380" y="-351020"/>
            <a:ext cx="8229600" cy="1143000"/>
          </a:xfrm>
        </p:spPr>
        <p:txBody>
          <a:bodyPr>
            <a:normAutofit/>
          </a:bodyPr>
          <a:lstStyle/>
          <a:p>
            <a:r>
              <a:rPr lang="en-IN" sz="2800" dirty="0"/>
              <a:t>Program example 1-WAP to read and display elements of 1D array using pointer to an array</a:t>
            </a:r>
          </a:p>
        </p:txBody>
      </p:sp>
      <p:sp>
        <p:nvSpPr>
          <p:cNvPr id="3" name="Content Placeholder 2"/>
          <p:cNvSpPr>
            <a:spLocks noGrp="1"/>
          </p:cNvSpPr>
          <p:nvPr>
            <p:ph idx="1"/>
          </p:nvPr>
        </p:nvSpPr>
        <p:spPr>
          <a:xfrm>
            <a:off x="457200" y="762000"/>
            <a:ext cx="8229600" cy="5638800"/>
          </a:xfrm>
        </p:spPr>
        <p:txBody>
          <a:bodyPr>
            <a:noAutofit/>
          </a:bodyPr>
          <a:lstStyle/>
          <a:p>
            <a:pPr marL="0" indent="0">
              <a:buNone/>
            </a:pPr>
            <a:r>
              <a:rPr lang="en-IN" sz="1600" dirty="0"/>
              <a:t>#include&lt;</a:t>
            </a:r>
            <a:r>
              <a:rPr lang="en-IN" sz="1600" dirty="0" err="1"/>
              <a:t>stdio.h</a:t>
            </a:r>
            <a:r>
              <a:rPr lang="en-IN" sz="1600" dirty="0"/>
              <a:t>&gt;</a:t>
            </a:r>
          </a:p>
          <a:p>
            <a:pPr marL="0" indent="0">
              <a:buNone/>
            </a:pPr>
            <a:r>
              <a:rPr lang="en-IN" sz="1600" dirty="0" err="1"/>
              <a:t>int</a:t>
            </a:r>
            <a:r>
              <a:rPr lang="en-IN" sz="1600" dirty="0"/>
              <a:t> main()</a:t>
            </a:r>
          </a:p>
          <a:p>
            <a:pPr marL="0" indent="0">
              <a:buNone/>
            </a:pPr>
            <a:r>
              <a:rPr lang="en-IN" sz="1600" dirty="0"/>
              <a:t>{</a:t>
            </a:r>
          </a:p>
          <a:p>
            <a:pPr marL="0" indent="0">
              <a:buNone/>
            </a:pPr>
            <a:r>
              <a:rPr lang="en-IN" sz="1600" dirty="0"/>
              <a:t>	</a:t>
            </a:r>
            <a:r>
              <a:rPr lang="en-IN" sz="1600" dirty="0" err="1"/>
              <a:t>int</a:t>
            </a:r>
            <a:r>
              <a:rPr lang="en-IN" sz="1600" dirty="0"/>
              <a:t> </a:t>
            </a:r>
            <a:r>
              <a:rPr lang="en-IN" sz="1600" dirty="0" err="1"/>
              <a:t>i,n</a:t>
            </a:r>
            <a:r>
              <a:rPr lang="en-IN" sz="1600" dirty="0"/>
              <a:t>;</a:t>
            </a:r>
          </a:p>
          <a:p>
            <a:pPr marL="0" indent="0">
              <a:buNone/>
            </a:pPr>
            <a:r>
              <a:rPr lang="en-IN" sz="1600" dirty="0"/>
              <a:t>	</a:t>
            </a:r>
            <a:r>
              <a:rPr lang="en-IN" sz="1600" dirty="0" err="1"/>
              <a:t>int</a:t>
            </a:r>
            <a:r>
              <a:rPr lang="en-IN" sz="1600" dirty="0"/>
              <a:t> a[10],*</a:t>
            </a:r>
            <a:r>
              <a:rPr lang="en-IN" sz="1600" dirty="0" err="1"/>
              <a:t>parr</a:t>
            </a:r>
            <a:r>
              <a:rPr lang="en-IN" sz="1600" dirty="0"/>
              <a:t>=a;</a:t>
            </a:r>
          </a:p>
          <a:p>
            <a:pPr marL="0" indent="0">
              <a:buNone/>
            </a:pPr>
            <a:r>
              <a:rPr lang="en-IN" sz="1600" dirty="0"/>
              <a:t>	</a:t>
            </a:r>
            <a:r>
              <a:rPr lang="en-IN" sz="1600" dirty="0" err="1"/>
              <a:t>printf</a:t>
            </a:r>
            <a:r>
              <a:rPr lang="en-IN" sz="1600" dirty="0"/>
              <a:t>("\n Enter the number of elements:");</a:t>
            </a:r>
          </a:p>
          <a:p>
            <a:pPr marL="0" indent="0">
              <a:buNone/>
            </a:pPr>
            <a:r>
              <a:rPr lang="en-IN" sz="1600" dirty="0"/>
              <a:t>	</a:t>
            </a:r>
            <a:r>
              <a:rPr lang="en-IN" sz="1600" dirty="0" err="1"/>
              <a:t>scanf</a:t>
            </a:r>
            <a:r>
              <a:rPr lang="en-IN" sz="1600" dirty="0"/>
              <a:t>("%</a:t>
            </a:r>
            <a:r>
              <a:rPr lang="en-IN" sz="1600" dirty="0" err="1"/>
              <a:t>d",&amp;n</a:t>
            </a:r>
            <a:r>
              <a:rPr lang="en-IN" sz="1600" dirty="0"/>
              <a:t>);</a:t>
            </a:r>
          </a:p>
          <a:p>
            <a:pPr marL="0" indent="0">
              <a:buNone/>
            </a:pPr>
            <a:r>
              <a:rPr lang="en-IN" sz="1600" dirty="0"/>
              <a:t>	</a:t>
            </a:r>
            <a:r>
              <a:rPr lang="en-IN" sz="1600" dirty="0" err="1"/>
              <a:t>printf</a:t>
            </a:r>
            <a:r>
              <a:rPr lang="en-IN" sz="1600" dirty="0"/>
              <a:t>("\n Enter the elements:");</a:t>
            </a:r>
          </a:p>
          <a:p>
            <a:pPr marL="0" indent="0">
              <a:buNone/>
            </a:pPr>
            <a:r>
              <a:rPr lang="en-IN" sz="1600" dirty="0"/>
              <a:t>	for(</a:t>
            </a:r>
            <a:r>
              <a:rPr lang="en-IN" sz="1600" dirty="0" err="1"/>
              <a:t>i</a:t>
            </a:r>
            <a:r>
              <a:rPr lang="en-IN" sz="1600" dirty="0"/>
              <a:t>=0;i&lt;</a:t>
            </a:r>
            <a:r>
              <a:rPr lang="en-IN" sz="1600" dirty="0" err="1"/>
              <a:t>n;i</a:t>
            </a:r>
            <a:r>
              <a:rPr lang="en-IN" sz="1600" dirty="0"/>
              <a:t>++)</a:t>
            </a:r>
          </a:p>
          <a:p>
            <a:pPr marL="0" indent="0">
              <a:buNone/>
            </a:pPr>
            <a:r>
              <a:rPr lang="en-IN" sz="1600" dirty="0"/>
              <a:t>	{</a:t>
            </a:r>
          </a:p>
          <a:p>
            <a:pPr marL="0" indent="0">
              <a:buNone/>
            </a:pPr>
            <a:r>
              <a:rPr lang="en-IN" sz="1600" dirty="0"/>
              <a:t>		</a:t>
            </a:r>
            <a:r>
              <a:rPr lang="en-IN" sz="1600" dirty="0" err="1"/>
              <a:t>scanf</a:t>
            </a:r>
            <a:r>
              <a:rPr lang="en-IN" sz="1600" dirty="0"/>
              <a:t>("%d",</a:t>
            </a:r>
            <a:r>
              <a:rPr lang="en-IN" sz="1600" dirty="0" err="1"/>
              <a:t>parr+i</a:t>
            </a:r>
            <a:r>
              <a:rPr lang="en-IN" sz="1600" dirty="0"/>
              <a:t>);</a:t>
            </a:r>
          </a:p>
          <a:p>
            <a:pPr marL="0" indent="0">
              <a:buNone/>
            </a:pPr>
            <a:r>
              <a:rPr lang="en-IN" sz="1600" dirty="0"/>
              <a:t>	}</a:t>
            </a:r>
          </a:p>
          <a:p>
            <a:pPr marL="0" indent="0">
              <a:buNone/>
            </a:pPr>
            <a:r>
              <a:rPr lang="en-IN" sz="1600" dirty="0"/>
              <a:t>	</a:t>
            </a:r>
            <a:r>
              <a:rPr lang="en-IN" sz="1600" dirty="0" err="1"/>
              <a:t>printf</a:t>
            </a:r>
            <a:r>
              <a:rPr lang="en-IN" sz="1600" dirty="0"/>
              <a:t>("\n Entered array elements are:");</a:t>
            </a:r>
          </a:p>
          <a:p>
            <a:pPr marL="0" indent="0">
              <a:buNone/>
            </a:pPr>
            <a:r>
              <a:rPr lang="en-IN" sz="1600" dirty="0"/>
              <a:t>	for(</a:t>
            </a:r>
            <a:r>
              <a:rPr lang="en-IN" sz="1600" dirty="0" err="1"/>
              <a:t>i</a:t>
            </a:r>
            <a:r>
              <a:rPr lang="en-IN" sz="1600" dirty="0"/>
              <a:t>=0;i&lt;</a:t>
            </a:r>
            <a:r>
              <a:rPr lang="en-IN" sz="1600" dirty="0" err="1"/>
              <a:t>n;i</a:t>
            </a:r>
            <a:r>
              <a:rPr lang="en-IN" sz="1600" dirty="0"/>
              <a:t>++)</a:t>
            </a:r>
          </a:p>
          <a:p>
            <a:pPr marL="0" indent="0">
              <a:buNone/>
            </a:pPr>
            <a:r>
              <a:rPr lang="en-IN" sz="1600" dirty="0"/>
              <a:t>	{</a:t>
            </a:r>
          </a:p>
          <a:p>
            <a:pPr marL="0" indent="0">
              <a:buNone/>
            </a:pPr>
            <a:r>
              <a:rPr lang="en-IN" sz="1600" dirty="0"/>
              <a:t>		</a:t>
            </a:r>
            <a:r>
              <a:rPr lang="en-IN" sz="1600" dirty="0" err="1"/>
              <a:t>printf</a:t>
            </a:r>
            <a:r>
              <a:rPr lang="en-IN" sz="1600" dirty="0"/>
              <a:t>("\t %d",*(</a:t>
            </a:r>
            <a:r>
              <a:rPr lang="en-IN" sz="1600" dirty="0" err="1"/>
              <a:t>parr+i</a:t>
            </a:r>
            <a:r>
              <a:rPr lang="en-IN" sz="1600" dirty="0"/>
              <a:t>));</a:t>
            </a:r>
          </a:p>
          <a:p>
            <a:pPr marL="0" indent="0">
              <a:buNone/>
            </a:pPr>
            <a:r>
              <a:rPr lang="en-IN" sz="1600" dirty="0"/>
              <a:t>	}</a:t>
            </a:r>
          </a:p>
          <a:p>
            <a:pPr marL="0" indent="0">
              <a:buNone/>
            </a:pPr>
            <a:r>
              <a:rPr lang="en-IN" sz="1600" dirty="0"/>
              <a:t>	return 0;</a:t>
            </a:r>
          </a:p>
          <a:p>
            <a:pPr marL="0" indent="0">
              <a:buNone/>
            </a:pPr>
            <a:r>
              <a:rPr lang="en-IN" sz="1600" dirty="0"/>
              <a:t>}</a:t>
            </a:r>
          </a:p>
        </p:txBody>
      </p:sp>
    </p:spTree>
    <p:extLst>
      <p:ext uri="{BB962C8B-B14F-4D97-AF65-F5344CB8AC3E}">
        <p14:creationId xmlns:p14="http://schemas.microsoft.com/office/powerpoint/2010/main" val="2456782270"/>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229600" cy="1143000"/>
          </a:xfrm>
        </p:spPr>
        <p:txBody>
          <a:bodyPr>
            <a:normAutofit/>
          </a:bodyPr>
          <a:lstStyle/>
          <a:p>
            <a:r>
              <a:rPr lang="en-IN" sz="1600" dirty="0"/>
              <a:t>Program example 2-WAP to find the sum and mean of 1D array elements using pointer to an array</a:t>
            </a:r>
          </a:p>
        </p:txBody>
      </p:sp>
      <p:sp>
        <p:nvSpPr>
          <p:cNvPr id="3" name="Content Placeholder 2"/>
          <p:cNvSpPr>
            <a:spLocks noGrp="1"/>
          </p:cNvSpPr>
          <p:nvPr>
            <p:ph idx="1"/>
          </p:nvPr>
        </p:nvSpPr>
        <p:spPr>
          <a:xfrm>
            <a:off x="457200" y="533400"/>
            <a:ext cx="8229600" cy="6324600"/>
          </a:xfrm>
        </p:spPr>
        <p:txBody>
          <a:bodyPr>
            <a:normAutofit fontScale="32500" lnSpcReduction="20000"/>
          </a:bodyPr>
          <a:lstStyle/>
          <a:p>
            <a:pPr marL="0" indent="0">
              <a:buNone/>
            </a:pPr>
            <a:r>
              <a:rPr lang="en-IN" sz="4300" dirty="0"/>
              <a:t>#include&lt;</a:t>
            </a:r>
            <a:r>
              <a:rPr lang="en-IN" sz="4300" dirty="0" err="1"/>
              <a:t>stdio.h</a:t>
            </a:r>
            <a:r>
              <a:rPr lang="en-IN" sz="4300" dirty="0"/>
              <a:t>&gt;</a:t>
            </a:r>
          </a:p>
          <a:p>
            <a:pPr marL="0" indent="0">
              <a:buNone/>
            </a:pPr>
            <a:r>
              <a:rPr lang="en-IN" sz="4300" dirty="0" err="1"/>
              <a:t>int</a:t>
            </a:r>
            <a:r>
              <a:rPr lang="en-IN" sz="4300" dirty="0"/>
              <a:t> main()</a:t>
            </a:r>
          </a:p>
          <a:p>
            <a:pPr marL="0" indent="0">
              <a:buNone/>
            </a:pPr>
            <a:r>
              <a:rPr lang="en-IN" sz="4300" dirty="0"/>
              <a:t>{</a:t>
            </a:r>
          </a:p>
          <a:p>
            <a:pPr marL="0" indent="0">
              <a:buNone/>
            </a:pPr>
            <a:r>
              <a:rPr lang="en-IN" sz="4300" dirty="0"/>
              <a:t>	</a:t>
            </a:r>
            <a:r>
              <a:rPr lang="en-IN" sz="4300" dirty="0" err="1"/>
              <a:t>int</a:t>
            </a:r>
            <a:r>
              <a:rPr lang="en-IN" sz="4300" dirty="0"/>
              <a:t> </a:t>
            </a:r>
            <a:r>
              <a:rPr lang="en-IN" sz="4300" dirty="0" err="1"/>
              <a:t>i,n,arr</a:t>
            </a:r>
            <a:r>
              <a:rPr lang="en-IN" sz="4300" dirty="0"/>
              <a:t>[20],sum=0;</a:t>
            </a:r>
          </a:p>
          <a:p>
            <a:pPr marL="0" indent="0">
              <a:buNone/>
            </a:pPr>
            <a:r>
              <a:rPr lang="en-IN" sz="4300" dirty="0"/>
              <a:t>	</a:t>
            </a:r>
            <a:r>
              <a:rPr lang="en-IN" sz="4300" dirty="0" err="1"/>
              <a:t>int</a:t>
            </a:r>
            <a:r>
              <a:rPr lang="en-IN" sz="4300" dirty="0"/>
              <a:t> *</a:t>
            </a:r>
            <a:r>
              <a:rPr lang="en-IN" sz="4300" dirty="0" err="1"/>
              <a:t>pn</a:t>
            </a:r>
            <a:r>
              <a:rPr lang="en-IN" sz="4300" dirty="0"/>
              <a:t>=&amp;n,*</a:t>
            </a:r>
            <a:r>
              <a:rPr lang="en-IN" sz="4300" dirty="0" err="1"/>
              <a:t>parr</a:t>
            </a:r>
            <a:r>
              <a:rPr lang="en-IN" sz="4300" dirty="0"/>
              <a:t>=</a:t>
            </a:r>
            <a:r>
              <a:rPr lang="en-IN" sz="4300" dirty="0" err="1"/>
              <a:t>arr</a:t>
            </a:r>
            <a:r>
              <a:rPr lang="en-IN" sz="4300" dirty="0"/>
              <a:t>,*</a:t>
            </a:r>
            <a:r>
              <a:rPr lang="en-IN" sz="4300" dirty="0" err="1"/>
              <a:t>psum</a:t>
            </a:r>
            <a:r>
              <a:rPr lang="en-IN" sz="4300" dirty="0"/>
              <a:t>=&amp;sum;</a:t>
            </a:r>
          </a:p>
          <a:p>
            <a:pPr marL="0" indent="0">
              <a:buNone/>
            </a:pPr>
            <a:r>
              <a:rPr lang="en-IN" sz="4300" dirty="0"/>
              <a:t>	float mean=0.0,*</a:t>
            </a:r>
            <a:r>
              <a:rPr lang="en-IN" sz="4300" dirty="0" err="1"/>
              <a:t>pmean</a:t>
            </a:r>
            <a:r>
              <a:rPr lang="en-IN" sz="4300" dirty="0"/>
              <a:t>=&amp;mean;</a:t>
            </a:r>
          </a:p>
          <a:p>
            <a:pPr marL="0" indent="0">
              <a:buNone/>
            </a:pPr>
            <a:r>
              <a:rPr lang="en-IN" sz="4300" dirty="0"/>
              <a:t>	</a:t>
            </a:r>
            <a:r>
              <a:rPr lang="en-IN" sz="4300" dirty="0" err="1"/>
              <a:t>printf</a:t>
            </a:r>
            <a:r>
              <a:rPr lang="en-IN" sz="4300" dirty="0"/>
              <a:t>("\n Enter the number of elements in the array:");</a:t>
            </a:r>
          </a:p>
          <a:p>
            <a:pPr marL="0" indent="0">
              <a:buNone/>
            </a:pPr>
            <a:r>
              <a:rPr lang="en-IN" sz="4300" dirty="0"/>
              <a:t>	</a:t>
            </a:r>
            <a:r>
              <a:rPr lang="en-IN" sz="4300" dirty="0" err="1"/>
              <a:t>scanf</a:t>
            </a:r>
            <a:r>
              <a:rPr lang="en-IN" sz="4300" dirty="0"/>
              <a:t>("%d",</a:t>
            </a:r>
            <a:r>
              <a:rPr lang="en-IN" sz="4300" dirty="0" err="1"/>
              <a:t>pn</a:t>
            </a:r>
            <a:r>
              <a:rPr lang="en-IN" sz="4300" dirty="0"/>
              <a:t>);</a:t>
            </a:r>
          </a:p>
          <a:p>
            <a:pPr marL="0" indent="0">
              <a:buNone/>
            </a:pPr>
            <a:r>
              <a:rPr lang="en-IN" sz="4300" dirty="0"/>
              <a:t>	for(</a:t>
            </a:r>
            <a:r>
              <a:rPr lang="en-IN" sz="4300" dirty="0" err="1"/>
              <a:t>i</a:t>
            </a:r>
            <a:r>
              <a:rPr lang="en-IN" sz="4300" dirty="0"/>
              <a:t>=0;i&lt;*</a:t>
            </a:r>
            <a:r>
              <a:rPr lang="en-IN" sz="4300" dirty="0" err="1"/>
              <a:t>pn;i</a:t>
            </a:r>
            <a:r>
              <a:rPr lang="en-IN" sz="4300" dirty="0"/>
              <a:t>++)</a:t>
            </a:r>
          </a:p>
          <a:p>
            <a:pPr marL="0" indent="0">
              <a:buNone/>
            </a:pPr>
            <a:r>
              <a:rPr lang="en-IN" sz="4300" dirty="0"/>
              <a:t>	{</a:t>
            </a:r>
          </a:p>
          <a:p>
            <a:pPr marL="0" indent="0">
              <a:buNone/>
            </a:pPr>
            <a:r>
              <a:rPr lang="en-IN" sz="4300" dirty="0"/>
              <a:t>		</a:t>
            </a:r>
            <a:r>
              <a:rPr lang="en-IN" sz="4300" dirty="0" err="1"/>
              <a:t>printf</a:t>
            </a:r>
            <a:r>
              <a:rPr lang="en-IN" sz="4300" dirty="0"/>
              <a:t>("\n Enter the number:");</a:t>
            </a:r>
          </a:p>
          <a:p>
            <a:pPr marL="0" indent="0">
              <a:buNone/>
            </a:pPr>
            <a:r>
              <a:rPr lang="en-IN" sz="4300" dirty="0"/>
              <a:t>		</a:t>
            </a:r>
            <a:r>
              <a:rPr lang="en-IN" sz="4300" dirty="0" err="1"/>
              <a:t>scanf</a:t>
            </a:r>
            <a:r>
              <a:rPr lang="en-IN" sz="4300" dirty="0"/>
              <a:t>("%d",(</a:t>
            </a:r>
            <a:r>
              <a:rPr lang="en-IN" sz="4300" dirty="0" err="1"/>
              <a:t>parr+i</a:t>
            </a:r>
            <a:r>
              <a:rPr lang="en-IN" sz="4300" dirty="0"/>
              <a:t>));</a:t>
            </a:r>
          </a:p>
          <a:p>
            <a:pPr marL="0" indent="0">
              <a:buNone/>
            </a:pPr>
            <a:r>
              <a:rPr lang="en-IN" sz="4300" dirty="0"/>
              <a:t>	}</a:t>
            </a:r>
          </a:p>
          <a:p>
            <a:pPr marL="0" indent="0">
              <a:buNone/>
            </a:pPr>
            <a:r>
              <a:rPr lang="en-IN" sz="4300" dirty="0"/>
              <a:t>	for(</a:t>
            </a:r>
            <a:r>
              <a:rPr lang="en-IN" sz="4300" dirty="0" err="1"/>
              <a:t>i</a:t>
            </a:r>
            <a:r>
              <a:rPr lang="en-IN" sz="4300" dirty="0"/>
              <a:t>=0;i&lt;*</a:t>
            </a:r>
            <a:r>
              <a:rPr lang="en-IN" sz="4300" dirty="0" err="1"/>
              <a:t>pn;i</a:t>
            </a:r>
            <a:r>
              <a:rPr lang="en-IN" sz="4300" dirty="0"/>
              <a:t>++)</a:t>
            </a:r>
          </a:p>
          <a:p>
            <a:pPr marL="0" indent="0">
              <a:buNone/>
            </a:pPr>
            <a:r>
              <a:rPr lang="en-IN" sz="4300" dirty="0"/>
              <a:t>	{</a:t>
            </a:r>
          </a:p>
          <a:p>
            <a:pPr marL="0" indent="0">
              <a:buNone/>
            </a:pPr>
            <a:r>
              <a:rPr lang="en-IN" sz="4300" dirty="0"/>
              <a:t>		*</a:t>
            </a:r>
            <a:r>
              <a:rPr lang="en-IN" sz="4300" dirty="0" err="1"/>
              <a:t>psum</a:t>
            </a:r>
            <a:r>
              <a:rPr lang="en-IN" sz="4300" dirty="0"/>
              <a:t>=*</a:t>
            </a:r>
            <a:r>
              <a:rPr lang="en-IN" sz="4300" dirty="0" err="1"/>
              <a:t>psum</a:t>
            </a:r>
            <a:r>
              <a:rPr lang="en-IN" sz="4300" dirty="0"/>
              <a:t>+*(</a:t>
            </a:r>
            <a:r>
              <a:rPr lang="en-IN" sz="4300" dirty="0" err="1"/>
              <a:t>arr+i</a:t>
            </a:r>
            <a:r>
              <a:rPr lang="en-IN" sz="4300" dirty="0"/>
              <a:t>);</a:t>
            </a:r>
          </a:p>
          <a:p>
            <a:pPr marL="0" indent="0">
              <a:buNone/>
            </a:pPr>
            <a:r>
              <a:rPr lang="en-IN" sz="4300" dirty="0"/>
              <a:t>	}</a:t>
            </a:r>
          </a:p>
          <a:p>
            <a:pPr marL="0" indent="0">
              <a:buNone/>
            </a:pPr>
            <a:r>
              <a:rPr lang="en-IN" sz="4300" dirty="0"/>
              <a:t>	*</a:t>
            </a:r>
            <a:r>
              <a:rPr lang="en-IN" sz="4300" dirty="0" err="1"/>
              <a:t>pmean</a:t>
            </a:r>
            <a:r>
              <a:rPr lang="en-IN" sz="4300" dirty="0"/>
              <a:t>=*</a:t>
            </a:r>
            <a:r>
              <a:rPr lang="en-IN" sz="4300" dirty="0" err="1"/>
              <a:t>psum</a:t>
            </a:r>
            <a:r>
              <a:rPr lang="en-IN" sz="4300" dirty="0"/>
              <a:t>/ *</a:t>
            </a:r>
            <a:r>
              <a:rPr lang="en-IN" sz="4300" dirty="0" err="1"/>
              <a:t>pn</a:t>
            </a:r>
            <a:r>
              <a:rPr lang="en-IN" sz="4300" dirty="0"/>
              <a:t>;</a:t>
            </a:r>
          </a:p>
          <a:p>
            <a:pPr marL="0" indent="0">
              <a:buNone/>
            </a:pPr>
            <a:r>
              <a:rPr lang="en-IN" sz="4300" dirty="0"/>
              <a:t>	</a:t>
            </a:r>
            <a:r>
              <a:rPr lang="en-IN" sz="4300" dirty="0" err="1"/>
              <a:t>printf</a:t>
            </a:r>
            <a:r>
              <a:rPr lang="en-IN" sz="4300" dirty="0"/>
              <a:t>("\n The numbers you entered are:");</a:t>
            </a:r>
          </a:p>
          <a:p>
            <a:pPr marL="0" indent="0">
              <a:buNone/>
            </a:pPr>
            <a:r>
              <a:rPr lang="en-IN" sz="4300" dirty="0"/>
              <a:t>	for(</a:t>
            </a:r>
            <a:r>
              <a:rPr lang="en-IN" sz="4300" dirty="0" err="1"/>
              <a:t>i</a:t>
            </a:r>
            <a:r>
              <a:rPr lang="en-IN" sz="4300" dirty="0"/>
              <a:t>=0;i&lt;*</a:t>
            </a:r>
            <a:r>
              <a:rPr lang="en-IN" sz="4300" dirty="0" err="1"/>
              <a:t>pn;i</a:t>
            </a:r>
            <a:r>
              <a:rPr lang="en-IN" sz="4300" dirty="0"/>
              <a:t>++)</a:t>
            </a:r>
          </a:p>
          <a:p>
            <a:pPr marL="0" indent="0">
              <a:buNone/>
            </a:pPr>
            <a:r>
              <a:rPr lang="en-IN" sz="4300" dirty="0"/>
              <a:t>	</a:t>
            </a:r>
            <a:r>
              <a:rPr lang="en-IN" sz="4300" dirty="0" err="1"/>
              <a:t>printf</a:t>
            </a:r>
            <a:r>
              <a:rPr lang="en-IN" sz="4300" dirty="0"/>
              <a:t>("\</a:t>
            </a:r>
            <a:r>
              <a:rPr lang="en-IN" sz="4300" dirty="0" err="1"/>
              <a:t>n%d</a:t>
            </a:r>
            <a:r>
              <a:rPr lang="en-IN" sz="4300" dirty="0"/>
              <a:t>",*(</a:t>
            </a:r>
            <a:r>
              <a:rPr lang="en-IN" sz="4300" dirty="0" err="1"/>
              <a:t>arr+i</a:t>
            </a:r>
            <a:r>
              <a:rPr lang="en-IN" sz="4300" dirty="0"/>
              <a:t>));</a:t>
            </a:r>
          </a:p>
          <a:p>
            <a:pPr marL="0" indent="0">
              <a:buNone/>
            </a:pPr>
            <a:r>
              <a:rPr lang="en-IN" sz="4300" dirty="0"/>
              <a:t>	</a:t>
            </a:r>
            <a:r>
              <a:rPr lang="en-IN" sz="4300" dirty="0" err="1"/>
              <a:t>printf</a:t>
            </a:r>
            <a:r>
              <a:rPr lang="en-IN" sz="4300" dirty="0"/>
              <a:t>("\n The sum is:%d",*</a:t>
            </a:r>
            <a:r>
              <a:rPr lang="en-IN" sz="4300" dirty="0" err="1"/>
              <a:t>psum</a:t>
            </a:r>
            <a:r>
              <a:rPr lang="en-IN" sz="4300" dirty="0"/>
              <a:t>);</a:t>
            </a:r>
          </a:p>
          <a:p>
            <a:pPr marL="0" indent="0">
              <a:buNone/>
            </a:pPr>
            <a:r>
              <a:rPr lang="en-IN" sz="4300" dirty="0"/>
              <a:t>	</a:t>
            </a:r>
            <a:r>
              <a:rPr lang="en-IN" sz="4300" dirty="0" err="1"/>
              <a:t>printf</a:t>
            </a:r>
            <a:r>
              <a:rPr lang="en-IN" sz="4300" dirty="0"/>
              <a:t>("\n The mean is:%f",*</a:t>
            </a:r>
            <a:r>
              <a:rPr lang="en-IN" sz="4300" dirty="0" err="1"/>
              <a:t>pmean</a:t>
            </a:r>
            <a:r>
              <a:rPr lang="en-IN" sz="4300" dirty="0"/>
              <a:t>);</a:t>
            </a:r>
          </a:p>
          <a:p>
            <a:pPr marL="0" indent="0">
              <a:buNone/>
            </a:pPr>
            <a:r>
              <a:rPr lang="en-IN" sz="4300" dirty="0"/>
              <a:t>	return 0;</a:t>
            </a:r>
          </a:p>
          <a:p>
            <a:pPr marL="0" indent="0">
              <a:buNone/>
            </a:pPr>
            <a:r>
              <a:rPr lang="en-IN" sz="4300" dirty="0"/>
              <a:t>}</a:t>
            </a:r>
          </a:p>
          <a:p>
            <a:endParaRPr lang="en-IN" dirty="0"/>
          </a:p>
          <a:p>
            <a:endParaRPr lang="en-IN" dirty="0"/>
          </a:p>
        </p:txBody>
      </p:sp>
    </p:spTree>
    <p:extLst>
      <p:ext uri="{BB962C8B-B14F-4D97-AF65-F5344CB8AC3E}">
        <p14:creationId xmlns:p14="http://schemas.microsoft.com/office/powerpoint/2010/main" val="2555864941"/>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4" y="-381000"/>
            <a:ext cx="8229600" cy="1143000"/>
          </a:xfrm>
        </p:spPr>
        <p:txBody>
          <a:bodyPr/>
          <a:lstStyle/>
          <a:p>
            <a:r>
              <a:rPr lang="en-IN" dirty="0"/>
              <a:t>Pointer vs Array</a:t>
            </a:r>
          </a:p>
        </p:txBody>
      </p:sp>
      <p:sp>
        <p:nvSpPr>
          <p:cNvPr id="3" name="Content Placeholder 2"/>
          <p:cNvSpPr>
            <a:spLocks noGrp="1"/>
          </p:cNvSpPr>
          <p:nvPr>
            <p:ph idx="1"/>
          </p:nvPr>
        </p:nvSpPr>
        <p:spPr>
          <a:xfrm>
            <a:off x="457200" y="762000"/>
            <a:ext cx="8229600" cy="5364163"/>
          </a:xfrm>
        </p:spPr>
        <p:txBody>
          <a:bodyPr>
            <a:noAutofit/>
          </a:bodyPr>
          <a:lstStyle/>
          <a:p>
            <a:pPr marL="514350" indent="-514350" fontAlgn="base">
              <a:buAutoNum type="arabicParenR"/>
            </a:pPr>
            <a:r>
              <a:rPr lang="en-IN" sz="1600" dirty="0"/>
              <a:t>the </a:t>
            </a:r>
            <a:r>
              <a:rPr lang="en-IN" sz="1600" dirty="0" err="1"/>
              <a:t>sizeof</a:t>
            </a:r>
            <a:r>
              <a:rPr lang="en-IN" sz="1600" dirty="0"/>
              <a:t> operator</a:t>
            </a:r>
            <a:br>
              <a:rPr lang="en-IN" sz="1600" dirty="0"/>
            </a:br>
            <a:r>
              <a:rPr lang="en-IN" sz="1600" dirty="0" err="1"/>
              <a:t>sizeof</a:t>
            </a:r>
            <a:r>
              <a:rPr lang="en-IN" sz="1600" dirty="0"/>
              <a:t>(array) returns the amount of memory used by all elements in array</a:t>
            </a:r>
            <a:br>
              <a:rPr lang="en-IN" sz="1600" dirty="0"/>
            </a:br>
            <a:r>
              <a:rPr lang="en-IN" sz="1600" dirty="0" err="1"/>
              <a:t>sizeof</a:t>
            </a:r>
            <a:r>
              <a:rPr lang="en-IN" sz="1600" dirty="0"/>
              <a:t>(pointer) only returns the amount of memory used by the pointer variable itself</a:t>
            </a:r>
          </a:p>
          <a:p>
            <a:pPr marL="0" indent="0" fontAlgn="base">
              <a:buNone/>
            </a:pPr>
            <a:r>
              <a:rPr lang="en-IN" sz="1600" dirty="0"/>
              <a:t>2) the &amp; operator</a:t>
            </a:r>
            <a:br>
              <a:rPr lang="en-IN" sz="1600" dirty="0"/>
            </a:br>
            <a:r>
              <a:rPr lang="en-IN" sz="1600" dirty="0"/>
              <a:t>           &amp;array is an alias for &amp;array[0] and returns the address of the first element in array</a:t>
            </a:r>
            <a:br>
              <a:rPr lang="en-IN" sz="1600" dirty="0"/>
            </a:br>
            <a:r>
              <a:rPr lang="en-IN" sz="1600" dirty="0"/>
              <a:t>            &amp;pointer returns the address of pointer</a:t>
            </a:r>
          </a:p>
          <a:p>
            <a:pPr marL="0" indent="0">
              <a:buNone/>
            </a:pPr>
            <a:r>
              <a:rPr lang="en-IN" sz="1600" dirty="0"/>
              <a:t>3) a string literal initialization of a character array</a:t>
            </a:r>
          </a:p>
          <a:p>
            <a:pPr marL="0" indent="0">
              <a:buNone/>
            </a:pPr>
            <a:r>
              <a:rPr lang="en-IN" sz="1600" dirty="0"/>
              <a:t>char array[] = “</a:t>
            </a:r>
            <a:r>
              <a:rPr lang="en-IN" sz="1600" dirty="0" err="1"/>
              <a:t>abc</a:t>
            </a:r>
            <a:r>
              <a:rPr lang="en-IN" sz="1600" dirty="0"/>
              <a:t>” sets the first four elements in array to ‘a’, ‘b’, ‘c’, and ‘\0’</a:t>
            </a:r>
          </a:p>
          <a:p>
            <a:pPr marL="0" indent="0">
              <a:buNone/>
            </a:pPr>
            <a:r>
              <a:rPr lang="en-IN" sz="1600" dirty="0"/>
              <a:t>char *pointer = “</a:t>
            </a:r>
            <a:r>
              <a:rPr lang="en-IN" sz="1600" dirty="0" err="1"/>
              <a:t>abc</a:t>
            </a:r>
            <a:r>
              <a:rPr lang="en-IN" sz="1600" dirty="0"/>
              <a:t>” sets pointer to the address of the “</a:t>
            </a:r>
            <a:r>
              <a:rPr lang="en-IN" sz="1600" dirty="0" err="1"/>
              <a:t>abc</a:t>
            </a:r>
            <a:r>
              <a:rPr lang="en-IN" sz="1600" dirty="0"/>
              <a:t>” string (which may be stored in read-only memory and thus unchangeable)</a:t>
            </a:r>
          </a:p>
          <a:p>
            <a:pPr marL="0" indent="0">
              <a:buNone/>
            </a:pPr>
            <a:r>
              <a:rPr lang="en-IN" sz="1600" dirty="0"/>
              <a:t>4) Pointer variable can be assigned a value whereas array variable cannot be.</a:t>
            </a:r>
          </a:p>
          <a:p>
            <a:pPr marL="0" indent="0">
              <a:buNone/>
            </a:pPr>
            <a:r>
              <a:rPr lang="en-IN" sz="1600" dirty="0" err="1"/>
              <a:t>int</a:t>
            </a:r>
            <a:r>
              <a:rPr lang="en-IN" sz="1600" dirty="0"/>
              <a:t> a[10];</a:t>
            </a:r>
          </a:p>
          <a:p>
            <a:pPr marL="0" indent="0">
              <a:buNone/>
            </a:pPr>
            <a:r>
              <a:rPr lang="en-IN" sz="1600" dirty="0" err="1"/>
              <a:t>int</a:t>
            </a:r>
            <a:r>
              <a:rPr lang="en-IN" sz="1600" dirty="0"/>
              <a:t> *p; </a:t>
            </a:r>
          </a:p>
          <a:p>
            <a:pPr marL="0" indent="0">
              <a:buNone/>
            </a:pPr>
            <a:r>
              <a:rPr lang="en-IN" sz="1600" dirty="0"/>
              <a:t>p=a; /*legal*/</a:t>
            </a:r>
          </a:p>
          <a:p>
            <a:pPr marL="0" indent="0">
              <a:buNone/>
            </a:pPr>
            <a:r>
              <a:rPr lang="en-IN" sz="1600" dirty="0"/>
              <a:t>a=p; /*illegal*/ </a:t>
            </a:r>
          </a:p>
          <a:p>
            <a:pPr marL="0" indent="0">
              <a:buNone/>
            </a:pPr>
            <a:r>
              <a:rPr lang="en-IN" sz="1600" dirty="0"/>
              <a:t>5) Arithmetic on pointer variable is allowed.</a:t>
            </a:r>
          </a:p>
          <a:p>
            <a:pPr marL="0" indent="0">
              <a:buNone/>
            </a:pPr>
            <a:r>
              <a:rPr lang="en-IN" sz="1600" dirty="0"/>
              <a:t>p++; /*Legal*/</a:t>
            </a:r>
          </a:p>
          <a:p>
            <a:pPr marL="0" indent="0">
              <a:buNone/>
            </a:pPr>
            <a:r>
              <a:rPr lang="en-IN" sz="1600" dirty="0"/>
              <a:t>a++; /*illegal*/ </a:t>
            </a:r>
          </a:p>
        </p:txBody>
      </p:sp>
    </p:spTree>
    <p:extLst>
      <p:ext uri="{BB962C8B-B14F-4D97-AF65-F5344CB8AC3E}">
        <p14:creationId xmlns:p14="http://schemas.microsoft.com/office/powerpoint/2010/main" val="370132394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CSE101-Lec 20</a:t>
            </a:r>
          </a:p>
        </p:txBody>
      </p:sp>
      <p:sp>
        <p:nvSpPr>
          <p:cNvPr id="5" name="Subtitle 4"/>
          <p:cNvSpPr>
            <a:spLocks noGrp="1"/>
          </p:cNvSpPr>
          <p:nvPr>
            <p:ph type="subTitle" idx="1"/>
          </p:nvPr>
        </p:nvSpPr>
        <p:spPr>
          <a:xfrm>
            <a:off x="457200" y="3429000"/>
            <a:ext cx="8153400" cy="1752600"/>
          </a:xfrm>
        </p:spPr>
        <p:txBody>
          <a:bodyPr>
            <a:normAutofit/>
          </a:bodyPr>
          <a:lstStyle/>
          <a:p>
            <a:r>
              <a:rPr lang="en-IN" sz="2400" dirty="0"/>
              <a:t>Pointer arithmetic and expressions</a:t>
            </a:r>
          </a:p>
          <a:p>
            <a:r>
              <a:rPr lang="en-IN" sz="2400" dirty="0"/>
              <a:t>Pointer and One dimensional array(or Pointer to 1D array)</a:t>
            </a:r>
          </a:p>
        </p:txBody>
      </p:sp>
    </p:spTree>
    <p:extLst>
      <p:ext uri="{BB962C8B-B14F-4D97-AF65-F5344CB8AC3E}">
        <p14:creationId xmlns:p14="http://schemas.microsoft.com/office/powerpoint/2010/main" val="347682377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Pointer arithmetic</a:t>
            </a:r>
          </a:p>
        </p:txBody>
      </p:sp>
      <p:sp>
        <p:nvSpPr>
          <p:cNvPr id="3" name="Content Placeholder 2"/>
          <p:cNvSpPr>
            <a:spLocks noGrp="1"/>
          </p:cNvSpPr>
          <p:nvPr>
            <p:ph idx="1"/>
          </p:nvPr>
        </p:nvSpPr>
        <p:spPr>
          <a:xfrm>
            <a:off x="76200" y="1219200"/>
            <a:ext cx="8991600" cy="4906963"/>
          </a:xfrm>
        </p:spPr>
        <p:txBody>
          <a:bodyPr>
            <a:normAutofit lnSpcReduction="10000"/>
          </a:bodyPr>
          <a:lstStyle/>
          <a:p>
            <a:pPr fontAlgn="base"/>
            <a:r>
              <a:rPr lang="en-IN" sz="2200" b="1" i="1" u="sng" dirty="0"/>
              <a:t>A limited set of arithmetic operations can be performed on pointers. A pointer may be:</a:t>
            </a:r>
          </a:p>
          <a:p>
            <a:pPr fontAlgn="base">
              <a:buFont typeface="Wingdings" panose="05000000000000000000" pitchFamily="2" charset="2"/>
              <a:buChar char="Ø"/>
            </a:pPr>
            <a:r>
              <a:rPr lang="en-IN" sz="2200" dirty="0"/>
              <a:t>incremented ( ++ ), e.g. </a:t>
            </a:r>
            <a:r>
              <a:rPr lang="en-IN" sz="2200" dirty="0" err="1"/>
              <a:t>ptr</a:t>
            </a:r>
            <a:r>
              <a:rPr lang="en-IN" sz="2200" dirty="0"/>
              <a:t>++, ++</a:t>
            </a:r>
            <a:r>
              <a:rPr lang="en-IN" sz="2200" dirty="0" err="1"/>
              <a:t>ptr</a:t>
            </a:r>
            <a:endParaRPr lang="en-IN" sz="2200" dirty="0"/>
          </a:p>
          <a:p>
            <a:pPr fontAlgn="base">
              <a:buFont typeface="Wingdings" panose="05000000000000000000" pitchFamily="2" charset="2"/>
              <a:buChar char="Ø"/>
            </a:pPr>
            <a:r>
              <a:rPr lang="en-IN" sz="2200" dirty="0"/>
              <a:t>decremented (-- ), e.g. </a:t>
            </a:r>
            <a:r>
              <a:rPr lang="en-IN" sz="2200" dirty="0" err="1"/>
              <a:t>ptr</a:t>
            </a:r>
            <a:r>
              <a:rPr lang="en-IN" sz="2200" dirty="0"/>
              <a:t>--, --</a:t>
            </a:r>
            <a:r>
              <a:rPr lang="en-IN" sz="2200" dirty="0" err="1"/>
              <a:t>ptr</a:t>
            </a:r>
            <a:endParaRPr lang="en-IN" sz="2200" dirty="0"/>
          </a:p>
          <a:p>
            <a:pPr fontAlgn="base">
              <a:buFont typeface="Wingdings" panose="05000000000000000000" pitchFamily="2" charset="2"/>
              <a:buChar char="Ø"/>
            </a:pPr>
            <a:r>
              <a:rPr lang="en-IN" sz="2200" dirty="0"/>
              <a:t>an integer may be added to a pointer ( + or += ), e.g. ptr+2, </a:t>
            </a:r>
            <a:r>
              <a:rPr lang="en-IN" sz="2200" dirty="0" err="1"/>
              <a:t>ptr</a:t>
            </a:r>
            <a:r>
              <a:rPr lang="en-IN" sz="2200" dirty="0"/>
              <a:t>=ptr+2</a:t>
            </a:r>
          </a:p>
          <a:p>
            <a:pPr fontAlgn="base">
              <a:buFont typeface="Wingdings" panose="05000000000000000000" pitchFamily="2" charset="2"/>
              <a:buChar char="Ø"/>
            </a:pPr>
            <a:r>
              <a:rPr lang="en-IN" sz="2200" dirty="0"/>
              <a:t>an integer may be subtracted from a pointer ( – or -= ), e.g. ptr-2, </a:t>
            </a:r>
            <a:r>
              <a:rPr lang="en-IN" sz="2200" dirty="0" err="1"/>
              <a:t>ptr</a:t>
            </a:r>
            <a:r>
              <a:rPr lang="en-IN" sz="2200" dirty="0"/>
              <a:t>=ptr-2</a:t>
            </a:r>
          </a:p>
          <a:p>
            <a:pPr fontAlgn="base">
              <a:buFont typeface="Wingdings" panose="05000000000000000000" pitchFamily="2" charset="2"/>
              <a:buChar char="Ø"/>
            </a:pPr>
            <a:r>
              <a:rPr lang="en-IN" sz="2200" dirty="0"/>
              <a:t>We can subtract two pointers, if they are pointing towards same array</a:t>
            </a:r>
          </a:p>
          <a:p>
            <a:pPr fontAlgn="base">
              <a:buFont typeface="Wingdings" panose="05000000000000000000" pitchFamily="2" charset="2"/>
              <a:buChar char="Ø"/>
            </a:pPr>
            <a:r>
              <a:rPr lang="en-IN" sz="2200" dirty="0"/>
              <a:t>We can compare two pointers, if they are pointing towards same array</a:t>
            </a:r>
          </a:p>
          <a:p>
            <a:r>
              <a:rPr lang="en-IN" sz="2200" b="1" i="1" u="sng" dirty="0"/>
              <a:t>Following set of operations are not applicable on pointers</a:t>
            </a:r>
          </a:p>
          <a:p>
            <a:r>
              <a:rPr lang="en-IN" sz="2200" dirty="0"/>
              <a:t>We cannot add two pointers(addresses)</a:t>
            </a:r>
          </a:p>
          <a:p>
            <a:r>
              <a:rPr lang="en-IN" sz="2200" dirty="0"/>
              <a:t>We cannot multiply, divide and modulo two pointers(addresses)</a:t>
            </a:r>
          </a:p>
          <a:p>
            <a:r>
              <a:rPr lang="en-IN" sz="2200" dirty="0"/>
              <a:t>We cannot multiply, divide, modulo any constant from pointer(address)</a:t>
            </a:r>
          </a:p>
          <a:p>
            <a:endParaRPr lang="en-IN" sz="2600" dirty="0"/>
          </a:p>
          <a:p>
            <a:endParaRPr lang="en-IN" dirty="0"/>
          </a:p>
        </p:txBody>
      </p:sp>
    </p:spTree>
    <p:extLst>
      <p:ext uri="{BB962C8B-B14F-4D97-AF65-F5344CB8AC3E}">
        <p14:creationId xmlns:p14="http://schemas.microsoft.com/office/powerpoint/2010/main" val="859471339"/>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1143000"/>
          </a:xfrm>
        </p:spPr>
        <p:txBody>
          <a:bodyPr>
            <a:normAutofit/>
          </a:bodyPr>
          <a:lstStyle/>
          <a:p>
            <a:r>
              <a:rPr lang="en-IN" sz="3200" dirty="0"/>
              <a:t>Pointer arithmetic-Example</a:t>
            </a:r>
          </a:p>
        </p:txBody>
      </p:sp>
      <p:sp>
        <p:nvSpPr>
          <p:cNvPr id="3" name="Content Placeholder 2"/>
          <p:cNvSpPr>
            <a:spLocks noGrp="1"/>
          </p:cNvSpPr>
          <p:nvPr>
            <p:ph sz="half" idx="1"/>
          </p:nvPr>
        </p:nvSpPr>
        <p:spPr>
          <a:xfrm>
            <a:off x="76200" y="609600"/>
            <a:ext cx="4419600" cy="5867400"/>
          </a:xfrm>
        </p:spPr>
        <p:txBody>
          <a:bodyPr>
            <a:noAutofit/>
          </a:bodyPr>
          <a:lstStyle/>
          <a:p>
            <a:pPr marL="0" indent="0">
              <a:buNone/>
            </a:pPr>
            <a:r>
              <a:rPr lang="en-IN" sz="1400" dirty="0"/>
              <a:t>#include&lt;</a:t>
            </a:r>
            <a:r>
              <a:rPr lang="en-IN" sz="1400" dirty="0" err="1"/>
              <a:t>stdio.h</a:t>
            </a:r>
            <a:r>
              <a:rPr lang="en-IN" sz="1400" dirty="0"/>
              <a:t>&gt;</a:t>
            </a:r>
          </a:p>
          <a:p>
            <a:pPr marL="0" indent="0">
              <a:buNone/>
            </a:pPr>
            <a:r>
              <a:rPr lang="en-IN" sz="1400" dirty="0" err="1"/>
              <a:t>int</a:t>
            </a:r>
            <a:r>
              <a:rPr lang="en-IN" sz="1400" dirty="0"/>
              <a:t> main()</a:t>
            </a:r>
          </a:p>
          <a:p>
            <a:pPr marL="0" indent="0">
              <a:buNone/>
            </a:pPr>
            <a:r>
              <a:rPr lang="en-IN" sz="1400" dirty="0"/>
              <a:t>{</a:t>
            </a:r>
          </a:p>
          <a:p>
            <a:pPr marL="0" indent="0">
              <a:buNone/>
            </a:pPr>
            <a:r>
              <a:rPr lang="en-IN" sz="1400" dirty="0"/>
              <a:t>	</a:t>
            </a:r>
            <a:r>
              <a:rPr lang="en-IN" sz="1400" dirty="0" err="1"/>
              <a:t>int</a:t>
            </a:r>
            <a:r>
              <a:rPr lang="en-IN" sz="1400" dirty="0"/>
              <a:t> </a:t>
            </a:r>
            <a:r>
              <a:rPr lang="en-IN" sz="1400" dirty="0" err="1"/>
              <a:t>arr</a:t>
            </a:r>
            <a:r>
              <a:rPr lang="en-IN" sz="1400" dirty="0"/>
              <a:t>[]={1,2,3,4,5,6,7,8,9};</a:t>
            </a:r>
          </a:p>
          <a:p>
            <a:pPr marL="0" indent="0">
              <a:buNone/>
            </a:pPr>
            <a:r>
              <a:rPr lang="en-IN" sz="1400" dirty="0"/>
              <a:t>	</a:t>
            </a:r>
            <a:r>
              <a:rPr lang="en-IN" sz="1400" dirty="0" err="1"/>
              <a:t>int</a:t>
            </a:r>
            <a:r>
              <a:rPr lang="en-IN" sz="1400" dirty="0"/>
              <a:t> *p1,*p2;</a:t>
            </a:r>
          </a:p>
          <a:p>
            <a:pPr marL="0" indent="0">
              <a:buNone/>
            </a:pPr>
            <a:r>
              <a:rPr lang="en-IN" sz="1400" dirty="0"/>
              <a:t>	p1=</a:t>
            </a:r>
            <a:r>
              <a:rPr lang="en-IN" sz="1400" dirty="0" err="1"/>
              <a:t>arr</a:t>
            </a:r>
            <a:r>
              <a:rPr lang="en-IN" sz="1400" dirty="0"/>
              <a:t>;</a:t>
            </a:r>
          </a:p>
          <a:p>
            <a:pPr marL="0" indent="0">
              <a:buNone/>
            </a:pPr>
            <a:r>
              <a:rPr lang="en-IN" sz="1400" dirty="0"/>
              <a:t>	p1++;// p1 will point towards next memory location</a:t>
            </a:r>
          </a:p>
          <a:p>
            <a:pPr marL="0" indent="0">
              <a:buNone/>
            </a:pPr>
            <a:r>
              <a:rPr lang="en-IN" sz="1400" dirty="0"/>
              <a:t>	</a:t>
            </a:r>
            <a:r>
              <a:rPr lang="en-IN" sz="1400" dirty="0" err="1"/>
              <a:t>printf</a:t>
            </a:r>
            <a:r>
              <a:rPr lang="en-IN" sz="1400" dirty="0"/>
              <a:t>("\</a:t>
            </a:r>
            <a:r>
              <a:rPr lang="en-IN" sz="1400" dirty="0" err="1"/>
              <a:t>n%d</a:t>
            </a:r>
            <a:r>
              <a:rPr lang="en-IN" sz="1400" dirty="0"/>
              <a:t>",*p1);//2 will be displayed</a:t>
            </a:r>
          </a:p>
          <a:p>
            <a:pPr marL="0" indent="0">
              <a:buNone/>
            </a:pPr>
            <a:r>
              <a:rPr lang="en-IN" sz="1400" dirty="0"/>
              <a:t>	p1--;//p1 will point towards previous memory location</a:t>
            </a:r>
          </a:p>
          <a:p>
            <a:pPr marL="0" indent="0">
              <a:buNone/>
            </a:pPr>
            <a:r>
              <a:rPr lang="en-IN" sz="1400" dirty="0"/>
              <a:t>	</a:t>
            </a:r>
            <a:r>
              <a:rPr lang="en-IN" sz="1400" dirty="0" err="1"/>
              <a:t>printf</a:t>
            </a:r>
            <a:r>
              <a:rPr lang="en-IN" sz="1400" dirty="0"/>
              <a:t>("\</a:t>
            </a:r>
            <a:r>
              <a:rPr lang="en-IN" sz="1400" dirty="0" err="1"/>
              <a:t>n%d</a:t>
            </a:r>
            <a:r>
              <a:rPr lang="en-IN" sz="1400" dirty="0"/>
              <a:t>",*p1);// 1 will be displayed</a:t>
            </a:r>
          </a:p>
          <a:p>
            <a:pPr marL="0" indent="0">
              <a:buNone/>
            </a:pPr>
            <a:r>
              <a:rPr lang="en-IN" sz="1400" dirty="0"/>
              <a:t>	p1=p1+2;// Adding a constant to pointer(p1 will point towards 3rd element)</a:t>
            </a:r>
          </a:p>
          <a:p>
            <a:pPr marL="0" indent="0">
              <a:buNone/>
            </a:pPr>
            <a:r>
              <a:rPr lang="en-IN" sz="1400" dirty="0"/>
              <a:t>	</a:t>
            </a:r>
            <a:r>
              <a:rPr lang="en-IN" sz="1400" dirty="0" err="1"/>
              <a:t>printf</a:t>
            </a:r>
            <a:r>
              <a:rPr lang="en-IN" sz="1400" dirty="0"/>
              <a:t>("\</a:t>
            </a:r>
            <a:r>
              <a:rPr lang="en-IN" sz="1400" dirty="0" err="1"/>
              <a:t>n%d</a:t>
            </a:r>
            <a:r>
              <a:rPr lang="en-IN" sz="1400" dirty="0"/>
              <a:t>",*p1);// 3 will be displayed</a:t>
            </a:r>
          </a:p>
          <a:p>
            <a:pPr marL="0" indent="0">
              <a:buNone/>
            </a:pPr>
            <a:r>
              <a:rPr lang="en-IN" sz="1400" dirty="0"/>
              <a:t>	p1=p1-2;//Subtracting a constant from a pointer(P1 will point towards first element)</a:t>
            </a:r>
          </a:p>
          <a:p>
            <a:pPr marL="0" indent="0">
              <a:buNone/>
            </a:pPr>
            <a:r>
              <a:rPr lang="en-IN" sz="1400" dirty="0"/>
              <a:t>	</a:t>
            </a:r>
            <a:r>
              <a:rPr lang="en-IN" sz="1400" dirty="0" err="1"/>
              <a:t>printf</a:t>
            </a:r>
            <a:r>
              <a:rPr lang="en-IN" sz="1400" dirty="0"/>
              <a:t>("\</a:t>
            </a:r>
            <a:r>
              <a:rPr lang="en-IN" sz="1400" dirty="0" err="1"/>
              <a:t>n%d</a:t>
            </a:r>
            <a:r>
              <a:rPr lang="en-IN" sz="1400" dirty="0"/>
              <a:t>",*p1);// 1 will be displayed</a:t>
            </a:r>
          </a:p>
          <a:p>
            <a:pPr marL="0" indent="0">
              <a:buNone/>
            </a:pPr>
            <a:r>
              <a:rPr lang="en-IN" sz="1400" dirty="0"/>
              <a:t>	p2=&amp;</a:t>
            </a:r>
            <a:r>
              <a:rPr lang="en-IN" sz="1400" dirty="0" err="1"/>
              <a:t>arr</a:t>
            </a:r>
            <a:r>
              <a:rPr lang="en-IN" sz="1400" dirty="0"/>
              <a:t>[4];</a:t>
            </a:r>
          </a:p>
          <a:p>
            <a:pPr marL="0" indent="0">
              <a:buNone/>
            </a:pPr>
            <a:r>
              <a:rPr lang="en-IN" sz="1400" dirty="0"/>
              <a:t>	</a:t>
            </a:r>
            <a:r>
              <a:rPr lang="en-IN" sz="1400" dirty="0" err="1"/>
              <a:t>printf</a:t>
            </a:r>
            <a:r>
              <a:rPr lang="en-IN" sz="1400" dirty="0"/>
              <a:t>("\n%d",p2-p1);//Subtracting two pointers(Returns 4(no. of elements b/w+1)(Pointers pointing to the same array)</a:t>
            </a:r>
          </a:p>
          <a:p>
            <a:pPr marL="0" indent="0">
              <a:buNone/>
            </a:pPr>
            <a:r>
              <a:rPr lang="en-IN" sz="1400" dirty="0"/>
              <a:t>	</a:t>
            </a:r>
          </a:p>
        </p:txBody>
      </p:sp>
      <p:sp>
        <p:nvSpPr>
          <p:cNvPr id="4" name="Content Placeholder 3"/>
          <p:cNvSpPr>
            <a:spLocks noGrp="1"/>
          </p:cNvSpPr>
          <p:nvPr>
            <p:ph sz="half" idx="2"/>
          </p:nvPr>
        </p:nvSpPr>
        <p:spPr>
          <a:xfrm>
            <a:off x="4495800" y="609600"/>
            <a:ext cx="4572000" cy="5516563"/>
          </a:xfrm>
        </p:spPr>
        <p:txBody>
          <a:bodyPr>
            <a:normAutofit fontScale="55000" lnSpcReduction="20000"/>
          </a:bodyPr>
          <a:lstStyle/>
          <a:p>
            <a:pPr marL="0" indent="0">
              <a:buNone/>
            </a:pPr>
            <a:r>
              <a:rPr lang="en-IN" dirty="0"/>
              <a:t>//Comparing two pointers</a:t>
            </a:r>
          </a:p>
          <a:p>
            <a:pPr marL="0" indent="0">
              <a:buNone/>
            </a:pPr>
            <a:r>
              <a:rPr lang="en-IN" dirty="0"/>
              <a:t>	while(p1&lt;=p2)</a:t>
            </a:r>
          </a:p>
          <a:p>
            <a:pPr marL="0" indent="0">
              <a:buNone/>
            </a:pPr>
            <a:r>
              <a:rPr lang="en-IN" dirty="0"/>
              <a:t>	{</a:t>
            </a:r>
          </a:p>
          <a:p>
            <a:pPr marL="0" indent="0">
              <a:buNone/>
            </a:pPr>
            <a:r>
              <a:rPr lang="en-IN" dirty="0"/>
              <a:t>		</a:t>
            </a:r>
            <a:r>
              <a:rPr lang="en-IN" dirty="0" err="1"/>
              <a:t>printf</a:t>
            </a:r>
            <a:r>
              <a:rPr lang="en-IN" dirty="0"/>
              <a:t>("\</a:t>
            </a:r>
            <a:r>
              <a:rPr lang="en-IN" dirty="0" err="1"/>
              <a:t>n%d</a:t>
            </a:r>
            <a:r>
              <a:rPr lang="en-IN" dirty="0"/>
              <a:t>",*p1);//Comparison of two pointers (Pointers pointing to the same array)</a:t>
            </a:r>
          </a:p>
          <a:p>
            <a:pPr marL="0" indent="0">
              <a:buNone/>
            </a:pPr>
            <a:r>
              <a:rPr lang="en-IN" dirty="0"/>
              <a:t>		p1++;</a:t>
            </a:r>
          </a:p>
          <a:p>
            <a:pPr marL="0" indent="0">
              <a:buNone/>
            </a:pPr>
            <a:r>
              <a:rPr lang="en-IN" dirty="0"/>
              <a:t>	}</a:t>
            </a:r>
          </a:p>
          <a:p>
            <a:pPr marL="0" indent="0">
              <a:buNone/>
            </a:pPr>
            <a:r>
              <a:rPr lang="en-IN" dirty="0"/>
              <a:t>	//Following are the invalid arithmetic operations(Not allowed on pointers)</a:t>
            </a:r>
          </a:p>
          <a:p>
            <a:pPr marL="0" indent="0">
              <a:buNone/>
            </a:pPr>
            <a:r>
              <a:rPr lang="en-IN" dirty="0"/>
              <a:t>	//</a:t>
            </a:r>
            <a:r>
              <a:rPr lang="en-IN" dirty="0" err="1"/>
              <a:t>printf</a:t>
            </a:r>
            <a:r>
              <a:rPr lang="en-IN" dirty="0"/>
              <a:t>("\n%d",p1+p2);//Invalid arithmetic</a:t>
            </a:r>
          </a:p>
          <a:p>
            <a:pPr marL="0" indent="0">
              <a:buNone/>
            </a:pPr>
            <a:r>
              <a:rPr lang="en-IN" dirty="0"/>
              <a:t>    //</a:t>
            </a:r>
            <a:r>
              <a:rPr lang="en-IN" dirty="0" err="1"/>
              <a:t>printf</a:t>
            </a:r>
            <a:r>
              <a:rPr lang="en-IN" dirty="0"/>
              <a:t>("\n%d",p1/p2);//Invalid arithmetic</a:t>
            </a:r>
          </a:p>
          <a:p>
            <a:pPr marL="0" indent="0">
              <a:buNone/>
            </a:pPr>
            <a:r>
              <a:rPr lang="en-IN" dirty="0"/>
              <a:t>    //</a:t>
            </a:r>
            <a:r>
              <a:rPr lang="en-IN" dirty="0" err="1"/>
              <a:t>printf</a:t>
            </a:r>
            <a:r>
              <a:rPr lang="en-IN" dirty="0"/>
              <a:t>("\n%d",p1*p2);//Invalid arithmetic</a:t>
            </a:r>
          </a:p>
          <a:p>
            <a:pPr marL="0" indent="0">
              <a:buNone/>
            </a:pPr>
            <a:r>
              <a:rPr lang="en-IN" dirty="0"/>
              <a:t>	//</a:t>
            </a:r>
            <a:r>
              <a:rPr lang="en-IN" dirty="0" err="1"/>
              <a:t>printf</a:t>
            </a:r>
            <a:r>
              <a:rPr lang="en-IN" dirty="0"/>
              <a:t>("\n%d",p1%p2);//Invalid arithmetic</a:t>
            </a:r>
          </a:p>
          <a:p>
            <a:pPr marL="0" indent="0">
              <a:buNone/>
            </a:pPr>
            <a:r>
              <a:rPr lang="en-IN" dirty="0"/>
              <a:t>    //</a:t>
            </a:r>
            <a:r>
              <a:rPr lang="en-IN" dirty="0" err="1"/>
              <a:t>printf</a:t>
            </a:r>
            <a:r>
              <a:rPr lang="en-IN" dirty="0"/>
              <a:t>("\n%d",p1*2);//Invalid arithmetic</a:t>
            </a:r>
          </a:p>
          <a:p>
            <a:pPr marL="0" indent="0">
              <a:buNone/>
            </a:pPr>
            <a:r>
              <a:rPr lang="en-IN" dirty="0"/>
              <a:t>    //</a:t>
            </a:r>
            <a:r>
              <a:rPr lang="en-IN" dirty="0" err="1"/>
              <a:t>printf</a:t>
            </a:r>
            <a:r>
              <a:rPr lang="en-IN" dirty="0"/>
              <a:t>("\n%d",p1/2);//Invalid arithmetic</a:t>
            </a:r>
          </a:p>
          <a:p>
            <a:pPr marL="0" indent="0">
              <a:buNone/>
            </a:pPr>
            <a:r>
              <a:rPr lang="en-IN" dirty="0"/>
              <a:t>    //</a:t>
            </a:r>
            <a:r>
              <a:rPr lang="en-IN" dirty="0" err="1"/>
              <a:t>printf</a:t>
            </a:r>
            <a:r>
              <a:rPr lang="en-IN" dirty="0"/>
              <a:t>("\n%d",p1%2);//Invalid arithmetic</a:t>
            </a:r>
          </a:p>
          <a:p>
            <a:pPr marL="0" indent="0">
              <a:buNone/>
            </a:pPr>
            <a:r>
              <a:rPr lang="en-IN" dirty="0"/>
              <a:t>	return 0;</a:t>
            </a:r>
          </a:p>
          <a:p>
            <a:pPr marL="0" indent="0">
              <a:buNone/>
            </a:pPr>
            <a:r>
              <a:rPr lang="en-IN" dirty="0"/>
              <a:t>}</a:t>
            </a:r>
          </a:p>
          <a:p>
            <a:endParaRPr lang="en-IN" dirty="0"/>
          </a:p>
          <a:p>
            <a:endParaRPr lang="en-IN" dirty="0"/>
          </a:p>
        </p:txBody>
      </p:sp>
    </p:spTree>
    <p:extLst>
      <p:ext uri="{BB962C8B-B14F-4D97-AF65-F5344CB8AC3E}">
        <p14:creationId xmlns:p14="http://schemas.microsoft.com/office/powerpoint/2010/main" val="572765061"/>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381000"/>
            <a:ext cx="8229600" cy="1143000"/>
          </a:xfrm>
        </p:spPr>
        <p:txBody>
          <a:bodyPr/>
          <a:lstStyle/>
          <a:p>
            <a:r>
              <a:rPr lang="en-IN" dirty="0"/>
              <a:t>Pointer expressions</a:t>
            </a:r>
          </a:p>
        </p:txBody>
      </p:sp>
      <p:sp>
        <p:nvSpPr>
          <p:cNvPr id="6" name="Content Placeholder 5"/>
          <p:cNvSpPr>
            <a:spLocks noGrp="1"/>
          </p:cNvSpPr>
          <p:nvPr>
            <p:ph idx="1"/>
          </p:nvPr>
        </p:nvSpPr>
        <p:spPr>
          <a:xfrm>
            <a:off x="457200" y="609600"/>
            <a:ext cx="8229600" cy="6096000"/>
          </a:xfrm>
        </p:spPr>
        <p:txBody>
          <a:bodyPr>
            <a:normAutofit fontScale="40000" lnSpcReduction="20000"/>
          </a:bodyPr>
          <a:lstStyle/>
          <a:p>
            <a:pPr algn="just"/>
            <a:r>
              <a:rPr lang="en-IN" sz="4200" dirty="0"/>
              <a:t>We can perform rich set of operations like: arithmetic, relational, assignment, conditional, unary, bitwise on pointer variables</a:t>
            </a:r>
          </a:p>
          <a:p>
            <a:r>
              <a:rPr lang="en-IN" sz="4200" dirty="0"/>
              <a:t>Examples:</a:t>
            </a:r>
          </a:p>
          <a:p>
            <a:pPr marL="0" indent="0">
              <a:buNone/>
            </a:pPr>
            <a:r>
              <a:rPr lang="en-IN" sz="4200" dirty="0"/>
              <a:t>*ptr1 + *ptr2</a:t>
            </a:r>
          </a:p>
          <a:p>
            <a:pPr marL="0" indent="0">
              <a:buNone/>
            </a:pPr>
            <a:r>
              <a:rPr lang="en-IN" sz="4200" dirty="0"/>
              <a:t>*ptr1 * *ptr2</a:t>
            </a:r>
          </a:p>
          <a:p>
            <a:pPr marL="0" indent="0">
              <a:buNone/>
            </a:pPr>
            <a:r>
              <a:rPr lang="en-IN" sz="4200" dirty="0"/>
              <a:t>*ptr1 + *ptr2 - *ptr3</a:t>
            </a:r>
          </a:p>
          <a:p>
            <a:pPr marL="0" indent="0">
              <a:buNone/>
            </a:pPr>
            <a:r>
              <a:rPr lang="en-IN" sz="4200" dirty="0"/>
              <a:t>*ptr1 &gt; *ptr2</a:t>
            </a:r>
          </a:p>
          <a:p>
            <a:pPr marL="0" indent="0">
              <a:buNone/>
            </a:pPr>
            <a:r>
              <a:rPr lang="en-IN" sz="4200" dirty="0"/>
              <a:t>*ptr1 &lt; *ptr2</a:t>
            </a:r>
          </a:p>
          <a:p>
            <a:pPr marL="0" indent="0">
              <a:buNone/>
            </a:pPr>
            <a:r>
              <a:rPr lang="en-IN" sz="4200" dirty="0"/>
              <a:t>*a=10</a:t>
            </a:r>
          </a:p>
          <a:p>
            <a:pPr marL="0" indent="0">
              <a:buNone/>
            </a:pPr>
            <a:r>
              <a:rPr lang="en-IN" sz="4200" dirty="0"/>
              <a:t>*b+=20</a:t>
            </a:r>
          </a:p>
          <a:p>
            <a:pPr marL="0" indent="0">
              <a:buNone/>
            </a:pPr>
            <a:r>
              <a:rPr lang="en-IN" sz="4200" dirty="0"/>
              <a:t>*z=3.5</a:t>
            </a:r>
          </a:p>
          <a:p>
            <a:pPr marL="0" indent="0">
              <a:buNone/>
            </a:pPr>
            <a:r>
              <a:rPr lang="en-IN" sz="4200" dirty="0"/>
              <a:t>*s=4.56743</a:t>
            </a:r>
          </a:p>
          <a:p>
            <a:pPr marL="0" indent="0">
              <a:buNone/>
            </a:pPr>
            <a:r>
              <a:rPr lang="en-IN" sz="4200" dirty="0"/>
              <a:t>c = (*ptr1 &gt; *ptr2) ? *ptr1 : *ptr2;</a:t>
            </a:r>
          </a:p>
          <a:p>
            <a:pPr marL="0" indent="0">
              <a:buNone/>
            </a:pPr>
            <a:r>
              <a:rPr lang="en-IN" sz="4200" dirty="0"/>
              <a:t>(*ptr1)++</a:t>
            </a:r>
          </a:p>
          <a:p>
            <a:pPr marL="0" indent="0">
              <a:buNone/>
            </a:pPr>
            <a:r>
              <a:rPr lang="en-IN" sz="4200" dirty="0"/>
              <a:t>(*ptr1)--</a:t>
            </a:r>
          </a:p>
          <a:p>
            <a:pPr marL="0" indent="0">
              <a:buNone/>
            </a:pPr>
            <a:r>
              <a:rPr lang="en-IN" sz="4200" dirty="0"/>
              <a:t>*ptr1 &amp; *ptr2</a:t>
            </a:r>
          </a:p>
          <a:p>
            <a:pPr marL="0" indent="0">
              <a:buNone/>
            </a:pPr>
            <a:r>
              <a:rPr lang="en-IN" sz="4200" dirty="0"/>
              <a:t>*ptr1 | *ptr2</a:t>
            </a:r>
          </a:p>
          <a:p>
            <a:pPr marL="0" indent="0">
              <a:buNone/>
            </a:pPr>
            <a:r>
              <a:rPr lang="en-IN" sz="4200" dirty="0"/>
              <a:t>*ptr1 ^ *ptr2</a:t>
            </a:r>
          </a:p>
          <a:p>
            <a:pPr marL="0" indent="0">
              <a:buNone/>
            </a:pPr>
            <a:r>
              <a:rPr lang="en-IN" sz="4200" dirty="0"/>
              <a:t>All these are the valid pointer expressions, and here we are working on values(not on addresses)</a:t>
            </a:r>
          </a:p>
          <a:p>
            <a:endParaRPr lang="en-IN" dirty="0"/>
          </a:p>
        </p:txBody>
      </p:sp>
    </p:spTree>
    <p:extLst>
      <p:ext uri="{BB962C8B-B14F-4D97-AF65-F5344CB8AC3E}">
        <p14:creationId xmlns:p14="http://schemas.microsoft.com/office/powerpoint/2010/main" val="134832621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Pointer to an array(1D)</a:t>
            </a:r>
          </a:p>
        </p:txBody>
      </p:sp>
      <p:sp>
        <p:nvSpPr>
          <p:cNvPr id="6" name="Content Placeholder 5"/>
          <p:cNvSpPr>
            <a:spLocks noGrp="1"/>
          </p:cNvSpPr>
          <p:nvPr>
            <p:ph idx="1"/>
          </p:nvPr>
        </p:nvSpPr>
        <p:spPr/>
        <p:txBody>
          <a:bodyPr>
            <a:normAutofit fontScale="70000" lnSpcReduction="20000"/>
          </a:bodyPr>
          <a:lstStyle/>
          <a:p>
            <a:r>
              <a:rPr lang="en-IN" dirty="0"/>
              <a:t>A pointer can point towards an array using following notation:</a:t>
            </a:r>
          </a:p>
          <a:p>
            <a:pPr marL="0" indent="0">
              <a:buNone/>
            </a:pPr>
            <a:r>
              <a:rPr lang="en-IN" dirty="0"/>
              <a:t> Consider:</a:t>
            </a:r>
          </a:p>
          <a:p>
            <a:pPr marL="0" indent="0">
              <a:buNone/>
            </a:pPr>
            <a:r>
              <a:rPr lang="en-IN" dirty="0" err="1"/>
              <a:t>int</a:t>
            </a:r>
            <a:r>
              <a:rPr lang="en-IN" dirty="0"/>
              <a:t> a[]={1,2,3,4,5};</a:t>
            </a:r>
          </a:p>
          <a:p>
            <a:pPr marL="0" indent="0">
              <a:buNone/>
            </a:pPr>
            <a:r>
              <a:rPr lang="en-IN" dirty="0" err="1"/>
              <a:t>int</a:t>
            </a:r>
            <a:r>
              <a:rPr lang="en-IN" dirty="0"/>
              <a:t> *p=a; // pointer p starts pointing towards first element of array</a:t>
            </a:r>
          </a:p>
          <a:p>
            <a:pPr marL="0" indent="0">
              <a:buNone/>
            </a:pPr>
            <a:r>
              <a:rPr lang="en-IN" dirty="0"/>
              <a:t>Or</a:t>
            </a:r>
          </a:p>
          <a:p>
            <a:pPr marL="0" indent="0">
              <a:buNone/>
            </a:pPr>
            <a:r>
              <a:rPr lang="en-IN" dirty="0" err="1"/>
              <a:t>int</a:t>
            </a:r>
            <a:r>
              <a:rPr lang="en-IN" dirty="0"/>
              <a:t> *p=&amp;a[0];</a:t>
            </a:r>
          </a:p>
          <a:p>
            <a:pPr marL="0" indent="0">
              <a:buNone/>
            </a:pPr>
            <a:r>
              <a:rPr lang="en-IN" dirty="0"/>
              <a:t>Now we can access elements of given array via pointer, such as:</a:t>
            </a:r>
          </a:p>
          <a:p>
            <a:pPr marL="0" indent="0">
              <a:buNone/>
            </a:pPr>
            <a:r>
              <a:rPr lang="en-IN" dirty="0" err="1"/>
              <a:t>int</a:t>
            </a:r>
            <a:r>
              <a:rPr lang="en-IN" dirty="0"/>
              <a:t> </a:t>
            </a:r>
            <a:r>
              <a:rPr lang="en-IN" dirty="0" err="1"/>
              <a:t>i</a:t>
            </a:r>
            <a:r>
              <a:rPr lang="en-IN" dirty="0"/>
              <a:t>;</a:t>
            </a:r>
          </a:p>
          <a:p>
            <a:pPr marL="0" indent="0">
              <a:buNone/>
            </a:pPr>
            <a:r>
              <a:rPr lang="en-IN" dirty="0"/>
              <a:t>for(</a:t>
            </a:r>
            <a:r>
              <a:rPr lang="en-IN" dirty="0" err="1"/>
              <a:t>i</a:t>
            </a:r>
            <a:r>
              <a:rPr lang="en-IN" dirty="0"/>
              <a:t>=0;i&lt;5;i++)</a:t>
            </a:r>
          </a:p>
          <a:p>
            <a:pPr marL="0" indent="0">
              <a:buNone/>
            </a:pPr>
            <a:r>
              <a:rPr lang="en-IN" dirty="0"/>
              <a:t>{</a:t>
            </a:r>
          </a:p>
          <a:p>
            <a:pPr marL="0" indent="0">
              <a:buNone/>
            </a:pPr>
            <a:r>
              <a:rPr lang="en-IN" dirty="0" err="1"/>
              <a:t>printf</a:t>
            </a:r>
            <a:r>
              <a:rPr lang="en-IN" dirty="0"/>
              <a:t>(“\</a:t>
            </a:r>
            <a:r>
              <a:rPr lang="en-IN" dirty="0" err="1"/>
              <a:t>n%d</a:t>
            </a:r>
            <a:r>
              <a:rPr lang="en-IN" dirty="0"/>
              <a:t>”,*(</a:t>
            </a:r>
            <a:r>
              <a:rPr lang="en-IN" dirty="0" err="1"/>
              <a:t>p+i</a:t>
            </a:r>
            <a:r>
              <a:rPr lang="en-IN" dirty="0"/>
              <a:t>));</a:t>
            </a:r>
          </a:p>
          <a:p>
            <a:pPr marL="0" indent="0">
              <a:buNone/>
            </a:pPr>
            <a:r>
              <a:rPr lang="en-IN" dirty="0"/>
              <a:t>}</a:t>
            </a:r>
          </a:p>
          <a:p>
            <a:pPr marL="0" indent="0">
              <a:buNone/>
            </a:pPr>
            <a:endParaRPr lang="en-IN" dirty="0"/>
          </a:p>
        </p:txBody>
      </p:sp>
    </p:spTree>
    <p:extLst>
      <p:ext uri="{BB962C8B-B14F-4D97-AF65-F5344CB8AC3E}">
        <p14:creationId xmlns:p14="http://schemas.microsoft.com/office/powerpoint/2010/main" val="364774353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Grp="1" noChangeArrowheads="1"/>
          </p:cNvSpPr>
          <p:nvPr>
            <p:ph type="title"/>
          </p:nvPr>
        </p:nvSpPr>
        <p:spPr>
          <a:xfrm>
            <a:off x="457200" y="381000"/>
            <a:ext cx="8229600" cy="1143000"/>
          </a:xfrm>
        </p:spPr>
        <p:txBody>
          <a:bodyPr>
            <a:normAutofit fontScale="90000"/>
          </a:bodyPr>
          <a:lstStyle/>
          <a:p>
            <a:pPr algn="l"/>
            <a:r>
              <a:rPr lang="en-US" dirty="0"/>
              <a:t>The Relationship Between Pointers and Arrays</a:t>
            </a:r>
          </a:p>
        </p:txBody>
      </p:sp>
      <p:sp>
        <p:nvSpPr>
          <p:cNvPr id="15365" name="Rectangle 5"/>
          <p:cNvSpPr>
            <a:spLocks noGrp="1" noChangeArrowheads="1"/>
          </p:cNvSpPr>
          <p:nvPr>
            <p:ph idx="1"/>
          </p:nvPr>
        </p:nvSpPr>
        <p:spPr/>
        <p:txBody>
          <a:bodyPr>
            <a:normAutofit/>
          </a:bodyPr>
          <a:lstStyle/>
          <a:p>
            <a:r>
              <a:rPr lang="en-US" sz="2000" dirty="0"/>
              <a:t>Arrays and pointers closely related</a:t>
            </a:r>
          </a:p>
          <a:p>
            <a:pPr lvl="1"/>
            <a:r>
              <a:rPr lang="en-US" sz="2000" dirty="0"/>
              <a:t>Array name is like a constant pointer</a:t>
            </a:r>
          </a:p>
          <a:p>
            <a:pPr lvl="1"/>
            <a:r>
              <a:rPr lang="en-US" sz="2000" dirty="0"/>
              <a:t>Pointers can do array subscripting operations</a:t>
            </a:r>
          </a:p>
          <a:p>
            <a:r>
              <a:rPr lang="en-US" sz="2000" dirty="0"/>
              <a:t>Define an array </a:t>
            </a:r>
            <a:r>
              <a:rPr lang="en-US" sz="2000" dirty="0">
                <a:latin typeface="Lucida Console" pitchFamily="49" charset="0"/>
              </a:rPr>
              <a:t>b[5]</a:t>
            </a:r>
            <a:r>
              <a:rPr lang="en-US" sz="2000" dirty="0"/>
              <a:t> and a pointer </a:t>
            </a:r>
            <a:r>
              <a:rPr lang="en-US" sz="2000" dirty="0" err="1">
                <a:latin typeface="Lucida Console" pitchFamily="49" charset="0"/>
              </a:rPr>
              <a:t>bPtr</a:t>
            </a:r>
            <a:endParaRPr lang="en-US" sz="2000" dirty="0">
              <a:latin typeface="Lucida Console" pitchFamily="49" charset="0"/>
            </a:endParaRPr>
          </a:p>
          <a:p>
            <a:pPr lvl="1"/>
            <a:r>
              <a:rPr lang="en-US" sz="2000" dirty="0"/>
              <a:t>To set </a:t>
            </a:r>
            <a:r>
              <a:rPr lang="en-US" sz="2000" dirty="0" err="1">
                <a:latin typeface="Lucida Console" pitchFamily="49" charset="0"/>
              </a:rPr>
              <a:t>bPtr</a:t>
            </a:r>
            <a:r>
              <a:rPr lang="en-US" sz="2000" dirty="0">
                <a:latin typeface="Lucida Console" pitchFamily="49" charset="0"/>
              </a:rPr>
              <a:t> </a:t>
            </a:r>
            <a:r>
              <a:rPr lang="en-US" sz="2000" dirty="0"/>
              <a:t>to point to </a:t>
            </a:r>
            <a:r>
              <a:rPr lang="en-US" sz="2000" dirty="0">
                <a:latin typeface="Lucida Console" pitchFamily="49" charset="0"/>
              </a:rPr>
              <a:t>b[5]:</a:t>
            </a:r>
            <a:endParaRPr lang="en-US" sz="2000" dirty="0"/>
          </a:p>
          <a:p>
            <a:pPr lvl="3">
              <a:buFontTx/>
              <a:buNone/>
            </a:pPr>
            <a:r>
              <a:rPr lang="en-US" dirty="0" err="1">
                <a:latin typeface="Lucida Console" pitchFamily="49" charset="0"/>
              </a:rPr>
              <a:t>bPtr</a:t>
            </a:r>
            <a:r>
              <a:rPr lang="en-US" dirty="0">
                <a:latin typeface="Lucida Console" pitchFamily="49" charset="0"/>
              </a:rPr>
              <a:t> = b;</a:t>
            </a:r>
            <a:r>
              <a:rPr lang="en-US" b="1" dirty="0">
                <a:latin typeface="Courier New" pitchFamily="49" charset="0"/>
              </a:rPr>
              <a:t> </a:t>
            </a:r>
          </a:p>
          <a:p>
            <a:pPr lvl="2"/>
            <a:r>
              <a:rPr lang="en-US" sz="2000" dirty="0"/>
              <a:t>The array name (</a:t>
            </a:r>
            <a:r>
              <a:rPr lang="en-US" sz="2000" dirty="0">
                <a:latin typeface="Lucida Console" pitchFamily="49" charset="0"/>
              </a:rPr>
              <a:t>b</a:t>
            </a:r>
            <a:r>
              <a:rPr lang="en-US" sz="2000" dirty="0"/>
              <a:t>) is actually the address of first element of the array </a:t>
            </a:r>
            <a:r>
              <a:rPr lang="en-US" sz="2000" dirty="0">
                <a:latin typeface="Lucida Console" pitchFamily="49" charset="0"/>
              </a:rPr>
              <a:t>b[5] </a:t>
            </a:r>
            <a:r>
              <a:rPr lang="en-US" sz="2000" dirty="0"/>
              <a:t>which is equivalent to</a:t>
            </a:r>
          </a:p>
          <a:p>
            <a:pPr lvl="3">
              <a:buFontTx/>
              <a:buNone/>
            </a:pPr>
            <a:r>
              <a:rPr lang="en-US" dirty="0" err="1">
                <a:latin typeface="Lucida Console" pitchFamily="49" charset="0"/>
              </a:rPr>
              <a:t>bPtr</a:t>
            </a:r>
            <a:r>
              <a:rPr lang="en-US" dirty="0">
                <a:latin typeface="Lucida Console" pitchFamily="49" charset="0"/>
              </a:rPr>
              <a:t> = &amp;b[0]</a:t>
            </a:r>
            <a:r>
              <a:rPr lang="en-US" b="1" dirty="0">
                <a:latin typeface="Courier New" pitchFamily="49" charset="0"/>
              </a:rPr>
              <a:t>  </a:t>
            </a:r>
          </a:p>
          <a:p>
            <a:pPr lvl="2"/>
            <a:r>
              <a:rPr lang="en-US" sz="2000" dirty="0"/>
              <a:t>Explicitly assigns </a:t>
            </a:r>
            <a:r>
              <a:rPr lang="en-US" sz="2000" dirty="0" err="1">
                <a:latin typeface="Lucida Console" pitchFamily="49" charset="0"/>
              </a:rPr>
              <a:t>bPtr</a:t>
            </a:r>
            <a:r>
              <a:rPr lang="en-US" sz="2000" dirty="0"/>
              <a:t> to address of first element of </a:t>
            </a:r>
            <a:r>
              <a:rPr lang="en-US" sz="2000" dirty="0">
                <a:latin typeface="Lucida Console" pitchFamily="49" charset="0"/>
              </a:rPr>
              <a:t>b</a:t>
            </a:r>
          </a:p>
        </p:txBody>
      </p:sp>
    </p:spTree>
    <p:extLst>
      <p:ext uri="{BB962C8B-B14F-4D97-AF65-F5344CB8AC3E}">
        <p14:creationId xmlns:p14="http://schemas.microsoft.com/office/powerpoint/2010/main" val="39165952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765634" y="1600200"/>
            <a:ext cx="4149766"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a:xfrm>
            <a:off x="481794" y="228600"/>
            <a:ext cx="8229600" cy="1143000"/>
          </a:xfrm>
        </p:spPr>
        <p:txBody>
          <a:bodyPr/>
          <a:lstStyle/>
          <a:p>
            <a:r>
              <a:rPr lang="en-US" dirty="0"/>
              <a:t>See-Saw</a:t>
            </a:r>
          </a:p>
        </p:txBody>
      </p:sp>
      <p:sp>
        <p:nvSpPr>
          <p:cNvPr id="3" name="Content Placeholder 2"/>
          <p:cNvSpPr>
            <a:spLocks noGrp="1"/>
          </p:cNvSpPr>
          <p:nvPr>
            <p:ph idx="1"/>
          </p:nvPr>
        </p:nvSpPr>
        <p:spPr>
          <a:xfrm>
            <a:off x="481794" y="1143000"/>
            <a:ext cx="8229600" cy="5410200"/>
          </a:xfrm>
        </p:spPr>
        <p:txBody>
          <a:bodyPr>
            <a:normAutofit fontScale="92500" lnSpcReduction="20000"/>
          </a:bodyPr>
          <a:lstStyle/>
          <a:p>
            <a:pPr algn="just"/>
            <a:r>
              <a:rPr lang="en-US" dirty="0">
                <a:solidFill>
                  <a:schemeClr val="accent1"/>
                </a:solidFill>
              </a:rPr>
              <a:t>A bit more complex situation see-saw</a:t>
            </a:r>
          </a:p>
          <a:p>
            <a:pPr algn="just"/>
            <a:endParaRPr lang="en-US" dirty="0">
              <a:solidFill>
                <a:schemeClr val="accent1"/>
              </a:solidFill>
            </a:endParaRPr>
          </a:p>
          <a:p>
            <a:pPr algn="just">
              <a:buNone/>
            </a:pPr>
            <a:r>
              <a:rPr lang="en-US" dirty="0">
                <a:solidFill>
                  <a:schemeClr val="accent1"/>
                </a:solidFill>
              </a:rPr>
              <a:t>Variables to be declared as</a:t>
            </a:r>
          </a:p>
          <a:p>
            <a:pPr algn="just"/>
            <a:r>
              <a:rPr lang="en-US" dirty="0">
                <a:solidFill>
                  <a:schemeClr val="accent6">
                    <a:lumMod val="50000"/>
                  </a:schemeClr>
                </a:solidFill>
              </a:rPr>
              <a:t>Weight_boy, </a:t>
            </a:r>
            <a:r>
              <a:rPr lang="en-US" b="1" dirty="0">
                <a:solidFill>
                  <a:schemeClr val="accent6">
                    <a:lumMod val="50000"/>
                  </a:schemeClr>
                </a:solidFill>
              </a:rPr>
              <a:t>w1</a:t>
            </a:r>
            <a:r>
              <a:rPr lang="en-US" dirty="0">
                <a:solidFill>
                  <a:schemeClr val="accent6">
                    <a:lumMod val="50000"/>
                  </a:schemeClr>
                </a:solidFill>
              </a:rPr>
              <a:t>, </a:t>
            </a:r>
            <a:r>
              <a:rPr lang="en-US" dirty="0" err="1">
                <a:solidFill>
                  <a:schemeClr val="accent6">
                    <a:lumMod val="50000"/>
                  </a:schemeClr>
                </a:solidFill>
              </a:rPr>
              <a:t>wb</a:t>
            </a:r>
            <a:endParaRPr lang="en-US" dirty="0">
              <a:solidFill>
                <a:schemeClr val="accent6">
                  <a:lumMod val="50000"/>
                </a:schemeClr>
              </a:solidFill>
            </a:endParaRPr>
          </a:p>
          <a:p>
            <a:pPr algn="just"/>
            <a:r>
              <a:rPr lang="en-US" dirty="0">
                <a:solidFill>
                  <a:schemeClr val="accent6">
                    <a:lumMod val="50000"/>
                  </a:schemeClr>
                </a:solidFill>
              </a:rPr>
              <a:t>Distance_boy, </a:t>
            </a:r>
            <a:r>
              <a:rPr lang="en-US" b="1" dirty="0">
                <a:solidFill>
                  <a:schemeClr val="accent6">
                    <a:lumMod val="50000"/>
                  </a:schemeClr>
                </a:solidFill>
              </a:rPr>
              <a:t>d1</a:t>
            </a:r>
            <a:r>
              <a:rPr lang="en-US" dirty="0">
                <a:solidFill>
                  <a:schemeClr val="accent6">
                    <a:lumMod val="50000"/>
                  </a:schemeClr>
                </a:solidFill>
              </a:rPr>
              <a:t>, db</a:t>
            </a:r>
          </a:p>
          <a:p>
            <a:pPr algn="just"/>
            <a:r>
              <a:rPr lang="en-US" dirty="0">
                <a:solidFill>
                  <a:schemeClr val="accent6">
                    <a:lumMod val="50000"/>
                  </a:schemeClr>
                </a:solidFill>
              </a:rPr>
              <a:t>Weight_girl, </a:t>
            </a:r>
            <a:r>
              <a:rPr lang="en-US" b="1" dirty="0">
                <a:solidFill>
                  <a:schemeClr val="accent6">
                    <a:lumMod val="50000"/>
                  </a:schemeClr>
                </a:solidFill>
              </a:rPr>
              <a:t>w2</a:t>
            </a:r>
            <a:r>
              <a:rPr lang="en-US" dirty="0">
                <a:solidFill>
                  <a:schemeClr val="accent6">
                    <a:lumMod val="50000"/>
                  </a:schemeClr>
                </a:solidFill>
              </a:rPr>
              <a:t>, </a:t>
            </a:r>
            <a:r>
              <a:rPr lang="en-US" dirty="0" err="1">
                <a:solidFill>
                  <a:schemeClr val="accent6">
                    <a:lumMod val="50000"/>
                  </a:schemeClr>
                </a:solidFill>
              </a:rPr>
              <a:t>wg</a:t>
            </a:r>
            <a:endParaRPr lang="en-US" dirty="0">
              <a:solidFill>
                <a:schemeClr val="accent6">
                  <a:lumMod val="50000"/>
                </a:schemeClr>
              </a:solidFill>
            </a:endParaRPr>
          </a:p>
          <a:p>
            <a:pPr algn="just"/>
            <a:r>
              <a:rPr lang="en-US" dirty="0">
                <a:solidFill>
                  <a:schemeClr val="accent6">
                    <a:lumMod val="50000"/>
                  </a:schemeClr>
                </a:solidFill>
              </a:rPr>
              <a:t>Distance_girl, </a:t>
            </a:r>
            <a:r>
              <a:rPr lang="en-US" b="1" dirty="0">
                <a:solidFill>
                  <a:schemeClr val="accent6">
                    <a:lumMod val="50000"/>
                  </a:schemeClr>
                </a:solidFill>
              </a:rPr>
              <a:t>d2</a:t>
            </a:r>
            <a:r>
              <a:rPr lang="en-US" dirty="0">
                <a:solidFill>
                  <a:schemeClr val="accent6">
                    <a:lumMod val="50000"/>
                  </a:schemeClr>
                </a:solidFill>
              </a:rPr>
              <a:t>, dg</a:t>
            </a:r>
          </a:p>
          <a:p>
            <a:pPr algn="just"/>
            <a:endParaRPr lang="en-US" dirty="0">
              <a:solidFill>
                <a:schemeClr val="accent1"/>
              </a:solidFill>
            </a:endParaRPr>
          </a:p>
          <a:p>
            <a:pPr algn="just"/>
            <a:endParaRPr lang="en-US" dirty="0">
              <a:solidFill>
                <a:schemeClr val="accent1"/>
              </a:solidFill>
            </a:endParaRPr>
          </a:p>
          <a:p>
            <a:pPr algn="just"/>
            <a:r>
              <a:rPr lang="en-US" dirty="0">
                <a:solidFill>
                  <a:schemeClr val="accent1"/>
                </a:solidFill>
              </a:rPr>
              <a:t>It is to be assessed that at what distance 50Kg girl should sit in order to balance a boy of 70Kg sitting 2m away from the center ‘o’</a:t>
            </a:r>
          </a:p>
          <a:p>
            <a:pPr algn="just"/>
            <a:endParaRPr lang="en-US" dirty="0">
              <a:solidFill>
                <a:schemeClr val="accent1"/>
              </a:solidFill>
            </a:endParaRPr>
          </a:p>
          <a:p>
            <a:pPr algn="just"/>
            <a:endParaRPr lang="en-US" dirty="0">
              <a:solidFill>
                <a:schemeClr val="accent1"/>
              </a:solidFill>
            </a:endParaRPr>
          </a:p>
        </p:txBody>
      </p:sp>
      <p:grpSp>
        <p:nvGrpSpPr>
          <p:cNvPr id="5" name="Group 4"/>
          <p:cNvGrpSpPr/>
          <p:nvPr/>
        </p:nvGrpSpPr>
        <p:grpSpPr>
          <a:xfrm>
            <a:off x="4724400" y="3810000"/>
            <a:ext cx="4276299" cy="1255931"/>
            <a:chOff x="4724400" y="3810000"/>
            <a:chExt cx="4276299" cy="1255931"/>
          </a:xfrm>
        </p:grpSpPr>
        <mc:AlternateContent xmlns:mc="http://schemas.openxmlformats.org/markup-compatibility/2006" xmlns:a14="http://schemas.microsoft.com/office/drawing/2010/main">
          <mc:Choice Requires="a14">
            <p:sp>
              <p:nvSpPr>
                <p:cNvPr id="4" name="TextBox 3"/>
                <p:cNvSpPr txBox="1"/>
                <p:nvPr/>
              </p:nvSpPr>
              <p:spPr>
                <a:xfrm>
                  <a:off x="4758707" y="3810000"/>
                  <a:ext cx="419858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a:rPr>
                          <m:t>𝑤</m:t>
                        </m:r>
                        <m:r>
                          <a:rPr lang="en-US" sz="3600" b="0" i="1" smtClean="0">
                            <a:latin typeface="Cambria Math"/>
                          </a:rPr>
                          <m:t>1×</m:t>
                        </m:r>
                        <m:r>
                          <a:rPr lang="en-US" sz="3600" b="0" i="1" smtClean="0">
                            <a:latin typeface="Cambria Math"/>
                            <a:ea typeface="Cambria Math"/>
                          </a:rPr>
                          <m:t>𝑑</m:t>
                        </m:r>
                        <m:r>
                          <a:rPr lang="en-US" sz="3600" b="0" i="1" smtClean="0">
                            <a:latin typeface="Cambria Math"/>
                            <a:ea typeface="Cambria Math"/>
                          </a:rPr>
                          <m:t>1=</m:t>
                        </m:r>
                        <m:r>
                          <a:rPr lang="en-US" sz="3600" b="0" i="1" smtClean="0">
                            <a:latin typeface="Cambria Math"/>
                          </a:rPr>
                          <m:t>𝑤</m:t>
                        </m:r>
                        <m:r>
                          <a:rPr lang="en-US" sz="3600" b="0" i="1" smtClean="0">
                            <a:latin typeface="Cambria Math"/>
                          </a:rPr>
                          <m:t>2×</m:t>
                        </m:r>
                        <m:r>
                          <a:rPr lang="en-US" sz="3600" b="0" i="1" smtClean="0">
                            <a:latin typeface="Cambria Math"/>
                            <a:ea typeface="Cambria Math"/>
                          </a:rPr>
                          <m:t>𝑑</m:t>
                        </m:r>
                        <m:r>
                          <a:rPr lang="en-US" sz="3600" b="0" i="1" smtClean="0">
                            <a:latin typeface="Cambria Math"/>
                            <a:ea typeface="Cambria Math"/>
                          </a:rPr>
                          <m:t>2</m:t>
                        </m:r>
                      </m:oMath>
                    </m:oMathPara>
                  </a14:m>
                  <a:endParaRPr lang="en-IN" dirty="0"/>
                </a:p>
              </p:txBody>
            </p:sp>
          </mc:Choice>
          <mc:Fallback xmlns="">
            <p:sp>
              <p:nvSpPr>
                <p:cNvPr id="4" name="TextBox 3"/>
                <p:cNvSpPr txBox="1">
                  <a:spLocks noRot="1" noChangeAspect="1" noMove="1" noResize="1" noEditPoints="1" noAdjustHandles="1" noChangeArrowheads="1" noChangeShapeType="1" noTextEdit="1"/>
                </p:cNvSpPr>
                <p:nvPr/>
              </p:nvSpPr>
              <p:spPr>
                <a:xfrm>
                  <a:off x="4758707" y="3810000"/>
                  <a:ext cx="4198585" cy="646331"/>
                </a:xfrm>
                <a:prstGeom prst="rect">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724400" y="4419600"/>
                  <a:ext cx="427629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a:rPr>
                          <m:t>𝑤𝑏</m:t>
                        </m:r>
                        <m:r>
                          <a:rPr lang="en-US" sz="3600" b="0" i="1" smtClean="0">
                            <a:latin typeface="Cambria Math"/>
                            <a:ea typeface="Cambria Math"/>
                          </a:rPr>
                          <m:t>×</m:t>
                        </m:r>
                        <m:r>
                          <a:rPr lang="en-US" sz="3600" b="0" i="1" smtClean="0">
                            <a:latin typeface="Cambria Math"/>
                            <a:ea typeface="Cambria Math"/>
                          </a:rPr>
                          <m:t>𝑑𝑏</m:t>
                        </m:r>
                        <m:r>
                          <a:rPr lang="en-US" sz="3600" b="0" i="1" smtClean="0">
                            <a:latin typeface="Cambria Math"/>
                          </a:rPr>
                          <m:t>=</m:t>
                        </m:r>
                        <m:r>
                          <a:rPr lang="en-US" sz="3600" b="0" i="1" smtClean="0">
                            <a:latin typeface="Cambria Math"/>
                          </a:rPr>
                          <m:t>𝑤𝑔</m:t>
                        </m:r>
                        <m:r>
                          <a:rPr lang="en-US" sz="3600" b="0" i="1" smtClean="0">
                            <a:latin typeface="Cambria Math"/>
                            <a:ea typeface="Cambria Math"/>
                          </a:rPr>
                          <m:t>×</m:t>
                        </m:r>
                        <m:r>
                          <a:rPr lang="en-US" sz="3600" b="0" i="1" smtClean="0">
                            <a:latin typeface="Cambria Math"/>
                            <a:ea typeface="Cambria Math"/>
                          </a:rPr>
                          <m:t>𝑑𝑔</m:t>
                        </m:r>
                      </m:oMath>
                    </m:oMathPara>
                  </a14:m>
                  <a:endParaRPr lang="en-IN" dirty="0"/>
                </a:p>
              </p:txBody>
            </p:sp>
          </mc:Choice>
          <mc:Fallback xmlns="">
            <p:sp>
              <p:nvSpPr>
                <p:cNvPr id="7" name="TextBox 6"/>
                <p:cNvSpPr txBox="1">
                  <a:spLocks noRot="1" noChangeAspect="1" noMove="1" noResize="1" noEditPoints="1" noAdjustHandles="1" noChangeArrowheads="1" noChangeShapeType="1" noTextEdit="1"/>
                </p:cNvSpPr>
                <p:nvPr/>
              </p:nvSpPr>
              <p:spPr>
                <a:xfrm>
                  <a:off x="4724400" y="4419600"/>
                  <a:ext cx="4276299" cy="646331"/>
                </a:xfrm>
                <a:prstGeom prst="rect">
                  <a:avLst/>
                </a:prstGeom>
                <a:blipFill rotWithShape="1">
                  <a:blip r:embed="rId5"/>
                  <a:stretch>
                    <a:fillRect/>
                  </a:stretch>
                </a:blipFill>
              </p:spPr>
              <p:txBody>
                <a:bodyPr/>
                <a:lstStyle/>
                <a:p>
                  <a:r>
                    <a:rPr lang="en-IN">
                      <a:noFill/>
                    </a:rPr>
                    <a:t> </a:t>
                  </a:r>
                </a:p>
              </p:txBody>
            </p:sp>
          </mc:Fallback>
        </mc:AlternateContent>
      </p:grpSp>
    </p:spTree>
    <p:extLst>
      <p:ext uri="{BB962C8B-B14F-4D97-AF65-F5344CB8AC3E}">
        <p14:creationId xmlns:p14="http://schemas.microsoft.com/office/powerpoint/2010/main" val="38768164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457200" y="381000"/>
            <a:ext cx="8229600" cy="1143000"/>
          </a:xfrm>
        </p:spPr>
        <p:txBody>
          <a:bodyPr>
            <a:normAutofit fontScale="90000"/>
          </a:bodyPr>
          <a:lstStyle/>
          <a:p>
            <a:pPr algn="l"/>
            <a:r>
              <a:rPr lang="en-US" dirty="0"/>
              <a:t>The Relationship Between Pointers and Arrays</a:t>
            </a:r>
          </a:p>
        </p:txBody>
      </p:sp>
      <p:sp>
        <p:nvSpPr>
          <p:cNvPr id="54277" name="Rectangle 5"/>
          <p:cNvSpPr>
            <a:spLocks noGrp="1" noChangeArrowheads="1"/>
          </p:cNvSpPr>
          <p:nvPr>
            <p:ph idx="1"/>
          </p:nvPr>
        </p:nvSpPr>
        <p:spPr/>
        <p:txBody>
          <a:bodyPr>
            <a:normAutofit/>
          </a:bodyPr>
          <a:lstStyle/>
          <a:p>
            <a:pPr lvl="1"/>
            <a:r>
              <a:rPr lang="en-US" sz="2000" dirty="0"/>
              <a:t>Element </a:t>
            </a:r>
            <a:r>
              <a:rPr lang="en-US" sz="2000" dirty="0">
                <a:latin typeface="Lucida Console" pitchFamily="49" charset="0"/>
              </a:rPr>
              <a:t>b[3]</a:t>
            </a:r>
            <a:r>
              <a:rPr lang="en-US" sz="2000" b="1" dirty="0">
                <a:latin typeface="Courier New" pitchFamily="49" charset="0"/>
              </a:rPr>
              <a:t> </a:t>
            </a:r>
          </a:p>
          <a:p>
            <a:pPr lvl="2"/>
            <a:r>
              <a:rPr lang="en-US" sz="2000" dirty="0"/>
              <a:t>Can be accessed by </a:t>
            </a:r>
            <a:r>
              <a:rPr lang="en-US" sz="2000" dirty="0">
                <a:latin typeface="Lucida Console" pitchFamily="49" charset="0"/>
              </a:rPr>
              <a:t>*(</a:t>
            </a:r>
            <a:r>
              <a:rPr lang="en-US" sz="2000" dirty="0" err="1">
                <a:latin typeface="Lucida Console" pitchFamily="49" charset="0"/>
              </a:rPr>
              <a:t>bPtr</a:t>
            </a:r>
            <a:r>
              <a:rPr lang="en-US" sz="2000" dirty="0">
                <a:latin typeface="Lucida Console" pitchFamily="49" charset="0"/>
              </a:rPr>
              <a:t> + 3)</a:t>
            </a:r>
          </a:p>
          <a:p>
            <a:pPr lvl="3"/>
            <a:r>
              <a:rPr lang="en-US" dirty="0"/>
              <a:t>Where </a:t>
            </a:r>
            <a:r>
              <a:rPr lang="en-US" dirty="0">
                <a:latin typeface="Lucida Console" pitchFamily="49" charset="0"/>
              </a:rPr>
              <a:t>3</a:t>
            </a:r>
            <a:r>
              <a:rPr lang="en-US" dirty="0"/>
              <a:t> is the offset. Called </a:t>
            </a:r>
            <a:r>
              <a:rPr lang="en-US" b="1" dirty="0"/>
              <a:t>pointer/offset notation</a:t>
            </a:r>
          </a:p>
          <a:p>
            <a:pPr lvl="2"/>
            <a:r>
              <a:rPr lang="en-US" sz="2000" dirty="0"/>
              <a:t>Can be accessed by </a:t>
            </a:r>
            <a:r>
              <a:rPr lang="en-US" sz="2000" dirty="0" err="1">
                <a:latin typeface="Lucida Console" pitchFamily="49" charset="0"/>
              </a:rPr>
              <a:t>bptr</a:t>
            </a:r>
            <a:r>
              <a:rPr lang="en-US" sz="2000" dirty="0">
                <a:latin typeface="Lucida Console" pitchFamily="49" charset="0"/>
              </a:rPr>
              <a:t>[3]</a:t>
            </a:r>
          </a:p>
          <a:p>
            <a:pPr lvl="3"/>
            <a:r>
              <a:rPr lang="en-US" dirty="0"/>
              <a:t>Called </a:t>
            </a:r>
            <a:r>
              <a:rPr lang="en-US" b="1" dirty="0"/>
              <a:t>pointer/subscript notation</a:t>
            </a:r>
          </a:p>
          <a:p>
            <a:pPr lvl="3"/>
            <a:r>
              <a:rPr lang="en-US" dirty="0" err="1">
                <a:latin typeface="Lucida Console" pitchFamily="49" charset="0"/>
              </a:rPr>
              <a:t>bPtr</a:t>
            </a:r>
            <a:r>
              <a:rPr lang="en-US" dirty="0">
                <a:latin typeface="Lucida Console" pitchFamily="49" charset="0"/>
              </a:rPr>
              <a:t>[3]</a:t>
            </a:r>
            <a:r>
              <a:rPr lang="en-US" dirty="0"/>
              <a:t> same as </a:t>
            </a:r>
            <a:r>
              <a:rPr lang="en-US" dirty="0">
                <a:latin typeface="Lucida Console" pitchFamily="49" charset="0"/>
              </a:rPr>
              <a:t>b[3]</a:t>
            </a:r>
          </a:p>
          <a:p>
            <a:pPr lvl="2"/>
            <a:r>
              <a:rPr lang="en-US" sz="2000" dirty="0"/>
              <a:t>Can be accessed by performing pointer arithmetic on the array itself</a:t>
            </a:r>
          </a:p>
          <a:p>
            <a:pPr lvl="3">
              <a:buFontTx/>
              <a:buNone/>
            </a:pPr>
            <a:r>
              <a:rPr lang="en-US" dirty="0">
                <a:latin typeface="Lucida Console" pitchFamily="49" charset="0"/>
              </a:rPr>
              <a:t>*(b + 3)</a:t>
            </a:r>
          </a:p>
        </p:txBody>
      </p:sp>
    </p:spTree>
    <p:extLst>
      <p:ext uri="{BB962C8B-B14F-4D97-AF65-F5344CB8AC3E}">
        <p14:creationId xmlns:p14="http://schemas.microsoft.com/office/powerpoint/2010/main" val="2223570362"/>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Array name itself is an address or pointer.  It points to the first element(0</a:t>
            </a:r>
            <a:r>
              <a:rPr lang="en-US" baseline="30000" dirty="0"/>
              <a:t>th</a:t>
            </a:r>
            <a:r>
              <a:rPr lang="en-US" dirty="0"/>
              <a:t> element) of array.</a:t>
            </a:r>
          </a:p>
          <a:p>
            <a:r>
              <a:rPr lang="en-US" dirty="0"/>
              <a:t>The arrays are accessed by pointers in same way as we access arrays using array name.</a:t>
            </a:r>
          </a:p>
          <a:p>
            <a:r>
              <a:rPr lang="en-US" dirty="0"/>
              <a:t>Consider an array </a:t>
            </a:r>
            <a:r>
              <a:rPr lang="en-US" sz="2600" dirty="0">
                <a:latin typeface="Lucida Console" pitchFamily="49" charset="0"/>
              </a:rPr>
              <a:t>b[5]</a:t>
            </a:r>
            <a:r>
              <a:rPr lang="en-US" dirty="0"/>
              <a:t> and a pointer </a:t>
            </a:r>
            <a:r>
              <a:rPr lang="en-US" sz="2600" dirty="0" err="1">
                <a:latin typeface="Lucida Console" pitchFamily="49" charset="0"/>
              </a:rPr>
              <a:t>bPtr</a:t>
            </a:r>
            <a:r>
              <a:rPr lang="en-US" sz="2600" dirty="0">
                <a:latin typeface="Lucida Console" pitchFamily="49" charset="0"/>
              </a:rPr>
              <a:t>:</a:t>
            </a:r>
          </a:p>
          <a:p>
            <a:pPr lvl="1"/>
            <a:r>
              <a:rPr lang="en-US" dirty="0" err="1">
                <a:latin typeface="Lucida Console" pitchFamily="49" charset="0"/>
              </a:rPr>
              <a:t>bPtr</a:t>
            </a:r>
            <a:r>
              <a:rPr lang="en-US" dirty="0">
                <a:latin typeface="Lucida Console" pitchFamily="49" charset="0"/>
              </a:rPr>
              <a:t>[3] </a:t>
            </a:r>
            <a:r>
              <a:rPr lang="en-US" dirty="0">
                <a:latin typeface="+mj-lt"/>
              </a:rPr>
              <a:t>is</a:t>
            </a:r>
            <a:r>
              <a:rPr lang="en-US" dirty="0"/>
              <a:t> same as </a:t>
            </a:r>
            <a:r>
              <a:rPr lang="en-US" dirty="0">
                <a:latin typeface="Lucida Console" pitchFamily="49" charset="0"/>
              </a:rPr>
              <a:t>b[3]</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a:t>Example-Different notations with pointer to an array</a:t>
            </a:r>
          </a:p>
        </p:txBody>
      </p:sp>
      <p:sp>
        <p:nvSpPr>
          <p:cNvPr id="3" name="Content Placeholder 2"/>
          <p:cNvSpPr>
            <a:spLocks noGrp="1"/>
          </p:cNvSpPr>
          <p:nvPr>
            <p:ph idx="1"/>
          </p:nvPr>
        </p:nvSpPr>
        <p:spPr>
          <a:xfrm>
            <a:off x="457200" y="1600200"/>
            <a:ext cx="8229600" cy="4724400"/>
          </a:xfrm>
        </p:spPr>
        <p:txBody>
          <a:bodyPr>
            <a:normAutofit fontScale="55000" lnSpcReduction="20000"/>
          </a:bodyPr>
          <a:lstStyle/>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int</a:t>
            </a:r>
            <a:r>
              <a:rPr lang="en-IN" dirty="0"/>
              <a:t> a[]={1,2,3,4,5};</a:t>
            </a:r>
          </a:p>
          <a:p>
            <a:pPr marL="0" indent="0">
              <a:buNone/>
            </a:pPr>
            <a:r>
              <a:rPr lang="en-IN" dirty="0"/>
              <a:t>	</a:t>
            </a:r>
            <a:r>
              <a:rPr lang="en-IN" dirty="0" err="1"/>
              <a:t>int</a:t>
            </a:r>
            <a:r>
              <a:rPr lang="en-IN" dirty="0"/>
              <a:t> *p=a;</a:t>
            </a:r>
          </a:p>
          <a:p>
            <a:pPr marL="0" indent="0">
              <a:buNone/>
            </a:pPr>
            <a:r>
              <a:rPr lang="en-IN" dirty="0"/>
              <a:t>	// Different notations with pointer to an array for displaying second element</a:t>
            </a:r>
          </a:p>
          <a:p>
            <a:pPr marL="0" indent="0">
              <a:buNone/>
            </a:pPr>
            <a:r>
              <a:rPr lang="en-IN" dirty="0"/>
              <a:t>    // Same terminology can be used to display any element</a:t>
            </a:r>
          </a:p>
          <a:p>
            <a:pPr marL="0" indent="0">
              <a:buNone/>
            </a:pPr>
            <a:r>
              <a:rPr lang="en-IN" dirty="0"/>
              <a:t>    // All will display 2 on screen</a:t>
            </a:r>
          </a:p>
          <a:p>
            <a:pPr marL="0" indent="0">
              <a:buNone/>
            </a:pPr>
            <a:r>
              <a:rPr lang="en-IN" dirty="0"/>
              <a:t>	</a:t>
            </a:r>
            <a:r>
              <a:rPr lang="en-IN" dirty="0" err="1"/>
              <a:t>printf</a:t>
            </a:r>
            <a:r>
              <a:rPr lang="en-IN" dirty="0"/>
              <a:t>("\</a:t>
            </a:r>
            <a:r>
              <a:rPr lang="en-IN" dirty="0" err="1"/>
              <a:t>n%d</a:t>
            </a:r>
            <a:r>
              <a:rPr lang="en-IN" dirty="0"/>
              <a:t>",*(p+1));</a:t>
            </a:r>
          </a:p>
          <a:p>
            <a:pPr marL="0" indent="0">
              <a:buNone/>
            </a:pPr>
            <a:r>
              <a:rPr lang="en-IN" dirty="0"/>
              <a:t>	</a:t>
            </a:r>
            <a:r>
              <a:rPr lang="en-IN" dirty="0" err="1"/>
              <a:t>printf</a:t>
            </a:r>
            <a:r>
              <a:rPr lang="en-IN" dirty="0"/>
              <a:t>("\</a:t>
            </a:r>
            <a:r>
              <a:rPr lang="en-IN" dirty="0" err="1"/>
              <a:t>n%d</a:t>
            </a:r>
            <a:r>
              <a:rPr lang="en-IN" dirty="0"/>
              <a:t>",*(a+1));</a:t>
            </a:r>
          </a:p>
          <a:p>
            <a:pPr marL="0" indent="0">
              <a:buNone/>
            </a:pPr>
            <a:r>
              <a:rPr lang="en-IN" dirty="0"/>
              <a:t>	</a:t>
            </a:r>
            <a:r>
              <a:rPr lang="en-IN" dirty="0" err="1"/>
              <a:t>printf</a:t>
            </a:r>
            <a:r>
              <a:rPr lang="en-IN" dirty="0"/>
              <a:t>("\</a:t>
            </a:r>
            <a:r>
              <a:rPr lang="en-IN" dirty="0" err="1"/>
              <a:t>n%d</a:t>
            </a:r>
            <a:r>
              <a:rPr lang="en-IN" dirty="0"/>
              <a:t>",p[1]);</a:t>
            </a:r>
          </a:p>
          <a:p>
            <a:pPr marL="0" indent="0">
              <a:buNone/>
            </a:pPr>
            <a:r>
              <a:rPr lang="en-IN" dirty="0"/>
              <a:t>	</a:t>
            </a:r>
            <a:r>
              <a:rPr lang="en-IN" dirty="0" err="1"/>
              <a:t>printf</a:t>
            </a:r>
            <a:r>
              <a:rPr lang="en-IN" dirty="0"/>
              <a:t>("\n%d",1[p]);</a:t>
            </a:r>
          </a:p>
          <a:p>
            <a:pPr marL="0" indent="0">
              <a:buNone/>
            </a:pPr>
            <a:r>
              <a:rPr lang="en-IN" dirty="0"/>
              <a:t>	</a:t>
            </a:r>
            <a:r>
              <a:rPr lang="en-IN" dirty="0" err="1"/>
              <a:t>printf</a:t>
            </a:r>
            <a:r>
              <a:rPr lang="en-IN" dirty="0"/>
              <a:t>("\n%d",1[a]);</a:t>
            </a:r>
          </a:p>
          <a:p>
            <a:pPr marL="0" indent="0">
              <a:buNone/>
            </a:pPr>
            <a:r>
              <a:rPr lang="en-IN" dirty="0"/>
              <a:t>	return 0;</a:t>
            </a:r>
          </a:p>
          <a:p>
            <a:pPr marL="0" indent="0">
              <a:buNone/>
            </a:pPr>
            <a:r>
              <a:rPr lang="en-IN" dirty="0"/>
              <a:t>}</a:t>
            </a:r>
          </a:p>
          <a:p>
            <a:endParaRPr lang="en-IN" dirty="0"/>
          </a:p>
          <a:p>
            <a:endParaRPr lang="en-IN" dirty="0"/>
          </a:p>
        </p:txBody>
      </p:sp>
    </p:spTree>
    <p:extLst>
      <p:ext uri="{BB962C8B-B14F-4D97-AF65-F5344CB8AC3E}">
        <p14:creationId xmlns:p14="http://schemas.microsoft.com/office/powerpoint/2010/main" val="223820948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229600" cy="1143000"/>
          </a:xfrm>
        </p:spPr>
        <p:txBody>
          <a:bodyPr>
            <a:normAutofit/>
          </a:bodyPr>
          <a:lstStyle/>
          <a:p>
            <a:r>
              <a:rPr lang="en-IN" sz="2400" dirty="0"/>
              <a:t>Pointer to an array with pointer arithmetic</a:t>
            </a:r>
          </a:p>
        </p:txBody>
      </p:sp>
      <p:sp>
        <p:nvSpPr>
          <p:cNvPr id="3" name="Content Placeholder 2"/>
          <p:cNvSpPr>
            <a:spLocks noGrp="1"/>
          </p:cNvSpPr>
          <p:nvPr>
            <p:ph idx="1"/>
          </p:nvPr>
        </p:nvSpPr>
        <p:spPr>
          <a:xfrm>
            <a:off x="457200" y="457200"/>
            <a:ext cx="8229600" cy="6096000"/>
          </a:xfrm>
        </p:spPr>
        <p:txBody>
          <a:bodyPr>
            <a:normAutofit fontScale="25000" lnSpcReduction="20000"/>
          </a:bodyPr>
          <a:lstStyle/>
          <a:p>
            <a:pPr marL="0" indent="0">
              <a:buNone/>
            </a:pPr>
            <a:r>
              <a:rPr lang="en-IN" sz="5600" dirty="0"/>
              <a:t>#include&lt;</a:t>
            </a:r>
            <a:r>
              <a:rPr lang="en-IN" sz="5600" dirty="0" err="1"/>
              <a:t>stdio.h</a:t>
            </a:r>
            <a:r>
              <a:rPr lang="en-IN" sz="5600" dirty="0"/>
              <a:t>&gt;</a:t>
            </a:r>
          </a:p>
          <a:p>
            <a:pPr marL="0" indent="0">
              <a:buNone/>
            </a:pPr>
            <a:r>
              <a:rPr lang="en-IN" sz="5600" dirty="0" err="1"/>
              <a:t>int</a:t>
            </a:r>
            <a:r>
              <a:rPr lang="en-IN" sz="5600" dirty="0"/>
              <a:t> main()</a:t>
            </a:r>
          </a:p>
          <a:p>
            <a:pPr marL="0" indent="0">
              <a:buNone/>
            </a:pPr>
            <a:r>
              <a:rPr lang="en-IN" sz="5600" dirty="0"/>
              <a:t>{</a:t>
            </a:r>
          </a:p>
          <a:p>
            <a:pPr marL="0" indent="0">
              <a:buNone/>
            </a:pPr>
            <a:r>
              <a:rPr lang="en-IN" sz="5600" dirty="0"/>
              <a:t>	</a:t>
            </a:r>
            <a:r>
              <a:rPr lang="en-IN" sz="5600" dirty="0" err="1"/>
              <a:t>int</a:t>
            </a:r>
            <a:r>
              <a:rPr lang="en-IN" sz="5600" dirty="0"/>
              <a:t> </a:t>
            </a:r>
            <a:r>
              <a:rPr lang="en-IN" sz="5600" dirty="0" err="1"/>
              <a:t>arr</a:t>
            </a:r>
            <a:r>
              <a:rPr lang="en-IN" sz="5600" dirty="0"/>
              <a:t>[]={1,2,3,4,5};</a:t>
            </a:r>
          </a:p>
          <a:p>
            <a:pPr marL="0" indent="0">
              <a:buNone/>
            </a:pPr>
            <a:r>
              <a:rPr lang="en-IN" sz="5600" dirty="0"/>
              <a:t>	</a:t>
            </a:r>
            <a:r>
              <a:rPr lang="en-IN" sz="5600" dirty="0" err="1"/>
              <a:t>int</a:t>
            </a:r>
            <a:r>
              <a:rPr lang="en-IN" sz="5600" dirty="0"/>
              <a:t> </a:t>
            </a:r>
            <a:r>
              <a:rPr lang="en-IN" sz="5600" dirty="0" err="1"/>
              <a:t>i</a:t>
            </a:r>
            <a:r>
              <a:rPr lang="en-IN" sz="5600" dirty="0"/>
              <a:t>;</a:t>
            </a:r>
          </a:p>
          <a:p>
            <a:pPr marL="0" indent="0">
              <a:buNone/>
            </a:pPr>
            <a:r>
              <a:rPr lang="en-IN" sz="5600" dirty="0"/>
              <a:t>	</a:t>
            </a:r>
            <a:r>
              <a:rPr lang="en-IN" sz="5600" dirty="0" err="1"/>
              <a:t>int</a:t>
            </a:r>
            <a:r>
              <a:rPr lang="en-IN" sz="5600" dirty="0"/>
              <a:t> *p;</a:t>
            </a:r>
          </a:p>
          <a:p>
            <a:pPr marL="0" indent="0">
              <a:buNone/>
            </a:pPr>
            <a:r>
              <a:rPr lang="en-IN" sz="5600" dirty="0"/>
              <a:t>	p=</a:t>
            </a:r>
            <a:r>
              <a:rPr lang="en-IN" sz="5600" dirty="0" err="1"/>
              <a:t>arr</a:t>
            </a:r>
            <a:r>
              <a:rPr lang="en-IN" sz="5600" dirty="0"/>
              <a:t>;</a:t>
            </a:r>
          </a:p>
          <a:p>
            <a:pPr marL="0" indent="0">
              <a:buNone/>
            </a:pPr>
            <a:r>
              <a:rPr lang="en-IN" sz="5600" dirty="0"/>
              <a:t>	</a:t>
            </a:r>
            <a:r>
              <a:rPr lang="en-IN" sz="5600" dirty="0" err="1"/>
              <a:t>printf</a:t>
            </a:r>
            <a:r>
              <a:rPr lang="en-IN" sz="5600" dirty="0"/>
              <a:t>("\n First value is:%d",*p);</a:t>
            </a:r>
          </a:p>
          <a:p>
            <a:pPr marL="0" indent="0">
              <a:buNone/>
            </a:pPr>
            <a:r>
              <a:rPr lang="en-IN" sz="5600" dirty="0"/>
              <a:t>	p=p+1;</a:t>
            </a:r>
          </a:p>
          <a:p>
            <a:pPr marL="0" indent="0">
              <a:buNone/>
            </a:pPr>
            <a:r>
              <a:rPr lang="en-IN" sz="5600" dirty="0"/>
              <a:t>	</a:t>
            </a:r>
            <a:r>
              <a:rPr lang="en-IN" sz="5600" dirty="0" err="1"/>
              <a:t>printf</a:t>
            </a:r>
            <a:r>
              <a:rPr lang="en-IN" sz="5600" dirty="0"/>
              <a:t>("\n Second value is:%d",*p);</a:t>
            </a:r>
          </a:p>
          <a:p>
            <a:pPr marL="0" indent="0">
              <a:buNone/>
            </a:pPr>
            <a:r>
              <a:rPr lang="en-IN" sz="5600" dirty="0"/>
              <a:t>	*p=45;</a:t>
            </a:r>
          </a:p>
          <a:p>
            <a:pPr marL="0" indent="0">
              <a:buNone/>
            </a:pPr>
            <a:r>
              <a:rPr lang="en-IN" sz="5600" dirty="0"/>
              <a:t>	p=p+2;</a:t>
            </a:r>
          </a:p>
          <a:p>
            <a:pPr marL="0" indent="0">
              <a:buNone/>
            </a:pPr>
            <a:r>
              <a:rPr lang="en-IN" sz="5600" dirty="0"/>
              <a:t>	*p=-2;</a:t>
            </a:r>
          </a:p>
          <a:p>
            <a:pPr marL="0" indent="0">
              <a:buNone/>
            </a:pPr>
            <a:r>
              <a:rPr lang="en-IN" sz="5600" dirty="0"/>
              <a:t>	</a:t>
            </a:r>
            <a:r>
              <a:rPr lang="en-IN" sz="5600" dirty="0" err="1"/>
              <a:t>printf</a:t>
            </a:r>
            <a:r>
              <a:rPr lang="en-IN" sz="5600" dirty="0"/>
              <a:t>("\n Modified array is:");</a:t>
            </a:r>
          </a:p>
          <a:p>
            <a:pPr marL="0" indent="0">
              <a:buNone/>
            </a:pPr>
            <a:r>
              <a:rPr lang="en-IN" sz="5600" dirty="0"/>
              <a:t>	for(</a:t>
            </a:r>
            <a:r>
              <a:rPr lang="en-IN" sz="5600" dirty="0" err="1"/>
              <a:t>i</a:t>
            </a:r>
            <a:r>
              <a:rPr lang="en-IN" sz="5600" dirty="0"/>
              <a:t>=0;i&lt;5;i++)</a:t>
            </a:r>
          </a:p>
          <a:p>
            <a:pPr marL="0" indent="0">
              <a:buNone/>
            </a:pPr>
            <a:r>
              <a:rPr lang="en-IN" sz="5600" dirty="0"/>
              <a:t>	{</a:t>
            </a:r>
          </a:p>
          <a:p>
            <a:pPr marL="0" indent="0">
              <a:buNone/>
            </a:pPr>
            <a:r>
              <a:rPr lang="en-IN" sz="5600" dirty="0"/>
              <a:t>		</a:t>
            </a:r>
            <a:r>
              <a:rPr lang="en-IN" sz="5600" dirty="0" err="1"/>
              <a:t>printf</a:t>
            </a:r>
            <a:r>
              <a:rPr lang="en-IN" sz="5600" dirty="0"/>
              <a:t>("\</a:t>
            </a:r>
            <a:r>
              <a:rPr lang="en-IN" sz="5600" dirty="0" err="1"/>
              <a:t>n%d</a:t>
            </a:r>
            <a:r>
              <a:rPr lang="en-IN" sz="5600" dirty="0"/>
              <a:t>",</a:t>
            </a:r>
            <a:r>
              <a:rPr lang="en-IN" sz="5600" dirty="0" err="1"/>
              <a:t>arr</a:t>
            </a:r>
            <a:r>
              <a:rPr lang="en-IN" sz="5600" dirty="0"/>
              <a:t>[</a:t>
            </a:r>
            <a:r>
              <a:rPr lang="en-IN" sz="5600" dirty="0" err="1"/>
              <a:t>i</a:t>
            </a:r>
            <a:r>
              <a:rPr lang="en-IN" sz="5600" dirty="0"/>
              <a:t>]);//We can also write </a:t>
            </a:r>
            <a:r>
              <a:rPr lang="en-IN" sz="5600" dirty="0" err="1"/>
              <a:t>i</a:t>
            </a:r>
            <a:r>
              <a:rPr lang="en-IN" sz="5600" dirty="0"/>
              <a:t>[</a:t>
            </a:r>
            <a:r>
              <a:rPr lang="en-IN" sz="5600" dirty="0" err="1"/>
              <a:t>arr</a:t>
            </a:r>
            <a:r>
              <a:rPr lang="en-IN" sz="5600" dirty="0"/>
              <a:t>]</a:t>
            </a:r>
          </a:p>
          <a:p>
            <a:pPr marL="0" indent="0">
              <a:buNone/>
            </a:pPr>
            <a:r>
              <a:rPr lang="en-IN" sz="5600" dirty="0"/>
              <a:t>	}</a:t>
            </a:r>
          </a:p>
          <a:p>
            <a:pPr marL="0" indent="0">
              <a:buNone/>
            </a:pPr>
            <a:r>
              <a:rPr lang="en-IN" sz="5600" dirty="0"/>
              <a:t>	p=</a:t>
            </a:r>
            <a:r>
              <a:rPr lang="en-IN" sz="5600" dirty="0" err="1"/>
              <a:t>arr</a:t>
            </a:r>
            <a:r>
              <a:rPr lang="en-IN" sz="5600" dirty="0"/>
              <a:t>;</a:t>
            </a:r>
          </a:p>
          <a:p>
            <a:pPr marL="0" indent="0">
              <a:buNone/>
            </a:pPr>
            <a:r>
              <a:rPr lang="en-IN" sz="5600" dirty="0"/>
              <a:t>	*(p+1)=0;</a:t>
            </a:r>
          </a:p>
          <a:p>
            <a:pPr marL="0" indent="0">
              <a:buNone/>
            </a:pPr>
            <a:r>
              <a:rPr lang="en-IN" sz="5600" dirty="0"/>
              <a:t>	*(p-1)=1;</a:t>
            </a:r>
          </a:p>
          <a:p>
            <a:pPr marL="0" indent="0">
              <a:buNone/>
            </a:pPr>
            <a:r>
              <a:rPr lang="en-IN" sz="5600" dirty="0"/>
              <a:t>	</a:t>
            </a:r>
            <a:r>
              <a:rPr lang="en-IN" sz="5600" dirty="0" err="1"/>
              <a:t>printf</a:t>
            </a:r>
            <a:r>
              <a:rPr lang="en-IN" sz="5600" dirty="0"/>
              <a:t>("\n Modified array is:");</a:t>
            </a:r>
          </a:p>
          <a:p>
            <a:pPr marL="0" indent="0">
              <a:buNone/>
            </a:pPr>
            <a:r>
              <a:rPr lang="en-IN" sz="5600" dirty="0"/>
              <a:t>	for(</a:t>
            </a:r>
            <a:r>
              <a:rPr lang="en-IN" sz="5600" dirty="0" err="1"/>
              <a:t>i</a:t>
            </a:r>
            <a:r>
              <a:rPr lang="en-IN" sz="5600" dirty="0"/>
              <a:t>=0;i&lt;5;i++)</a:t>
            </a:r>
          </a:p>
          <a:p>
            <a:pPr marL="0" indent="0">
              <a:buNone/>
            </a:pPr>
            <a:r>
              <a:rPr lang="en-IN" sz="5600" dirty="0"/>
              <a:t>	{</a:t>
            </a:r>
          </a:p>
          <a:p>
            <a:pPr marL="0" indent="0">
              <a:buNone/>
            </a:pPr>
            <a:r>
              <a:rPr lang="en-IN" sz="5600" dirty="0"/>
              <a:t>		</a:t>
            </a:r>
            <a:r>
              <a:rPr lang="en-IN" sz="5600" dirty="0" err="1"/>
              <a:t>printf</a:t>
            </a:r>
            <a:r>
              <a:rPr lang="en-IN" sz="5600" dirty="0"/>
              <a:t>("\</a:t>
            </a:r>
            <a:r>
              <a:rPr lang="en-IN" sz="5600" dirty="0" err="1"/>
              <a:t>n%d</a:t>
            </a:r>
            <a:r>
              <a:rPr lang="en-IN" sz="5600" dirty="0"/>
              <a:t>",*(</a:t>
            </a:r>
            <a:r>
              <a:rPr lang="en-IN" sz="5600" dirty="0" err="1"/>
              <a:t>p+i</a:t>
            </a:r>
            <a:r>
              <a:rPr lang="en-IN" sz="5600" dirty="0"/>
              <a:t>));//We can also write *(</a:t>
            </a:r>
            <a:r>
              <a:rPr lang="en-IN" sz="5600" dirty="0" err="1"/>
              <a:t>i+arr</a:t>
            </a:r>
            <a:r>
              <a:rPr lang="en-IN" sz="5600" dirty="0"/>
              <a:t>)</a:t>
            </a:r>
          </a:p>
          <a:p>
            <a:pPr marL="0" indent="0">
              <a:buNone/>
            </a:pPr>
            <a:r>
              <a:rPr lang="en-IN" sz="5600" dirty="0"/>
              <a:t>	}</a:t>
            </a:r>
          </a:p>
          <a:p>
            <a:pPr marL="0" indent="0">
              <a:buNone/>
            </a:pPr>
            <a:r>
              <a:rPr lang="en-IN" sz="5600" dirty="0"/>
              <a:t>	return 0;</a:t>
            </a:r>
          </a:p>
          <a:p>
            <a:pPr marL="0" indent="0">
              <a:buNone/>
            </a:pPr>
            <a:r>
              <a:rPr lang="en-IN" sz="5600" dirty="0"/>
              <a:t>}</a:t>
            </a:r>
          </a:p>
          <a:p>
            <a:endParaRPr lang="en-IN" dirty="0"/>
          </a:p>
        </p:txBody>
      </p:sp>
    </p:spTree>
    <p:extLst>
      <p:ext uri="{BB962C8B-B14F-4D97-AF65-F5344CB8AC3E}">
        <p14:creationId xmlns:p14="http://schemas.microsoft.com/office/powerpoint/2010/main" val="3459680981"/>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380" y="-351020"/>
            <a:ext cx="8229600" cy="1143000"/>
          </a:xfrm>
        </p:spPr>
        <p:txBody>
          <a:bodyPr>
            <a:normAutofit/>
          </a:bodyPr>
          <a:lstStyle/>
          <a:p>
            <a:r>
              <a:rPr lang="en-IN" sz="2800" dirty="0"/>
              <a:t>Program example 1-WAP to read and display elements of 1D array using pointer to an array</a:t>
            </a:r>
          </a:p>
        </p:txBody>
      </p:sp>
      <p:sp>
        <p:nvSpPr>
          <p:cNvPr id="3" name="Content Placeholder 2"/>
          <p:cNvSpPr>
            <a:spLocks noGrp="1"/>
          </p:cNvSpPr>
          <p:nvPr>
            <p:ph idx="1"/>
          </p:nvPr>
        </p:nvSpPr>
        <p:spPr>
          <a:xfrm>
            <a:off x="457200" y="762000"/>
            <a:ext cx="8229600" cy="5638800"/>
          </a:xfrm>
        </p:spPr>
        <p:txBody>
          <a:bodyPr>
            <a:noAutofit/>
          </a:bodyPr>
          <a:lstStyle/>
          <a:p>
            <a:pPr marL="0" indent="0">
              <a:buNone/>
            </a:pPr>
            <a:r>
              <a:rPr lang="en-IN" sz="1600" dirty="0"/>
              <a:t>#include&lt;</a:t>
            </a:r>
            <a:r>
              <a:rPr lang="en-IN" sz="1600" dirty="0" err="1"/>
              <a:t>stdio.h</a:t>
            </a:r>
            <a:r>
              <a:rPr lang="en-IN" sz="1600" dirty="0"/>
              <a:t>&gt;</a:t>
            </a:r>
          </a:p>
          <a:p>
            <a:pPr marL="0" indent="0">
              <a:buNone/>
            </a:pPr>
            <a:r>
              <a:rPr lang="en-IN" sz="1600" dirty="0" err="1"/>
              <a:t>int</a:t>
            </a:r>
            <a:r>
              <a:rPr lang="en-IN" sz="1600" dirty="0"/>
              <a:t> main()</a:t>
            </a:r>
          </a:p>
          <a:p>
            <a:pPr marL="0" indent="0">
              <a:buNone/>
            </a:pPr>
            <a:r>
              <a:rPr lang="en-IN" sz="1600" dirty="0"/>
              <a:t>{</a:t>
            </a:r>
          </a:p>
          <a:p>
            <a:pPr marL="0" indent="0">
              <a:buNone/>
            </a:pPr>
            <a:r>
              <a:rPr lang="en-IN" sz="1600" dirty="0"/>
              <a:t>	</a:t>
            </a:r>
            <a:r>
              <a:rPr lang="en-IN" sz="1600" dirty="0" err="1"/>
              <a:t>int</a:t>
            </a:r>
            <a:r>
              <a:rPr lang="en-IN" sz="1600" dirty="0"/>
              <a:t> </a:t>
            </a:r>
            <a:r>
              <a:rPr lang="en-IN" sz="1600" dirty="0" err="1"/>
              <a:t>i,n</a:t>
            </a:r>
            <a:r>
              <a:rPr lang="en-IN" sz="1600" dirty="0"/>
              <a:t>;</a:t>
            </a:r>
          </a:p>
          <a:p>
            <a:pPr marL="0" indent="0">
              <a:buNone/>
            </a:pPr>
            <a:r>
              <a:rPr lang="en-IN" sz="1600" dirty="0"/>
              <a:t>	</a:t>
            </a:r>
            <a:r>
              <a:rPr lang="en-IN" sz="1600" dirty="0" err="1"/>
              <a:t>int</a:t>
            </a:r>
            <a:r>
              <a:rPr lang="en-IN" sz="1600" dirty="0"/>
              <a:t> a[10],*</a:t>
            </a:r>
            <a:r>
              <a:rPr lang="en-IN" sz="1600" dirty="0" err="1"/>
              <a:t>parr</a:t>
            </a:r>
            <a:r>
              <a:rPr lang="en-IN" sz="1600" dirty="0"/>
              <a:t>=a;</a:t>
            </a:r>
          </a:p>
          <a:p>
            <a:pPr marL="0" indent="0">
              <a:buNone/>
            </a:pPr>
            <a:r>
              <a:rPr lang="en-IN" sz="1600" dirty="0"/>
              <a:t>	</a:t>
            </a:r>
            <a:r>
              <a:rPr lang="en-IN" sz="1600" dirty="0" err="1"/>
              <a:t>printf</a:t>
            </a:r>
            <a:r>
              <a:rPr lang="en-IN" sz="1600" dirty="0"/>
              <a:t>("\n Enter the number of elements:");</a:t>
            </a:r>
          </a:p>
          <a:p>
            <a:pPr marL="0" indent="0">
              <a:buNone/>
            </a:pPr>
            <a:r>
              <a:rPr lang="en-IN" sz="1600" dirty="0"/>
              <a:t>	</a:t>
            </a:r>
            <a:r>
              <a:rPr lang="en-IN" sz="1600" dirty="0" err="1"/>
              <a:t>scanf</a:t>
            </a:r>
            <a:r>
              <a:rPr lang="en-IN" sz="1600" dirty="0"/>
              <a:t>("%</a:t>
            </a:r>
            <a:r>
              <a:rPr lang="en-IN" sz="1600" dirty="0" err="1"/>
              <a:t>d",&amp;n</a:t>
            </a:r>
            <a:r>
              <a:rPr lang="en-IN" sz="1600" dirty="0"/>
              <a:t>);</a:t>
            </a:r>
          </a:p>
          <a:p>
            <a:pPr marL="0" indent="0">
              <a:buNone/>
            </a:pPr>
            <a:r>
              <a:rPr lang="en-IN" sz="1600" dirty="0"/>
              <a:t>	</a:t>
            </a:r>
            <a:r>
              <a:rPr lang="en-IN" sz="1600" dirty="0" err="1"/>
              <a:t>printf</a:t>
            </a:r>
            <a:r>
              <a:rPr lang="en-IN" sz="1600" dirty="0"/>
              <a:t>("\n Enter the elements:");</a:t>
            </a:r>
          </a:p>
          <a:p>
            <a:pPr marL="0" indent="0">
              <a:buNone/>
            </a:pPr>
            <a:r>
              <a:rPr lang="en-IN" sz="1600" dirty="0"/>
              <a:t>	for(</a:t>
            </a:r>
            <a:r>
              <a:rPr lang="en-IN" sz="1600" dirty="0" err="1"/>
              <a:t>i</a:t>
            </a:r>
            <a:r>
              <a:rPr lang="en-IN" sz="1600" dirty="0"/>
              <a:t>=0;i&lt;</a:t>
            </a:r>
            <a:r>
              <a:rPr lang="en-IN" sz="1600" dirty="0" err="1"/>
              <a:t>n;i</a:t>
            </a:r>
            <a:r>
              <a:rPr lang="en-IN" sz="1600" dirty="0"/>
              <a:t>++)</a:t>
            </a:r>
          </a:p>
          <a:p>
            <a:pPr marL="0" indent="0">
              <a:buNone/>
            </a:pPr>
            <a:r>
              <a:rPr lang="en-IN" sz="1600" dirty="0"/>
              <a:t>	{</a:t>
            </a:r>
          </a:p>
          <a:p>
            <a:pPr marL="0" indent="0">
              <a:buNone/>
            </a:pPr>
            <a:r>
              <a:rPr lang="en-IN" sz="1600" dirty="0"/>
              <a:t>		</a:t>
            </a:r>
            <a:r>
              <a:rPr lang="en-IN" sz="1600" dirty="0" err="1"/>
              <a:t>scanf</a:t>
            </a:r>
            <a:r>
              <a:rPr lang="en-IN" sz="1600" dirty="0"/>
              <a:t>("%d",</a:t>
            </a:r>
            <a:r>
              <a:rPr lang="en-IN" sz="1600" dirty="0" err="1"/>
              <a:t>parr+i</a:t>
            </a:r>
            <a:r>
              <a:rPr lang="en-IN" sz="1600" dirty="0"/>
              <a:t>);</a:t>
            </a:r>
          </a:p>
          <a:p>
            <a:pPr marL="0" indent="0">
              <a:buNone/>
            </a:pPr>
            <a:r>
              <a:rPr lang="en-IN" sz="1600" dirty="0"/>
              <a:t>	}</a:t>
            </a:r>
          </a:p>
          <a:p>
            <a:pPr marL="0" indent="0">
              <a:buNone/>
            </a:pPr>
            <a:r>
              <a:rPr lang="en-IN" sz="1600" dirty="0"/>
              <a:t>	</a:t>
            </a:r>
            <a:r>
              <a:rPr lang="en-IN" sz="1600" dirty="0" err="1"/>
              <a:t>printf</a:t>
            </a:r>
            <a:r>
              <a:rPr lang="en-IN" sz="1600" dirty="0"/>
              <a:t>("\n Entered array elements are:");</a:t>
            </a:r>
          </a:p>
          <a:p>
            <a:pPr marL="0" indent="0">
              <a:buNone/>
            </a:pPr>
            <a:r>
              <a:rPr lang="en-IN" sz="1600" dirty="0"/>
              <a:t>	for(</a:t>
            </a:r>
            <a:r>
              <a:rPr lang="en-IN" sz="1600" dirty="0" err="1"/>
              <a:t>i</a:t>
            </a:r>
            <a:r>
              <a:rPr lang="en-IN" sz="1600" dirty="0"/>
              <a:t>=0;i&lt;</a:t>
            </a:r>
            <a:r>
              <a:rPr lang="en-IN" sz="1600" dirty="0" err="1"/>
              <a:t>n;i</a:t>
            </a:r>
            <a:r>
              <a:rPr lang="en-IN" sz="1600" dirty="0"/>
              <a:t>++)</a:t>
            </a:r>
          </a:p>
          <a:p>
            <a:pPr marL="0" indent="0">
              <a:buNone/>
            </a:pPr>
            <a:r>
              <a:rPr lang="en-IN" sz="1600" dirty="0"/>
              <a:t>	{</a:t>
            </a:r>
          </a:p>
          <a:p>
            <a:pPr marL="0" indent="0">
              <a:buNone/>
            </a:pPr>
            <a:r>
              <a:rPr lang="en-IN" sz="1600" dirty="0"/>
              <a:t>		</a:t>
            </a:r>
            <a:r>
              <a:rPr lang="en-IN" sz="1600" dirty="0" err="1"/>
              <a:t>printf</a:t>
            </a:r>
            <a:r>
              <a:rPr lang="en-IN" sz="1600" dirty="0"/>
              <a:t>("\t %d",*(</a:t>
            </a:r>
            <a:r>
              <a:rPr lang="en-IN" sz="1600" dirty="0" err="1"/>
              <a:t>parr+i</a:t>
            </a:r>
            <a:r>
              <a:rPr lang="en-IN" sz="1600" dirty="0"/>
              <a:t>));</a:t>
            </a:r>
          </a:p>
          <a:p>
            <a:pPr marL="0" indent="0">
              <a:buNone/>
            </a:pPr>
            <a:r>
              <a:rPr lang="en-IN" sz="1600" dirty="0"/>
              <a:t>	}</a:t>
            </a:r>
          </a:p>
          <a:p>
            <a:pPr marL="0" indent="0">
              <a:buNone/>
            </a:pPr>
            <a:r>
              <a:rPr lang="en-IN" sz="1600" dirty="0"/>
              <a:t>	return 0;</a:t>
            </a:r>
          </a:p>
          <a:p>
            <a:pPr marL="0" indent="0">
              <a:buNone/>
            </a:pPr>
            <a:r>
              <a:rPr lang="en-IN" sz="1600" dirty="0"/>
              <a:t>}</a:t>
            </a:r>
          </a:p>
        </p:txBody>
      </p:sp>
    </p:spTree>
    <p:extLst>
      <p:ext uri="{BB962C8B-B14F-4D97-AF65-F5344CB8AC3E}">
        <p14:creationId xmlns:p14="http://schemas.microsoft.com/office/powerpoint/2010/main" val="146466062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229600" cy="1143000"/>
          </a:xfrm>
        </p:spPr>
        <p:txBody>
          <a:bodyPr>
            <a:normAutofit/>
          </a:bodyPr>
          <a:lstStyle/>
          <a:p>
            <a:r>
              <a:rPr lang="en-IN" sz="1600" dirty="0"/>
              <a:t>Program example 2-WAP to find the sum and mean of 1D array elements using pointer to an array</a:t>
            </a:r>
          </a:p>
        </p:txBody>
      </p:sp>
      <p:sp>
        <p:nvSpPr>
          <p:cNvPr id="3" name="Content Placeholder 2"/>
          <p:cNvSpPr>
            <a:spLocks noGrp="1"/>
          </p:cNvSpPr>
          <p:nvPr>
            <p:ph idx="1"/>
          </p:nvPr>
        </p:nvSpPr>
        <p:spPr>
          <a:xfrm>
            <a:off x="457200" y="533400"/>
            <a:ext cx="8229600" cy="6324600"/>
          </a:xfrm>
        </p:spPr>
        <p:txBody>
          <a:bodyPr>
            <a:normAutofit fontScale="32500" lnSpcReduction="20000"/>
          </a:bodyPr>
          <a:lstStyle/>
          <a:p>
            <a:pPr marL="0" indent="0">
              <a:buNone/>
            </a:pPr>
            <a:r>
              <a:rPr lang="en-IN" sz="4300" dirty="0"/>
              <a:t>#include&lt;</a:t>
            </a:r>
            <a:r>
              <a:rPr lang="en-IN" sz="4300" dirty="0" err="1"/>
              <a:t>stdio.h</a:t>
            </a:r>
            <a:r>
              <a:rPr lang="en-IN" sz="4300" dirty="0"/>
              <a:t>&gt;</a:t>
            </a:r>
          </a:p>
          <a:p>
            <a:pPr marL="0" indent="0">
              <a:buNone/>
            </a:pPr>
            <a:r>
              <a:rPr lang="en-IN" sz="4300" dirty="0" err="1"/>
              <a:t>int</a:t>
            </a:r>
            <a:r>
              <a:rPr lang="en-IN" sz="4300" dirty="0"/>
              <a:t> main()</a:t>
            </a:r>
          </a:p>
          <a:p>
            <a:pPr marL="0" indent="0">
              <a:buNone/>
            </a:pPr>
            <a:r>
              <a:rPr lang="en-IN" sz="4300" dirty="0"/>
              <a:t>{</a:t>
            </a:r>
          </a:p>
          <a:p>
            <a:pPr marL="0" indent="0">
              <a:buNone/>
            </a:pPr>
            <a:r>
              <a:rPr lang="en-IN" sz="4300" dirty="0"/>
              <a:t>	</a:t>
            </a:r>
            <a:r>
              <a:rPr lang="en-IN" sz="4300" dirty="0" err="1"/>
              <a:t>int</a:t>
            </a:r>
            <a:r>
              <a:rPr lang="en-IN" sz="4300" dirty="0"/>
              <a:t> </a:t>
            </a:r>
            <a:r>
              <a:rPr lang="en-IN" sz="4300" dirty="0" err="1"/>
              <a:t>i,n,arr</a:t>
            </a:r>
            <a:r>
              <a:rPr lang="en-IN" sz="4300" dirty="0"/>
              <a:t>[20],sum=0;</a:t>
            </a:r>
          </a:p>
          <a:p>
            <a:pPr marL="0" indent="0">
              <a:buNone/>
            </a:pPr>
            <a:r>
              <a:rPr lang="en-IN" sz="4300" dirty="0"/>
              <a:t>	</a:t>
            </a:r>
            <a:r>
              <a:rPr lang="en-IN" sz="4300" dirty="0" err="1"/>
              <a:t>int</a:t>
            </a:r>
            <a:r>
              <a:rPr lang="en-IN" sz="4300" dirty="0"/>
              <a:t> *</a:t>
            </a:r>
            <a:r>
              <a:rPr lang="en-IN" sz="4300" dirty="0" err="1"/>
              <a:t>pn</a:t>
            </a:r>
            <a:r>
              <a:rPr lang="en-IN" sz="4300" dirty="0"/>
              <a:t>=&amp;n,*</a:t>
            </a:r>
            <a:r>
              <a:rPr lang="en-IN" sz="4300" dirty="0" err="1"/>
              <a:t>parr</a:t>
            </a:r>
            <a:r>
              <a:rPr lang="en-IN" sz="4300" dirty="0"/>
              <a:t>=</a:t>
            </a:r>
            <a:r>
              <a:rPr lang="en-IN" sz="4300" dirty="0" err="1"/>
              <a:t>arr</a:t>
            </a:r>
            <a:r>
              <a:rPr lang="en-IN" sz="4300" dirty="0"/>
              <a:t>,*</a:t>
            </a:r>
            <a:r>
              <a:rPr lang="en-IN" sz="4300" dirty="0" err="1"/>
              <a:t>psum</a:t>
            </a:r>
            <a:r>
              <a:rPr lang="en-IN" sz="4300" dirty="0"/>
              <a:t>=&amp;sum;</a:t>
            </a:r>
          </a:p>
          <a:p>
            <a:pPr marL="0" indent="0">
              <a:buNone/>
            </a:pPr>
            <a:r>
              <a:rPr lang="en-IN" sz="4300" dirty="0"/>
              <a:t>	float mean=0.0,*</a:t>
            </a:r>
            <a:r>
              <a:rPr lang="en-IN" sz="4300" dirty="0" err="1"/>
              <a:t>pmean</a:t>
            </a:r>
            <a:r>
              <a:rPr lang="en-IN" sz="4300" dirty="0"/>
              <a:t>=&amp;mean;</a:t>
            </a:r>
          </a:p>
          <a:p>
            <a:pPr marL="0" indent="0">
              <a:buNone/>
            </a:pPr>
            <a:r>
              <a:rPr lang="en-IN" sz="4300" dirty="0"/>
              <a:t>	</a:t>
            </a:r>
            <a:r>
              <a:rPr lang="en-IN" sz="4300" dirty="0" err="1"/>
              <a:t>printf</a:t>
            </a:r>
            <a:r>
              <a:rPr lang="en-IN" sz="4300" dirty="0"/>
              <a:t>("\n Enter the number of elements in the array:");</a:t>
            </a:r>
          </a:p>
          <a:p>
            <a:pPr marL="0" indent="0">
              <a:buNone/>
            </a:pPr>
            <a:r>
              <a:rPr lang="en-IN" sz="4300" dirty="0"/>
              <a:t>	</a:t>
            </a:r>
            <a:r>
              <a:rPr lang="en-IN" sz="4300" dirty="0" err="1"/>
              <a:t>scanf</a:t>
            </a:r>
            <a:r>
              <a:rPr lang="en-IN" sz="4300" dirty="0"/>
              <a:t>("%d",</a:t>
            </a:r>
            <a:r>
              <a:rPr lang="en-IN" sz="4300" dirty="0" err="1"/>
              <a:t>pn</a:t>
            </a:r>
            <a:r>
              <a:rPr lang="en-IN" sz="4300" dirty="0"/>
              <a:t>);</a:t>
            </a:r>
          </a:p>
          <a:p>
            <a:pPr marL="0" indent="0">
              <a:buNone/>
            </a:pPr>
            <a:r>
              <a:rPr lang="en-IN" sz="4300" dirty="0"/>
              <a:t>	for(</a:t>
            </a:r>
            <a:r>
              <a:rPr lang="en-IN" sz="4300" dirty="0" err="1"/>
              <a:t>i</a:t>
            </a:r>
            <a:r>
              <a:rPr lang="en-IN" sz="4300" dirty="0"/>
              <a:t>=0;i&lt;*</a:t>
            </a:r>
            <a:r>
              <a:rPr lang="en-IN" sz="4300" dirty="0" err="1"/>
              <a:t>pn;i</a:t>
            </a:r>
            <a:r>
              <a:rPr lang="en-IN" sz="4300" dirty="0"/>
              <a:t>++)</a:t>
            </a:r>
          </a:p>
          <a:p>
            <a:pPr marL="0" indent="0">
              <a:buNone/>
            </a:pPr>
            <a:r>
              <a:rPr lang="en-IN" sz="4300" dirty="0"/>
              <a:t>	{</a:t>
            </a:r>
          </a:p>
          <a:p>
            <a:pPr marL="0" indent="0">
              <a:buNone/>
            </a:pPr>
            <a:r>
              <a:rPr lang="en-IN" sz="4300" dirty="0"/>
              <a:t>		</a:t>
            </a:r>
            <a:r>
              <a:rPr lang="en-IN" sz="4300" dirty="0" err="1"/>
              <a:t>printf</a:t>
            </a:r>
            <a:r>
              <a:rPr lang="en-IN" sz="4300" dirty="0"/>
              <a:t>("\n Enter the number:");</a:t>
            </a:r>
          </a:p>
          <a:p>
            <a:pPr marL="0" indent="0">
              <a:buNone/>
            </a:pPr>
            <a:r>
              <a:rPr lang="en-IN" sz="4300" dirty="0"/>
              <a:t>		</a:t>
            </a:r>
            <a:r>
              <a:rPr lang="en-IN" sz="4300" dirty="0" err="1"/>
              <a:t>scanf</a:t>
            </a:r>
            <a:r>
              <a:rPr lang="en-IN" sz="4300" dirty="0"/>
              <a:t>("%d",(</a:t>
            </a:r>
            <a:r>
              <a:rPr lang="en-IN" sz="4300" dirty="0" err="1"/>
              <a:t>parr+i</a:t>
            </a:r>
            <a:r>
              <a:rPr lang="en-IN" sz="4300" dirty="0"/>
              <a:t>));</a:t>
            </a:r>
          </a:p>
          <a:p>
            <a:pPr marL="0" indent="0">
              <a:buNone/>
            </a:pPr>
            <a:r>
              <a:rPr lang="en-IN" sz="4300" dirty="0"/>
              <a:t>	}</a:t>
            </a:r>
          </a:p>
          <a:p>
            <a:pPr marL="0" indent="0">
              <a:buNone/>
            </a:pPr>
            <a:r>
              <a:rPr lang="en-IN" sz="4300" dirty="0"/>
              <a:t>	for(</a:t>
            </a:r>
            <a:r>
              <a:rPr lang="en-IN" sz="4300" dirty="0" err="1"/>
              <a:t>i</a:t>
            </a:r>
            <a:r>
              <a:rPr lang="en-IN" sz="4300" dirty="0"/>
              <a:t>=0;i&lt;*</a:t>
            </a:r>
            <a:r>
              <a:rPr lang="en-IN" sz="4300" dirty="0" err="1"/>
              <a:t>pn;i</a:t>
            </a:r>
            <a:r>
              <a:rPr lang="en-IN" sz="4300" dirty="0"/>
              <a:t>++)</a:t>
            </a:r>
          </a:p>
          <a:p>
            <a:pPr marL="0" indent="0">
              <a:buNone/>
            </a:pPr>
            <a:r>
              <a:rPr lang="en-IN" sz="4300" dirty="0"/>
              <a:t>	{</a:t>
            </a:r>
          </a:p>
          <a:p>
            <a:pPr marL="0" indent="0">
              <a:buNone/>
            </a:pPr>
            <a:r>
              <a:rPr lang="en-IN" sz="4300" dirty="0"/>
              <a:t>		*</a:t>
            </a:r>
            <a:r>
              <a:rPr lang="en-IN" sz="4300" dirty="0" err="1"/>
              <a:t>psum</a:t>
            </a:r>
            <a:r>
              <a:rPr lang="en-IN" sz="4300" dirty="0"/>
              <a:t>=*</a:t>
            </a:r>
            <a:r>
              <a:rPr lang="en-IN" sz="4300" dirty="0" err="1"/>
              <a:t>psum</a:t>
            </a:r>
            <a:r>
              <a:rPr lang="en-IN" sz="4300" dirty="0"/>
              <a:t>+*(</a:t>
            </a:r>
            <a:r>
              <a:rPr lang="en-IN" sz="4300" dirty="0" err="1"/>
              <a:t>arr+i</a:t>
            </a:r>
            <a:r>
              <a:rPr lang="en-IN" sz="4300" dirty="0"/>
              <a:t>);</a:t>
            </a:r>
          </a:p>
          <a:p>
            <a:pPr marL="0" indent="0">
              <a:buNone/>
            </a:pPr>
            <a:r>
              <a:rPr lang="en-IN" sz="4300" dirty="0"/>
              <a:t>	}</a:t>
            </a:r>
          </a:p>
          <a:p>
            <a:pPr marL="0" indent="0">
              <a:buNone/>
            </a:pPr>
            <a:r>
              <a:rPr lang="en-IN" sz="4300" dirty="0"/>
              <a:t>	*</a:t>
            </a:r>
            <a:r>
              <a:rPr lang="en-IN" sz="4300" dirty="0" err="1"/>
              <a:t>pmean</a:t>
            </a:r>
            <a:r>
              <a:rPr lang="en-IN" sz="4300" dirty="0"/>
              <a:t>=*</a:t>
            </a:r>
            <a:r>
              <a:rPr lang="en-IN" sz="4300" dirty="0" err="1"/>
              <a:t>psum</a:t>
            </a:r>
            <a:r>
              <a:rPr lang="en-IN" sz="4300" dirty="0"/>
              <a:t>/ *</a:t>
            </a:r>
            <a:r>
              <a:rPr lang="en-IN" sz="4300" dirty="0" err="1"/>
              <a:t>pn</a:t>
            </a:r>
            <a:r>
              <a:rPr lang="en-IN" sz="4300" dirty="0"/>
              <a:t>;</a:t>
            </a:r>
          </a:p>
          <a:p>
            <a:pPr marL="0" indent="0">
              <a:buNone/>
            </a:pPr>
            <a:r>
              <a:rPr lang="en-IN" sz="4300" dirty="0"/>
              <a:t>	</a:t>
            </a:r>
            <a:r>
              <a:rPr lang="en-IN" sz="4300" dirty="0" err="1"/>
              <a:t>printf</a:t>
            </a:r>
            <a:r>
              <a:rPr lang="en-IN" sz="4300" dirty="0"/>
              <a:t>("\n The numbers you entered are:");</a:t>
            </a:r>
          </a:p>
          <a:p>
            <a:pPr marL="0" indent="0">
              <a:buNone/>
            </a:pPr>
            <a:r>
              <a:rPr lang="en-IN" sz="4300" dirty="0"/>
              <a:t>	for(</a:t>
            </a:r>
            <a:r>
              <a:rPr lang="en-IN" sz="4300" dirty="0" err="1"/>
              <a:t>i</a:t>
            </a:r>
            <a:r>
              <a:rPr lang="en-IN" sz="4300" dirty="0"/>
              <a:t>=0;i&lt;*</a:t>
            </a:r>
            <a:r>
              <a:rPr lang="en-IN" sz="4300" dirty="0" err="1"/>
              <a:t>pn;i</a:t>
            </a:r>
            <a:r>
              <a:rPr lang="en-IN" sz="4300" dirty="0"/>
              <a:t>++)</a:t>
            </a:r>
          </a:p>
          <a:p>
            <a:pPr marL="0" indent="0">
              <a:buNone/>
            </a:pPr>
            <a:r>
              <a:rPr lang="en-IN" sz="4300" dirty="0"/>
              <a:t>	</a:t>
            </a:r>
            <a:r>
              <a:rPr lang="en-IN" sz="4300" dirty="0" err="1"/>
              <a:t>printf</a:t>
            </a:r>
            <a:r>
              <a:rPr lang="en-IN" sz="4300" dirty="0"/>
              <a:t>("\</a:t>
            </a:r>
            <a:r>
              <a:rPr lang="en-IN" sz="4300" dirty="0" err="1"/>
              <a:t>n%d</a:t>
            </a:r>
            <a:r>
              <a:rPr lang="en-IN" sz="4300" dirty="0"/>
              <a:t>",*(</a:t>
            </a:r>
            <a:r>
              <a:rPr lang="en-IN" sz="4300" dirty="0" err="1"/>
              <a:t>arr+i</a:t>
            </a:r>
            <a:r>
              <a:rPr lang="en-IN" sz="4300" dirty="0"/>
              <a:t>));</a:t>
            </a:r>
          </a:p>
          <a:p>
            <a:pPr marL="0" indent="0">
              <a:buNone/>
            </a:pPr>
            <a:r>
              <a:rPr lang="en-IN" sz="4300" dirty="0"/>
              <a:t>	</a:t>
            </a:r>
            <a:r>
              <a:rPr lang="en-IN" sz="4300" dirty="0" err="1"/>
              <a:t>printf</a:t>
            </a:r>
            <a:r>
              <a:rPr lang="en-IN" sz="4300" dirty="0"/>
              <a:t>("\n The sum is:%d",*</a:t>
            </a:r>
            <a:r>
              <a:rPr lang="en-IN" sz="4300" dirty="0" err="1"/>
              <a:t>psum</a:t>
            </a:r>
            <a:r>
              <a:rPr lang="en-IN" sz="4300" dirty="0"/>
              <a:t>);</a:t>
            </a:r>
          </a:p>
          <a:p>
            <a:pPr marL="0" indent="0">
              <a:buNone/>
            </a:pPr>
            <a:r>
              <a:rPr lang="en-IN" sz="4300" dirty="0"/>
              <a:t>	</a:t>
            </a:r>
            <a:r>
              <a:rPr lang="en-IN" sz="4300" dirty="0" err="1"/>
              <a:t>printf</a:t>
            </a:r>
            <a:r>
              <a:rPr lang="en-IN" sz="4300" dirty="0"/>
              <a:t>("\n The mean is:%f",*</a:t>
            </a:r>
            <a:r>
              <a:rPr lang="en-IN" sz="4300" dirty="0" err="1"/>
              <a:t>pmean</a:t>
            </a:r>
            <a:r>
              <a:rPr lang="en-IN" sz="4300" dirty="0"/>
              <a:t>);</a:t>
            </a:r>
          </a:p>
          <a:p>
            <a:pPr marL="0" indent="0">
              <a:buNone/>
            </a:pPr>
            <a:r>
              <a:rPr lang="en-IN" sz="4300" dirty="0"/>
              <a:t>	return 0;</a:t>
            </a:r>
          </a:p>
          <a:p>
            <a:pPr marL="0" indent="0">
              <a:buNone/>
            </a:pPr>
            <a:r>
              <a:rPr lang="en-IN" sz="4300" dirty="0"/>
              <a:t>}</a:t>
            </a:r>
          </a:p>
          <a:p>
            <a:endParaRPr lang="en-IN" dirty="0"/>
          </a:p>
          <a:p>
            <a:endParaRPr lang="en-IN" dirty="0"/>
          </a:p>
        </p:txBody>
      </p:sp>
    </p:spTree>
    <p:extLst>
      <p:ext uri="{BB962C8B-B14F-4D97-AF65-F5344CB8AC3E}">
        <p14:creationId xmlns:p14="http://schemas.microsoft.com/office/powerpoint/2010/main" val="179481521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4" y="-381000"/>
            <a:ext cx="8229600" cy="1143000"/>
          </a:xfrm>
        </p:spPr>
        <p:txBody>
          <a:bodyPr/>
          <a:lstStyle/>
          <a:p>
            <a:r>
              <a:rPr lang="en-IN" dirty="0"/>
              <a:t>Pointer vs Array</a:t>
            </a:r>
          </a:p>
        </p:txBody>
      </p:sp>
      <p:sp>
        <p:nvSpPr>
          <p:cNvPr id="3" name="Content Placeholder 2"/>
          <p:cNvSpPr>
            <a:spLocks noGrp="1"/>
          </p:cNvSpPr>
          <p:nvPr>
            <p:ph idx="1"/>
          </p:nvPr>
        </p:nvSpPr>
        <p:spPr>
          <a:xfrm>
            <a:off x="457200" y="762000"/>
            <a:ext cx="8229600" cy="5364163"/>
          </a:xfrm>
        </p:spPr>
        <p:txBody>
          <a:bodyPr>
            <a:noAutofit/>
          </a:bodyPr>
          <a:lstStyle/>
          <a:p>
            <a:pPr marL="514350" indent="-514350" fontAlgn="base">
              <a:buAutoNum type="arabicParenR"/>
            </a:pPr>
            <a:r>
              <a:rPr lang="en-IN" sz="1600" dirty="0"/>
              <a:t>the </a:t>
            </a:r>
            <a:r>
              <a:rPr lang="en-IN" sz="1600" dirty="0" err="1"/>
              <a:t>sizeof</a:t>
            </a:r>
            <a:r>
              <a:rPr lang="en-IN" sz="1600" dirty="0"/>
              <a:t> operator</a:t>
            </a:r>
            <a:br>
              <a:rPr lang="en-IN" sz="1600" dirty="0"/>
            </a:br>
            <a:r>
              <a:rPr lang="en-IN" sz="1600" dirty="0" err="1"/>
              <a:t>sizeof</a:t>
            </a:r>
            <a:r>
              <a:rPr lang="en-IN" sz="1600" dirty="0"/>
              <a:t>(array) returns the amount of memory used by all elements in array</a:t>
            </a:r>
            <a:br>
              <a:rPr lang="en-IN" sz="1600" dirty="0"/>
            </a:br>
            <a:r>
              <a:rPr lang="en-IN" sz="1600" dirty="0" err="1"/>
              <a:t>sizeof</a:t>
            </a:r>
            <a:r>
              <a:rPr lang="en-IN" sz="1600" dirty="0"/>
              <a:t>(pointer) only returns the amount of memory used by the pointer variable itself</a:t>
            </a:r>
          </a:p>
          <a:p>
            <a:pPr marL="0" indent="0" fontAlgn="base">
              <a:buNone/>
            </a:pPr>
            <a:r>
              <a:rPr lang="en-IN" sz="1600" dirty="0"/>
              <a:t>2) the &amp; operator</a:t>
            </a:r>
            <a:br>
              <a:rPr lang="en-IN" sz="1600" dirty="0"/>
            </a:br>
            <a:r>
              <a:rPr lang="en-IN" sz="1600" dirty="0"/>
              <a:t>           &amp;array is an alias for &amp;array[0] and returns the address of the first element in array</a:t>
            </a:r>
            <a:br>
              <a:rPr lang="en-IN" sz="1600" dirty="0"/>
            </a:br>
            <a:r>
              <a:rPr lang="en-IN" sz="1600" dirty="0"/>
              <a:t>            &amp;pointer returns the address of pointer</a:t>
            </a:r>
          </a:p>
          <a:p>
            <a:pPr marL="0" indent="0">
              <a:buNone/>
            </a:pPr>
            <a:r>
              <a:rPr lang="en-IN" sz="1600" dirty="0"/>
              <a:t>3) a string literal initialization of a character array</a:t>
            </a:r>
          </a:p>
          <a:p>
            <a:pPr marL="0" indent="0">
              <a:buNone/>
            </a:pPr>
            <a:r>
              <a:rPr lang="en-IN" sz="1600" dirty="0"/>
              <a:t>char array[] = “</a:t>
            </a:r>
            <a:r>
              <a:rPr lang="en-IN" sz="1600" dirty="0" err="1"/>
              <a:t>abc</a:t>
            </a:r>
            <a:r>
              <a:rPr lang="en-IN" sz="1600" dirty="0"/>
              <a:t>” sets the first four elements in array to ‘a’, ‘b’, ‘c’, and ‘\0’</a:t>
            </a:r>
          </a:p>
          <a:p>
            <a:pPr marL="0" indent="0">
              <a:buNone/>
            </a:pPr>
            <a:r>
              <a:rPr lang="en-IN" sz="1600" dirty="0"/>
              <a:t>char *pointer = “</a:t>
            </a:r>
            <a:r>
              <a:rPr lang="en-IN" sz="1600" dirty="0" err="1"/>
              <a:t>abc</a:t>
            </a:r>
            <a:r>
              <a:rPr lang="en-IN" sz="1600" dirty="0"/>
              <a:t>” sets pointer to the address of the “</a:t>
            </a:r>
            <a:r>
              <a:rPr lang="en-IN" sz="1600" dirty="0" err="1"/>
              <a:t>abc</a:t>
            </a:r>
            <a:r>
              <a:rPr lang="en-IN" sz="1600" dirty="0"/>
              <a:t>” string (which may be stored in read-only memory and thus unchangeable)</a:t>
            </a:r>
          </a:p>
          <a:p>
            <a:pPr marL="0" indent="0">
              <a:buNone/>
            </a:pPr>
            <a:r>
              <a:rPr lang="en-IN" sz="1600" dirty="0"/>
              <a:t>4) Pointer variable can be assigned a value whereas array variable cannot be.</a:t>
            </a:r>
          </a:p>
          <a:p>
            <a:pPr marL="0" indent="0">
              <a:buNone/>
            </a:pPr>
            <a:r>
              <a:rPr lang="en-IN" sz="1600" dirty="0" err="1"/>
              <a:t>int</a:t>
            </a:r>
            <a:r>
              <a:rPr lang="en-IN" sz="1600" dirty="0"/>
              <a:t> a[10];</a:t>
            </a:r>
          </a:p>
          <a:p>
            <a:pPr marL="0" indent="0">
              <a:buNone/>
            </a:pPr>
            <a:r>
              <a:rPr lang="en-IN" sz="1600" dirty="0" err="1"/>
              <a:t>int</a:t>
            </a:r>
            <a:r>
              <a:rPr lang="en-IN" sz="1600" dirty="0"/>
              <a:t> *p; </a:t>
            </a:r>
          </a:p>
          <a:p>
            <a:pPr marL="0" indent="0">
              <a:buNone/>
            </a:pPr>
            <a:r>
              <a:rPr lang="en-IN" sz="1600" dirty="0"/>
              <a:t>p=a; /*legal*/</a:t>
            </a:r>
          </a:p>
          <a:p>
            <a:pPr marL="0" indent="0">
              <a:buNone/>
            </a:pPr>
            <a:r>
              <a:rPr lang="en-IN" sz="1600" dirty="0"/>
              <a:t>a=p; /*illegal*/ </a:t>
            </a:r>
          </a:p>
          <a:p>
            <a:pPr marL="0" indent="0">
              <a:buNone/>
            </a:pPr>
            <a:r>
              <a:rPr lang="en-IN" sz="1600" dirty="0"/>
              <a:t>5) Arithmetic on pointer variable is allowed.</a:t>
            </a:r>
          </a:p>
          <a:p>
            <a:pPr marL="0" indent="0">
              <a:buNone/>
            </a:pPr>
            <a:r>
              <a:rPr lang="en-IN" sz="1600" dirty="0"/>
              <a:t>p++; /*Legal*/</a:t>
            </a:r>
          </a:p>
          <a:p>
            <a:pPr marL="0" indent="0">
              <a:buNone/>
            </a:pPr>
            <a:r>
              <a:rPr lang="en-IN" sz="1600" dirty="0"/>
              <a:t>a++; /*illegal*/ </a:t>
            </a:r>
          </a:p>
        </p:txBody>
      </p:sp>
    </p:spTree>
    <p:extLst>
      <p:ext uri="{BB962C8B-B14F-4D97-AF65-F5344CB8AC3E}">
        <p14:creationId xmlns:p14="http://schemas.microsoft.com/office/powerpoint/2010/main" val="330554919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152" y="228600"/>
            <a:ext cx="7886700" cy="244473"/>
          </a:xfrm>
        </p:spPr>
        <p:txBody>
          <a:bodyPr>
            <a:normAutofit fontScale="90000"/>
          </a:bodyPr>
          <a:lstStyle/>
          <a:p>
            <a:r>
              <a:rPr lang="en-IN" dirty="0"/>
              <a:t>                              </a:t>
            </a:r>
            <a:r>
              <a:rPr lang="en-IN" b="1" dirty="0"/>
              <a:t>Q1(Output)</a:t>
            </a:r>
          </a:p>
        </p:txBody>
      </p:sp>
      <p:sp>
        <p:nvSpPr>
          <p:cNvPr id="3" name="Content Placeholder 2"/>
          <p:cNvSpPr>
            <a:spLocks noGrp="1"/>
          </p:cNvSpPr>
          <p:nvPr>
            <p:ph idx="1"/>
          </p:nvPr>
        </p:nvSpPr>
        <p:spPr>
          <a:xfrm>
            <a:off x="659880" y="609600"/>
            <a:ext cx="7886700" cy="6100763"/>
          </a:xfrm>
        </p:spPr>
        <p:txBody>
          <a:bodyPr>
            <a:normAutofit fontScale="55000" lnSpcReduction="20000"/>
          </a:bodyPr>
          <a:lstStyle/>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int</a:t>
            </a:r>
            <a:r>
              <a:rPr lang="en-IN" dirty="0"/>
              <a:t> a[]={1,2,3,4};</a:t>
            </a:r>
          </a:p>
          <a:p>
            <a:pPr marL="0" indent="0">
              <a:buNone/>
            </a:pPr>
            <a:r>
              <a:rPr lang="en-IN" dirty="0"/>
              <a:t>	 </a:t>
            </a:r>
            <a:r>
              <a:rPr lang="en-IN" dirty="0" err="1"/>
              <a:t>int</a:t>
            </a:r>
            <a:r>
              <a:rPr lang="en-IN" dirty="0"/>
              <a:t> *p=</a:t>
            </a:r>
            <a:r>
              <a:rPr lang="en-IN" dirty="0" err="1"/>
              <a:t>a,i</a:t>
            </a:r>
            <a:r>
              <a:rPr lang="en-IN" dirty="0"/>
              <a:t>;</a:t>
            </a:r>
          </a:p>
          <a:p>
            <a:pPr marL="0" indent="0">
              <a:buNone/>
            </a:pPr>
            <a:r>
              <a:rPr lang="en-IN" dirty="0"/>
              <a:t>	 p++;</a:t>
            </a:r>
          </a:p>
          <a:p>
            <a:pPr marL="0" indent="0">
              <a:buNone/>
            </a:pPr>
            <a:r>
              <a:rPr lang="en-IN" dirty="0"/>
              <a:t>	 *(p+1)=29;</a:t>
            </a:r>
          </a:p>
          <a:p>
            <a:pPr marL="0" indent="0">
              <a:buNone/>
            </a:pPr>
            <a:r>
              <a:rPr lang="en-IN" dirty="0"/>
              <a:t>	 p=p+1;</a:t>
            </a:r>
          </a:p>
          <a:p>
            <a:pPr marL="0" indent="0">
              <a:buNone/>
            </a:pPr>
            <a:r>
              <a:rPr lang="en-IN" dirty="0"/>
              <a:t>	 *p=23;</a:t>
            </a:r>
          </a:p>
          <a:p>
            <a:pPr marL="0" indent="0">
              <a:buNone/>
            </a:pPr>
            <a:r>
              <a:rPr lang="en-IN" dirty="0"/>
              <a:t>	 p--;</a:t>
            </a:r>
          </a:p>
          <a:p>
            <a:pPr marL="0" indent="0">
              <a:buNone/>
            </a:pPr>
            <a:r>
              <a:rPr lang="en-IN" dirty="0"/>
              <a:t>	 *(p+0)=12;</a:t>
            </a:r>
          </a:p>
          <a:p>
            <a:pPr marL="0" indent="0">
              <a:buNone/>
            </a:pPr>
            <a:r>
              <a:rPr lang="en-IN" dirty="0"/>
              <a:t>	 p=a;</a:t>
            </a:r>
          </a:p>
          <a:p>
            <a:pPr marL="0" indent="0">
              <a:buNone/>
            </a:pPr>
            <a:r>
              <a:rPr lang="en-IN" dirty="0"/>
              <a:t>	 for(</a:t>
            </a:r>
            <a:r>
              <a:rPr lang="en-IN" dirty="0" err="1"/>
              <a:t>i</a:t>
            </a:r>
            <a:r>
              <a:rPr lang="en-IN" dirty="0"/>
              <a:t>=0;i&lt;4;i++)</a:t>
            </a:r>
          </a:p>
          <a:p>
            <a:pPr marL="0" indent="0">
              <a:buNone/>
            </a:pPr>
            <a:r>
              <a:rPr lang="en-IN" dirty="0"/>
              <a:t>           </a:t>
            </a:r>
            <a:r>
              <a:rPr lang="en-IN" dirty="0" err="1"/>
              <a:t>printf</a:t>
            </a:r>
            <a:r>
              <a:rPr lang="en-IN" dirty="0"/>
              <a:t>("%d ",*(</a:t>
            </a:r>
            <a:r>
              <a:rPr lang="en-IN" dirty="0" err="1"/>
              <a:t>p+i</a:t>
            </a:r>
            <a:r>
              <a:rPr lang="en-IN" dirty="0"/>
              <a:t>));</a:t>
            </a:r>
          </a:p>
          <a:p>
            <a:pPr marL="0" indent="0">
              <a:buNone/>
            </a:pPr>
            <a:r>
              <a:rPr lang="en-IN" dirty="0"/>
              <a:t>	return 0;</a:t>
            </a:r>
          </a:p>
          <a:p>
            <a:pPr marL="0" indent="0">
              <a:buNone/>
            </a:pPr>
            <a:r>
              <a:rPr lang="en-IN" dirty="0"/>
              <a:t>}</a:t>
            </a:r>
          </a:p>
          <a:p>
            <a:pPr marL="0" indent="0">
              <a:buNone/>
            </a:pPr>
            <a:r>
              <a:rPr lang="en-IN" dirty="0"/>
              <a:t>A. 1 12 23 4</a:t>
            </a:r>
          </a:p>
          <a:p>
            <a:pPr marL="0" indent="0">
              <a:buNone/>
            </a:pPr>
            <a:r>
              <a:rPr lang="en-IN" dirty="0"/>
              <a:t>B. 1 29 23 12</a:t>
            </a:r>
          </a:p>
          <a:p>
            <a:pPr marL="0" indent="0">
              <a:buNone/>
            </a:pPr>
            <a:r>
              <a:rPr lang="en-IN" dirty="0"/>
              <a:t>C. 1 23 12 29</a:t>
            </a:r>
          </a:p>
          <a:p>
            <a:pPr marL="0" indent="0">
              <a:buNone/>
            </a:pPr>
            <a:r>
              <a:rPr lang="en-IN" dirty="0"/>
              <a:t>D. 1 23 3  4</a:t>
            </a:r>
          </a:p>
        </p:txBody>
      </p:sp>
    </p:spTree>
    <p:extLst>
      <p:ext uri="{BB962C8B-B14F-4D97-AF65-F5344CB8AC3E}">
        <p14:creationId xmlns:p14="http://schemas.microsoft.com/office/powerpoint/2010/main" val="334836330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396873"/>
          </a:xfrm>
        </p:spPr>
        <p:txBody>
          <a:bodyPr>
            <a:normAutofit fontScale="90000"/>
          </a:bodyPr>
          <a:lstStyle/>
          <a:p>
            <a:r>
              <a:rPr lang="en-IN" dirty="0"/>
              <a:t>                              </a:t>
            </a:r>
            <a:r>
              <a:rPr lang="en-IN" b="1" dirty="0"/>
              <a:t>Q2(Output)</a:t>
            </a:r>
          </a:p>
        </p:txBody>
      </p:sp>
      <p:sp>
        <p:nvSpPr>
          <p:cNvPr id="3" name="Content Placeholder 2"/>
          <p:cNvSpPr>
            <a:spLocks noGrp="1"/>
          </p:cNvSpPr>
          <p:nvPr>
            <p:ph idx="1"/>
          </p:nvPr>
        </p:nvSpPr>
        <p:spPr>
          <a:xfrm>
            <a:off x="628650" y="762000"/>
            <a:ext cx="7886700" cy="5715000"/>
          </a:xfrm>
        </p:spPr>
        <p:txBody>
          <a:bodyPr>
            <a:normAutofit fontScale="77500" lnSpcReduction="20000"/>
          </a:bodyPr>
          <a:lstStyle/>
          <a:p>
            <a:pPr marL="0" indent="0">
              <a:buNone/>
            </a:pPr>
            <a:r>
              <a:rPr lang="en-IN" sz="2400" dirty="0"/>
              <a:t>#include&lt;</a:t>
            </a:r>
            <a:r>
              <a:rPr lang="en-IN" sz="2400" dirty="0" err="1"/>
              <a:t>stdio.h</a:t>
            </a:r>
            <a:r>
              <a:rPr lang="en-IN" sz="2400" dirty="0"/>
              <a:t>&gt;</a:t>
            </a:r>
          </a:p>
          <a:p>
            <a:pPr marL="0" indent="0">
              <a:buNone/>
            </a:pPr>
            <a:r>
              <a:rPr lang="en-IN" sz="2400" dirty="0" err="1"/>
              <a:t>int</a:t>
            </a:r>
            <a:r>
              <a:rPr lang="en-IN" sz="2400" dirty="0"/>
              <a:t> main()</a:t>
            </a:r>
          </a:p>
          <a:p>
            <a:pPr marL="0" indent="0">
              <a:buNone/>
            </a:pPr>
            <a:r>
              <a:rPr lang="en-IN" sz="2400" dirty="0"/>
              <a:t>{</a:t>
            </a:r>
          </a:p>
          <a:p>
            <a:pPr marL="0" indent="0">
              <a:buNone/>
            </a:pPr>
            <a:r>
              <a:rPr lang="en-IN" sz="2400" dirty="0"/>
              <a:t>	 </a:t>
            </a:r>
            <a:r>
              <a:rPr lang="en-IN" sz="2400" dirty="0" err="1"/>
              <a:t>int</a:t>
            </a:r>
            <a:r>
              <a:rPr lang="en-IN" sz="2400" dirty="0"/>
              <a:t> a[]={1,2,3,4};</a:t>
            </a:r>
          </a:p>
          <a:p>
            <a:pPr marL="0" indent="0">
              <a:buNone/>
            </a:pPr>
            <a:r>
              <a:rPr lang="en-IN" sz="2400" dirty="0"/>
              <a:t>	 </a:t>
            </a:r>
            <a:r>
              <a:rPr lang="en-IN" sz="2400" dirty="0" err="1"/>
              <a:t>int</a:t>
            </a:r>
            <a:r>
              <a:rPr lang="en-IN" sz="2400" dirty="0"/>
              <a:t> *p1=</a:t>
            </a:r>
            <a:r>
              <a:rPr lang="en-IN" sz="2400" dirty="0" err="1"/>
              <a:t>a,i</a:t>
            </a:r>
            <a:r>
              <a:rPr lang="en-IN" sz="2400" dirty="0"/>
              <a:t>;</a:t>
            </a:r>
          </a:p>
          <a:p>
            <a:pPr marL="0" indent="0">
              <a:buNone/>
            </a:pPr>
            <a:r>
              <a:rPr lang="en-IN" sz="2400" dirty="0"/>
              <a:t>	 </a:t>
            </a:r>
            <a:r>
              <a:rPr lang="en-IN" sz="2400" dirty="0" err="1"/>
              <a:t>int</a:t>
            </a:r>
            <a:r>
              <a:rPr lang="en-IN" sz="2400" dirty="0"/>
              <a:t> *p2=&amp;a[2];</a:t>
            </a:r>
          </a:p>
          <a:p>
            <a:pPr marL="0" indent="0">
              <a:buNone/>
            </a:pPr>
            <a:r>
              <a:rPr lang="en-IN" sz="2400" dirty="0"/>
              <a:t>	 p2--;</a:t>
            </a:r>
          </a:p>
          <a:p>
            <a:pPr marL="0" indent="0">
              <a:buNone/>
            </a:pPr>
            <a:r>
              <a:rPr lang="en-IN" sz="2400" dirty="0"/>
              <a:t>	 *(p2-1)=90;</a:t>
            </a:r>
          </a:p>
          <a:p>
            <a:pPr marL="0" indent="0">
              <a:buNone/>
            </a:pPr>
            <a:r>
              <a:rPr lang="en-IN" sz="2400" dirty="0"/>
              <a:t>	 p1=p2;</a:t>
            </a:r>
          </a:p>
          <a:p>
            <a:pPr marL="0" indent="0">
              <a:buNone/>
            </a:pPr>
            <a:r>
              <a:rPr lang="en-IN" sz="2400" dirty="0"/>
              <a:t>	 *p1=100;</a:t>
            </a:r>
          </a:p>
          <a:p>
            <a:pPr marL="0" indent="0">
              <a:buNone/>
            </a:pPr>
            <a:r>
              <a:rPr lang="en-IN" sz="2400" dirty="0"/>
              <a:t>	 for(</a:t>
            </a:r>
            <a:r>
              <a:rPr lang="en-IN" sz="2400" dirty="0" err="1"/>
              <a:t>i</a:t>
            </a:r>
            <a:r>
              <a:rPr lang="en-IN" sz="2400" dirty="0"/>
              <a:t>=0;i&lt;4;i++)</a:t>
            </a:r>
          </a:p>
          <a:p>
            <a:pPr marL="0" indent="0">
              <a:buNone/>
            </a:pPr>
            <a:r>
              <a:rPr lang="en-IN" sz="2400" dirty="0"/>
              <a:t>     </a:t>
            </a:r>
            <a:r>
              <a:rPr lang="en-IN" sz="2400" dirty="0" err="1"/>
              <a:t>printf</a:t>
            </a:r>
            <a:r>
              <a:rPr lang="en-IN" sz="2400" dirty="0"/>
              <a:t>("%d ",a[</a:t>
            </a:r>
            <a:r>
              <a:rPr lang="en-IN" sz="2400" dirty="0" err="1"/>
              <a:t>i</a:t>
            </a:r>
            <a:r>
              <a:rPr lang="en-IN" sz="2400" dirty="0"/>
              <a:t>]);</a:t>
            </a:r>
          </a:p>
          <a:p>
            <a:pPr marL="0" indent="0">
              <a:buNone/>
            </a:pPr>
            <a:r>
              <a:rPr lang="en-IN" sz="2400" dirty="0"/>
              <a:t>	 return 0;</a:t>
            </a:r>
          </a:p>
          <a:p>
            <a:pPr marL="0" indent="0">
              <a:buNone/>
            </a:pPr>
            <a:r>
              <a:rPr lang="en-IN" sz="2400" dirty="0"/>
              <a:t>}</a:t>
            </a:r>
          </a:p>
          <a:p>
            <a:pPr marL="0" indent="0">
              <a:buNone/>
            </a:pPr>
            <a:r>
              <a:rPr lang="en-IN" sz="2400" dirty="0"/>
              <a:t>A. 1 90 100 4</a:t>
            </a:r>
          </a:p>
          <a:p>
            <a:pPr marL="0" indent="0">
              <a:buNone/>
            </a:pPr>
            <a:r>
              <a:rPr lang="en-IN" sz="2400" dirty="0"/>
              <a:t>B. 90 100 3 4</a:t>
            </a:r>
          </a:p>
          <a:p>
            <a:pPr marL="0" indent="0">
              <a:buNone/>
            </a:pPr>
            <a:r>
              <a:rPr lang="en-IN" sz="2400" dirty="0"/>
              <a:t>C. 90 2 100 4</a:t>
            </a:r>
          </a:p>
          <a:p>
            <a:pPr marL="0" indent="0">
              <a:buNone/>
            </a:pPr>
            <a:r>
              <a:rPr lang="en-IN" sz="2400" dirty="0"/>
              <a:t>D. 1 2 90 100</a:t>
            </a:r>
          </a:p>
          <a:p>
            <a:endParaRPr lang="en-IN" dirty="0"/>
          </a:p>
        </p:txBody>
      </p:sp>
    </p:spTree>
    <p:extLst>
      <p:ext uri="{BB962C8B-B14F-4D97-AF65-F5344CB8AC3E}">
        <p14:creationId xmlns:p14="http://schemas.microsoft.com/office/powerpoint/2010/main" val="19551605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b="1" dirty="0"/>
              <a:t>Q3(Output)</a:t>
            </a:r>
          </a:p>
        </p:txBody>
      </p:sp>
      <p:sp>
        <p:nvSpPr>
          <p:cNvPr id="3" name="Content Placeholder 2"/>
          <p:cNvSpPr>
            <a:spLocks noGrp="1"/>
          </p:cNvSpPr>
          <p:nvPr>
            <p:ph idx="1"/>
          </p:nvPr>
        </p:nvSpPr>
        <p:spPr>
          <a:xfrm>
            <a:off x="628650" y="1371600"/>
            <a:ext cx="7886700" cy="4805363"/>
          </a:xfrm>
        </p:spPr>
        <p:txBody>
          <a:bodyPr>
            <a:normAutofit fontScale="70000" lnSpcReduction="20000"/>
          </a:bodyPr>
          <a:lstStyle/>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int</a:t>
            </a:r>
            <a:r>
              <a:rPr lang="en-IN" dirty="0"/>
              <a:t> a[]={1,2,3,4};</a:t>
            </a:r>
          </a:p>
          <a:p>
            <a:pPr marL="0" indent="0">
              <a:buNone/>
            </a:pPr>
            <a:r>
              <a:rPr lang="en-IN" dirty="0"/>
              <a:t>	 </a:t>
            </a:r>
            <a:r>
              <a:rPr lang="en-IN" dirty="0" err="1"/>
              <a:t>int</a:t>
            </a:r>
            <a:r>
              <a:rPr lang="en-IN" dirty="0"/>
              <a:t> *p1=a,*p2=&amp;a[3];</a:t>
            </a:r>
          </a:p>
          <a:p>
            <a:pPr marL="0" indent="0">
              <a:buNone/>
            </a:pPr>
            <a:r>
              <a:rPr lang="en-IN" dirty="0"/>
              <a:t>	 p1++;</a:t>
            </a:r>
          </a:p>
          <a:p>
            <a:pPr marL="0" indent="0">
              <a:buNone/>
            </a:pPr>
            <a:r>
              <a:rPr lang="en-IN" dirty="0"/>
              <a:t>	 </a:t>
            </a:r>
            <a:r>
              <a:rPr lang="en-IN" dirty="0" err="1"/>
              <a:t>printf</a:t>
            </a:r>
            <a:r>
              <a:rPr lang="en-IN" dirty="0"/>
              <a:t>("\</a:t>
            </a:r>
            <a:r>
              <a:rPr lang="en-IN" dirty="0" err="1"/>
              <a:t>n%d</a:t>
            </a:r>
            <a:r>
              <a:rPr lang="en-IN" dirty="0"/>
              <a:t> %d",p2-p1,*p2-*p1);</a:t>
            </a:r>
          </a:p>
          <a:p>
            <a:pPr marL="0" indent="0">
              <a:buNone/>
            </a:pPr>
            <a:r>
              <a:rPr lang="en-IN" dirty="0"/>
              <a:t>	 return 0;</a:t>
            </a:r>
          </a:p>
          <a:p>
            <a:pPr marL="0" indent="0">
              <a:buNone/>
            </a:pPr>
            <a:r>
              <a:rPr lang="en-IN" dirty="0"/>
              <a:t>}</a:t>
            </a:r>
          </a:p>
          <a:p>
            <a:pPr marL="0" indent="0">
              <a:buNone/>
            </a:pPr>
            <a:r>
              <a:rPr lang="en-IN" dirty="0"/>
              <a:t>A. 2 2</a:t>
            </a:r>
          </a:p>
          <a:p>
            <a:pPr marL="0" indent="0">
              <a:buNone/>
            </a:pPr>
            <a:r>
              <a:rPr lang="en-IN" dirty="0"/>
              <a:t>B. 3 2</a:t>
            </a:r>
          </a:p>
          <a:p>
            <a:pPr marL="0" indent="0">
              <a:buNone/>
            </a:pPr>
            <a:r>
              <a:rPr lang="en-IN" dirty="0"/>
              <a:t>C. 3 3</a:t>
            </a:r>
          </a:p>
          <a:p>
            <a:pPr marL="0" indent="0">
              <a:buNone/>
            </a:pPr>
            <a:r>
              <a:rPr lang="en-IN" dirty="0"/>
              <a:t>D. 2 3</a:t>
            </a:r>
          </a:p>
        </p:txBody>
      </p:sp>
    </p:spTree>
    <p:extLst>
      <p:ext uri="{BB962C8B-B14F-4D97-AF65-F5344CB8AC3E}">
        <p14:creationId xmlns:p14="http://schemas.microsoft.com/office/powerpoint/2010/main" val="924506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yntax pic.png"/>
          <p:cNvPicPr>
            <a:picLocks noChangeAspect="1"/>
          </p:cNvPicPr>
          <p:nvPr/>
        </p:nvPicPr>
        <p:blipFill>
          <a:blip r:embed="rId3"/>
          <a:stretch>
            <a:fillRect/>
          </a:stretch>
        </p:blipFill>
        <p:spPr>
          <a:xfrm>
            <a:off x="533400" y="3200399"/>
            <a:ext cx="6952279" cy="914401"/>
          </a:xfrm>
          <a:prstGeom prst="rect">
            <a:avLst/>
          </a:prstGeom>
        </p:spPr>
      </p:pic>
      <p:sp>
        <p:nvSpPr>
          <p:cNvPr id="2" name="Title 1"/>
          <p:cNvSpPr>
            <a:spLocks noGrp="1"/>
          </p:cNvSpPr>
          <p:nvPr>
            <p:ph type="title"/>
          </p:nvPr>
        </p:nvSpPr>
        <p:spPr>
          <a:xfrm>
            <a:off x="609600" y="304800"/>
            <a:ext cx="8229600" cy="1143000"/>
          </a:xfrm>
        </p:spPr>
        <p:txBody>
          <a:bodyPr/>
          <a:lstStyle/>
          <a:p>
            <a:pPr eaLnBrk="1" hangingPunct="1">
              <a:defRPr/>
            </a:pPr>
            <a:r>
              <a:rPr lang="en-US" dirty="0"/>
              <a:t>Variable Initialization</a:t>
            </a:r>
          </a:p>
        </p:txBody>
      </p:sp>
      <p:sp>
        <p:nvSpPr>
          <p:cNvPr id="3" name="Content Placeholder 2"/>
          <p:cNvSpPr>
            <a:spLocks noGrp="1"/>
          </p:cNvSpPr>
          <p:nvPr>
            <p:ph idx="1"/>
          </p:nvPr>
        </p:nvSpPr>
        <p:spPr>
          <a:xfrm>
            <a:off x="672294" y="1603375"/>
            <a:ext cx="7848600" cy="4873625"/>
          </a:xfrm>
        </p:spPr>
        <p:txBody>
          <a:bodyPr>
            <a:normAutofit/>
          </a:bodyPr>
          <a:lstStyle/>
          <a:p>
            <a:pPr algn="just">
              <a:defRPr/>
            </a:pPr>
            <a:r>
              <a:rPr lang="en-US" sz="3500" dirty="0">
                <a:solidFill>
                  <a:schemeClr val="accent1"/>
                </a:solidFill>
              </a:rPr>
              <a:t>Assigning some value to the variable at time of creation of variable is known as variable initialization.</a:t>
            </a:r>
          </a:p>
          <a:p>
            <a:pPr algn="just" eaLnBrk="1" hangingPunct="1">
              <a:buFontTx/>
              <a:buNone/>
              <a:defRPr/>
            </a:pPr>
            <a:r>
              <a:rPr lang="en-US" dirty="0"/>
              <a:t>    </a:t>
            </a:r>
            <a:r>
              <a:rPr lang="en-US" sz="2400" dirty="0">
                <a:solidFill>
                  <a:srgbClr val="C00000"/>
                </a:solidFill>
                <a:latin typeface="Courier New" pitchFamily="49" charset="0"/>
                <a:cs typeface="Courier New" pitchFamily="49" charset="0"/>
              </a:rPr>
              <a:t>datatype variable_name =  value;</a:t>
            </a:r>
          </a:p>
          <a:p>
            <a:pPr algn="just" eaLnBrk="1" hangingPunct="1">
              <a:buFontTx/>
              <a:buNone/>
              <a:defRPr/>
            </a:pPr>
            <a:endParaRPr lang="en-US" sz="1000" dirty="0"/>
          </a:p>
          <a:p>
            <a:pPr algn="just" eaLnBrk="1" hangingPunct="1">
              <a:buFontTx/>
              <a:buNone/>
              <a:defRPr/>
            </a:pPr>
            <a:r>
              <a:rPr lang="en-US" dirty="0"/>
              <a:t>	</a:t>
            </a:r>
          </a:p>
          <a:p>
            <a:pPr algn="just" eaLnBrk="1" hangingPunct="1">
              <a:defRPr/>
            </a:pPr>
            <a:endParaRPr lang="en-US" dirty="0"/>
          </a:p>
          <a:p>
            <a:pPr eaLnBrk="1" hangingPunct="1">
              <a:defRPr/>
            </a:pPr>
            <a:endParaRPr lang="en-US" dirty="0"/>
          </a:p>
        </p:txBody>
      </p:sp>
      <p:grpSp>
        <p:nvGrpSpPr>
          <p:cNvPr id="8" name="Group 7"/>
          <p:cNvGrpSpPr/>
          <p:nvPr/>
        </p:nvGrpSpPr>
        <p:grpSpPr>
          <a:xfrm>
            <a:off x="1143000" y="4648200"/>
            <a:ext cx="6324600" cy="1388506"/>
            <a:chOff x="1143000" y="4343400"/>
            <a:chExt cx="6324600" cy="1693306"/>
          </a:xfrm>
        </p:grpSpPr>
        <p:sp>
          <p:nvSpPr>
            <p:cNvPr id="7" name="Rounded Rectangle 6"/>
            <p:cNvSpPr/>
            <p:nvPr/>
          </p:nvSpPr>
          <p:spPr>
            <a:xfrm>
              <a:off x="1635874" y="4836361"/>
              <a:ext cx="5831726" cy="120034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just">
                <a:defRPr/>
              </a:pPr>
              <a:r>
                <a:rPr lang="en-US" dirty="0"/>
                <a:t>Example:  int radius= 15;</a:t>
              </a:r>
            </a:p>
            <a:p>
              <a:pPr algn="just">
                <a:defRPr/>
              </a:pPr>
              <a:r>
                <a:rPr lang="en-US" dirty="0"/>
                <a:t>	float pi = 3.14;</a:t>
              </a:r>
            </a:p>
            <a:p>
              <a:pPr algn="just">
                <a:defRPr/>
              </a:pPr>
              <a:r>
                <a:rPr lang="en-US" dirty="0"/>
                <a:t>	char grade = ‘A’;</a:t>
              </a:r>
            </a:p>
          </p:txBody>
        </p:sp>
        <p:pic>
          <p:nvPicPr>
            <p:cNvPr id="11" name="Picture 2" descr="C:\Program Files (x86)\Microsoft Office\MEDIA\CAGCAT10\j0299125.wmf"/>
            <p:cNvPicPr>
              <a:picLocks noChangeAspect="1" noChangeArrowheads="1"/>
            </p:cNvPicPr>
            <p:nvPr/>
          </p:nvPicPr>
          <p:blipFill>
            <a:blip r:embed="rId4"/>
            <a:srcRect/>
            <a:stretch>
              <a:fillRect/>
            </a:stretch>
          </p:blipFill>
          <p:spPr bwMode="auto">
            <a:xfrm>
              <a:off x="1143000" y="4343400"/>
              <a:ext cx="685800" cy="702706"/>
            </a:xfrm>
            <a:prstGeom prst="rect">
              <a:avLst/>
            </a:prstGeom>
            <a:noFill/>
          </p:spPr>
        </p:pic>
      </p:grpSp>
    </p:spTree>
    <p:extLst>
      <p:ext uri="{BB962C8B-B14F-4D97-AF65-F5344CB8AC3E}">
        <p14:creationId xmlns:p14="http://schemas.microsoft.com/office/powerpoint/2010/main" val="3985500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b="1" dirty="0"/>
              <a:t>Q4(Output)</a:t>
            </a:r>
          </a:p>
        </p:txBody>
      </p:sp>
      <p:sp>
        <p:nvSpPr>
          <p:cNvPr id="3" name="Content Placeholder 2"/>
          <p:cNvSpPr>
            <a:spLocks noGrp="1"/>
          </p:cNvSpPr>
          <p:nvPr>
            <p:ph idx="1"/>
          </p:nvPr>
        </p:nvSpPr>
        <p:spPr>
          <a:xfrm>
            <a:off x="628650" y="1371600"/>
            <a:ext cx="7886700" cy="4805363"/>
          </a:xfrm>
        </p:spPr>
        <p:txBody>
          <a:bodyPr>
            <a:normAutofit fontScale="70000" lnSpcReduction="20000"/>
          </a:bodyPr>
          <a:lstStyle/>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int</a:t>
            </a:r>
            <a:r>
              <a:rPr lang="en-IN" dirty="0"/>
              <a:t> a[]={1,2,3,4};</a:t>
            </a:r>
          </a:p>
          <a:p>
            <a:pPr marL="0" indent="0">
              <a:buNone/>
            </a:pPr>
            <a:r>
              <a:rPr lang="en-IN" dirty="0"/>
              <a:t>     </a:t>
            </a:r>
            <a:r>
              <a:rPr lang="en-IN" dirty="0" err="1"/>
              <a:t>int</a:t>
            </a:r>
            <a:r>
              <a:rPr lang="en-IN" dirty="0"/>
              <a:t> *p=a;</a:t>
            </a:r>
          </a:p>
          <a:p>
            <a:pPr marL="0" indent="0">
              <a:buNone/>
            </a:pPr>
            <a:r>
              <a:rPr lang="en-IN" dirty="0"/>
              <a:t>     *(p+1)=*(p+2);</a:t>
            </a:r>
          </a:p>
          <a:p>
            <a:pPr marL="0" indent="0">
              <a:buNone/>
            </a:pPr>
            <a:r>
              <a:rPr lang="en-IN" dirty="0"/>
              <a:t>     </a:t>
            </a:r>
            <a:r>
              <a:rPr lang="en-IN" dirty="0" err="1"/>
              <a:t>printf</a:t>
            </a:r>
            <a:r>
              <a:rPr lang="en-IN" dirty="0"/>
              <a:t>("\</a:t>
            </a:r>
            <a:r>
              <a:rPr lang="en-IN" dirty="0" err="1"/>
              <a:t>n%d</a:t>
            </a:r>
            <a:r>
              <a:rPr lang="en-IN" dirty="0"/>
              <a:t>",a[2]);</a:t>
            </a:r>
          </a:p>
          <a:p>
            <a:pPr marL="0" indent="0">
              <a:buNone/>
            </a:pPr>
            <a:r>
              <a:rPr lang="en-IN" dirty="0"/>
              <a:t>     return 0;</a:t>
            </a:r>
          </a:p>
          <a:p>
            <a:pPr marL="0" indent="0">
              <a:buNone/>
            </a:pPr>
            <a:r>
              <a:rPr lang="en-IN" dirty="0"/>
              <a:t>}</a:t>
            </a:r>
          </a:p>
          <a:p>
            <a:pPr marL="0" indent="0">
              <a:buNone/>
            </a:pPr>
            <a:r>
              <a:rPr lang="en-IN" dirty="0"/>
              <a:t>A. 3</a:t>
            </a:r>
          </a:p>
          <a:p>
            <a:pPr marL="0" indent="0">
              <a:buNone/>
            </a:pPr>
            <a:r>
              <a:rPr lang="en-IN" dirty="0"/>
              <a:t>B. 2</a:t>
            </a:r>
          </a:p>
          <a:p>
            <a:pPr marL="0" indent="0">
              <a:buNone/>
            </a:pPr>
            <a:r>
              <a:rPr lang="en-IN" dirty="0"/>
              <a:t>C. Compile time error</a:t>
            </a:r>
          </a:p>
          <a:p>
            <a:pPr marL="0" indent="0">
              <a:buNone/>
            </a:pPr>
            <a:r>
              <a:rPr lang="en-IN" dirty="0"/>
              <a:t>D. 0</a:t>
            </a:r>
          </a:p>
          <a:p>
            <a:endParaRPr lang="en-IN" dirty="0"/>
          </a:p>
        </p:txBody>
      </p:sp>
    </p:spTree>
    <p:extLst>
      <p:ext uri="{BB962C8B-B14F-4D97-AF65-F5344CB8AC3E}">
        <p14:creationId xmlns:p14="http://schemas.microsoft.com/office/powerpoint/2010/main" val="57248048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b="1" dirty="0"/>
              <a:t>Q5(Output)</a:t>
            </a:r>
          </a:p>
        </p:txBody>
      </p:sp>
      <p:sp>
        <p:nvSpPr>
          <p:cNvPr id="3" name="Content Placeholder 2"/>
          <p:cNvSpPr>
            <a:spLocks noGrp="1"/>
          </p:cNvSpPr>
          <p:nvPr>
            <p:ph idx="1"/>
          </p:nvPr>
        </p:nvSpPr>
        <p:spPr>
          <a:xfrm>
            <a:off x="628650" y="1524000"/>
            <a:ext cx="7886700" cy="4652963"/>
          </a:xfrm>
        </p:spPr>
        <p:txBody>
          <a:bodyPr>
            <a:normAutofit fontScale="70000" lnSpcReduction="20000"/>
          </a:bodyPr>
          <a:lstStyle/>
          <a:p>
            <a:pPr marL="0" indent="0">
              <a:buNone/>
            </a:pPr>
            <a:r>
              <a:rPr lang="en-IN" dirty="0"/>
              <a:t>#include&lt;</a:t>
            </a:r>
            <a:r>
              <a:rPr lang="en-IN" dirty="0" err="1"/>
              <a:t>stdio.h</a:t>
            </a:r>
            <a:r>
              <a:rPr lang="en-IN" dirty="0"/>
              <a:t>&gt;</a:t>
            </a:r>
          </a:p>
          <a:p>
            <a:pPr marL="0" indent="0">
              <a:buNone/>
            </a:pPr>
            <a:r>
              <a:rPr lang="en-IN" dirty="0" err="1"/>
              <a:t>int</a:t>
            </a:r>
            <a:r>
              <a:rPr lang="en-IN" dirty="0"/>
              <a:t> main()</a:t>
            </a:r>
          </a:p>
          <a:p>
            <a:pPr marL="0" indent="0">
              <a:buNone/>
            </a:pPr>
            <a:r>
              <a:rPr lang="en-IN" dirty="0"/>
              <a:t>{</a:t>
            </a:r>
          </a:p>
          <a:p>
            <a:pPr marL="0" indent="0">
              <a:buNone/>
            </a:pPr>
            <a:r>
              <a:rPr lang="en-IN" dirty="0"/>
              <a:t>     </a:t>
            </a:r>
            <a:r>
              <a:rPr lang="en-IN" dirty="0" err="1"/>
              <a:t>int</a:t>
            </a:r>
            <a:r>
              <a:rPr lang="en-IN" dirty="0"/>
              <a:t> a[]={1,2,3,4};</a:t>
            </a:r>
          </a:p>
          <a:p>
            <a:pPr marL="0" indent="0">
              <a:buNone/>
            </a:pPr>
            <a:r>
              <a:rPr lang="en-IN" dirty="0"/>
              <a:t>     </a:t>
            </a:r>
            <a:r>
              <a:rPr lang="en-IN" dirty="0" err="1"/>
              <a:t>int</a:t>
            </a:r>
            <a:r>
              <a:rPr lang="en-IN" dirty="0"/>
              <a:t> *p=</a:t>
            </a:r>
            <a:r>
              <a:rPr lang="en-IN" dirty="0" err="1"/>
              <a:t>a,x</a:t>
            </a:r>
            <a:r>
              <a:rPr lang="en-IN" dirty="0"/>
              <a:t>;</a:t>
            </a:r>
          </a:p>
          <a:p>
            <a:pPr marL="0" indent="0">
              <a:buNone/>
            </a:pPr>
            <a:r>
              <a:rPr lang="en-IN" dirty="0"/>
              <a:t>     x=*p++;</a:t>
            </a:r>
          </a:p>
          <a:p>
            <a:pPr marL="0" indent="0">
              <a:buNone/>
            </a:pPr>
            <a:r>
              <a:rPr lang="en-IN" dirty="0"/>
              <a:t>     </a:t>
            </a:r>
            <a:r>
              <a:rPr lang="en-IN" dirty="0" err="1"/>
              <a:t>printf</a:t>
            </a:r>
            <a:r>
              <a:rPr lang="en-IN" dirty="0"/>
              <a:t>("\</a:t>
            </a:r>
            <a:r>
              <a:rPr lang="en-IN" dirty="0" err="1"/>
              <a:t>n%d</a:t>
            </a:r>
            <a:r>
              <a:rPr lang="en-IN" dirty="0"/>
              <a:t> %</a:t>
            </a:r>
            <a:r>
              <a:rPr lang="en-IN" dirty="0" err="1"/>
              <a:t>d",x</a:t>
            </a:r>
            <a:r>
              <a:rPr lang="en-IN" dirty="0"/>
              <a:t>,*p);</a:t>
            </a:r>
          </a:p>
          <a:p>
            <a:pPr marL="0" indent="0">
              <a:buNone/>
            </a:pPr>
            <a:r>
              <a:rPr lang="en-IN" dirty="0"/>
              <a:t>     return 0;</a:t>
            </a:r>
          </a:p>
          <a:p>
            <a:pPr marL="0" indent="0">
              <a:buNone/>
            </a:pPr>
            <a:r>
              <a:rPr lang="en-IN" dirty="0"/>
              <a:t>}</a:t>
            </a:r>
          </a:p>
          <a:p>
            <a:pPr marL="0" indent="0">
              <a:buNone/>
            </a:pPr>
            <a:r>
              <a:rPr lang="en-IN" dirty="0"/>
              <a:t>A. 1 2</a:t>
            </a:r>
          </a:p>
          <a:p>
            <a:pPr marL="0" indent="0">
              <a:buNone/>
            </a:pPr>
            <a:r>
              <a:rPr lang="en-IN" dirty="0"/>
              <a:t>B. 2 2</a:t>
            </a:r>
          </a:p>
          <a:p>
            <a:pPr marL="0" indent="0">
              <a:buNone/>
            </a:pPr>
            <a:r>
              <a:rPr lang="en-IN" dirty="0"/>
              <a:t>C. 1 1</a:t>
            </a:r>
          </a:p>
          <a:p>
            <a:pPr marL="0" indent="0">
              <a:buNone/>
            </a:pPr>
            <a:r>
              <a:rPr lang="en-IN" dirty="0"/>
              <a:t>D. Compile time error</a:t>
            </a:r>
          </a:p>
        </p:txBody>
      </p:sp>
    </p:spTree>
    <p:extLst>
      <p:ext uri="{BB962C8B-B14F-4D97-AF65-F5344CB8AC3E}">
        <p14:creationId xmlns:p14="http://schemas.microsoft.com/office/powerpoint/2010/main" val="67560507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8229600" cy="762000"/>
          </a:xfrm>
        </p:spPr>
        <p:txBody>
          <a:bodyPr>
            <a:normAutofit/>
          </a:bodyPr>
          <a:lstStyle/>
          <a:p>
            <a:r>
              <a:rPr lang="en-US" dirty="0"/>
              <a:t>CSE101-Lec#21</a:t>
            </a:r>
          </a:p>
        </p:txBody>
      </p:sp>
      <p:sp>
        <p:nvSpPr>
          <p:cNvPr id="3" name="Content Placeholder 2"/>
          <p:cNvSpPr>
            <a:spLocks noGrp="1"/>
          </p:cNvSpPr>
          <p:nvPr>
            <p:ph idx="1"/>
          </p:nvPr>
        </p:nvSpPr>
        <p:spPr>
          <a:xfrm>
            <a:off x="457200" y="2438400"/>
            <a:ext cx="8229600" cy="3687763"/>
          </a:xfrm>
        </p:spPr>
        <p:txBody>
          <a:bodyPr>
            <a:normAutofit/>
          </a:bodyPr>
          <a:lstStyle/>
          <a:p>
            <a:pPr marL="0" indent="0" algn="ctr">
              <a:buNone/>
            </a:pPr>
            <a:r>
              <a:rPr lang="en-US" sz="4400" dirty="0"/>
              <a:t>Dynamic memory management</a:t>
            </a:r>
            <a:endParaRPr lang="en-US" sz="4400" dirty="0">
              <a:latin typeface="Courier New" pitchFamily="49" charset="0"/>
              <a:cs typeface="Courier New" pitchFamily="49" charset="0"/>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Dynamic Memory Allocation</a:t>
            </a:r>
          </a:p>
        </p:txBody>
      </p:sp>
      <p:sp>
        <p:nvSpPr>
          <p:cNvPr id="3" name="Content Placeholder 2"/>
          <p:cNvSpPr>
            <a:spLocks noGrp="1"/>
          </p:cNvSpPr>
          <p:nvPr>
            <p:ph idx="1"/>
          </p:nvPr>
        </p:nvSpPr>
        <p:spPr/>
        <p:txBody>
          <a:bodyPr>
            <a:normAutofit fontScale="92500" lnSpcReduction="10000"/>
          </a:bodyPr>
          <a:lstStyle/>
          <a:p>
            <a:r>
              <a:rPr lang="en-IN" dirty="0"/>
              <a:t>The statement:</a:t>
            </a:r>
          </a:p>
          <a:p>
            <a:pPr>
              <a:buNone/>
            </a:pPr>
            <a:r>
              <a:rPr lang="en-IN" dirty="0"/>
              <a:t>			</a:t>
            </a:r>
            <a:r>
              <a:rPr lang="en-IN" dirty="0">
                <a:latin typeface="Courier New" pitchFamily="49" charset="0"/>
                <a:cs typeface="Courier New" pitchFamily="49" charset="0"/>
              </a:rPr>
              <a:t>int marks[100];</a:t>
            </a:r>
          </a:p>
          <a:p>
            <a:pPr>
              <a:buNone/>
            </a:pPr>
            <a:r>
              <a:rPr lang="en-IN" dirty="0"/>
              <a:t>    allocates block of memory to 100 elements of type int and memory is also contiguous. If one </a:t>
            </a:r>
            <a:r>
              <a:rPr lang="en-IN" dirty="0">
                <a:latin typeface="Courier New" pitchFamily="49" charset="0"/>
                <a:cs typeface="Courier New" pitchFamily="49" charset="0"/>
              </a:rPr>
              <a:t>int</a:t>
            </a:r>
            <a:r>
              <a:rPr lang="en-IN" dirty="0"/>
              <a:t> requires 4 bytes of memory , a total of 400 bytes are allocated.</a:t>
            </a:r>
          </a:p>
          <a:p>
            <a:pPr>
              <a:buNone/>
            </a:pPr>
            <a:r>
              <a:rPr lang="en-IN" dirty="0"/>
              <a:t>Why this approach of declaring array is not useful?</a:t>
            </a:r>
          </a:p>
          <a:p>
            <a:r>
              <a:rPr lang="en-IN" dirty="0"/>
              <a:t>This may lead to wastage of memory if all allocated memory is not utilized. </a:t>
            </a:r>
          </a:p>
          <a:p>
            <a:endParaRPr lang="en-IN" dirty="0"/>
          </a:p>
          <a:p>
            <a:pPr>
              <a:buNone/>
            </a:pPr>
            <a:endParaRPr lang="en-IN" dirty="0"/>
          </a:p>
        </p:txBody>
      </p:sp>
    </p:spTree>
    <p:extLst>
      <p:ext uri="{BB962C8B-B14F-4D97-AF65-F5344CB8AC3E}">
        <p14:creationId xmlns:p14="http://schemas.microsoft.com/office/powerpoint/2010/main" val="373492297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p:cNvSpPr>
            <a:spLocks noGrp="1"/>
          </p:cNvSpPr>
          <p:nvPr>
            <p:ph idx="1"/>
          </p:nvPr>
        </p:nvSpPr>
        <p:spPr>
          <a:xfrm>
            <a:off x="457200" y="1295400"/>
            <a:ext cx="8229600" cy="4678362"/>
          </a:xfrm>
        </p:spPr>
        <p:txBody>
          <a:bodyPr/>
          <a:lstStyle/>
          <a:p>
            <a:pPr eaLnBrk="1" hangingPunct="1"/>
            <a:r>
              <a:rPr lang="en-IN" sz="2400" dirty="0"/>
              <a:t>Dynamic memory allocation allows a program to obtain more memory space, while running or to release space when no space is required.</a:t>
            </a:r>
          </a:p>
          <a:p>
            <a:pPr eaLnBrk="1" hangingPunct="1"/>
            <a:r>
              <a:rPr lang="en-IN" sz="2400" dirty="0"/>
              <a:t>There are 4 library functions under "</a:t>
            </a:r>
            <a:r>
              <a:rPr lang="en-IN" sz="2400" b="1" dirty="0" err="1"/>
              <a:t>stdlib.h</a:t>
            </a:r>
            <a:r>
              <a:rPr lang="en-IN" sz="2400" dirty="0"/>
              <a:t>" for dynamic memory allocation.</a:t>
            </a:r>
          </a:p>
        </p:txBody>
      </p:sp>
      <p:graphicFrame>
        <p:nvGraphicFramePr>
          <p:cNvPr id="4" name="Table 3"/>
          <p:cNvGraphicFramePr>
            <a:graphicFrameLocks noGrp="1"/>
          </p:cNvGraphicFramePr>
          <p:nvPr/>
        </p:nvGraphicFramePr>
        <p:xfrm>
          <a:off x="914400" y="3352800"/>
          <a:ext cx="7929562" cy="2651973"/>
        </p:xfrm>
        <a:graphic>
          <a:graphicData uri="http://schemas.openxmlformats.org/drawingml/2006/table">
            <a:tbl>
              <a:tblPr firstRow="1" bandRow="1">
                <a:tableStyleId>{073A0DAA-6AF3-43AB-8588-CEC1D06C72B9}</a:tableStyleId>
              </a:tblPr>
              <a:tblGrid>
                <a:gridCol w="1714500">
                  <a:extLst>
                    <a:ext uri="{9D8B030D-6E8A-4147-A177-3AD203B41FA5}">
                      <a16:colId xmlns:a16="http://schemas.microsoft.com/office/drawing/2014/main" val="20000"/>
                    </a:ext>
                  </a:extLst>
                </a:gridCol>
                <a:gridCol w="6215062">
                  <a:extLst>
                    <a:ext uri="{9D8B030D-6E8A-4147-A177-3AD203B41FA5}">
                      <a16:colId xmlns:a16="http://schemas.microsoft.com/office/drawing/2014/main" val="20001"/>
                    </a:ext>
                  </a:extLst>
                </a:gridCol>
              </a:tblGrid>
              <a:tr h="457317">
                <a:tc>
                  <a:txBody>
                    <a:bodyPr/>
                    <a:lstStyle/>
                    <a:p>
                      <a:r>
                        <a:rPr lang="en-IN" sz="2400" dirty="0"/>
                        <a:t>Function</a:t>
                      </a:r>
                      <a:endParaRPr lang="en-IN" sz="2400" b="1" dirty="0"/>
                    </a:p>
                  </a:txBody>
                  <a:tcPr marL="91439" marR="91439" marT="45732" marB="45732" anchor="ctr"/>
                </a:tc>
                <a:tc>
                  <a:txBody>
                    <a:bodyPr/>
                    <a:lstStyle/>
                    <a:p>
                      <a:r>
                        <a:rPr lang="en-IN" sz="2400" dirty="0"/>
                        <a:t>Use of Function </a:t>
                      </a:r>
                      <a:endParaRPr lang="en-IN" sz="2400" b="1" dirty="0"/>
                    </a:p>
                  </a:txBody>
                  <a:tcPr marL="91439" marR="91439" marT="45732" marB="45732" anchor="ctr"/>
                </a:tc>
                <a:extLst>
                  <a:ext uri="{0D108BD9-81ED-4DB2-BD59-A6C34878D82A}">
                    <a16:rowId xmlns:a16="http://schemas.microsoft.com/office/drawing/2014/main" val="10000"/>
                  </a:ext>
                </a:extLst>
              </a:tr>
              <a:tr h="640244">
                <a:tc>
                  <a:txBody>
                    <a:bodyPr/>
                    <a:lstStyle/>
                    <a:p>
                      <a:r>
                        <a:rPr lang="en-IN" sz="2000" dirty="0" err="1"/>
                        <a:t>malloc</a:t>
                      </a:r>
                      <a:r>
                        <a:rPr lang="en-IN" sz="2000" dirty="0"/>
                        <a:t>()</a:t>
                      </a:r>
                    </a:p>
                  </a:txBody>
                  <a:tcPr marL="91439" marR="91439" marT="45732" marB="45732"/>
                </a:tc>
                <a:tc>
                  <a:txBody>
                    <a:bodyPr/>
                    <a:lstStyle/>
                    <a:p>
                      <a:r>
                        <a:rPr lang="en-IN" sz="2000" dirty="0"/>
                        <a:t>Allocates requested size of bytes and returns a pointer first byte of allocated space</a:t>
                      </a:r>
                    </a:p>
                  </a:txBody>
                  <a:tcPr marL="91439" marR="91439" marT="45732" marB="45732"/>
                </a:tc>
                <a:extLst>
                  <a:ext uri="{0D108BD9-81ED-4DB2-BD59-A6C34878D82A}">
                    <a16:rowId xmlns:a16="http://schemas.microsoft.com/office/drawing/2014/main" val="10001"/>
                  </a:ext>
                </a:extLst>
              </a:tr>
              <a:tr h="640244">
                <a:tc>
                  <a:txBody>
                    <a:bodyPr/>
                    <a:lstStyle/>
                    <a:p>
                      <a:r>
                        <a:rPr lang="en-IN" sz="2000" dirty="0" err="1"/>
                        <a:t>calloc</a:t>
                      </a:r>
                      <a:r>
                        <a:rPr lang="en-IN" sz="2000" dirty="0"/>
                        <a:t>()</a:t>
                      </a:r>
                    </a:p>
                  </a:txBody>
                  <a:tcPr marL="91439" marR="91439" marT="45732" marB="45732"/>
                </a:tc>
                <a:tc>
                  <a:txBody>
                    <a:bodyPr/>
                    <a:lstStyle/>
                    <a:p>
                      <a:r>
                        <a:rPr lang="en-IN" sz="2000" dirty="0"/>
                        <a:t>Allocates space for an array elements, initializes to zero and then returns a pointer to memory</a:t>
                      </a:r>
                    </a:p>
                  </a:txBody>
                  <a:tcPr marL="91439" marR="91439" marT="45732" marB="45732"/>
                </a:tc>
                <a:extLst>
                  <a:ext uri="{0D108BD9-81ED-4DB2-BD59-A6C34878D82A}">
                    <a16:rowId xmlns:a16="http://schemas.microsoft.com/office/drawing/2014/main" val="10002"/>
                  </a:ext>
                </a:extLst>
              </a:tr>
              <a:tr h="370935">
                <a:tc>
                  <a:txBody>
                    <a:bodyPr/>
                    <a:lstStyle/>
                    <a:p>
                      <a:r>
                        <a:rPr lang="en-IN" sz="2000" dirty="0"/>
                        <a:t>free()</a:t>
                      </a:r>
                    </a:p>
                  </a:txBody>
                  <a:tcPr marL="91439" marR="91439" marT="45732" marB="45732"/>
                </a:tc>
                <a:tc>
                  <a:txBody>
                    <a:bodyPr/>
                    <a:lstStyle/>
                    <a:p>
                      <a:r>
                        <a:rPr lang="en-IN" sz="2000" dirty="0" err="1"/>
                        <a:t>deallocate</a:t>
                      </a:r>
                      <a:r>
                        <a:rPr lang="en-IN" sz="2000" dirty="0"/>
                        <a:t> the previously allocated space</a:t>
                      </a:r>
                    </a:p>
                  </a:txBody>
                  <a:tcPr marL="91439" marR="91439" marT="45732" marB="45732"/>
                </a:tc>
                <a:extLst>
                  <a:ext uri="{0D108BD9-81ED-4DB2-BD59-A6C34878D82A}">
                    <a16:rowId xmlns:a16="http://schemas.microsoft.com/office/drawing/2014/main" val="10003"/>
                  </a:ext>
                </a:extLst>
              </a:tr>
              <a:tr h="370935">
                <a:tc>
                  <a:txBody>
                    <a:bodyPr/>
                    <a:lstStyle/>
                    <a:p>
                      <a:r>
                        <a:rPr lang="en-IN" sz="2000" dirty="0" err="1"/>
                        <a:t>realloc</a:t>
                      </a:r>
                      <a:r>
                        <a:rPr lang="en-IN" sz="2000" dirty="0"/>
                        <a:t>()</a:t>
                      </a:r>
                    </a:p>
                  </a:txBody>
                  <a:tcPr marL="91439" marR="91439" marT="45732" marB="45732"/>
                </a:tc>
                <a:tc>
                  <a:txBody>
                    <a:bodyPr/>
                    <a:lstStyle/>
                    <a:p>
                      <a:r>
                        <a:rPr lang="en-IN" sz="2000" dirty="0"/>
                        <a:t>Change the size of previously allocated space</a:t>
                      </a:r>
                    </a:p>
                  </a:txBody>
                  <a:tcPr marL="91439" marR="91439" marT="45732" marB="45732"/>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5660961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latin typeface="Courier New" pitchFamily="49" charset="0"/>
                <a:cs typeface="Courier New" pitchFamily="49" charset="0"/>
              </a:rPr>
              <a:t>malloc</a:t>
            </a:r>
            <a:r>
              <a:rPr lang="en-IN" dirty="0">
                <a:latin typeface="Courier New" pitchFamily="49" charset="0"/>
                <a:cs typeface="Courier New" pitchFamily="49" charset="0"/>
              </a:rPr>
              <a:t>()</a:t>
            </a:r>
            <a:endParaRPr lang="en-US" dirty="0">
              <a:latin typeface="Courier New" pitchFamily="49" charset="0"/>
              <a:cs typeface="Courier New" pitchFamily="49" charset="0"/>
            </a:endParaRPr>
          </a:p>
        </p:txBody>
      </p:sp>
      <p:sp>
        <p:nvSpPr>
          <p:cNvPr id="3" name="Content Placeholder 2"/>
          <p:cNvSpPr>
            <a:spLocks noGrp="1"/>
          </p:cNvSpPr>
          <p:nvPr>
            <p:ph idx="1"/>
          </p:nvPr>
        </p:nvSpPr>
        <p:spPr>
          <a:xfrm>
            <a:off x="457200" y="1600200"/>
            <a:ext cx="8229600" cy="4648200"/>
          </a:xfrm>
        </p:spPr>
        <p:txBody>
          <a:bodyPr>
            <a:normAutofit/>
          </a:bodyPr>
          <a:lstStyle/>
          <a:p>
            <a:r>
              <a:rPr lang="en-IN" sz="2400" dirty="0"/>
              <a:t>The name </a:t>
            </a:r>
            <a:r>
              <a:rPr lang="en-IN" sz="2400" dirty="0" err="1"/>
              <a:t>malloc</a:t>
            </a:r>
            <a:r>
              <a:rPr lang="en-IN" sz="2400" dirty="0"/>
              <a:t> stands for "memory allocation".</a:t>
            </a:r>
          </a:p>
          <a:p>
            <a:r>
              <a:rPr lang="en-IN" sz="2400" dirty="0"/>
              <a:t>The </a:t>
            </a:r>
            <a:r>
              <a:rPr lang="en-IN" sz="2400" dirty="0" err="1">
                <a:latin typeface="Courier New" pitchFamily="49" charset="0"/>
                <a:cs typeface="Courier New" pitchFamily="49" charset="0"/>
              </a:rPr>
              <a:t>malloc</a:t>
            </a:r>
            <a:r>
              <a:rPr lang="en-IN" sz="2400" dirty="0">
                <a:latin typeface="Courier New" pitchFamily="49" charset="0"/>
                <a:cs typeface="Courier New" pitchFamily="49" charset="0"/>
              </a:rPr>
              <a:t>()</a:t>
            </a:r>
            <a:r>
              <a:rPr lang="en-IN" sz="2400" dirty="0"/>
              <a:t> function allocates a block of memory of specified size from the memory heap.</a:t>
            </a:r>
          </a:p>
          <a:p>
            <a:r>
              <a:rPr lang="en-IN" sz="2400" dirty="0"/>
              <a:t>Syntax:</a:t>
            </a:r>
          </a:p>
          <a:p>
            <a:pPr>
              <a:buNone/>
            </a:pPr>
            <a:r>
              <a:rPr lang="en-IN" sz="2400" dirty="0">
                <a:solidFill>
                  <a:srgbClr val="FF0000"/>
                </a:solidFill>
              </a:rPr>
              <a:t>		</a:t>
            </a:r>
            <a:r>
              <a:rPr lang="en-IN" sz="2400" dirty="0">
                <a:solidFill>
                  <a:srgbClr val="FF0000"/>
                </a:solidFill>
                <a:latin typeface="Courier New" pitchFamily="49" charset="0"/>
                <a:cs typeface="Courier New" pitchFamily="49" charset="0"/>
              </a:rPr>
              <a:t>void * </a:t>
            </a:r>
            <a:r>
              <a:rPr lang="en-IN" sz="2400" dirty="0" err="1">
                <a:solidFill>
                  <a:srgbClr val="FF0000"/>
                </a:solidFill>
                <a:latin typeface="Courier New" pitchFamily="49" charset="0"/>
                <a:cs typeface="Courier New" pitchFamily="49" charset="0"/>
              </a:rPr>
              <a:t>malloc</a:t>
            </a:r>
            <a:r>
              <a:rPr lang="en-IN" sz="2400" dirty="0">
                <a:solidFill>
                  <a:srgbClr val="FF0000"/>
                </a:solidFill>
                <a:latin typeface="Courier New" pitchFamily="49" charset="0"/>
                <a:cs typeface="Courier New" pitchFamily="49" charset="0"/>
              </a:rPr>
              <a:t>(size);</a:t>
            </a:r>
          </a:p>
          <a:p>
            <a:r>
              <a:rPr lang="en-US" sz="2400" dirty="0"/>
              <a:t>Here size is the number of bytes of storage to be allocated.</a:t>
            </a:r>
          </a:p>
          <a:p>
            <a:pPr>
              <a:buFont typeface="Arial"/>
              <a:buChar char="•"/>
            </a:pPr>
            <a:r>
              <a:rPr lang="en-IN" sz="2400" dirty="0"/>
              <a:t>If memory is allocated successfully , it returns a </a:t>
            </a:r>
            <a:r>
              <a:rPr lang="en-IN" sz="2400" b="1" dirty="0"/>
              <a:t>pointer to first location</a:t>
            </a:r>
            <a:r>
              <a:rPr lang="en-IN" sz="2400" dirty="0"/>
              <a:t> of newly allocated block of memory. </a:t>
            </a:r>
          </a:p>
          <a:p>
            <a:pPr>
              <a:buFont typeface="Arial"/>
              <a:buChar char="•"/>
            </a:pPr>
            <a:r>
              <a:rPr lang="en-IN" sz="2400" dirty="0"/>
              <a:t>If memory is not allocated i.e. no enough space exists for new block or some other reason, returns </a:t>
            </a:r>
            <a:r>
              <a:rPr lang="en-IN" sz="2400" b="1" dirty="0"/>
              <a:t>NULL</a:t>
            </a:r>
            <a:r>
              <a:rPr lang="en-IN" sz="2400" dirty="0"/>
              <a:t>.</a:t>
            </a:r>
            <a:endParaRPr lang="en-US" sz="2400" dirty="0"/>
          </a:p>
        </p:txBody>
      </p:sp>
    </p:spTree>
    <p:extLst>
      <p:ext uri="{BB962C8B-B14F-4D97-AF65-F5344CB8AC3E}">
        <p14:creationId xmlns:p14="http://schemas.microsoft.com/office/powerpoint/2010/main" val="199149526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err="1">
                <a:latin typeface="Courier New" pitchFamily="49" charset="0"/>
                <a:cs typeface="Courier New" pitchFamily="49" charset="0"/>
              </a:rPr>
              <a:t>malloc</a:t>
            </a:r>
            <a:r>
              <a:rPr lang="en-IN" dirty="0">
                <a:latin typeface="Courier New" pitchFamily="49" charset="0"/>
                <a:cs typeface="Courier New" pitchFamily="49" charset="0"/>
              </a:rPr>
              <a:t>()</a:t>
            </a:r>
            <a:endParaRPr lang="en-US" dirty="0"/>
          </a:p>
        </p:txBody>
      </p:sp>
      <p:sp>
        <p:nvSpPr>
          <p:cNvPr id="3" name="Content Placeholder 2"/>
          <p:cNvSpPr>
            <a:spLocks noGrp="1"/>
          </p:cNvSpPr>
          <p:nvPr>
            <p:ph idx="1"/>
          </p:nvPr>
        </p:nvSpPr>
        <p:spPr/>
        <p:txBody>
          <a:bodyPr>
            <a:normAutofit fontScale="77500" lnSpcReduction="20000"/>
          </a:bodyPr>
          <a:lstStyle/>
          <a:p>
            <a:r>
              <a:rPr lang="en-IN" dirty="0"/>
              <a:t>Return type of </a:t>
            </a:r>
            <a:r>
              <a:rPr lang="en-IN" dirty="0" err="1">
                <a:latin typeface="Courier New" pitchFamily="49" charset="0"/>
                <a:cs typeface="Courier New" pitchFamily="49" charset="0"/>
              </a:rPr>
              <a:t>malloc</a:t>
            </a:r>
            <a:r>
              <a:rPr lang="en-IN" dirty="0">
                <a:latin typeface="Courier New" pitchFamily="49" charset="0"/>
                <a:cs typeface="Courier New" pitchFamily="49" charset="0"/>
              </a:rPr>
              <a:t>()</a:t>
            </a:r>
            <a:r>
              <a:rPr lang="en-IN" dirty="0"/>
              <a:t> is void pointer , it has to be </a:t>
            </a:r>
            <a:r>
              <a:rPr lang="en-IN" b="1" dirty="0"/>
              <a:t>cast</a:t>
            </a:r>
            <a:r>
              <a:rPr lang="en-IN" dirty="0"/>
              <a:t> to the type of data being dealt with.</a:t>
            </a:r>
          </a:p>
          <a:p>
            <a:r>
              <a:rPr lang="en-IN" dirty="0"/>
              <a:t>memory allocated by </a:t>
            </a:r>
            <a:r>
              <a:rPr lang="en-IN" dirty="0" err="1">
                <a:latin typeface="Courier New" pitchFamily="49" charset="0"/>
                <a:cs typeface="Courier New" pitchFamily="49" charset="0"/>
              </a:rPr>
              <a:t>malloc</a:t>
            </a:r>
            <a:r>
              <a:rPr lang="en-IN" dirty="0">
                <a:latin typeface="Courier New" pitchFamily="49" charset="0"/>
                <a:cs typeface="Courier New" pitchFamily="49" charset="0"/>
              </a:rPr>
              <a:t>()</a:t>
            </a:r>
            <a:r>
              <a:rPr lang="en-IN" dirty="0"/>
              <a:t> by default contain the garbage values.</a:t>
            </a:r>
            <a:endParaRPr lang="en-US" dirty="0"/>
          </a:p>
          <a:p>
            <a:r>
              <a:rPr lang="en-US" dirty="0"/>
              <a:t>Example:</a:t>
            </a:r>
          </a:p>
          <a:p>
            <a:pPr>
              <a:buNone/>
            </a:pPr>
            <a:r>
              <a:rPr lang="en-US" dirty="0"/>
              <a:t>	</a:t>
            </a:r>
            <a:r>
              <a:rPr lang="en-IN" dirty="0" err="1">
                <a:solidFill>
                  <a:srgbClr val="C00000"/>
                </a:solidFill>
                <a:latin typeface="Courier New" pitchFamily="49" charset="0"/>
                <a:cs typeface="Courier New" pitchFamily="49" charset="0"/>
              </a:rPr>
              <a:t>int</a:t>
            </a:r>
            <a:r>
              <a:rPr lang="en-IN" dirty="0">
                <a:solidFill>
                  <a:srgbClr val="C00000"/>
                </a:solidFill>
                <a:latin typeface="Courier New" pitchFamily="49" charset="0"/>
                <a:cs typeface="Courier New" pitchFamily="49" charset="0"/>
              </a:rPr>
              <a:t> *p;</a:t>
            </a:r>
          </a:p>
          <a:p>
            <a:pPr>
              <a:buNone/>
            </a:pPr>
            <a:r>
              <a:rPr lang="en-IN" dirty="0">
                <a:solidFill>
                  <a:srgbClr val="C00000"/>
                </a:solidFill>
                <a:latin typeface="Courier New" pitchFamily="49" charset="0"/>
                <a:cs typeface="Courier New" pitchFamily="49" charset="0"/>
              </a:rPr>
              <a:t>	p=(</a:t>
            </a:r>
            <a:r>
              <a:rPr lang="en-IN" dirty="0" err="1">
                <a:solidFill>
                  <a:srgbClr val="C00000"/>
                </a:solidFill>
                <a:latin typeface="Courier New" pitchFamily="49" charset="0"/>
                <a:cs typeface="Courier New" pitchFamily="49" charset="0"/>
              </a:rPr>
              <a:t>int</a:t>
            </a:r>
            <a:r>
              <a:rPr lang="en-IN" dirty="0">
                <a:solidFill>
                  <a:srgbClr val="C00000"/>
                </a:solidFill>
                <a:latin typeface="Courier New" pitchFamily="49" charset="0"/>
                <a:cs typeface="Courier New" pitchFamily="49" charset="0"/>
              </a:rPr>
              <a:t>*)</a:t>
            </a:r>
            <a:r>
              <a:rPr lang="en-IN" dirty="0" err="1">
                <a:solidFill>
                  <a:srgbClr val="C00000"/>
                </a:solidFill>
                <a:latin typeface="Courier New" pitchFamily="49" charset="0"/>
                <a:cs typeface="Courier New" pitchFamily="49" charset="0"/>
              </a:rPr>
              <a:t>malloc</a:t>
            </a:r>
            <a:r>
              <a:rPr lang="en-IN" dirty="0">
                <a:solidFill>
                  <a:srgbClr val="C00000"/>
                </a:solidFill>
                <a:latin typeface="Courier New" pitchFamily="49" charset="0"/>
                <a:cs typeface="Courier New" pitchFamily="49" charset="0"/>
              </a:rPr>
              <a:t>(n*</a:t>
            </a:r>
            <a:r>
              <a:rPr lang="en-IN" dirty="0" err="1">
                <a:solidFill>
                  <a:srgbClr val="C00000"/>
                </a:solidFill>
                <a:latin typeface="Courier New" pitchFamily="49" charset="0"/>
                <a:cs typeface="Courier New" pitchFamily="49" charset="0"/>
              </a:rPr>
              <a:t>sizeof</a:t>
            </a:r>
            <a:r>
              <a:rPr lang="en-IN" dirty="0">
                <a:solidFill>
                  <a:srgbClr val="C00000"/>
                </a:solidFill>
                <a:latin typeface="Courier New" pitchFamily="49" charset="0"/>
                <a:cs typeface="Courier New" pitchFamily="49" charset="0"/>
              </a:rPr>
              <a:t>(</a:t>
            </a:r>
            <a:r>
              <a:rPr lang="en-IN" dirty="0" err="1">
                <a:solidFill>
                  <a:srgbClr val="C00000"/>
                </a:solidFill>
                <a:latin typeface="Courier New" pitchFamily="49" charset="0"/>
                <a:cs typeface="Courier New" pitchFamily="49" charset="0"/>
              </a:rPr>
              <a:t>int</a:t>
            </a:r>
            <a:r>
              <a:rPr lang="en-IN" dirty="0">
                <a:solidFill>
                  <a:srgbClr val="C00000"/>
                </a:solidFill>
                <a:latin typeface="Courier New" pitchFamily="49" charset="0"/>
                <a:cs typeface="Courier New" pitchFamily="49" charset="0"/>
              </a:rPr>
              <a:t>));</a:t>
            </a:r>
          </a:p>
          <a:p>
            <a:r>
              <a:rPr lang="en-US" dirty="0"/>
              <a:t>In the above example, p is </a:t>
            </a:r>
            <a:r>
              <a:rPr lang="en-US" b="1" dirty="0"/>
              <a:t>pointer</a:t>
            </a:r>
            <a:r>
              <a:rPr lang="en-US" dirty="0"/>
              <a:t> of type integer</a:t>
            </a:r>
          </a:p>
          <a:p>
            <a:r>
              <a:rPr lang="en-US" dirty="0">
                <a:latin typeface="Courier New" pitchFamily="49" charset="0"/>
                <a:cs typeface="Courier New" pitchFamily="49" charset="0"/>
              </a:rPr>
              <a:t>int*</a:t>
            </a:r>
            <a:r>
              <a:rPr lang="en-US" dirty="0"/>
              <a:t> tells to what type it will be pointing. </a:t>
            </a:r>
            <a:r>
              <a:rPr lang="en-US" dirty="0">
                <a:latin typeface="Courier New" pitchFamily="49" charset="0"/>
                <a:cs typeface="Courier New" pitchFamily="49" charset="0"/>
              </a:rPr>
              <a:t>int</a:t>
            </a:r>
            <a:r>
              <a:rPr lang="en-US" dirty="0"/>
              <a:t> tells that the </a:t>
            </a:r>
            <a:r>
              <a:rPr lang="en-IN" dirty="0" err="1">
                <a:latin typeface="Courier New" pitchFamily="49" charset="0"/>
                <a:cs typeface="Courier New" pitchFamily="49" charset="0"/>
              </a:rPr>
              <a:t>malloc</a:t>
            </a:r>
            <a:r>
              <a:rPr lang="en-IN" dirty="0">
                <a:latin typeface="Courier New" pitchFamily="49" charset="0"/>
                <a:cs typeface="Courier New" pitchFamily="49" charset="0"/>
              </a:rPr>
              <a:t>()</a:t>
            </a:r>
            <a:r>
              <a:rPr lang="en-US" dirty="0"/>
              <a:t> function is type casted to return the address of integer variable.</a:t>
            </a:r>
          </a:p>
          <a:p>
            <a:r>
              <a:rPr lang="en-US" dirty="0">
                <a:latin typeface="Courier New" pitchFamily="49" charset="0"/>
                <a:cs typeface="Courier New" pitchFamily="49" charset="0"/>
              </a:rPr>
              <a:t>n</a:t>
            </a:r>
            <a:r>
              <a:rPr lang="en-US" dirty="0"/>
              <a:t> is the number of elements</a:t>
            </a:r>
          </a:p>
        </p:txBody>
      </p:sp>
    </p:spTree>
    <p:extLst>
      <p:ext uri="{BB962C8B-B14F-4D97-AF65-F5344CB8AC3E}">
        <p14:creationId xmlns:p14="http://schemas.microsoft.com/office/powerpoint/2010/main" val="375431713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0800" y="685800"/>
            <a:ext cx="2362200" cy="5059362"/>
          </a:xfrm>
        </p:spPr>
        <p:txBody>
          <a:bodyPr anchor="t">
            <a:normAutofit/>
          </a:bodyPr>
          <a:lstStyle/>
          <a:p>
            <a:pPr algn="l"/>
            <a:r>
              <a:rPr lang="en-US" sz="2800" dirty="0">
                <a:solidFill>
                  <a:schemeClr val="accent1"/>
                </a:solidFill>
                <a:latin typeface="+mn-lt"/>
              </a:rPr>
              <a:t>Program to allocate memory to integers.</a:t>
            </a:r>
          </a:p>
        </p:txBody>
      </p:sp>
      <p:sp>
        <p:nvSpPr>
          <p:cNvPr id="3" name="Content Placeholder 2"/>
          <p:cNvSpPr>
            <a:spLocks noGrp="1"/>
          </p:cNvSpPr>
          <p:nvPr>
            <p:ph idx="1"/>
          </p:nvPr>
        </p:nvSpPr>
        <p:spPr>
          <a:xfrm>
            <a:off x="76200" y="685800"/>
            <a:ext cx="6324600" cy="5715000"/>
          </a:xfrm>
          <a:solidFill>
            <a:srgbClr val="FFE593"/>
          </a:solidFill>
          <a:ln>
            <a:solidFill>
              <a:srgbClr val="FFE593"/>
            </a:solidFill>
          </a:ln>
        </p:spPr>
        <p:txBody>
          <a:bodyPr>
            <a:noAutofit/>
          </a:bodyPr>
          <a:lstStyle/>
          <a:p>
            <a:pPr>
              <a:buNone/>
              <a:defRPr/>
            </a:pPr>
            <a:r>
              <a:rPr lang="en-IN" sz="1700" b="1" dirty="0">
                <a:solidFill>
                  <a:srgbClr val="0000FF"/>
                </a:solidFill>
                <a:latin typeface="Courier New" pitchFamily="49" charset="0"/>
                <a:cs typeface="Courier New" pitchFamily="49" charset="0"/>
              </a:rPr>
              <a:t>#include </a:t>
            </a:r>
            <a:r>
              <a:rPr lang="en-IN" sz="1700" b="1" dirty="0">
                <a:solidFill>
                  <a:schemeClr val="tx1"/>
                </a:solidFill>
                <a:latin typeface="Courier New" pitchFamily="49" charset="0"/>
                <a:cs typeface="Courier New" pitchFamily="49" charset="0"/>
              </a:rPr>
              <a:t>&lt;</a:t>
            </a:r>
            <a:r>
              <a:rPr lang="en-IN" sz="1700" b="1" dirty="0" err="1">
                <a:solidFill>
                  <a:schemeClr val="tx1"/>
                </a:solidFill>
                <a:latin typeface="Courier New" pitchFamily="49" charset="0"/>
                <a:cs typeface="Courier New" pitchFamily="49" charset="0"/>
              </a:rPr>
              <a:t>stdio.h</a:t>
            </a:r>
            <a:r>
              <a:rPr lang="en-IN" sz="1700" b="1" dirty="0">
                <a:solidFill>
                  <a:schemeClr val="tx1"/>
                </a:solidFill>
                <a:latin typeface="Courier New" pitchFamily="49" charset="0"/>
                <a:cs typeface="Courier New" pitchFamily="49" charset="0"/>
              </a:rPr>
              <a:t>&gt; </a:t>
            </a:r>
          </a:p>
          <a:p>
            <a:pPr>
              <a:buNone/>
              <a:defRPr/>
            </a:pPr>
            <a:r>
              <a:rPr lang="en-IN" sz="1700" b="1" dirty="0">
                <a:solidFill>
                  <a:srgbClr val="0000FF"/>
                </a:solidFill>
                <a:latin typeface="Courier New" pitchFamily="49" charset="0"/>
                <a:cs typeface="Courier New" pitchFamily="49" charset="0"/>
              </a:rPr>
              <a:t>#include </a:t>
            </a:r>
            <a:r>
              <a:rPr lang="en-IN" sz="1700" b="1" dirty="0">
                <a:solidFill>
                  <a:schemeClr val="tx1"/>
                </a:solidFill>
                <a:latin typeface="Courier New" pitchFamily="49" charset="0"/>
                <a:cs typeface="Courier New" pitchFamily="49" charset="0"/>
              </a:rPr>
              <a:t>&lt;</a:t>
            </a:r>
            <a:r>
              <a:rPr lang="en-IN" sz="1700" b="1" dirty="0" err="1">
                <a:solidFill>
                  <a:schemeClr val="tx1"/>
                </a:solidFill>
                <a:latin typeface="Courier New" pitchFamily="49" charset="0"/>
                <a:cs typeface="Courier New" pitchFamily="49" charset="0"/>
              </a:rPr>
              <a:t>stdlib.h</a:t>
            </a:r>
            <a:r>
              <a:rPr lang="en-IN" sz="1700" b="1" dirty="0">
                <a:solidFill>
                  <a:schemeClr val="tx1"/>
                </a:solidFill>
                <a:latin typeface="Courier New" pitchFamily="49" charset="0"/>
                <a:cs typeface="Courier New" pitchFamily="49" charset="0"/>
              </a:rPr>
              <a:t>&gt; /*required for dynamic memory*/</a:t>
            </a:r>
          </a:p>
          <a:p>
            <a:pPr>
              <a:buNone/>
              <a:defRPr/>
            </a:pPr>
            <a:r>
              <a:rPr lang="en-IN" sz="1700" b="1" dirty="0" err="1">
                <a:solidFill>
                  <a:srgbClr val="0000FF"/>
                </a:solidFill>
                <a:latin typeface="Courier New" pitchFamily="49" charset="0"/>
                <a:cs typeface="Courier New" pitchFamily="49" charset="0"/>
              </a:rPr>
              <a:t>int</a:t>
            </a:r>
            <a:r>
              <a:rPr lang="en-IN" sz="1700" b="1" dirty="0">
                <a:solidFill>
                  <a:schemeClr val="tx1"/>
                </a:solidFill>
                <a:latin typeface="Courier New" pitchFamily="49" charset="0"/>
                <a:cs typeface="Courier New" pitchFamily="49" charset="0"/>
              </a:rPr>
              <a:t> main() </a:t>
            </a:r>
          </a:p>
          <a:p>
            <a:pPr>
              <a:buNone/>
              <a:defRPr/>
            </a:pPr>
            <a:r>
              <a:rPr lang="en-IN" sz="1700" b="1" dirty="0">
                <a:solidFill>
                  <a:schemeClr val="tx1"/>
                </a:solidFill>
                <a:latin typeface="Courier New" pitchFamily="49" charset="0"/>
                <a:cs typeface="Courier New" pitchFamily="49" charset="0"/>
              </a:rPr>
              <a:t>{ </a:t>
            </a:r>
          </a:p>
          <a:p>
            <a:pPr>
              <a:buNone/>
              <a:defRPr/>
            </a:pPr>
            <a:r>
              <a:rPr lang="en-IN" sz="1700" b="1" dirty="0">
                <a:solidFill>
                  <a:schemeClr val="tx1"/>
                </a:solidFill>
                <a:latin typeface="Courier New" pitchFamily="49" charset="0"/>
                <a:cs typeface="Courier New" pitchFamily="49" charset="0"/>
              </a:rPr>
              <a:t> </a:t>
            </a:r>
            <a:r>
              <a:rPr lang="en-IN" sz="1700" b="1" dirty="0">
                <a:solidFill>
                  <a:srgbClr val="0000FF"/>
                </a:solidFill>
                <a:latin typeface="Courier New" pitchFamily="49" charset="0"/>
                <a:cs typeface="Courier New" pitchFamily="49" charset="0"/>
              </a:rPr>
              <a:t>int</a:t>
            </a:r>
            <a:r>
              <a:rPr lang="en-IN" sz="1700" b="1" dirty="0">
                <a:solidFill>
                  <a:schemeClr val="tx1"/>
                </a:solidFill>
                <a:latin typeface="Courier New" pitchFamily="49" charset="0"/>
                <a:cs typeface="Courier New" pitchFamily="49" charset="0"/>
              </a:rPr>
              <a:t> number, *</a:t>
            </a:r>
            <a:r>
              <a:rPr lang="en-IN" sz="1700" b="1" dirty="0" err="1">
                <a:solidFill>
                  <a:schemeClr val="tx1"/>
                </a:solidFill>
                <a:latin typeface="Courier New" pitchFamily="49" charset="0"/>
                <a:cs typeface="Courier New" pitchFamily="49" charset="0"/>
              </a:rPr>
              <a:t>ptr</a:t>
            </a:r>
            <a:r>
              <a:rPr lang="en-IN" sz="1700" b="1" dirty="0">
                <a:solidFill>
                  <a:schemeClr val="tx1"/>
                </a:solidFill>
                <a:latin typeface="Courier New" pitchFamily="49" charset="0"/>
                <a:cs typeface="Courier New" pitchFamily="49" charset="0"/>
              </a:rPr>
              <a:t>, </a:t>
            </a:r>
            <a:r>
              <a:rPr lang="en-IN" sz="1700" b="1" dirty="0" err="1">
                <a:solidFill>
                  <a:schemeClr val="tx1"/>
                </a:solidFill>
                <a:latin typeface="Courier New" pitchFamily="49" charset="0"/>
                <a:cs typeface="Courier New" pitchFamily="49" charset="0"/>
              </a:rPr>
              <a:t>i</a:t>
            </a:r>
            <a:r>
              <a:rPr lang="en-IN" sz="1700" b="1" dirty="0">
                <a:solidFill>
                  <a:schemeClr val="tx1"/>
                </a:solidFill>
                <a:latin typeface="Courier New" pitchFamily="49" charset="0"/>
                <a:cs typeface="Courier New" pitchFamily="49" charset="0"/>
              </a:rPr>
              <a:t>; </a:t>
            </a:r>
          </a:p>
          <a:p>
            <a:pPr>
              <a:buNone/>
              <a:defRPr/>
            </a:pPr>
            <a:r>
              <a:rPr lang="en-IN" sz="1700" b="1" dirty="0">
                <a:solidFill>
                  <a:schemeClr val="tx1"/>
                </a:solidFill>
                <a:latin typeface="Courier New" pitchFamily="49" charset="0"/>
                <a:cs typeface="Courier New" pitchFamily="49" charset="0"/>
              </a:rPr>
              <a:t> </a:t>
            </a:r>
            <a:r>
              <a:rPr lang="en-IN" sz="1700" b="1" dirty="0">
                <a:solidFill>
                  <a:srgbClr val="0000FF"/>
                </a:solidFill>
                <a:latin typeface="Courier New" pitchFamily="49" charset="0"/>
                <a:cs typeface="Courier New" pitchFamily="49" charset="0"/>
              </a:rPr>
              <a:t>printf</a:t>
            </a:r>
            <a:r>
              <a:rPr lang="en-IN" sz="1700" b="1" dirty="0">
                <a:solidFill>
                  <a:srgbClr val="00B050"/>
                </a:solidFill>
                <a:latin typeface="Courier New" pitchFamily="49" charset="0"/>
                <a:cs typeface="Courier New" pitchFamily="49" charset="0"/>
              </a:rPr>
              <a:t>("How many </a:t>
            </a:r>
            <a:r>
              <a:rPr lang="en-IN" sz="1700" b="1" dirty="0" err="1">
                <a:solidFill>
                  <a:srgbClr val="00B050"/>
                </a:solidFill>
                <a:latin typeface="Courier New" pitchFamily="49" charset="0"/>
                <a:cs typeface="Courier New" pitchFamily="49" charset="0"/>
              </a:rPr>
              <a:t>ints</a:t>
            </a:r>
            <a:r>
              <a:rPr lang="en-IN" sz="1700" b="1" dirty="0">
                <a:solidFill>
                  <a:srgbClr val="00B050"/>
                </a:solidFill>
                <a:latin typeface="Courier New" pitchFamily="49" charset="0"/>
                <a:cs typeface="Courier New" pitchFamily="49" charset="0"/>
              </a:rPr>
              <a:t> would you like store?"</a:t>
            </a:r>
            <a:r>
              <a:rPr lang="en-IN" sz="1700" b="1" dirty="0">
                <a:solidFill>
                  <a:schemeClr val="tx1"/>
                </a:solidFill>
                <a:latin typeface="Courier New" pitchFamily="49" charset="0"/>
                <a:cs typeface="Courier New" pitchFamily="49" charset="0"/>
              </a:rPr>
              <a:t>);</a:t>
            </a:r>
          </a:p>
          <a:p>
            <a:pPr>
              <a:buNone/>
              <a:defRPr/>
            </a:pPr>
            <a:r>
              <a:rPr lang="en-IN" sz="1700" b="1" dirty="0">
                <a:solidFill>
                  <a:schemeClr val="tx1"/>
                </a:solidFill>
                <a:latin typeface="Courier New" pitchFamily="49" charset="0"/>
                <a:cs typeface="Courier New" pitchFamily="49" charset="0"/>
              </a:rPr>
              <a:t> </a:t>
            </a:r>
            <a:r>
              <a:rPr lang="en-IN" sz="1700" b="1" dirty="0">
                <a:solidFill>
                  <a:srgbClr val="0000FF"/>
                </a:solidFill>
                <a:latin typeface="Courier New" pitchFamily="49" charset="0"/>
                <a:cs typeface="Courier New" pitchFamily="49" charset="0"/>
              </a:rPr>
              <a:t>scanf</a:t>
            </a:r>
            <a:r>
              <a:rPr lang="en-IN" sz="1700" b="1" dirty="0">
                <a:solidFill>
                  <a:schemeClr val="tx1"/>
                </a:solidFill>
                <a:latin typeface="Courier New" pitchFamily="49" charset="0"/>
                <a:cs typeface="Courier New" pitchFamily="49" charset="0"/>
              </a:rPr>
              <a:t>("%d", &amp;number); </a:t>
            </a:r>
          </a:p>
          <a:p>
            <a:pPr>
              <a:buNone/>
              <a:defRPr/>
            </a:pPr>
            <a:r>
              <a:rPr lang="en-IN" sz="1700" b="1" dirty="0">
                <a:solidFill>
                  <a:schemeClr val="tx1"/>
                </a:solidFill>
                <a:latin typeface="Courier New" pitchFamily="49" charset="0"/>
                <a:cs typeface="Courier New" pitchFamily="49" charset="0"/>
              </a:rPr>
              <a:t> </a:t>
            </a:r>
            <a:r>
              <a:rPr lang="en-IN" sz="1700" b="1" dirty="0" err="1">
                <a:solidFill>
                  <a:schemeClr val="tx1"/>
                </a:solidFill>
                <a:effectLst>
                  <a:glow rad="228600">
                    <a:srgbClr val="F7F747"/>
                  </a:glow>
                </a:effectLst>
                <a:latin typeface="Courier New" pitchFamily="49" charset="0"/>
                <a:cs typeface="Courier New" pitchFamily="49" charset="0"/>
              </a:rPr>
              <a:t>ptr</a:t>
            </a:r>
            <a:r>
              <a:rPr lang="en-IN" sz="1700" b="1" dirty="0">
                <a:solidFill>
                  <a:schemeClr val="tx1"/>
                </a:solidFill>
                <a:effectLst>
                  <a:glow rad="228600">
                    <a:srgbClr val="F7F747"/>
                  </a:glow>
                </a:effectLst>
                <a:latin typeface="Courier New" pitchFamily="49" charset="0"/>
                <a:cs typeface="Courier New" pitchFamily="49" charset="0"/>
              </a:rPr>
              <a:t> = (int *)</a:t>
            </a:r>
            <a:r>
              <a:rPr lang="en-IN" sz="1700" b="1" dirty="0" err="1">
                <a:solidFill>
                  <a:schemeClr val="tx1"/>
                </a:solidFill>
                <a:effectLst>
                  <a:glow rad="228600">
                    <a:srgbClr val="F7F747"/>
                  </a:glow>
                </a:effectLst>
                <a:latin typeface="Courier New" pitchFamily="49" charset="0"/>
                <a:cs typeface="Courier New" pitchFamily="49" charset="0"/>
              </a:rPr>
              <a:t>malloc</a:t>
            </a:r>
            <a:r>
              <a:rPr lang="en-IN" sz="1700" b="1" dirty="0">
                <a:solidFill>
                  <a:schemeClr val="tx1"/>
                </a:solidFill>
                <a:effectLst>
                  <a:glow rad="228600">
                    <a:srgbClr val="F7F747"/>
                  </a:glow>
                </a:effectLst>
                <a:latin typeface="Courier New" pitchFamily="49" charset="0"/>
                <a:cs typeface="Courier New" pitchFamily="49" charset="0"/>
              </a:rPr>
              <a:t>(number*</a:t>
            </a:r>
            <a:r>
              <a:rPr lang="en-IN" sz="1700" b="1" dirty="0" err="1">
                <a:solidFill>
                  <a:schemeClr val="tx1"/>
                </a:solidFill>
                <a:effectLst>
                  <a:glow rad="228600">
                    <a:srgbClr val="F7F747"/>
                  </a:glow>
                </a:effectLst>
                <a:latin typeface="Courier New" pitchFamily="49" charset="0"/>
                <a:cs typeface="Courier New" pitchFamily="49" charset="0"/>
              </a:rPr>
              <a:t>sizeof</a:t>
            </a:r>
            <a:r>
              <a:rPr lang="en-IN" sz="1700" b="1" dirty="0">
                <a:solidFill>
                  <a:schemeClr val="tx1"/>
                </a:solidFill>
                <a:effectLst>
                  <a:glow rad="228600">
                    <a:srgbClr val="F7F747"/>
                  </a:glow>
                </a:effectLst>
                <a:latin typeface="Courier New" pitchFamily="49" charset="0"/>
                <a:cs typeface="Courier New" pitchFamily="49" charset="0"/>
              </a:rPr>
              <a:t>(int)); </a:t>
            </a:r>
            <a:r>
              <a:rPr lang="en-IN" sz="1700" b="1" dirty="0">
                <a:solidFill>
                  <a:schemeClr val="tx1"/>
                </a:solidFill>
                <a:latin typeface="Courier New" pitchFamily="49" charset="0"/>
                <a:cs typeface="Courier New" pitchFamily="49" charset="0"/>
              </a:rPr>
              <a:t>/*allocate memory*/ </a:t>
            </a:r>
          </a:p>
          <a:p>
            <a:pPr>
              <a:buNone/>
              <a:defRPr/>
            </a:pPr>
            <a:r>
              <a:rPr lang="en-IN" sz="1700" b="1" dirty="0">
                <a:solidFill>
                  <a:schemeClr val="tx1"/>
                </a:solidFill>
                <a:latin typeface="Courier New" pitchFamily="49" charset="0"/>
                <a:cs typeface="Courier New" pitchFamily="49" charset="0"/>
              </a:rPr>
              <a:t> </a:t>
            </a:r>
            <a:r>
              <a:rPr lang="en-IN" sz="1700" b="1" dirty="0">
                <a:solidFill>
                  <a:srgbClr val="0000FF"/>
                </a:solidFill>
                <a:latin typeface="Courier New" pitchFamily="49" charset="0"/>
                <a:cs typeface="Courier New" pitchFamily="49" charset="0"/>
              </a:rPr>
              <a:t>for</a:t>
            </a:r>
            <a:r>
              <a:rPr lang="en-IN" sz="1700" b="1" dirty="0">
                <a:solidFill>
                  <a:schemeClr val="tx1"/>
                </a:solidFill>
                <a:latin typeface="Courier New" pitchFamily="49" charset="0"/>
                <a:cs typeface="Courier New" pitchFamily="49" charset="0"/>
              </a:rPr>
              <a:t>(</a:t>
            </a:r>
            <a:r>
              <a:rPr lang="en-IN" sz="1700" b="1" dirty="0" err="1">
                <a:solidFill>
                  <a:schemeClr val="tx1"/>
                </a:solidFill>
                <a:latin typeface="Courier New" pitchFamily="49" charset="0"/>
                <a:cs typeface="Courier New" pitchFamily="49" charset="0"/>
              </a:rPr>
              <a:t>i</a:t>
            </a:r>
            <a:r>
              <a:rPr lang="en-IN" sz="1700" b="1" dirty="0">
                <a:solidFill>
                  <a:schemeClr val="tx1"/>
                </a:solidFill>
                <a:latin typeface="Courier New" pitchFamily="49" charset="0"/>
                <a:cs typeface="Courier New" pitchFamily="49" charset="0"/>
              </a:rPr>
              <a:t>=0 ; i&lt;number ; i++) {</a:t>
            </a:r>
          </a:p>
          <a:p>
            <a:pPr>
              <a:buNone/>
              <a:defRPr/>
            </a:pPr>
            <a:r>
              <a:rPr lang="en-IN" sz="1700" b="1" dirty="0">
                <a:solidFill>
                  <a:schemeClr val="tx1"/>
                </a:solidFill>
                <a:latin typeface="Courier New" pitchFamily="49" charset="0"/>
                <a:cs typeface="Courier New" pitchFamily="49" charset="0"/>
              </a:rPr>
              <a:t>  *(</a:t>
            </a:r>
            <a:r>
              <a:rPr lang="en-IN" sz="1700" b="1" dirty="0" err="1">
                <a:solidFill>
                  <a:schemeClr val="tx1"/>
                </a:solidFill>
                <a:latin typeface="Courier New" pitchFamily="49" charset="0"/>
                <a:cs typeface="Courier New" pitchFamily="49" charset="0"/>
              </a:rPr>
              <a:t>ptr+i</a:t>
            </a:r>
            <a:r>
              <a:rPr lang="en-IN" sz="1700" b="1" dirty="0">
                <a:solidFill>
                  <a:schemeClr val="tx1"/>
                </a:solidFill>
                <a:latin typeface="Courier New" pitchFamily="49" charset="0"/>
                <a:cs typeface="Courier New" pitchFamily="49" charset="0"/>
              </a:rPr>
              <a:t>) = i; </a:t>
            </a:r>
          </a:p>
          <a:p>
            <a:pPr>
              <a:buNone/>
              <a:defRPr/>
            </a:pPr>
            <a:r>
              <a:rPr lang="en-IN" sz="1700" b="1" dirty="0">
                <a:solidFill>
                  <a:schemeClr val="tx1"/>
                </a:solidFill>
                <a:latin typeface="Courier New" pitchFamily="49" charset="0"/>
                <a:cs typeface="Courier New" pitchFamily="49" charset="0"/>
              </a:rPr>
              <a:t> }</a:t>
            </a:r>
          </a:p>
          <a:p>
            <a:pPr>
              <a:buNone/>
              <a:defRPr/>
            </a:pPr>
            <a:r>
              <a:rPr lang="en-IN" sz="1700" b="1" dirty="0">
                <a:solidFill>
                  <a:schemeClr val="tx1"/>
                </a:solidFill>
                <a:latin typeface="Courier New" pitchFamily="49" charset="0"/>
                <a:cs typeface="Courier New" pitchFamily="49" charset="0"/>
              </a:rPr>
              <a:t> </a:t>
            </a:r>
            <a:r>
              <a:rPr lang="en-IN" sz="1700" b="1" dirty="0">
                <a:solidFill>
                  <a:srgbClr val="0000FF"/>
                </a:solidFill>
                <a:latin typeface="Courier New" pitchFamily="49" charset="0"/>
                <a:cs typeface="Courier New" pitchFamily="49" charset="0"/>
              </a:rPr>
              <a:t>for</a:t>
            </a:r>
            <a:r>
              <a:rPr lang="en-IN" sz="1700" b="1" dirty="0">
                <a:solidFill>
                  <a:schemeClr val="tx1"/>
                </a:solidFill>
                <a:latin typeface="Courier New" pitchFamily="49" charset="0"/>
                <a:cs typeface="Courier New" pitchFamily="49" charset="0"/>
              </a:rPr>
              <a:t>(</a:t>
            </a:r>
            <a:r>
              <a:rPr lang="en-IN" sz="1700" b="1" dirty="0" err="1">
                <a:solidFill>
                  <a:schemeClr val="tx1"/>
                </a:solidFill>
                <a:latin typeface="Courier New" pitchFamily="49" charset="0"/>
                <a:cs typeface="Courier New" pitchFamily="49" charset="0"/>
              </a:rPr>
              <a:t>i</a:t>
            </a:r>
            <a:r>
              <a:rPr lang="en-IN" sz="1700" b="1" dirty="0">
                <a:solidFill>
                  <a:schemeClr val="tx1"/>
                </a:solidFill>
                <a:latin typeface="Courier New" pitchFamily="49" charset="0"/>
                <a:cs typeface="Courier New" pitchFamily="49" charset="0"/>
              </a:rPr>
              <a:t>=0 ; </a:t>
            </a:r>
            <a:r>
              <a:rPr lang="en-IN" sz="1700" b="1" dirty="0" err="1">
                <a:solidFill>
                  <a:schemeClr val="tx1"/>
                </a:solidFill>
                <a:latin typeface="Courier New" pitchFamily="49" charset="0"/>
                <a:cs typeface="Courier New" pitchFamily="49" charset="0"/>
              </a:rPr>
              <a:t>i</a:t>
            </a:r>
            <a:r>
              <a:rPr lang="en-IN" sz="1700" b="1" dirty="0">
                <a:solidFill>
                  <a:schemeClr val="tx1"/>
                </a:solidFill>
                <a:latin typeface="Courier New" pitchFamily="49" charset="0"/>
                <a:cs typeface="Courier New" pitchFamily="49" charset="0"/>
              </a:rPr>
              <a:t>&lt;number ; </a:t>
            </a:r>
            <a:r>
              <a:rPr lang="en-IN" sz="1700" b="1" dirty="0" err="1">
                <a:solidFill>
                  <a:schemeClr val="tx1"/>
                </a:solidFill>
                <a:latin typeface="Courier New" pitchFamily="49" charset="0"/>
                <a:cs typeface="Courier New" pitchFamily="49" charset="0"/>
              </a:rPr>
              <a:t>i</a:t>
            </a:r>
            <a:r>
              <a:rPr lang="en-IN" sz="1700" b="1" dirty="0">
                <a:solidFill>
                  <a:schemeClr val="tx1"/>
                </a:solidFill>
                <a:latin typeface="Courier New" pitchFamily="49" charset="0"/>
                <a:cs typeface="Courier New" pitchFamily="49" charset="0"/>
              </a:rPr>
              <a:t>++){ </a:t>
            </a:r>
          </a:p>
          <a:p>
            <a:pPr>
              <a:buNone/>
              <a:defRPr/>
            </a:pPr>
            <a:r>
              <a:rPr lang="en-IN" sz="1700" b="1" dirty="0">
                <a:solidFill>
                  <a:schemeClr val="tx1"/>
                </a:solidFill>
                <a:latin typeface="Courier New" pitchFamily="49" charset="0"/>
                <a:cs typeface="Courier New" pitchFamily="49" charset="0"/>
              </a:rPr>
              <a:t>   </a:t>
            </a:r>
            <a:r>
              <a:rPr lang="en-IN" sz="1700" b="1" dirty="0">
                <a:solidFill>
                  <a:srgbClr val="0000FF"/>
                </a:solidFill>
                <a:latin typeface="Courier New" pitchFamily="49" charset="0"/>
                <a:cs typeface="Courier New" pitchFamily="49" charset="0"/>
              </a:rPr>
              <a:t>printf</a:t>
            </a:r>
            <a:r>
              <a:rPr lang="en-IN" sz="1700" b="1" dirty="0">
                <a:solidFill>
                  <a:schemeClr val="tx1"/>
                </a:solidFill>
                <a:latin typeface="Courier New" pitchFamily="49" charset="0"/>
                <a:cs typeface="Courier New" pitchFamily="49" charset="0"/>
              </a:rPr>
              <a:t>(</a:t>
            </a:r>
            <a:r>
              <a:rPr lang="en-IN" sz="1700" b="1" dirty="0">
                <a:solidFill>
                  <a:srgbClr val="00B050"/>
                </a:solidFill>
                <a:latin typeface="Courier New" pitchFamily="49" charset="0"/>
                <a:cs typeface="Courier New" pitchFamily="49" charset="0"/>
              </a:rPr>
              <a:t>"%d\n"</a:t>
            </a:r>
            <a:r>
              <a:rPr lang="en-IN" sz="1700" b="1" dirty="0">
                <a:solidFill>
                  <a:schemeClr val="tx1"/>
                </a:solidFill>
                <a:latin typeface="Courier New" pitchFamily="49" charset="0"/>
                <a:cs typeface="Courier New" pitchFamily="49" charset="0"/>
              </a:rPr>
              <a:t>, *(</a:t>
            </a:r>
            <a:r>
              <a:rPr lang="en-IN" sz="1700" b="1" dirty="0" err="1">
                <a:solidFill>
                  <a:schemeClr val="tx1"/>
                </a:solidFill>
                <a:latin typeface="Courier New" pitchFamily="49" charset="0"/>
                <a:cs typeface="Courier New" pitchFamily="49" charset="0"/>
              </a:rPr>
              <a:t>ptr</a:t>
            </a:r>
            <a:r>
              <a:rPr lang="en-IN" sz="1700" b="1" dirty="0">
                <a:solidFill>
                  <a:schemeClr val="tx1"/>
                </a:solidFill>
                <a:latin typeface="Courier New" pitchFamily="49" charset="0"/>
                <a:cs typeface="Courier New" pitchFamily="49" charset="0"/>
              </a:rPr>
              <a:t> + </a:t>
            </a:r>
            <a:r>
              <a:rPr lang="en-IN" sz="1700" b="1" dirty="0" err="1">
                <a:solidFill>
                  <a:schemeClr val="tx1"/>
                </a:solidFill>
                <a:latin typeface="Courier New" pitchFamily="49" charset="0"/>
                <a:cs typeface="Courier New" pitchFamily="49" charset="0"/>
              </a:rPr>
              <a:t>i</a:t>
            </a:r>
            <a:r>
              <a:rPr lang="en-IN" sz="1700" b="1" dirty="0">
                <a:solidFill>
                  <a:schemeClr val="tx1"/>
                </a:solidFill>
                <a:latin typeface="Courier New" pitchFamily="49" charset="0"/>
                <a:cs typeface="Courier New" pitchFamily="49" charset="0"/>
              </a:rPr>
              <a:t>)); </a:t>
            </a:r>
          </a:p>
          <a:p>
            <a:pPr>
              <a:buNone/>
              <a:defRPr/>
            </a:pPr>
            <a:r>
              <a:rPr lang="en-IN" sz="1700" b="1" dirty="0">
                <a:solidFill>
                  <a:schemeClr val="tx1"/>
                </a:solidFill>
                <a:latin typeface="Courier New" pitchFamily="49" charset="0"/>
                <a:cs typeface="Courier New" pitchFamily="49" charset="0"/>
              </a:rPr>
              <a:t> } </a:t>
            </a:r>
          </a:p>
          <a:p>
            <a:pPr>
              <a:buNone/>
              <a:defRPr/>
            </a:pPr>
            <a:r>
              <a:rPr lang="en-IN" sz="1700" b="1" dirty="0">
                <a:solidFill>
                  <a:schemeClr val="tx1"/>
                </a:solidFill>
                <a:latin typeface="Courier New" pitchFamily="49" charset="0"/>
                <a:cs typeface="Courier New" pitchFamily="49" charset="0"/>
              </a:rPr>
              <a:t> </a:t>
            </a:r>
            <a:r>
              <a:rPr lang="en-IN" sz="1700" b="1" dirty="0">
                <a:solidFill>
                  <a:srgbClr val="0000FF"/>
                </a:solidFill>
                <a:latin typeface="Courier New" pitchFamily="49" charset="0"/>
                <a:cs typeface="Courier New" pitchFamily="49" charset="0"/>
              </a:rPr>
              <a:t>return</a:t>
            </a:r>
            <a:r>
              <a:rPr lang="en-IN" sz="1700" b="1" dirty="0">
                <a:solidFill>
                  <a:schemeClr val="tx1"/>
                </a:solidFill>
                <a:latin typeface="Courier New" pitchFamily="49" charset="0"/>
                <a:cs typeface="Courier New" pitchFamily="49" charset="0"/>
              </a:rPr>
              <a:t> 0; </a:t>
            </a:r>
          </a:p>
          <a:p>
            <a:pPr>
              <a:buNone/>
              <a:defRPr/>
            </a:pPr>
            <a:r>
              <a:rPr lang="en-IN" sz="1700" b="1" dirty="0">
                <a:solidFill>
                  <a:schemeClr val="tx1"/>
                </a:solidFill>
                <a:latin typeface="Courier New" pitchFamily="49" charset="0"/>
                <a:cs typeface="Courier New" pitchFamily="49" charset="0"/>
              </a:rPr>
              <a:t>} </a:t>
            </a:r>
          </a:p>
        </p:txBody>
      </p:sp>
    </p:spTree>
    <p:extLst>
      <p:ext uri="{BB962C8B-B14F-4D97-AF65-F5344CB8AC3E}">
        <p14:creationId xmlns:p14="http://schemas.microsoft.com/office/powerpoint/2010/main" val="391414730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85800"/>
            <a:ext cx="5943600" cy="1524000"/>
          </a:xfrm>
        </p:spPr>
        <p:txBody>
          <a:bodyPr>
            <a:normAutofit/>
          </a:bodyPr>
          <a:lstStyle/>
          <a:p>
            <a:pPr>
              <a:buNone/>
            </a:pPr>
            <a:r>
              <a:rPr lang="en-US" sz="1800" b="1" dirty="0">
                <a:solidFill>
                  <a:schemeClr val="tx1"/>
                </a:solidFill>
                <a:latin typeface="Courier New" pitchFamily="49" charset="0"/>
                <a:cs typeface="Courier New" pitchFamily="49" charset="0"/>
              </a:rPr>
              <a:t>How many </a:t>
            </a:r>
            <a:r>
              <a:rPr lang="en-US" sz="1800" b="1" dirty="0" err="1">
                <a:solidFill>
                  <a:schemeClr val="tx1"/>
                </a:solidFill>
                <a:latin typeface="Courier New" pitchFamily="49" charset="0"/>
                <a:cs typeface="Courier New" pitchFamily="49" charset="0"/>
              </a:rPr>
              <a:t>ints</a:t>
            </a:r>
            <a:r>
              <a:rPr lang="en-US" sz="1800" b="1" dirty="0">
                <a:solidFill>
                  <a:schemeClr val="tx1"/>
                </a:solidFill>
                <a:latin typeface="Courier New" pitchFamily="49" charset="0"/>
                <a:cs typeface="Courier New" pitchFamily="49" charset="0"/>
              </a:rPr>
              <a:t> would you like store? 3</a:t>
            </a:r>
          </a:p>
          <a:p>
            <a:pPr>
              <a:buNone/>
            </a:pPr>
            <a:r>
              <a:rPr lang="en-US" sz="1800" b="1" dirty="0">
                <a:solidFill>
                  <a:schemeClr val="tx1"/>
                </a:solidFill>
                <a:latin typeface="Courier New" pitchFamily="49" charset="0"/>
                <a:cs typeface="Courier New" pitchFamily="49" charset="0"/>
              </a:rPr>
              <a:t>0</a:t>
            </a:r>
          </a:p>
          <a:p>
            <a:pPr>
              <a:buNone/>
            </a:pPr>
            <a:r>
              <a:rPr lang="en-US" sz="1800" b="1" dirty="0">
                <a:solidFill>
                  <a:schemeClr val="tx1"/>
                </a:solidFill>
                <a:latin typeface="Courier New" pitchFamily="49" charset="0"/>
                <a:cs typeface="Courier New" pitchFamily="49" charset="0"/>
              </a:rPr>
              <a:t>1</a:t>
            </a:r>
          </a:p>
          <a:p>
            <a:pPr>
              <a:buNone/>
            </a:pPr>
            <a:r>
              <a:rPr lang="en-US" sz="1800" b="1" dirty="0">
                <a:solidFill>
                  <a:schemeClr val="tx1"/>
                </a:solidFill>
                <a:latin typeface="Courier New" pitchFamily="49" charset="0"/>
                <a:cs typeface="Courier New" pitchFamily="49" charset="0"/>
              </a:rPr>
              <a:t>2</a:t>
            </a:r>
          </a:p>
          <a:p>
            <a:pPr>
              <a:buNone/>
            </a:pPr>
            <a:endParaRPr lang="en-US" sz="1800" b="1" dirty="0">
              <a:solidFill>
                <a:schemeClr val="tx1"/>
              </a:solidFill>
              <a:latin typeface="Courier New" pitchFamily="49" charset="0"/>
              <a:cs typeface="Courier New" pitchFamily="49" charset="0"/>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pitchFamily="49" charset="0"/>
                <a:cs typeface="Courier New" pitchFamily="49" charset="0"/>
              </a:rPr>
              <a:t>calloc</a:t>
            </a:r>
            <a:r>
              <a:rPr lang="en-US" dirty="0">
                <a:latin typeface="Courier New" pitchFamily="49" charset="0"/>
                <a:cs typeface="Courier New" pitchFamily="49" charset="0"/>
              </a:rPr>
              <a:t>()</a:t>
            </a:r>
          </a:p>
        </p:txBody>
      </p:sp>
      <p:sp>
        <p:nvSpPr>
          <p:cNvPr id="3" name="Content Placeholder 2"/>
          <p:cNvSpPr>
            <a:spLocks noGrp="1"/>
          </p:cNvSpPr>
          <p:nvPr>
            <p:ph idx="1"/>
          </p:nvPr>
        </p:nvSpPr>
        <p:spPr>
          <a:xfrm>
            <a:off x="457200" y="1219200"/>
            <a:ext cx="8229600" cy="5029200"/>
          </a:xfrm>
        </p:spPr>
        <p:txBody>
          <a:bodyPr>
            <a:normAutofit fontScale="92500"/>
          </a:bodyPr>
          <a:lstStyle/>
          <a:p>
            <a:pPr marL="0">
              <a:lnSpc>
                <a:spcPct val="120000"/>
              </a:lnSpc>
              <a:spcBef>
                <a:spcPts val="0"/>
              </a:spcBef>
            </a:pPr>
            <a:r>
              <a:rPr lang="en-IN" sz="2400" dirty="0"/>
              <a:t>The name </a:t>
            </a:r>
            <a:r>
              <a:rPr lang="en-IN" sz="2400" dirty="0" err="1"/>
              <a:t>calloc</a:t>
            </a:r>
            <a:r>
              <a:rPr lang="en-IN" sz="2400" dirty="0"/>
              <a:t> stands for "contiguous allocation".</a:t>
            </a:r>
          </a:p>
          <a:p>
            <a:pPr marL="0">
              <a:lnSpc>
                <a:spcPct val="120000"/>
              </a:lnSpc>
              <a:spcBef>
                <a:spcPts val="0"/>
              </a:spcBef>
            </a:pPr>
            <a:r>
              <a:rPr lang="en-IN" sz="2400" dirty="0"/>
              <a:t>It provides access to memory, which is available for dynamic allocation of variable-sized blocks of memory.</a:t>
            </a:r>
          </a:p>
          <a:p>
            <a:pPr marL="0">
              <a:lnSpc>
                <a:spcPct val="120000"/>
              </a:lnSpc>
              <a:spcBef>
                <a:spcPts val="0"/>
              </a:spcBef>
            </a:pPr>
            <a:r>
              <a:rPr lang="en-IN" sz="2400" dirty="0"/>
              <a:t>Syntax:</a:t>
            </a:r>
          </a:p>
          <a:p>
            <a:pPr marL="0">
              <a:lnSpc>
                <a:spcPct val="120000"/>
              </a:lnSpc>
              <a:spcBef>
                <a:spcPts val="0"/>
              </a:spcBef>
              <a:buNone/>
            </a:pPr>
            <a:r>
              <a:rPr lang="en-IN" sz="2400" dirty="0">
                <a:solidFill>
                  <a:srgbClr val="FF0000"/>
                </a:solidFill>
              </a:rPr>
              <a:t>	</a:t>
            </a:r>
            <a:r>
              <a:rPr lang="en-IN" sz="2200" dirty="0">
                <a:solidFill>
                  <a:srgbClr val="C00000"/>
                </a:solidFill>
                <a:latin typeface="Courier New" pitchFamily="49" charset="0"/>
                <a:cs typeface="Courier New" pitchFamily="49" charset="0"/>
              </a:rPr>
              <a:t>void *</a:t>
            </a:r>
            <a:r>
              <a:rPr lang="en-IN" sz="2200" dirty="0" err="1">
                <a:solidFill>
                  <a:srgbClr val="C00000"/>
                </a:solidFill>
                <a:latin typeface="Courier New" pitchFamily="49" charset="0"/>
                <a:cs typeface="Courier New" pitchFamily="49" charset="0"/>
              </a:rPr>
              <a:t>calloc</a:t>
            </a:r>
            <a:r>
              <a:rPr lang="en-IN" sz="2200" dirty="0">
                <a:solidFill>
                  <a:srgbClr val="C00000"/>
                </a:solidFill>
                <a:latin typeface="Courier New" pitchFamily="49" charset="0"/>
                <a:cs typeface="Courier New" pitchFamily="49" charset="0"/>
              </a:rPr>
              <a:t>(</a:t>
            </a:r>
            <a:r>
              <a:rPr lang="en-IN" sz="2200" dirty="0" err="1">
                <a:solidFill>
                  <a:srgbClr val="C00000"/>
                </a:solidFill>
                <a:latin typeface="Courier New" pitchFamily="49" charset="0"/>
                <a:cs typeface="Courier New" pitchFamily="49" charset="0"/>
              </a:rPr>
              <a:t>size_t</a:t>
            </a:r>
            <a:r>
              <a:rPr lang="en-IN" sz="2200" dirty="0">
                <a:solidFill>
                  <a:srgbClr val="C00000"/>
                </a:solidFill>
                <a:latin typeface="Courier New" pitchFamily="49" charset="0"/>
                <a:cs typeface="Courier New" pitchFamily="49" charset="0"/>
              </a:rPr>
              <a:t> </a:t>
            </a:r>
            <a:r>
              <a:rPr lang="en-IN" sz="2200" dirty="0" err="1">
                <a:solidFill>
                  <a:srgbClr val="C00000"/>
                </a:solidFill>
                <a:latin typeface="Courier New" pitchFamily="49" charset="0"/>
                <a:cs typeface="Courier New" pitchFamily="49" charset="0"/>
              </a:rPr>
              <a:t>nitems</a:t>
            </a:r>
            <a:r>
              <a:rPr lang="en-IN" sz="2200" dirty="0">
                <a:solidFill>
                  <a:srgbClr val="C00000"/>
                </a:solidFill>
                <a:latin typeface="Courier New" pitchFamily="49" charset="0"/>
                <a:cs typeface="Courier New" pitchFamily="49" charset="0"/>
              </a:rPr>
              <a:t>, </a:t>
            </a:r>
            <a:r>
              <a:rPr lang="en-IN" sz="2200" dirty="0" err="1">
                <a:solidFill>
                  <a:srgbClr val="C00000"/>
                </a:solidFill>
                <a:latin typeface="Courier New" pitchFamily="49" charset="0"/>
                <a:cs typeface="Courier New" pitchFamily="49" charset="0"/>
              </a:rPr>
              <a:t>size_t</a:t>
            </a:r>
            <a:r>
              <a:rPr lang="en-IN" sz="2200" dirty="0">
                <a:solidFill>
                  <a:srgbClr val="C00000"/>
                </a:solidFill>
                <a:latin typeface="Courier New" pitchFamily="49" charset="0"/>
                <a:cs typeface="Courier New" pitchFamily="49" charset="0"/>
              </a:rPr>
              <a:t> size);</a:t>
            </a:r>
          </a:p>
          <a:p>
            <a:pPr marL="0">
              <a:lnSpc>
                <a:spcPct val="120000"/>
              </a:lnSpc>
              <a:spcBef>
                <a:spcPts val="0"/>
              </a:spcBef>
              <a:defRPr/>
            </a:pPr>
            <a:r>
              <a:rPr lang="en-IN" sz="2400" dirty="0" err="1"/>
              <a:t>calloc</a:t>
            </a:r>
            <a:r>
              <a:rPr lang="en-IN" sz="2400" dirty="0"/>
              <a:t> is similar to </a:t>
            </a:r>
            <a:r>
              <a:rPr lang="en-IN" sz="2400" dirty="0" err="1"/>
              <a:t>malloc</a:t>
            </a:r>
            <a:r>
              <a:rPr lang="en-IN" sz="2400" dirty="0"/>
              <a:t>, but the main </a:t>
            </a:r>
            <a:r>
              <a:rPr lang="en-IN" sz="2400" b="1" dirty="0"/>
              <a:t>difference</a:t>
            </a:r>
            <a:r>
              <a:rPr lang="en-IN" sz="2400" dirty="0"/>
              <a:t> is that the values stored in the allocated memory space is </a:t>
            </a:r>
            <a:r>
              <a:rPr lang="en-IN" sz="2400" b="1" dirty="0"/>
              <a:t>zero</a:t>
            </a:r>
            <a:r>
              <a:rPr lang="en-IN" sz="2400" dirty="0"/>
              <a:t> by default. With </a:t>
            </a:r>
            <a:r>
              <a:rPr lang="en-IN" sz="2400" dirty="0" err="1"/>
              <a:t>malloc</a:t>
            </a:r>
            <a:r>
              <a:rPr lang="en-IN" sz="2400" dirty="0"/>
              <a:t>, the allocated memory could have any garbage value.</a:t>
            </a:r>
          </a:p>
          <a:p>
            <a:pPr marL="0">
              <a:lnSpc>
                <a:spcPct val="120000"/>
              </a:lnSpc>
              <a:spcBef>
                <a:spcPts val="0"/>
              </a:spcBef>
              <a:defRPr/>
            </a:pPr>
            <a:r>
              <a:rPr lang="en-IN" sz="2400" dirty="0" err="1">
                <a:latin typeface="Courier New" pitchFamily="49" charset="0"/>
                <a:cs typeface="Courier New" pitchFamily="49" charset="0"/>
              </a:rPr>
              <a:t>calloc</a:t>
            </a:r>
            <a:r>
              <a:rPr lang="en-IN" sz="2400" dirty="0">
                <a:latin typeface="Courier New" pitchFamily="49" charset="0"/>
                <a:cs typeface="Courier New" pitchFamily="49" charset="0"/>
              </a:rPr>
              <a:t>()</a:t>
            </a:r>
            <a:r>
              <a:rPr lang="en-IN" sz="2400" dirty="0"/>
              <a:t> requires </a:t>
            </a:r>
            <a:r>
              <a:rPr lang="en-IN" sz="2400" b="1" dirty="0"/>
              <a:t>two arguments</a:t>
            </a:r>
            <a:r>
              <a:rPr lang="en-IN" sz="2400" dirty="0"/>
              <a:t>. </a:t>
            </a:r>
          </a:p>
          <a:p>
            <a:pPr marL="571500" lvl="1" indent="-457200">
              <a:lnSpc>
                <a:spcPct val="120000"/>
              </a:lnSpc>
              <a:spcBef>
                <a:spcPts val="0"/>
              </a:spcBef>
              <a:buFont typeface="+mj-lt"/>
              <a:buAutoNum type="arabicPeriod"/>
              <a:defRPr/>
            </a:pPr>
            <a:r>
              <a:rPr lang="en-IN" sz="2400" dirty="0"/>
              <a:t>The </a:t>
            </a:r>
            <a:r>
              <a:rPr lang="en-IN" sz="2400" b="1" dirty="0"/>
              <a:t>first</a:t>
            </a:r>
            <a:r>
              <a:rPr lang="en-IN" sz="2400" dirty="0"/>
              <a:t> is the number of variables you'd like to allocate memory for. </a:t>
            </a:r>
          </a:p>
          <a:p>
            <a:pPr marL="571500" lvl="1" indent="-457200">
              <a:lnSpc>
                <a:spcPct val="120000"/>
              </a:lnSpc>
              <a:spcBef>
                <a:spcPts val="0"/>
              </a:spcBef>
              <a:buFont typeface="+mj-lt"/>
              <a:buAutoNum type="arabicPeriod"/>
              <a:defRPr/>
            </a:pPr>
            <a:r>
              <a:rPr lang="en-IN" sz="2400" dirty="0"/>
              <a:t>The </a:t>
            </a:r>
            <a:r>
              <a:rPr lang="en-IN" sz="2400" b="1" dirty="0"/>
              <a:t>second</a:t>
            </a:r>
            <a:r>
              <a:rPr lang="en-IN" sz="2400" dirty="0"/>
              <a:t> is the size of each variable.</a:t>
            </a:r>
          </a:p>
        </p:txBody>
      </p:sp>
    </p:spTree>
    <p:extLst>
      <p:ext uri="{BB962C8B-B14F-4D97-AF65-F5344CB8AC3E}">
        <p14:creationId xmlns:p14="http://schemas.microsoft.com/office/powerpoint/2010/main" val="2849130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t>What are the entities whose values can be changed called?</a:t>
            </a:r>
          </a:p>
          <a:p>
            <a:r>
              <a:rPr lang="en-IN" dirty="0"/>
              <a:t>a) Constants</a:t>
            </a:r>
            <a:br>
              <a:rPr lang="en-IN" dirty="0"/>
            </a:br>
            <a:r>
              <a:rPr lang="en-IN" dirty="0"/>
              <a:t>b) Variables</a:t>
            </a:r>
            <a:br>
              <a:rPr lang="en-IN" dirty="0"/>
            </a:br>
            <a:r>
              <a:rPr lang="en-IN" dirty="0"/>
              <a:t>c) Modules</a:t>
            </a:r>
            <a:br>
              <a:rPr lang="en-IN" dirty="0"/>
            </a:br>
            <a:r>
              <a:rPr lang="en-IN" dirty="0"/>
              <a:t>d) Tokens</a:t>
            </a:r>
          </a:p>
          <a:p>
            <a:endParaRPr lang="en-IN" dirty="0"/>
          </a:p>
        </p:txBody>
      </p:sp>
    </p:spTree>
    <p:extLst>
      <p:ext uri="{BB962C8B-B14F-4D97-AF65-F5344CB8AC3E}">
        <p14:creationId xmlns:p14="http://schemas.microsoft.com/office/powerpoint/2010/main" val="3495804594"/>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pitchFamily="49" charset="0"/>
                <a:cs typeface="Courier New" pitchFamily="49" charset="0"/>
              </a:rPr>
              <a:t>calloc</a:t>
            </a:r>
            <a:r>
              <a:rPr lang="en-US" dirty="0">
                <a:latin typeface="Courier New" pitchFamily="49" charset="0"/>
                <a:cs typeface="Courier New" pitchFamily="49" charset="0"/>
              </a:rPr>
              <a:t>()</a:t>
            </a:r>
            <a:endParaRPr lang="en-US" dirty="0"/>
          </a:p>
        </p:txBody>
      </p:sp>
      <p:sp>
        <p:nvSpPr>
          <p:cNvPr id="3" name="Content Placeholder 2"/>
          <p:cNvSpPr>
            <a:spLocks noGrp="1"/>
          </p:cNvSpPr>
          <p:nvPr>
            <p:ph idx="1"/>
          </p:nvPr>
        </p:nvSpPr>
        <p:spPr/>
        <p:txBody>
          <a:bodyPr>
            <a:normAutofit fontScale="92500" lnSpcReduction="20000"/>
          </a:bodyPr>
          <a:lstStyle/>
          <a:p>
            <a:r>
              <a:rPr lang="en-IN" dirty="0"/>
              <a:t>If memory is allocated successfully, function </a:t>
            </a:r>
            <a:r>
              <a:rPr lang="en-US" dirty="0" err="1">
                <a:latin typeface="Courier New" pitchFamily="49" charset="0"/>
                <a:cs typeface="Courier New" pitchFamily="49" charset="0"/>
              </a:rPr>
              <a:t>calloc</a:t>
            </a:r>
            <a:r>
              <a:rPr lang="en-US" dirty="0">
                <a:latin typeface="Courier New" pitchFamily="49" charset="0"/>
                <a:cs typeface="Courier New" pitchFamily="49" charset="0"/>
              </a:rPr>
              <a:t>()</a:t>
            </a:r>
            <a:r>
              <a:rPr lang="en-IN" dirty="0"/>
              <a:t>returns a pointer to the first location of newly allocated block of memory otherwise returns NULL</a:t>
            </a:r>
          </a:p>
          <a:p>
            <a:r>
              <a:rPr lang="en-IN" dirty="0"/>
              <a:t>Memory allocated by </a:t>
            </a:r>
            <a:r>
              <a:rPr lang="en-US" dirty="0" err="1">
                <a:latin typeface="Courier New" pitchFamily="49" charset="0"/>
                <a:cs typeface="Courier New" pitchFamily="49" charset="0"/>
              </a:rPr>
              <a:t>calloc</a:t>
            </a:r>
            <a:r>
              <a:rPr lang="en-US" dirty="0">
                <a:latin typeface="Courier New" pitchFamily="49" charset="0"/>
                <a:cs typeface="Courier New" pitchFamily="49" charset="0"/>
              </a:rPr>
              <a:t>()</a:t>
            </a:r>
            <a:r>
              <a:rPr lang="en-IN" dirty="0"/>
              <a:t> by default contains the zero values.</a:t>
            </a:r>
          </a:p>
          <a:p>
            <a:r>
              <a:rPr lang="en-IN" dirty="0"/>
              <a:t> E.g. If we want to allocate memory for storing n integer numbers in contiguous memory locations</a:t>
            </a:r>
          </a:p>
          <a:p>
            <a:pPr>
              <a:buNone/>
            </a:pPr>
            <a:r>
              <a:rPr lang="en-IN" dirty="0">
                <a:solidFill>
                  <a:srgbClr val="FF0000"/>
                </a:solidFill>
              </a:rPr>
              <a:t>	</a:t>
            </a:r>
            <a:r>
              <a:rPr lang="en-IN" dirty="0" err="1">
                <a:solidFill>
                  <a:srgbClr val="C00000"/>
                </a:solidFill>
                <a:latin typeface="Courier New" pitchFamily="49" charset="0"/>
                <a:cs typeface="Courier New" pitchFamily="49" charset="0"/>
              </a:rPr>
              <a:t>int</a:t>
            </a:r>
            <a:r>
              <a:rPr lang="en-IN" dirty="0">
                <a:solidFill>
                  <a:srgbClr val="C00000"/>
                </a:solidFill>
                <a:latin typeface="Courier New" pitchFamily="49" charset="0"/>
                <a:cs typeface="Courier New" pitchFamily="49" charset="0"/>
              </a:rPr>
              <a:t> *p;</a:t>
            </a:r>
          </a:p>
          <a:p>
            <a:pPr>
              <a:buNone/>
            </a:pPr>
            <a:r>
              <a:rPr lang="en-IN" dirty="0">
                <a:solidFill>
                  <a:srgbClr val="C00000"/>
                </a:solidFill>
                <a:latin typeface="Courier New" pitchFamily="49" charset="0"/>
                <a:cs typeface="Courier New" pitchFamily="49" charset="0"/>
              </a:rPr>
              <a:t>	p=(</a:t>
            </a:r>
            <a:r>
              <a:rPr lang="en-IN" dirty="0" err="1">
                <a:solidFill>
                  <a:srgbClr val="C00000"/>
                </a:solidFill>
                <a:latin typeface="Courier New" pitchFamily="49" charset="0"/>
                <a:cs typeface="Courier New" pitchFamily="49" charset="0"/>
              </a:rPr>
              <a:t>int</a:t>
            </a:r>
            <a:r>
              <a:rPr lang="en-IN" dirty="0">
                <a:solidFill>
                  <a:srgbClr val="C00000"/>
                </a:solidFill>
                <a:latin typeface="Courier New" pitchFamily="49" charset="0"/>
                <a:cs typeface="Courier New" pitchFamily="49" charset="0"/>
              </a:rPr>
              <a:t>*)</a:t>
            </a:r>
            <a:r>
              <a:rPr lang="en-IN" dirty="0" err="1">
                <a:solidFill>
                  <a:srgbClr val="C00000"/>
                </a:solidFill>
                <a:latin typeface="Courier New" pitchFamily="49" charset="0"/>
                <a:cs typeface="Courier New" pitchFamily="49" charset="0"/>
              </a:rPr>
              <a:t>calloc</a:t>
            </a:r>
            <a:r>
              <a:rPr lang="en-IN" dirty="0">
                <a:solidFill>
                  <a:srgbClr val="C00000"/>
                </a:solidFill>
                <a:latin typeface="Courier New" pitchFamily="49" charset="0"/>
                <a:cs typeface="Courier New" pitchFamily="49" charset="0"/>
              </a:rPr>
              <a:t>(n, </a:t>
            </a:r>
            <a:r>
              <a:rPr lang="en-IN" dirty="0" err="1">
                <a:solidFill>
                  <a:srgbClr val="C00000"/>
                </a:solidFill>
                <a:latin typeface="Courier New" pitchFamily="49" charset="0"/>
                <a:cs typeface="Courier New" pitchFamily="49" charset="0"/>
              </a:rPr>
              <a:t>sizeof</a:t>
            </a:r>
            <a:r>
              <a:rPr lang="en-IN" dirty="0">
                <a:solidFill>
                  <a:srgbClr val="C00000"/>
                </a:solidFill>
                <a:latin typeface="Courier New" pitchFamily="49" charset="0"/>
                <a:cs typeface="Courier New" pitchFamily="49" charset="0"/>
              </a:rPr>
              <a:t>(</a:t>
            </a:r>
            <a:r>
              <a:rPr lang="en-IN" dirty="0" err="1">
                <a:solidFill>
                  <a:srgbClr val="C00000"/>
                </a:solidFill>
                <a:latin typeface="Courier New" pitchFamily="49" charset="0"/>
                <a:cs typeface="Courier New" pitchFamily="49" charset="0"/>
              </a:rPr>
              <a:t>int</a:t>
            </a:r>
            <a:r>
              <a:rPr lang="en-IN" dirty="0">
                <a:solidFill>
                  <a:srgbClr val="C00000"/>
                </a:solidFill>
                <a:latin typeface="Courier New" pitchFamily="49" charset="0"/>
                <a:cs typeface="Courier New" pitchFamily="49" charset="0"/>
              </a:rPr>
              <a:t>));</a:t>
            </a:r>
          </a:p>
          <a:p>
            <a:endParaRPr lang="en-US" dirty="0"/>
          </a:p>
        </p:txBody>
      </p:sp>
    </p:spTree>
    <p:extLst>
      <p:ext uri="{BB962C8B-B14F-4D97-AF65-F5344CB8AC3E}">
        <p14:creationId xmlns:p14="http://schemas.microsoft.com/office/powerpoint/2010/main" val="163312549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0" y="685800"/>
            <a:ext cx="2438400" cy="2849562"/>
          </a:xfrm>
        </p:spPr>
        <p:txBody>
          <a:bodyPr anchor="t">
            <a:normAutofit/>
          </a:bodyPr>
          <a:lstStyle/>
          <a:p>
            <a:pPr algn="l"/>
            <a:r>
              <a:rPr lang="en-US" sz="3200" dirty="0">
                <a:solidFill>
                  <a:schemeClr val="accent1">
                    <a:lumMod val="75000"/>
                  </a:schemeClr>
                </a:solidFill>
              </a:rPr>
              <a:t>Program to show </a:t>
            </a:r>
            <a:r>
              <a:rPr lang="en-US" sz="3200" dirty="0" err="1">
                <a:solidFill>
                  <a:schemeClr val="accent1">
                    <a:lumMod val="75000"/>
                  </a:schemeClr>
                </a:solidFill>
              </a:rPr>
              <a:t>calloc</a:t>
            </a:r>
            <a:r>
              <a:rPr lang="en-US" sz="3200" dirty="0">
                <a:solidFill>
                  <a:schemeClr val="accent1">
                    <a:lumMod val="75000"/>
                  </a:schemeClr>
                </a:solidFill>
              </a:rPr>
              <a:t>() function</a:t>
            </a:r>
          </a:p>
        </p:txBody>
      </p:sp>
      <p:sp>
        <p:nvSpPr>
          <p:cNvPr id="3" name="Content Placeholder 2"/>
          <p:cNvSpPr>
            <a:spLocks noGrp="1"/>
          </p:cNvSpPr>
          <p:nvPr>
            <p:ph idx="1"/>
          </p:nvPr>
        </p:nvSpPr>
        <p:spPr>
          <a:xfrm>
            <a:off x="0" y="685800"/>
            <a:ext cx="6400800" cy="5410200"/>
          </a:xfrm>
          <a:solidFill>
            <a:srgbClr val="FFE593"/>
          </a:solidFill>
        </p:spPr>
        <p:txBody>
          <a:bodyPr>
            <a:normAutofit fontScale="47500" lnSpcReduction="20000"/>
          </a:bodyPr>
          <a:lstStyle/>
          <a:p>
            <a:pPr marL="0" indent="0">
              <a:buNone/>
            </a:pPr>
            <a:r>
              <a:rPr lang="en-US" b="1" dirty="0">
                <a:solidFill>
                  <a:schemeClr val="tx1"/>
                </a:solidFill>
                <a:latin typeface="Courier New" pitchFamily="49" charset="0"/>
                <a:cs typeface="Courier New" pitchFamily="49" charset="0"/>
              </a:rPr>
              <a:t>#include&lt;</a:t>
            </a:r>
            <a:r>
              <a:rPr lang="en-US" b="1" dirty="0" err="1">
                <a:solidFill>
                  <a:schemeClr val="tx1"/>
                </a:solidFill>
                <a:latin typeface="Courier New" pitchFamily="49" charset="0"/>
                <a:cs typeface="Courier New" pitchFamily="49" charset="0"/>
              </a:rPr>
              <a:t>stdio.h</a:t>
            </a:r>
            <a:r>
              <a:rPr lang="en-US" b="1" dirty="0">
                <a:solidFill>
                  <a:schemeClr val="tx1"/>
                </a:solidFill>
                <a:latin typeface="Courier New" pitchFamily="49" charset="0"/>
                <a:cs typeface="Courier New" pitchFamily="49" charset="0"/>
              </a:rPr>
              <a:t>&gt;</a:t>
            </a:r>
          </a:p>
          <a:p>
            <a:pPr marL="0" indent="0">
              <a:buNone/>
            </a:pPr>
            <a:r>
              <a:rPr lang="en-US" b="1" dirty="0">
                <a:solidFill>
                  <a:schemeClr val="tx1"/>
                </a:solidFill>
                <a:latin typeface="Courier New" pitchFamily="49" charset="0"/>
                <a:cs typeface="Courier New" pitchFamily="49" charset="0"/>
              </a:rPr>
              <a:t>#include&lt;</a:t>
            </a:r>
            <a:r>
              <a:rPr lang="en-US" b="1" dirty="0" err="1">
                <a:solidFill>
                  <a:schemeClr val="tx1"/>
                </a:solidFill>
                <a:latin typeface="Courier New" pitchFamily="49" charset="0"/>
                <a:cs typeface="Courier New" pitchFamily="49" charset="0"/>
              </a:rPr>
              <a:t>stdlib.h</a:t>
            </a:r>
            <a:r>
              <a:rPr lang="en-US" b="1" dirty="0">
                <a:solidFill>
                  <a:schemeClr val="tx1"/>
                </a:solidFill>
                <a:latin typeface="Courier New" pitchFamily="49" charset="0"/>
                <a:cs typeface="Courier New" pitchFamily="49" charset="0"/>
              </a:rPr>
              <a:t>&gt;</a:t>
            </a:r>
          </a:p>
          <a:p>
            <a:pPr marL="0" indent="0">
              <a:buNone/>
            </a:pPr>
            <a:r>
              <a:rPr lang="en-US" b="1" dirty="0">
                <a:solidFill>
                  <a:schemeClr val="tx1"/>
                </a:solidFill>
                <a:latin typeface="Courier New" pitchFamily="49" charset="0"/>
                <a:cs typeface="Courier New" pitchFamily="49" charset="0"/>
              </a:rPr>
              <a:t>void main()</a:t>
            </a:r>
          </a:p>
          <a:p>
            <a:pPr marL="0" indent="0">
              <a:buNone/>
            </a:pPr>
            <a:r>
              <a:rPr lang="en-US" b="1" dirty="0">
                <a:solidFill>
                  <a:schemeClr val="tx1"/>
                </a:solidFill>
                <a:latin typeface="Courier New" pitchFamily="49" charset="0"/>
                <a:cs typeface="Courier New" pitchFamily="49" charset="0"/>
              </a:rPr>
              <a:t>{</a:t>
            </a:r>
          </a:p>
          <a:p>
            <a:pPr marL="0" indent="0">
              <a:buNone/>
            </a:pPr>
            <a:r>
              <a:rPr lang="en-US" b="1" dirty="0">
                <a:solidFill>
                  <a:schemeClr val="tx1"/>
                </a:solidFill>
                <a:latin typeface="Courier New" pitchFamily="49" charset="0"/>
                <a:cs typeface="Courier New" pitchFamily="49" charset="0"/>
              </a:rPr>
              <a:t> float *x;</a:t>
            </a:r>
          </a:p>
          <a:p>
            <a:pPr marL="0" indent="0">
              <a:buNone/>
            </a:pPr>
            <a:r>
              <a:rPr lang="en-US" b="1" dirty="0">
                <a:solidFill>
                  <a:schemeClr val="tx1"/>
                </a:solidFill>
                <a:latin typeface="Courier New" pitchFamily="49" charset="0"/>
                <a:cs typeface="Courier New" pitchFamily="49" charset="0"/>
              </a:rPr>
              <a:t> int </a:t>
            </a:r>
            <a:r>
              <a:rPr lang="en-US" b="1" dirty="0" err="1">
                <a:solidFill>
                  <a:schemeClr val="tx1"/>
                </a:solidFill>
                <a:latin typeface="Courier New" pitchFamily="49" charset="0"/>
                <a:cs typeface="Courier New" pitchFamily="49" charset="0"/>
              </a:rPr>
              <a:t>i,n</a:t>
            </a:r>
            <a:r>
              <a:rPr lang="en-US" b="1" dirty="0">
                <a:solidFill>
                  <a:schemeClr val="tx1"/>
                </a:solidFill>
                <a:latin typeface="Courier New" pitchFamily="49" charset="0"/>
                <a:cs typeface="Courier New" pitchFamily="49" charset="0"/>
              </a:rPr>
              <a:t>;</a:t>
            </a:r>
          </a:p>
          <a:p>
            <a:pPr marL="0" indent="0">
              <a:buNone/>
            </a:pPr>
            <a:r>
              <a:rPr lang="en-US" b="1" dirty="0">
                <a:solidFill>
                  <a:schemeClr val="tx1"/>
                </a:solidFill>
                <a:latin typeface="Courier New" pitchFamily="49" charset="0"/>
                <a:cs typeface="Courier New" pitchFamily="49" charset="0"/>
              </a:rPr>
              <a:t> printf("how many elements do u want?");</a:t>
            </a:r>
          </a:p>
          <a:p>
            <a:pPr marL="0" indent="0">
              <a:buNone/>
            </a:pPr>
            <a:r>
              <a:rPr lang="en-US" b="1" dirty="0">
                <a:solidFill>
                  <a:schemeClr val="tx1"/>
                </a:solidFill>
                <a:latin typeface="Courier New" pitchFamily="49" charset="0"/>
                <a:cs typeface="Courier New" pitchFamily="49" charset="0"/>
              </a:rPr>
              <a:t> scanf("%</a:t>
            </a:r>
            <a:r>
              <a:rPr lang="en-US" b="1" dirty="0" err="1">
                <a:solidFill>
                  <a:schemeClr val="tx1"/>
                </a:solidFill>
                <a:latin typeface="Courier New" pitchFamily="49" charset="0"/>
                <a:cs typeface="Courier New" pitchFamily="49" charset="0"/>
              </a:rPr>
              <a:t>d",&amp;n</a:t>
            </a:r>
            <a:r>
              <a:rPr lang="en-US" b="1" dirty="0">
                <a:solidFill>
                  <a:schemeClr val="tx1"/>
                </a:solidFill>
                <a:latin typeface="Courier New" pitchFamily="49" charset="0"/>
                <a:cs typeface="Courier New" pitchFamily="49" charset="0"/>
              </a:rPr>
              <a:t>);</a:t>
            </a:r>
          </a:p>
          <a:p>
            <a:pPr marL="0" indent="0">
              <a:buNone/>
            </a:pPr>
            <a:r>
              <a:rPr lang="en-US" b="1" dirty="0">
                <a:solidFill>
                  <a:schemeClr val="tx1"/>
                </a:solidFill>
                <a:latin typeface="Courier New" pitchFamily="49" charset="0"/>
                <a:cs typeface="Courier New" pitchFamily="49" charset="0"/>
              </a:rPr>
              <a:t> </a:t>
            </a:r>
            <a:r>
              <a:rPr lang="en-US" b="1" dirty="0">
                <a:solidFill>
                  <a:schemeClr val="tx1"/>
                </a:solidFill>
                <a:effectLst>
                  <a:glow rad="228600">
                    <a:schemeClr val="accent1">
                      <a:satMod val="175000"/>
                      <a:alpha val="40000"/>
                    </a:schemeClr>
                  </a:glow>
                </a:effectLst>
                <a:latin typeface="Courier New" pitchFamily="49" charset="0"/>
                <a:cs typeface="Courier New" pitchFamily="49" charset="0"/>
              </a:rPr>
              <a:t>x=(float*)</a:t>
            </a:r>
            <a:r>
              <a:rPr lang="en-US" b="1" dirty="0" err="1">
                <a:solidFill>
                  <a:schemeClr val="tx1"/>
                </a:solidFill>
                <a:effectLst>
                  <a:glow rad="228600">
                    <a:schemeClr val="accent1">
                      <a:satMod val="175000"/>
                      <a:alpha val="40000"/>
                    </a:schemeClr>
                  </a:glow>
                </a:effectLst>
                <a:latin typeface="Courier New" pitchFamily="49" charset="0"/>
                <a:cs typeface="Courier New" pitchFamily="49" charset="0"/>
              </a:rPr>
              <a:t>calloc</a:t>
            </a:r>
            <a:r>
              <a:rPr lang="en-US" b="1" dirty="0">
                <a:solidFill>
                  <a:schemeClr val="tx1"/>
                </a:solidFill>
                <a:effectLst>
                  <a:glow rad="228600">
                    <a:schemeClr val="accent1">
                      <a:satMod val="175000"/>
                      <a:alpha val="40000"/>
                    </a:schemeClr>
                  </a:glow>
                </a:effectLst>
                <a:latin typeface="Courier New" pitchFamily="49" charset="0"/>
                <a:cs typeface="Courier New" pitchFamily="49" charset="0"/>
              </a:rPr>
              <a:t>(</a:t>
            </a:r>
            <a:r>
              <a:rPr lang="en-US" b="1" dirty="0" err="1">
                <a:solidFill>
                  <a:schemeClr val="tx1"/>
                </a:solidFill>
                <a:effectLst>
                  <a:glow rad="228600">
                    <a:schemeClr val="accent1">
                      <a:satMod val="175000"/>
                      <a:alpha val="40000"/>
                    </a:schemeClr>
                  </a:glow>
                </a:effectLst>
                <a:latin typeface="Courier New" pitchFamily="49" charset="0"/>
                <a:cs typeface="Courier New" pitchFamily="49" charset="0"/>
              </a:rPr>
              <a:t>n,sizeof</a:t>
            </a:r>
            <a:r>
              <a:rPr lang="en-US" b="1" dirty="0">
                <a:solidFill>
                  <a:schemeClr val="tx1"/>
                </a:solidFill>
                <a:effectLst>
                  <a:glow rad="228600">
                    <a:schemeClr val="accent1">
                      <a:satMod val="175000"/>
                      <a:alpha val="40000"/>
                    </a:schemeClr>
                  </a:glow>
                </a:effectLst>
                <a:latin typeface="Courier New" pitchFamily="49" charset="0"/>
                <a:cs typeface="Courier New" pitchFamily="49" charset="0"/>
              </a:rPr>
              <a:t>(float));</a:t>
            </a:r>
          </a:p>
          <a:p>
            <a:pPr marL="0" indent="0">
              <a:buNone/>
            </a:pPr>
            <a:r>
              <a:rPr lang="en-US" b="1" dirty="0">
                <a:solidFill>
                  <a:schemeClr val="tx1"/>
                </a:solidFill>
                <a:latin typeface="Courier New" pitchFamily="49" charset="0"/>
                <a:cs typeface="Courier New" pitchFamily="49" charset="0"/>
              </a:rPr>
              <a:t> if(x!=NULL)</a:t>
            </a:r>
          </a:p>
          <a:p>
            <a:pPr marL="0" indent="0">
              <a:buNone/>
            </a:pPr>
            <a:r>
              <a:rPr lang="en-US" b="1" dirty="0">
                <a:solidFill>
                  <a:schemeClr val="tx1"/>
                </a:solidFill>
                <a:latin typeface="Courier New" pitchFamily="49" charset="0"/>
                <a:cs typeface="Courier New" pitchFamily="49" charset="0"/>
              </a:rPr>
              <a:t> {</a:t>
            </a:r>
          </a:p>
          <a:p>
            <a:pPr marL="0" indent="0">
              <a:buNone/>
            </a:pPr>
            <a:r>
              <a:rPr lang="en-US" b="1" dirty="0">
                <a:solidFill>
                  <a:schemeClr val="tx1"/>
                </a:solidFill>
                <a:latin typeface="Courier New" pitchFamily="49" charset="0"/>
                <a:cs typeface="Courier New" pitchFamily="49" charset="0"/>
              </a:rPr>
              <a:t>   printf("data is=\n");</a:t>
            </a:r>
          </a:p>
          <a:p>
            <a:pPr marL="0" indent="0">
              <a:buNone/>
            </a:pPr>
            <a:r>
              <a:rPr lang="en-US" b="1" dirty="0">
                <a:solidFill>
                  <a:schemeClr val="tx1"/>
                </a:solidFill>
                <a:latin typeface="Courier New" pitchFamily="49" charset="0"/>
                <a:cs typeface="Courier New" pitchFamily="49" charset="0"/>
              </a:rPr>
              <a:t>   for(</a:t>
            </a:r>
            <a:r>
              <a:rPr lang="en-US" b="1" dirty="0" err="1">
                <a:solidFill>
                  <a:schemeClr val="tx1"/>
                </a:solidFill>
                <a:latin typeface="Courier New" pitchFamily="49" charset="0"/>
                <a:cs typeface="Courier New" pitchFamily="49" charset="0"/>
              </a:rPr>
              <a:t>i</a:t>
            </a:r>
            <a:r>
              <a:rPr lang="en-US" b="1" dirty="0">
                <a:solidFill>
                  <a:schemeClr val="tx1"/>
                </a:solidFill>
                <a:latin typeface="Courier New" pitchFamily="49" charset="0"/>
                <a:cs typeface="Courier New" pitchFamily="49" charset="0"/>
              </a:rPr>
              <a:t>=0;i&lt;</a:t>
            </a:r>
            <a:r>
              <a:rPr lang="en-US" b="1" dirty="0" err="1">
                <a:solidFill>
                  <a:schemeClr val="tx1"/>
                </a:solidFill>
                <a:latin typeface="Courier New" pitchFamily="49" charset="0"/>
                <a:cs typeface="Courier New" pitchFamily="49" charset="0"/>
              </a:rPr>
              <a:t>n;i</a:t>
            </a:r>
            <a:r>
              <a:rPr lang="en-US" b="1" dirty="0">
                <a:solidFill>
                  <a:schemeClr val="tx1"/>
                </a:solidFill>
                <a:latin typeface="Courier New" pitchFamily="49" charset="0"/>
                <a:cs typeface="Courier New" pitchFamily="49" charset="0"/>
              </a:rPr>
              <a:t>++)</a:t>
            </a:r>
          </a:p>
          <a:p>
            <a:pPr marL="0" indent="0">
              <a:buNone/>
            </a:pPr>
            <a:r>
              <a:rPr lang="en-US" b="1" dirty="0">
                <a:solidFill>
                  <a:schemeClr val="tx1"/>
                </a:solidFill>
                <a:latin typeface="Courier New" pitchFamily="49" charset="0"/>
                <a:cs typeface="Courier New" pitchFamily="49" charset="0"/>
              </a:rPr>
              <a:t>     printf("\n x[%d]=%d ",</a:t>
            </a:r>
            <a:r>
              <a:rPr lang="en-US" b="1" dirty="0" err="1">
                <a:solidFill>
                  <a:schemeClr val="tx1"/>
                </a:solidFill>
                <a:latin typeface="Courier New" pitchFamily="49" charset="0"/>
                <a:cs typeface="Courier New" pitchFamily="49" charset="0"/>
              </a:rPr>
              <a:t>i</a:t>
            </a:r>
            <a:r>
              <a:rPr lang="en-US" b="1" dirty="0">
                <a:solidFill>
                  <a:schemeClr val="tx1"/>
                </a:solidFill>
                <a:latin typeface="Courier New" pitchFamily="49" charset="0"/>
                <a:cs typeface="Courier New" pitchFamily="49" charset="0"/>
              </a:rPr>
              <a:t>,*(</a:t>
            </a:r>
            <a:r>
              <a:rPr lang="en-US" b="1" dirty="0" err="1">
                <a:solidFill>
                  <a:schemeClr val="tx1"/>
                </a:solidFill>
                <a:latin typeface="Courier New" pitchFamily="49" charset="0"/>
                <a:cs typeface="Courier New" pitchFamily="49" charset="0"/>
              </a:rPr>
              <a:t>x+i</a:t>
            </a:r>
            <a:r>
              <a:rPr lang="en-US" b="1" dirty="0">
                <a:solidFill>
                  <a:schemeClr val="tx1"/>
                </a:solidFill>
                <a:latin typeface="Courier New" pitchFamily="49" charset="0"/>
                <a:cs typeface="Courier New" pitchFamily="49" charset="0"/>
              </a:rPr>
              <a:t>));</a:t>
            </a:r>
          </a:p>
          <a:p>
            <a:pPr marL="0" indent="0">
              <a:buNone/>
            </a:pPr>
            <a:r>
              <a:rPr lang="en-US" b="1" dirty="0">
                <a:solidFill>
                  <a:schemeClr val="tx1"/>
                </a:solidFill>
                <a:latin typeface="Courier New" pitchFamily="49" charset="0"/>
                <a:cs typeface="Courier New" pitchFamily="49" charset="0"/>
              </a:rPr>
              <a:t> }</a:t>
            </a:r>
          </a:p>
          <a:p>
            <a:pPr marL="0" indent="0">
              <a:buNone/>
            </a:pPr>
            <a:r>
              <a:rPr lang="en-US" b="1" dirty="0">
                <a:solidFill>
                  <a:schemeClr val="tx1"/>
                </a:solidFill>
                <a:latin typeface="Courier New" pitchFamily="49" charset="0"/>
                <a:cs typeface="Courier New" pitchFamily="49" charset="0"/>
              </a:rPr>
              <a:t> else</a:t>
            </a:r>
          </a:p>
          <a:p>
            <a:pPr marL="0" indent="0">
              <a:buNone/>
            </a:pPr>
            <a:r>
              <a:rPr lang="en-US" b="1" dirty="0">
                <a:solidFill>
                  <a:schemeClr val="tx1"/>
                </a:solidFill>
                <a:latin typeface="Courier New" pitchFamily="49" charset="0"/>
                <a:cs typeface="Courier New" pitchFamily="49" charset="0"/>
              </a:rPr>
              <a:t>   printf("</a:t>
            </a:r>
            <a:r>
              <a:rPr lang="en-US" b="1" dirty="0" err="1">
                <a:solidFill>
                  <a:schemeClr val="tx1"/>
                </a:solidFill>
                <a:latin typeface="Courier New" pitchFamily="49" charset="0"/>
                <a:cs typeface="Courier New" pitchFamily="49" charset="0"/>
              </a:rPr>
              <a:t>calloc</a:t>
            </a:r>
            <a:r>
              <a:rPr lang="en-US" b="1" dirty="0">
                <a:solidFill>
                  <a:schemeClr val="tx1"/>
                </a:solidFill>
                <a:latin typeface="Courier New" pitchFamily="49" charset="0"/>
                <a:cs typeface="Courier New" pitchFamily="49" charset="0"/>
              </a:rPr>
              <a:t> failed");</a:t>
            </a:r>
          </a:p>
          <a:p>
            <a:pPr marL="0" indent="0">
              <a:buNone/>
            </a:pPr>
            <a:r>
              <a:rPr lang="en-US" b="1" dirty="0">
                <a:solidFill>
                  <a:schemeClr val="tx1"/>
                </a:solidFill>
                <a:latin typeface="Courier New" pitchFamily="49" charset="0"/>
                <a:cs typeface="Courier New" pitchFamily="49" charset="0"/>
              </a:rPr>
              <a:t> </a:t>
            </a:r>
            <a:r>
              <a:rPr lang="en-US" b="1" dirty="0" err="1">
                <a:solidFill>
                  <a:schemeClr val="tx1"/>
                </a:solidFill>
                <a:latin typeface="Courier New" pitchFamily="49" charset="0"/>
                <a:cs typeface="Courier New" pitchFamily="49" charset="0"/>
              </a:rPr>
              <a:t>getch</a:t>
            </a:r>
            <a:r>
              <a:rPr lang="en-US" b="1" dirty="0">
                <a:solidFill>
                  <a:schemeClr val="tx1"/>
                </a:solidFill>
                <a:latin typeface="Courier New" pitchFamily="49" charset="0"/>
                <a:cs typeface="Courier New" pitchFamily="49" charset="0"/>
              </a:rPr>
              <a:t>();</a:t>
            </a:r>
          </a:p>
          <a:p>
            <a:pPr marL="0" indent="0">
              <a:buNone/>
            </a:pPr>
            <a:r>
              <a:rPr lang="en-US" b="1" dirty="0">
                <a:solidFill>
                  <a:schemeClr val="tx1"/>
                </a:solidFill>
                <a:latin typeface="Courier New" pitchFamily="49" charset="0"/>
                <a:cs typeface="Courier New" pitchFamily="49" charset="0"/>
              </a:rPr>
              <a:t>}</a:t>
            </a:r>
          </a:p>
        </p:txBody>
      </p:sp>
    </p:spTree>
    <p:extLst>
      <p:ext uri="{BB962C8B-B14F-4D97-AF65-F5344CB8AC3E}">
        <p14:creationId xmlns:p14="http://schemas.microsoft.com/office/powerpoint/2010/main" val="287135872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85800"/>
            <a:ext cx="5943600" cy="1524000"/>
          </a:xfrm>
        </p:spPr>
        <p:txBody>
          <a:bodyPr>
            <a:normAutofit/>
          </a:bodyPr>
          <a:lstStyle/>
          <a:p>
            <a:pPr>
              <a:buNone/>
            </a:pPr>
            <a:r>
              <a:rPr lang="en-US" sz="1800" b="1" dirty="0">
                <a:solidFill>
                  <a:schemeClr val="tx1"/>
                </a:solidFill>
                <a:latin typeface="Courier New" pitchFamily="49" charset="0"/>
                <a:cs typeface="Courier New" pitchFamily="49" charset="0"/>
              </a:rPr>
              <a:t>how many elements do u want 3</a:t>
            </a:r>
          </a:p>
          <a:p>
            <a:pPr>
              <a:buNone/>
            </a:pPr>
            <a:r>
              <a:rPr lang="en-US" sz="1800" b="1" dirty="0">
                <a:solidFill>
                  <a:schemeClr val="tx1"/>
                </a:solidFill>
                <a:latin typeface="Courier New" pitchFamily="49" charset="0"/>
                <a:cs typeface="Courier New" pitchFamily="49" charset="0"/>
              </a:rPr>
              <a:t>0</a:t>
            </a:r>
          </a:p>
          <a:p>
            <a:pPr>
              <a:buNone/>
            </a:pPr>
            <a:r>
              <a:rPr lang="en-US" sz="1800" b="1" dirty="0">
                <a:solidFill>
                  <a:schemeClr val="tx1"/>
                </a:solidFill>
                <a:latin typeface="Courier New" pitchFamily="49" charset="0"/>
                <a:cs typeface="Courier New" pitchFamily="49" charset="0"/>
              </a:rPr>
              <a:t>0</a:t>
            </a:r>
          </a:p>
          <a:p>
            <a:pPr>
              <a:buNone/>
            </a:pPr>
            <a:r>
              <a:rPr lang="en-US" sz="1800" b="1" dirty="0">
                <a:solidFill>
                  <a:schemeClr val="tx1"/>
                </a:solidFill>
                <a:latin typeface="Courier New" pitchFamily="49" charset="0"/>
                <a:cs typeface="Courier New" pitchFamily="49" charset="0"/>
              </a:rPr>
              <a:t>0</a:t>
            </a:r>
          </a:p>
          <a:p>
            <a:pPr>
              <a:buNone/>
            </a:pPr>
            <a:endParaRPr lang="en-US" sz="1800" b="1" dirty="0">
              <a:solidFill>
                <a:schemeClr val="tx1"/>
              </a:solidFill>
              <a:latin typeface="Courier New" pitchFamily="49" charset="0"/>
              <a:cs typeface="Courier New" pitchFamily="49" charset="0"/>
            </a:endParaRP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a:bodyPr>
          <a:lstStyle/>
          <a:p>
            <a:r>
              <a:rPr lang="en-US" sz="3200" dirty="0"/>
              <a:t>Difference between </a:t>
            </a:r>
            <a:r>
              <a:rPr lang="en-US" sz="3200" dirty="0" err="1">
                <a:latin typeface="Courier New" pitchFamily="49" charset="0"/>
                <a:cs typeface="Courier New" pitchFamily="49" charset="0"/>
              </a:rPr>
              <a:t>malloc</a:t>
            </a:r>
            <a:r>
              <a:rPr lang="en-US" sz="3200" dirty="0">
                <a:latin typeface="Courier New" pitchFamily="49" charset="0"/>
                <a:cs typeface="Courier New" pitchFamily="49" charset="0"/>
              </a:rPr>
              <a:t>() </a:t>
            </a:r>
            <a:r>
              <a:rPr lang="en-US" sz="3200" dirty="0"/>
              <a:t>and </a:t>
            </a:r>
            <a:r>
              <a:rPr lang="en-US" sz="3200" dirty="0" err="1">
                <a:latin typeface="Courier New" pitchFamily="49" charset="0"/>
                <a:cs typeface="Courier New" pitchFamily="49" charset="0"/>
              </a:rPr>
              <a:t>calloc</a:t>
            </a:r>
            <a:r>
              <a:rPr lang="en-US" sz="3200" dirty="0">
                <a:latin typeface="Courier New" pitchFamily="49" charset="0"/>
                <a:cs typeface="Courier New" pitchFamily="49" charset="0"/>
              </a:rPr>
              <a:t>()</a:t>
            </a:r>
          </a:p>
        </p:txBody>
      </p:sp>
      <p:graphicFrame>
        <p:nvGraphicFramePr>
          <p:cNvPr id="4" name="Content Placeholder 3"/>
          <p:cNvGraphicFramePr>
            <a:graphicFrameLocks noGrp="1"/>
          </p:cNvGraphicFramePr>
          <p:nvPr>
            <p:ph idx="1"/>
          </p:nvPr>
        </p:nvGraphicFramePr>
        <p:xfrm>
          <a:off x="457200" y="1191396"/>
          <a:ext cx="8153400" cy="5243567"/>
        </p:xfrm>
        <a:graphic>
          <a:graphicData uri="http://schemas.openxmlformats.org/drawingml/2006/table">
            <a:tbl>
              <a:tblPr firstRow="1" bandRow="1">
                <a:tableStyleId>{073A0DAA-6AF3-43AB-8588-CEC1D06C72B9}</a:tableStyleId>
              </a:tblPr>
              <a:tblGrid>
                <a:gridCol w="18288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3124200">
                  <a:extLst>
                    <a:ext uri="{9D8B030D-6E8A-4147-A177-3AD203B41FA5}">
                      <a16:colId xmlns:a16="http://schemas.microsoft.com/office/drawing/2014/main" val="20002"/>
                    </a:ext>
                  </a:extLst>
                </a:gridCol>
              </a:tblGrid>
              <a:tr h="436654">
                <a:tc>
                  <a:txBody>
                    <a:bodyPr/>
                    <a:lstStyle/>
                    <a:p>
                      <a:endParaRPr lang="en-US" sz="1500" b="1" spc="0" dirty="0"/>
                    </a:p>
                  </a:txBody>
                  <a:tcPr marL="65594" marR="65594" marT="32797" marB="3279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spc="0" dirty="0" err="1">
                          <a:latin typeface="Courier New" pitchFamily="49" charset="0"/>
                          <a:cs typeface="Courier New" pitchFamily="49" charset="0"/>
                        </a:rPr>
                        <a:t>calloc</a:t>
                      </a:r>
                      <a:r>
                        <a:rPr lang="en-US" sz="2400" spc="0" dirty="0">
                          <a:latin typeface="Courier New" pitchFamily="49" charset="0"/>
                          <a:cs typeface="Courier New" pitchFamily="49" charset="0"/>
                        </a:rPr>
                        <a:t>()</a:t>
                      </a:r>
                    </a:p>
                  </a:txBody>
                  <a:tcPr marL="65594" marR="65594" marT="32797" marB="3279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spc="0" dirty="0" err="1">
                          <a:latin typeface="Courier New" pitchFamily="49" charset="0"/>
                          <a:cs typeface="Courier New" pitchFamily="49" charset="0"/>
                        </a:rPr>
                        <a:t>malloc</a:t>
                      </a:r>
                      <a:r>
                        <a:rPr lang="en-US" sz="2400" spc="0" dirty="0"/>
                        <a:t>()</a:t>
                      </a:r>
                    </a:p>
                  </a:txBody>
                  <a:tcPr marL="65594" marR="65594" marT="32797" marB="32797"/>
                </a:tc>
                <a:extLst>
                  <a:ext uri="{0D108BD9-81ED-4DB2-BD59-A6C34878D82A}">
                    <a16:rowId xmlns:a16="http://schemas.microsoft.com/office/drawing/2014/main" val="10000"/>
                  </a:ext>
                </a:extLst>
              </a:tr>
              <a:tr h="962750">
                <a:tc>
                  <a:txBody>
                    <a:bodyPr/>
                    <a:lstStyle/>
                    <a:p>
                      <a:r>
                        <a:rPr lang="en-US" sz="1700" b="1" spc="0" dirty="0"/>
                        <a:t>Function:</a:t>
                      </a:r>
                    </a:p>
                  </a:txBody>
                  <a:tcPr marL="65594" marR="65594" marT="32797" marB="32797"/>
                </a:tc>
                <a:tc>
                  <a:txBody>
                    <a:bodyPr/>
                    <a:lstStyle/>
                    <a:p>
                      <a:pPr algn="just"/>
                      <a:r>
                        <a:rPr lang="en-US" sz="1800" spc="0" dirty="0"/>
                        <a:t>Allocates a region of memory large enough to hold "n elements" of "size" bytes each. </a:t>
                      </a:r>
                    </a:p>
                  </a:txBody>
                  <a:tcPr marL="65594" marR="65594" marT="32797" marB="32797"/>
                </a:tc>
                <a:tc>
                  <a:txBody>
                    <a:bodyPr/>
                    <a:lstStyle/>
                    <a:p>
                      <a:pPr algn="just"/>
                      <a:r>
                        <a:rPr lang="en-US" sz="1800" spc="0" dirty="0"/>
                        <a:t>Allocates "size" bytes of memory.</a:t>
                      </a:r>
                    </a:p>
                  </a:txBody>
                  <a:tcPr marL="65594" marR="65594" marT="32797" marB="32797"/>
                </a:tc>
                <a:extLst>
                  <a:ext uri="{0D108BD9-81ED-4DB2-BD59-A6C34878D82A}">
                    <a16:rowId xmlns:a16="http://schemas.microsoft.com/office/drawing/2014/main" val="10001"/>
                  </a:ext>
                </a:extLst>
              </a:tr>
              <a:tr h="899472">
                <a:tc>
                  <a:txBody>
                    <a:bodyPr/>
                    <a:lstStyle/>
                    <a:p>
                      <a:r>
                        <a:rPr lang="en-US" sz="1700" b="1" spc="0" dirty="0"/>
                        <a:t>Syntax:</a:t>
                      </a:r>
                    </a:p>
                  </a:txBody>
                  <a:tcPr marL="65594" marR="65594" marT="32797" marB="32797"/>
                </a:tc>
                <a:tc>
                  <a:txBody>
                    <a:bodyPr/>
                    <a:lstStyle/>
                    <a:p>
                      <a:pPr algn="l"/>
                      <a:r>
                        <a:rPr lang="en-US" sz="1800" b="1" spc="0" dirty="0">
                          <a:solidFill>
                            <a:srgbClr val="C00000"/>
                          </a:solidFill>
                          <a:latin typeface="Courier New" pitchFamily="49" charset="0"/>
                          <a:cs typeface="Courier New" pitchFamily="49" charset="0"/>
                        </a:rPr>
                        <a:t>void *</a:t>
                      </a:r>
                      <a:r>
                        <a:rPr lang="en-US" sz="1800" b="1" spc="0" dirty="0" err="1">
                          <a:solidFill>
                            <a:srgbClr val="C00000"/>
                          </a:solidFill>
                          <a:latin typeface="Courier New" pitchFamily="49" charset="0"/>
                          <a:cs typeface="Courier New" pitchFamily="49" charset="0"/>
                        </a:rPr>
                        <a:t>calloc</a:t>
                      </a:r>
                      <a:r>
                        <a:rPr lang="en-US" sz="1800" b="1" spc="0" dirty="0">
                          <a:solidFill>
                            <a:srgbClr val="C00000"/>
                          </a:solidFill>
                          <a:latin typeface="Courier New" pitchFamily="49" charset="0"/>
                          <a:cs typeface="Courier New" pitchFamily="49" charset="0"/>
                        </a:rPr>
                        <a:t> (</a:t>
                      </a:r>
                      <a:r>
                        <a:rPr lang="en-US" sz="1800" b="1" spc="0" dirty="0" err="1">
                          <a:solidFill>
                            <a:srgbClr val="C00000"/>
                          </a:solidFill>
                          <a:latin typeface="Courier New" pitchFamily="49" charset="0"/>
                          <a:cs typeface="Courier New" pitchFamily="49" charset="0"/>
                        </a:rPr>
                        <a:t>number_of_blocks</a:t>
                      </a:r>
                      <a:r>
                        <a:rPr lang="en-US" sz="1800" b="1" spc="0" dirty="0">
                          <a:solidFill>
                            <a:srgbClr val="C00000"/>
                          </a:solidFill>
                          <a:latin typeface="Courier New" pitchFamily="49" charset="0"/>
                          <a:cs typeface="Courier New" pitchFamily="49" charset="0"/>
                        </a:rPr>
                        <a:t>, </a:t>
                      </a:r>
                      <a:r>
                        <a:rPr lang="en-US" sz="1800" b="1" spc="0" dirty="0" err="1">
                          <a:solidFill>
                            <a:srgbClr val="C00000"/>
                          </a:solidFill>
                          <a:latin typeface="Courier New" pitchFamily="49" charset="0"/>
                          <a:cs typeface="Courier New" pitchFamily="49" charset="0"/>
                        </a:rPr>
                        <a:t>size_in_bytes</a:t>
                      </a:r>
                      <a:r>
                        <a:rPr lang="en-US" sz="1800" b="1" spc="0" dirty="0">
                          <a:solidFill>
                            <a:srgbClr val="C00000"/>
                          </a:solidFill>
                          <a:latin typeface="Courier New" pitchFamily="49" charset="0"/>
                          <a:cs typeface="Courier New" pitchFamily="49" charset="0"/>
                        </a:rPr>
                        <a:t>);</a:t>
                      </a:r>
                    </a:p>
                  </a:txBody>
                  <a:tcPr marL="65594" marR="65594" marT="32797" marB="32797"/>
                </a:tc>
                <a:tc>
                  <a:txBody>
                    <a:bodyPr/>
                    <a:lstStyle/>
                    <a:p>
                      <a:pPr algn="l"/>
                      <a:r>
                        <a:rPr lang="en-US" sz="1800" b="1" spc="0" dirty="0">
                          <a:solidFill>
                            <a:srgbClr val="C00000"/>
                          </a:solidFill>
                          <a:latin typeface="Courier New" pitchFamily="49" charset="0"/>
                          <a:cs typeface="Courier New" pitchFamily="49" charset="0"/>
                        </a:rPr>
                        <a:t>void *</a:t>
                      </a:r>
                      <a:r>
                        <a:rPr lang="en-US" sz="1800" b="1" spc="0" dirty="0" err="1">
                          <a:solidFill>
                            <a:srgbClr val="C00000"/>
                          </a:solidFill>
                          <a:latin typeface="Courier New" pitchFamily="49" charset="0"/>
                          <a:cs typeface="Courier New" pitchFamily="49" charset="0"/>
                        </a:rPr>
                        <a:t>malloc</a:t>
                      </a:r>
                      <a:r>
                        <a:rPr lang="en-US" sz="1800" b="1" spc="0" dirty="0">
                          <a:solidFill>
                            <a:srgbClr val="C00000"/>
                          </a:solidFill>
                          <a:latin typeface="Courier New" pitchFamily="49" charset="0"/>
                          <a:cs typeface="Courier New" pitchFamily="49" charset="0"/>
                        </a:rPr>
                        <a:t> (</a:t>
                      </a:r>
                      <a:r>
                        <a:rPr lang="en-US" sz="1800" b="1" spc="0" dirty="0" err="1">
                          <a:solidFill>
                            <a:srgbClr val="C00000"/>
                          </a:solidFill>
                          <a:latin typeface="Courier New" pitchFamily="49" charset="0"/>
                          <a:cs typeface="Courier New" pitchFamily="49" charset="0"/>
                        </a:rPr>
                        <a:t>size_in_bytes</a:t>
                      </a:r>
                      <a:r>
                        <a:rPr lang="en-US" sz="1800" b="1" spc="0" dirty="0">
                          <a:solidFill>
                            <a:srgbClr val="C00000"/>
                          </a:solidFill>
                          <a:latin typeface="Courier New" pitchFamily="49" charset="0"/>
                          <a:cs typeface="Courier New" pitchFamily="49" charset="0"/>
                        </a:rPr>
                        <a:t>);</a:t>
                      </a:r>
                    </a:p>
                  </a:txBody>
                  <a:tcPr marL="65594" marR="65594" marT="32797" marB="32797"/>
                </a:tc>
                <a:extLst>
                  <a:ext uri="{0D108BD9-81ED-4DB2-BD59-A6C34878D82A}">
                    <a16:rowId xmlns:a16="http://schemas.microsoft.com/office/drawing/2014/main" val="10002"/>
                  </a:ext>
                </a:extLst>
              </a:tr>
              <a:tr h="368900">
                <a:tc>
                  <a:txBody>
                    <a:bodyPr/>
                    <a:lstStyle/>
                    <a:p>
                      <a:r>
                        <a:rPr lang="en-US" sz="1700" b="1" spc="0" dirty="0"/>
                        <a:t>No.</a:t>
                      </a:r>
                      <a:r>
                        <a:rPr lang="en-US" sz="1700" b="1" spc="0" baseline="0" dirty="0"/>
                        <a:t> </a:t>
                      </a:r>
                      <a:r>
                        <a:rPr lang="en-US" sz="1700" b="1" spc="0" dirty="0"/>
                        <a:t>of arguments:</a:t>
                      </a:r>
                    </a:p>
                  </a:txBody>
                  <a:tcPr marL="65594" marR="65594" marT="32797" marB="32797"/>
                </a:tc>
                <a:tc>
                  <a:txBody>
                    <a:bodyPr/>
                    <a:lstStyle/>
                    <a:p>
                      <a:pPr algn="just"/>
                      <a:r>
                        <a:rPr lang="en-US" sz="1800" spc="0" dirty="0"/>
                        <a:t>2</a:t>
                      </a:r>
                    </a:p>
                  </a:txBody>
                  <a:tcPr marL="65594" marR="65594" marT="32797" marB="32797"/>
                </a:tc>
                <a:tc>
                  <a:txBody>
                    <a:bodyPr/>
                    <a:lstStyle/>
                    <a:p>
                      <a:pPr algn="just"/>
                      <a:r>
                        <a:rPr lang="en-US" sz="1800" spc="0" dirty="0"/>
                        <a:t>1</a:t>
                      </a:r>
                    </a:p>
                  </a:txBody>
                  <a:tcPr marL="65594" marR="65594" marT="32797" marB="32797"/>
                </a:tc>
                <a:extLst>
                  <a:ext uri="{0D108BD9-81ED-4DB2-BD59-A6C34878D82A}">
                    <a16:rowId xmlns:a16="http://schemas.microsoft.com/office/drawing/2014/main" val="10003"/>
                  </a:ext>
                </a:extLst>
              </a:tr>
              <a:tr h="1398628">
                <a:tc>
                  <a:txBody>
                    <a:bodyPr/>
                    <a:lstStyle/>
                    <a:p>
                      <a:r>
                        <a:rPr lang="en-US" sz="1700" b="1" spc="0" dirty="0"/>
                        <a:t>Contents of allocated memory:</a:t>
                      </a:r>
                    </a:p>
                  </a:txBody>
                  <a:tcPr marL="65594" marR="65594" marT="32797" marB="32797"/>
                </a:tc>
                <a:tc>
                  <a:txBody>
                    <a:bodyPr/>
                    <a:lstStyle/>
                    <a:p>
                      <a:pPr algn="just"/>
                      <a:r>
                        <a:rPr lang="en-US" sz="1800" spc="0" dirty="0"/>
                        <a:t>The allocated region is initialized to zero.</a:t>
                      </a:r>
                    </a:p>
                  </a:txBody>
                  <a:tcPr marL="65594" marR="65594" marT="32797" marB="32797"/>
                </a:tc>
                <a:tc>
                  <a:txBody>
                    <a:bodyPr/>
                    <a:lstStyle/>
                    <a:p>
                      <a:pPr algn="just"/>
                      <a:r>
                        <a:rPr lang="en-US" sz="1800" spc="0" dirty="0"/>
                        <a:t>The contents of allocated memory are not changed. i.e., the memory contains garbage values. </a:t>
                      </a:r>
                    </a:p>
                  </a:txBody>
                  <a:tcPr marL="65594" marR="65594" marT="32797" marB="32797"/>
                </a:tc>
                <a:extLst>
                  <a:ext uri="{0D108BD9-81ED-4DB2-BD59-A6C34878D82A}">
                    <a16:rowId xmlns:a16="http://schemas.microsoft.com/office/drawing/2014/main" val="10004"/>
                  </a:ext>
                </a:extLst>
              </a:tr>
              <a:tr h="1177163">
                <a:tc>
                  <a:txBody>
                    <a:bodyPr/>
                    <a:lstStyle/>
                    <a:p>
                      <a:r>
                        <a:rPr lang="en-US" sz="1700" b="1" spc="0" dirty="0"/>
                        <a:t>Return value:</a:t>
                      </a:r>
                    </a:p>
                  </a:txBody>
                  <a:tcPr marL="65594" marR="65594" marT="32797" marB="32797"/>
                </a:tc>
                <a:tc>
                  <a:txBody>
                    <a:bodyPr/>
                    <a:lstStyle/>
                    <a:p>
                      <a:pPr algn="just"/>
                      <a:r>
                        <a:rPr lang="en-US" sz="1800" spc="0" dirty="0">
                          <a:latin typeface="Courier New" pitchFamily="49" charset="0"/>
                          <a:cs typeface="Courier New" pitchFamily="49" charset="0"/>
                        </a:rPr>
                        <a:t>void pointer (void *)</a:t>
                      </a:r>
                      <a:r>
                        <a:rPr lang="en-US" sz="1800" spc="0" dirty="0"/>
                        <a:t>. If the allocation succeeds, a pointer to the block of memory is returned.</a:t>
                      </a:r>
                    </a:p>
                  </a:txBody>
                  <a:tcPr marL="65594" marR="65594" marT="32797" marB="32797"/>
                </a:tc>
                <a:tc>
                  <a:txBody>
                    <a:bodyPr/>
                    <a:lstStyle/>
                    <a:p>
                      <a:pPr algn="just"/>
                      <a:r>
                        <a:rPr lang="en-US" sz="1800" spc="0" dirty="0">
                          <a:latin typeface="Courier New" pitchFamily="49" charset="0"/>
                          <a:cs typeface="Courier New" pitchFamily="49" charset="0"/>
                        </a:rPr>
                        <a:t>void pointer (void *)</a:t>
                      </a:r>
                      <a:r>
                        <a:rPr lang="en-US" sz="1800" spc="0" dirty="0"/>
                        <a:t>. If the allocation succeeds, a pointer to the block of memory is returned.</a:t>
                      </a:r>
                    </a:p>
                  </a:txBody>
                  <a:tcPr marL="65594" marR="65594" marT="32797" marB="32797"/>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2150602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latin typeface="Courier New" pitchFamily="49" charset="0"/>
                <a:cs typeface="Courier New" pitchFamily="49" charset="0"/>
              </a:rPr>
              <a:t>realloc</a:t>
            </a:r>
            <a:r>
              <a:rPr lang="en-IN" dirty="0">
                <a:latin typeface="Courier New" pitchFamily="49" charset="0"/>
                <a:cs typeface="Courier New" pitchFamily="49" charset="0"/>
              </a:rPr>
              <a:t>()</a:t>
            </a:r>
            <a:endParaRPr lang="en-US" dirty="0">
              <a:latin typeface="Courier New" pitchFamily="49" charset="0"/>
              <a:cs typeface="Courier New" pitchFamily="49" charset="0"/>
            </a:endParaRPr>
          </a:p>
        </p:txBody>
      </p:sp>
      <p:sp>
        <p:nvSpPr>
          <p:cNvPr id="3" name="Content Placeholder 2"/>
          <p:cNvSpPr>
            <a:spLocks noGrp="1"/>
          </p:cNvSpPr>
          <p:nvPr>
            <p:ph idx="1"/>
          </p:nvPr>
        </p:nvSpPr>
        <p:spPr>
          <a:xfrm>
            <a:off x="457200" y="1295400"/>
            <a:ext cx="8229600" cy="5334000"/>
          </a:xfrm>
        </p:spPr>
        <p:txBody>
          <a:bodyPr>
            <a:normAutofit fontScale="85000" lnSpcReduction="10000"/>
          </a:bodyPr>
          <a:lstStyle/>
          <a:p>
            <a:pPr>
              <a:lnSpc>
                <a:spcPct val="90000"/>
              </a:lnSpc>
              <a:defRPr/>
            </a:pPr>
            <a:r>
              <a:rPr lang="en-IN" dirty="0"/>
              <a:t>Now suppose you've allocated a certain number of bytes for an array but later find that you want to add values to it. You could copy everything into a larger array, which is inefficient, or you can allocate more bytes using </a:t>
            </a:r>
            <a:r>
              <a:rPr lang="en-IN" dirty="0" err="1">
                <a:latin typeface="Courier New" pitchFamily="49" charset="0"/>
                <a:cs typeface="Courier New" pitchFamily="49" charset="0"/>
              </a:rPr>
              <a:t>realloc</a:t>
            </a:r>
            <a:r>
              <a:rPr lang="en-IN" dirty="0">
                <a:latin typeface="Courier New" pitchFamily="49" charset="0"/>
                <a:cs typeface="Courier New" pitchFamily="49" charset="0"/>
              </a:rPr>
              <a:t>()</a:t>
            </a:r>
            <a:r>
              <a:rPr lang="en-IN" dirty="0"/>
              <a:t>, without losing your data.</a:t>
            </a:r>
          </a:p>
          <a:p>
            <a:pPr>
              <a:lnSpc>
                <a:spcPct val="90000"/>
              </a:lnSpc>
              <a:defRPr/>
            </a:pPr>
            <a:r>
              <a:rPr lang="en-IN" dirty="0" err="1">
                <a:latin typeface="Courier New" pitchFamily="49" charset="0"/>
                <a:cs typeface="Courier New" pitchFamily="49" charset="0"/>
              </a:rPr>
              <a:t>realloc</a:t>
            </a:r>
            <a:r>
              <a:rPr lang="en-IN" dirty="0">
                <a:latin typeface="Courier New" pitchFamily="49" charset="0"/>
                <a:cs typeface="Courier New" pitchFamily="49" charset="0"/>
              </a:rPr>
              <a:t>()</a:t>
            </a:r>
            <a:r>
              <a:rPr lang="en-IN" dirty="0"/>
              <a:t> takes </a:t>
            </a:r>
            <a:r>
              <a:rPr lang="en-IN" b="1" dirty="0"/>
              <a:t>two</a:t>
            </a:r>
            <a:r>
              <a:rPr lang="en-IN" dirty="0"/>
              <a:t> arguments. </a:t>
            </a:r>
          </a:p>
          <a:p>
            <a:pPr marL="971550" lvl="1" indent="-514350">
              <a:lnSpc>
                <a:spcPct val="90000"/>
              </a:lnSpc>
              <a:buFont typeface="+mj-lt"/>
              <a:buAutoNum type="arabicPeriod"/>
              <a:defRPr/>
            </a:pPr>
            <a:r>
              <a:rPr lang="en-IN" dirty="0"/>
              <a:t>The </a:t>
            </a:r>
            <a:r>
              <a:rPr lang="en-IN" b="1" dirty="0"/>
              <a:t>first</a:t>
            </a:r>
            <a:r>
              <a:rPr lang="en-IN" dirty="0"/>
              <a:t> is the pointer referencing the memory. </a:t>
            </a:r>
          </a:p>
          <a:p>
            <a:pPr marL="971550" lvl="1" indent="-514350">
              <a:lnSpc>
                <a:spcPct val="90000"/>
              </a:lnSpc>
              <a:buFont typeface="+mj-lt"/>
              <a:buAutoNum type="arabicPeriod"/>
              <a:defRPr/>
            </a:pPr>
            <a:r>
              <a:rPr lang="en-IN" dirty="0"/>
              <a:t>The </a:t>
            </a:r>
            <a:r>
              <a:rPr lang="en-IN" b="1" dirty="0"/>
              <a:t>second</a:t>
            </a:r>
            <a:r>
              <a:rPr lang="en-IN" dirty="0"/>
              <a:t> is the total number of bytes you want to reallocate.</a:t>
            </a:r>
          </a:p>
          <a:p>
            <a:pPr>
              <a:lnSpc>
                <a:spcPct val="90000"/>
              </a:lnSpc>
              <a:defRPr/>
            </a:pPr>
            <a:r>
              <a:rPr lang="en-IN" dirty="0"/>
              <a:t>Passing zero as the second argument is the equivalent of calling free.</a:t>
            </a:r>
          </a:p>
          <a:p>
            <a:r>
              <a:rPr lang="en-IN" dirty="0"/>
              <a:t>Syntax:</a:t>
            </a:r>
          </a:p>
          <a:p>
            <a:pPr>
              <a:buNone/>
            </a:pPr>
            <a:r>
              <a:rPr lang="en-IN" dirty="0">
                <a:solidFill>
                  <a:srgbClr val="FF0000"/>
                </a:solidFill>
              </a:rPr>
              <a:t>	</a:t>
            </a:r>
            <a:r>
              <a:rPr lang="en-IN" sz="2800" dirty="0">
                <a:solidFill>
                  <a:srgbClr val="C00000"/>
                </a:solidFill>
                <a:latin typeface="Courier New" pitchFamily="49" charset="0"/>
                <a:cs typeface="Courier New" pitchFamily="49" charset="0"/>
              </a:rPr>
              <a:t>void *</a:t>
            </a:r>
            <a:r>
              <a:rPr lang="en-IN" sz="2800" dirty="0" err="1">
                <a:solidFill>
                  <a:srgbClr val="C00000"/>
                </a:solidFill>
                <a:latin typeface="Courier New" pitchFamily="49" charset="0"/>
                <a:cs typeface="Courier New" pitchFamily="49" charset="0"/>
              </a:rPr>
              <a:t>realloc</a:t>
            </a:r>
            <a:r>
              <a:rPr lang="en-IN" sz="2800" dirty="0">
                <a:solidFill>
                  <a:srgbClr val="C00000"/>
                </a:solidFill>
                <a:latin typeface="Courier New" pitchFamily="49" charset="0"/>
                <a:cs typeface="Courier New" pitchFamily="49" charset="0"/>
              </a:rPr>
              <a:t>(</a:t>
            </a:r>
            <a:r>
              <a:rPr lang="en-IN" sz="2800" dirty="0" err="1">
                <a:solidFill>
                  <a:srgbClr val="C00000"/>
                </a:solidFill>
                <a:latin typeface="Courier New" pitchFamily="49" charset="0"/>
                <a:cs typeface="Courier New" pitchFamily="49" charset="0"/>
              </a:rPr>
              <a:t>pointerToObject</a:t>
            </a:r>
            <a:r>
              <a:rPr lang="en-IN" sz="2800" dirty="0">
                <a:solidFill>
                  <a:srgbClr val="C00000"/>
                </a:solidFill>
                <a:latin typeface="Courier New" pitchFamily="49" charset="0"/>
                <a:cs typeface="Courier New" pitchFamily="49" charset="0"/>
              </a:rPr>
              <a:t>, </a:t>
            </a:r>
            <a:r>
              <a:rPr lang="en-IN" sz="2800" dirty="0" err="1">
                <a:solidFill>
                  <a:srgbClr val="C00000"/>
                </a:solidFill>
                <a:latin typeface="Courier New" pitchFamily="49" charset="0"/>
                <a:cs typeface="Courier New" pitchFamily="49" charset="0"/>
              </a:rPr>
              <a:t>newsize</a:t>
            </a:r>
            <a:r>
              <a:rPr lang="en-IN" sz="2800" dirty="0">
                <a:solidFill>
                  <a:srgbClr val="C00000"/>
                </a:solidFill>
                <a:latin typeface="Courier New" pitchFamily="49" charset="0"/>
                <a:cs typeface="Courier New" pitchFamily="49" charset="0"/>
              </a:rPr>
              <a:t>);</a:t>
            </a:r>
          </a:p>
        </p:txBody>
      </p:sp>
    </p:spTree>
    <p:extLst>
      <p:ext uri="{BB962C8B-B14F-4D97-AF65-F5344CB8AC3E}">
        <p14:creationId xmlns:p14="http://schemas.microsoft.com/office/powerpoint/2010/main" val="17484541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latin typeface="Courier New" pitchFamily="49" charset="0"/>
                <a:cs typeface="Courier New" pitchFamily="49" charset="0"/>
              </a:rPr>
              <a:t>realloc</a:t>
            </a:r>
            <a:r>
              <a:rPr lang="en-IN" dirty="0">
                <a:latin typeface="Courier New" pitchFamily="49" charset="0"/>
                <a:cs typeface="Courier New" pitchFamily="49" charset="0"/>
              </a:rPr>
              <a:t>()</a:t>
            </a:r>
            <a:endParaRPr lang="en-US" dirty="0"/>
          </a:p>
        </p:txBody>
      </p:sp>
      <p:sp>
        <p:nvSpPr>
          <p:cNvPr id="3" name="Content Placeholder 2"/>
          <p:cNvSpPr>
            <a:spLocks noGrp="1"/>
          </p:cNvSpPr>
          <p:nvPr>
            <p:ph idx="1"/>
          </p:nvPr>
        </p:nvSpPr>
        <p:spPr/>
        <p:txBody>
          <a:bodyPr/>
          <a:lstStyle/>
          <a:p>
            <a:r>
              <a:rPr lang="en-IN" dirty="0"/>
              <a:t>If memory is allocated successfully, function </a:t>
            </a:r>
            <a:r>
              <a:rPr lang="en-IN" dirty="0" err="1">
                <a:latin typeface="Courier New" pitchFamily="49" charset="0"/>
                <a:cs typeface="Courier New" pitchFamily="49" charset="0"/>
              </a:rPr>
              <a:t>realloc</a:t>
            </a:r>
            <a:r>
              <a:rPr lang="en-IN" dirty="0">
                <a:latin typeface="Courier New" pitchFamily="49" charset="0"/>
                <a:cs typeface="Courier New" pitchFamily="49" charset="0"/>
              </a:rPr>
              <a:t>()</a:t>
            </a:r>
            <a:r>
              <a:rPr lang="en-IN" dirty="0"/>
              <a:t>returns a pointer to the first location of newly allocated block of memory which may be at same site or at new site and copy the contents from previous location to a new location if required , otherwise returns NULL.</a:t>
            </a:r>
          </a:p>
          <a:p>
            <a:endParaRPr lang="en-US" dirty="0"/>
          </a:p>
        </p:txBody>
      </p:sp>
    </p:spTree>
    <p:extLst>
      <p:ext uri="{BB962C8B-B14F-4D97-AF65-F5344CB8AC3E}">
        <p14:creationId xmlns:p14="http://schemas.microsoft.com/office/powerpoint/2010/main" val="15090685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0" y="685800"/>
            <a:ext cx="2514600" cy="5715000"/>
          </a:xfrm>
        </p:spPr>
        <p:txBody>
          <a:bodyPr anchor="t">
            <a:normAutofit/>
          </a:bodyPr>
          <a:lstStyle/>
          <a:p>
            <a:pPr algn="l"/>
            <a:r>
              <a:rPr lang="en-IN" sz="3200" dirty="0">
                <a:solidFill>
                  <a:schemeClr val="accent1"/>
                </a:solidFill>
                <a:latin typeface="+mn-lt"/>
              </a:rPr>
              <a:t>This example uses </a:t>
            </a:r>
            <a:r>
              <a:rPr lang="en-IN" sz="3200" dirty="0" err="1">
                <a:solidFill>
                  <a:schemeClr val="accent1"/>
                </a:solidFill>
                <a:latin typeface="+mn-lt"/>
              </a:rPr>
              <a:t>calloc</a:t>
            </a:r>
            <a:r>
              <a:rPr lang="en-IN" sz="3200" dirty="0">
                <a:solidFill>
                  <a:schemeClr val="accent1"/>
                </a:solidFill>
                <a:latin typeface="+mn-lt"/>
              </a:rPr>
              <a:t> to allocate memory then </a:t>
            </a:r>
            <a:r>
              <a:rPr lang="en-IN" sz="3200" dirty="0" err="1">
                <a:solidFill>
                  <a:schemeClr val="accent1"/>
                </a:solidFill>
                <a:latin typeface="+mn-lt"/>
              </a:rPr>
              <a:t>realloc</a:t>
            </a:r>
            <a:r>
              <a:rPr lang="en-IN" sz="3200" dirty="0">
                <a:solidFill>
                  <a:schemeClr val="accent1"/>
                </a:solidFill>
                <a:latin typeface="+mn-lt"/>
              </a:rPr>
              <a:t> </a:t>
            </a:r>
            <a:endParaRPr lang="en-US" sz="3200" dirty="0">
              <a:solidFill>
                <a:schemeClr val="accent1"/>
              </a:solidFill>
              <a:latin typeface="+mn-lt"/>
            </a:endParaRPr>
          </a:p>
        </p:txBody>
      </p:sp>
      <p:sp>
        <p:nvSpPr>
          <p:cNvPr id="3" name="Content Placeholder 2"/>
          <p:cNvSpPr>
            <a:spLocks noGrp="1"/>
          </p:cNvSpPr>
          <p:nvPr>
            <p:ph idx="1"/>
          </p:nvPr>
        </p:nvSpPr>
        <p:spPr>
          <a:xfrm>
            <a:off x="0" y="685800"/>
            <a:ext cx="6400800" cy="5410200"/>
          </a:xfrm>
          <a:solidFill>
            <a:srgbClr val="FFE593"/>
          </a:solidFill>
        </p:spPr>
        <p:txBody>
          <a:bodyPr>
            <a:normAutofit lnSpcReduction="10000"/>
          </a:bodyPr>
          <a:lstStyle/>
          <a:p>
            <a:pPr>
              <a:lnSpc>
                <a:spcPct val="80000"/>
              </a:lnSpc>
              <a:buNone/>
              <a:defRPr/>
            </a:pPr>
            <a:r>
              <a:rPr lang="en-IN" sz="1800" b="1" dirty="0">
                <a:solidFill>
                  <a:schemeClr val="tx1"/>
                </a:solidFill>
                <a:latin typeface="Courier New" pitchFamily="49" charset="0"/>
                <a:cs typeface="Courier New" pitchFamily="49" charset="0"/>
              </a:rPr>
              <a:t>#include&lt;stdio.h&gt;</a:t>
            </a:r>
          </a:p>
          <a:p>
            <a:pPr>
              <a:lnSpc>
                <a:spcPct val="80000"/>
              </a:lnSpc>
              <a:buNone/>
              <a:defRPr/>
            </a:pPr>
            <a:r>
              <a:rPr lang="en-IN" sz="1800" b="1" dirty="0">
                <a:solidFill>
                  <a:schemeClr val="tx1"/>
                </a:solidFill>
                <a:latin typeface="Courier New" pitchFamily="49" charset="0"/>
                <a:cs typeface="Courier New" pitchFamily="49" charset="0"/>
              </a:rPr>
              <a:t>#include &lt;</a:t>
            </a:r>
            <a:r>
              <a:rPr lang="en-IN" sz="1800" b="1" dirty="0" err="1">
                <a:solidFill>
                  <a:schemeClr val="tx1"/>
                </a:solidFill>
                <a:latin typeface="Courier New" pitchFamily="49" charset="0"/>
                <a:cs typeface="Courier New" pitchFamily="49" charset="0"/>
              </a:rPr>
              <a:t>stdlib.h</a:t>
            </a:r>
            <a:r>
              <a:rPr lang="en-IN" sz="1800" b="1" dirty="0">
                <a:solidFill>
                  <a:schemeClr val="tx1"/>
                </a:solidFill>
                <a:latin typeface="Courier New" pitchFamily="49" charset="0"/>
                <a:cs typeface="Courier New" pitchFamily="49" charset="0"/>
              </a:rPr>
              <a:t>&gt;</a:t>
            </a:r>
          </a:p>
          <a:p>
            <a:pPr>
              <a:lnSpc>
                <a:spcPct val="80000"/>
              </a:lnSpc>
              <a:buNone/>
              <a:defRPr/>
            </a:pPr>
            <a:r>
              <a:rPr lang="en-IN" sz="1800" b="1" dirty="0">
                <a:solidFill>
                  <a:schemeClr val="tx1"/>
                </a:solidFill>
                <a:latin typeface="Courier New" pitchFamily="49" charset="0"/>
                <a:cs typeface="Courier New" pitchFamily="49" charset="0"/>
              </a:rPr>
              <a:t>int main() </a:t>
            </a:r>
          </a:p>
          <a:p>
            <a:pPr>
              <a:lnSpc>
                <a:spcPct val="80000"/>
              </a:lnSpc>
              <a:buNone/>
              <a:defRPr/>
            </a:pPr>
            <a:r>
              <a:rPr lang="en-IN" sz="1800" b="1" dirty="0">
                <a:solidFill>
                  <a:schemeClr val="tx1"/>
                </a:solidFill>
                <a:latin typeface="Courier New" pitchFamily="49" charset="0"/>
                <a:cs typeface="Courier New" pitchFamily="49" charset="0"/>
              </a:rPr>
              <a:t>{ </a:t>
            </a:r>
          </a:p>
          <a:p>
            <a:pPr>
              <a:lnSpc>
                <a:spcPct val="80000"/>
              </a:lnSpc>
              <a:buNone/>
              <a:defRPr/>
            </a:pPr>
            <a:r>
              <a:rPr lang="en-IN" sz="1800" b="1" dirty="0">
                <a:solidFill>
                  <a:schemeClr val="tx1"/>
                </a:solidFill>
                <a:latin typeface="Courier New" pitchFamily="49" charset="0"/>
                <a:cs typeface="Courier New" pitchFamily="49" charset="0"/>
              </a:rPr>
              <a:t> int *</a:t>
            </a: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 i; </a:t>
            </a:r>
          </a:p>
          <a:p>
            <a:pPr>
              <a:lnSpc>
                <a:spcPct val="80000"/>
              </a:lnSpc>
              <a:buNone/>
              <a:defRPr/>
            </a:pPr>
            <a:r>
              <a:rPr lang="en-IN" sz="1800" b="1" dirty="0">
                <a:solidFill>
                  <a:schemeClr val="tx1"/>
                </a:solidFill>
                <a:latin typeface="Courier New" pitchFamily="49" charset="0"/>
                <a:cs typeface="Courier New" pitchFamily="49" charset="0"/>
              </a:rPr>
              <a:t> </a:t>
            </a:r>
            <a:r>
              <a:rPr lang="en-IN" sz="1800" b="1" dirty="0" err="1">
                <a:solidFill>
                  <a:schemeClr val="tx1"/>
                </a:solidFill>
                <a:effectLst>
                  <a:glow rad="228600">
                    <a:schemeClr val="accent1">
                      <a:satMod val="175000"/>
                      <a:alpha val="40000"/>
                    </a:schemeClr>
                  </a:glow>
                </a:effectLst>
                <a:latin typeface="Courier New" pitchFamily="49" charset="0"/>
                <a:cs typeface="Courier New" pitchFamily="49" charset="0"/>
              </a:rPr>
              <a:t>ptr</a:t>
            </a:r>
            <a:r>
              <a:rPr lang="en-IN" sz="1800" b="1" dirty="0">
                <a:solidFill>
                  <a:schemeClr val="tx1"/>
                </a:solidFill>
                <a:effectLst>
                  <a:glow rad="228600">
                    <a:schemeClr val="accent1">
                      <a:satMod val="175000"/>
                      <a:alpha val="40000"/>
                    </a:schemeClr>
                  </a:glow>
                </a:effectLst>
                <a:latin typeface="Courier New" pitchFamily="49" charset="0"/>
                <a:cs typeface="Courier New" pitchFamily="49" charset="0"/>
              </a:rPr>
              <a:t> = (int *)</a:t>
            </a:r>
            <a:r>
              <a:rPr lang="en-IN" sz="1800" b="1" dirty="0" err="1">
                <a:solidFill>
                  <a:schemeClr val="tx1"/>
                </a:solidFill>
                <a:effectLst>
                  <a:glow rad="228600">
                    <a:schemeClr val="accent1">
                      <a:satMod val="175000"/>
                      <a:alpha val="40000"/>
                    </a:schemeClr>
                  </a:glow>
                </a:effectLst>
                <a:latin typeface="Courier New" pitchFamily="49" charset="0"/>
                <a:cs typeface="Courier New" pitchFamily="49" charset="0"/>
              </a:rPr>
              <a:t>calloc</a:t>
            </a:r>
            <a:r>
              <a:rPr lang="en-IN" sz="1800" b="1" dirty="0">
                <a:solidFill>
                  <a:schemeClr val="tx1"/>
                </a:solidFill>
                <a:effectLst>
                  <a:glow rad="228600">
                    <a:schemeClr val="accent1">
                      <a:satMod val="175000"/>
                      <a:alpha val="40000"/>
                    </a:schemeClr>
                  </a:glow>
                </a:effectLst>
                <a:latin typeface="Courier New" pitchFamily="49" charset="0"/>
                <a:cs typeface="Courier New" pitchFamily="49" charset="0"/>
              </a:rPr>
              <a:t>(5, </a:t>
            </a:r>
            <a:r>
              <a:rPr lang="en-IN" sz="1800" b="1" dirty="0" err="1">
                <a:solidFill>
                  <a:schemeClr val="tx1"/>
                </a:solidFill>
                <a:effectLst>
                  <a:glow rad="228600">
                    <a:schemeClr val="accent1">
                      <a:satMod val="175000"/>
                      <a:alpha val="40000"/>
                    </a:schemeClr>
                  </a:glow>
                </a:effectLst>
                <a:latin typeface="Courier New" pitchFamily="49" charset="0"/>
                <a:cs typeface="Courier New" pitchFamily="49" charset="0"/>
              </a:rPr>
              <a:t>sizeof</a:t>
            </a:r>
            <a:r>
              <a:rPr lang="en-IN" sz="1800" b="1" dirty="0">
                <a:solidFill>
                  <a:schemeClr val="tx1"/>
                </a:solidFill>
                <a:effectLst>
                  <a:glow rad="228600">
                    <a:schemeClr val="accent1">
                      <a:satMod val="175000"/>
                      <a:alpha val="40000"/>
                    </a:schemeClr>
                  </a:glow>
                </a:effectLst>
                <a:latin typeface="Courier New" pitchFamily="49" charset="0"/>
                <a:cs typeface="Courier New" pitchFamily="49" charset="0"/>
              </a:rPr>
              <a:t>(int));</a:t>
            </a:r>
          </a:p>
          <a:p>
            <a:pPr>
              <a:lnSpc>
                <a:spcPct val="80000"/>
              </a:lnSpc>
              <a:buNone/>
              <a:defRPr/>
            </a:pPr>
            <a:r>
              <a:rPr lang="en-IN" sz="1800" b="1" dirty="0">
                <a:solidFill>
                  <a:schemeClr val="tx1"/>
                </a:solidFill>
                <a:latin typeface="Courier New" pitchFamily="49" charset="0"/>
                <a:cs typeface="Courier New" pitchFamily="49" charset="0"/>
              </a:rPr>
              <a:t> *</a:t>
            </a: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 = 1;</a:t>
            </a:r>
          </a:p>
          <a:p>
            <a:pPr>
              <a:lnSpc>
                <a:spcPct val="80000"/>
              </a:lnSpc>
              <a:buNone/>
              <a:defRPr/>
            </a:pPr>
            <a:r>
              <a:rPr lang="en-IN" sz="1800" b="1" dirty="0">
                <a:solidFill>
                  <a:schemeClr val="tx1"/>
                </a:solidFill>
                <a:latin typeface="Courier New" pitchFamily="49" charset="0"/>
                <a:cs typeface="Courier New" pitchFamily="49" charset="0"/>
              </a:rPr>
              <a:t> *(ptr+1) = 2; </a:t>
            </a:r>
          </a:p>
          <a:p>
            <a:pPr>
              <a:lnSpc>
                <a:spcPct val="80000"/>
              </a:lnSpc>
              <a:buNone/>
              <a:defRPr/>
            </a:pPr>
            <a:r>
              <a:rPr lang="en-IN" sz="1800" b="1" dirty="0">
                <a:solidFill>
                  <a:schemeClr val="tx1"/>
                </a:solidFill>
                <a:latin typeface="Courier New" pitchFamily="49" charset="0"/>
                <a:cs typeface="Courier New" pitchFamily="49" charset="0"/>
              </a:rPr>
              <a:t> </a:t>
            </a: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[2] = 4;</a:t>
            </a:r>
          </a:p>
          <a:p>
            <a:pPr>
              <a:lnSpc>
                <a:spcPct val="80000"/>
              </a:lnSpc>
              <a:buNone/>
              <a:defRPr/>
            </a:pPr>
            <a:r>
              <a:rPr lang="en-IN" sz="1800" b="1" dirty="0">
                <a:solidFill>
                  <a:schemeClr val="tx1"/>
                </a:solidFill>
                <a:latin typeface="Courier New" pitchFamily="49" charset="0"/>
                <a:cs typeface="Courier New" pitchFamily="49" charset="0"/>
              </a:rPr>
              <a:t> </a:t>
            </a: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[3] = 8; </a:t>
            </a:r>
          </a:p>
          <a:p>
            <a:pPr>
              <a:lnSpc>
                <a:spcPct val="80000"/>
              </a:lnSpc>
              <a:buNone/>
              <a:defRPr/>
            </a:pPr>
            <a:r>
              <a:rPr lang="en-IN" sz="1800" b="1" dirty="0">
                <a:solidFill>
                  <a:schemeClr val="tx1"/>
                </a:solidFill>
                <a:latin typeface="Courier New" pitchFamily="49" charset="0"/>
                <a:cs typeface="Courier New" pitchFamily="49" charset="0"/>
              </a:rPr>
              <a:t> </a:t>
            </a: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[4] = 16; </a:t>
            </a:r>
          </a:p>
          <a:p>
            <a:pPr>
              <a:lnSpc>
                <a:spcPct val="80000"/>
              </a:lnSpc>
              <a:buNone/>
              <a:defRPr/>
            </a:pPr>
            <a:r>
              <a:rPr lang="en-IN" sz="1800" b="1" dirty="0">
                <a:solidFill>
                  <a:schemeClr val="tx1"/>
                </a:solidFill>
                <a:latin typeface="Courier New" pitchFamily="49" charset="0"/>
                <a:cs typeface="Courier New" pitchFamily="49" charset="0"/>
              </a:rPr>
              <a:t> </a:t>
            </a:r>
            <a:r>
              <a:rPr lang="en-IN" sz="1800" b="1" dirty="0" err="1">
                <a:solidFill>
                  <a:schemeClr val="tx1"/>
                </a:solidFill>
                <a:effectLst>
                  <a:glow rad="228600">
                    <a:schemeClr val="accent1">
                      <a:satMod val="175000"/>
                      <a:alpha val="40000"/>
                    </a:schemeClr>
                  </a:glow>
                </a:effectLst>
                <a:latin typeface="Courier New" pitchFamily="49" charset="0"/>
                <a:cs typeface="Courier New" pitchFamily="49" charset="0"/>
              </a:rPr>
              <a:t>ptr</a:t>
            </a:r>
            <a:r>
              <a:rPr lang="en-IN" sz="1800" b="1" dirty="0">
                <a:solidFill>
                  <a:schemeClr val="tx1"/>
                </a:solidFill>
                <a:effectLst>
                  <a:glow rad="228600">
                    <a:schemeClr val="accent1">
                      <a:satMod val="175000"/>
                      <a:alpha val="40000"/>
                    </a:schemeClr>
                  </a:glow>
                </a:effectLst>
                <a:latin typeface="Courier New" pitchFamily="49" charset="0"/>
                <a:cs typeface="Courier New" pitchFamily="49" charset="0"/>
              </a:rPr>
              <a:t> = (int *)</a:t>
            </a:r>
            <a:r>
              <a:rPr lang="en-IN" sz="1800" b="1" dirty="0" err="1">
                <a:solidFill>
                  <a:schemeClr val="tx1"/>
                </a:solidFill>
                <a:effectLst>
                  <a:glow rad="228600">
                    <a:schemeClr val="accent1">
                      <a:satMod val="175000"/>
                      <a:alpha val="40000"/>
                    </a:schemeClr>
                  </a:glow>
                </a:effectLst>
                <a:latin typeface="Courier New" pitchFamily="49" charset="0"/>
                <a:cs typeface="Courier New" pitchFamily="49" charset="0"/>
              </a:rPr>
              <a:t>realloc</a:t>
            </a:r>
            <a:r>
              <a:rPr lang="en-IN" sz="1800" b="1" dirty="0">
                <a:solidFill>
                  <a:schemeClr val="tx1"/>
                </a:solidFill>
                <a:effectLst>
                  <a:glow rad="228600">
                    <a:schemeClr val="accent1">
                      <a:satMod val="175000"/>
                      <a:alpha val="40000"/>
                    </a:schemeClr>
                  </a:glow>
                </a:effectLst>
                <a:latin typeface="Courier New" pitchFamily="49" charset="0"/>
                <a:cs typeface="Courier New" pitchFamily="49" charset="0"/>
              </a:rPr>
              <a:t>(</a:t>
            </a:r>
            <a:r>
              <a:rPr lang="en-IN" sz="1800" b="1" dirty="0" err="1">
                <a:solidFill>
                  <a:schemeClr val="tx1"/>
                </a:solidFill>
                <a:effectLst>
                  <a:glow rad="228600">
                    <a:schemeClr val="accent1">
                      <a:satMod val="175000"/>
                      <a:alpha val="40000"/>
                    </a:schemeClr>
                  </a:glow>
                </a:effectLst>
                <a:latin typeface="Courier New" pitchFamily="49" charset="0"/>
                <a:cs typeface="Courier New" pitchFamily="49" charset="0"/>
              </a:rPr>
              <a:t>ptr</a:t>
            </a:r>
            <a:r>
              <a:rPr lang="en-IN" sz="1800" b="1" dirty="0">
                <a:solidFill>
                  <a:schemeClr val="tx1"/>
                </a:solidFill>
                <a:effectLst>
                  <a:glow rad="228600">
                    <a:schemeClr val="accent1">
                      <a:satMod val="175000"/>
                      <a:alpha val="40000"/>
                    </a:schemeClr>
                  </a:glow>
                </a:effectLst>
                <a:latin typeface="Courier New" pitchFamily="49" charset="0"/>
                <a:cs typeface="Courier New" pitchFamily="49" charset="0"/>
              </a:rPr>
              <a:t>, 7*</a:t>
            </a:r>
            <a:r>
              <a:rPr lang="en-IN" sz="1800" b="1" dirty="0" err="1">
                <a:solidFill>
                  <a:schemeClr val="tx1"/>
                </a:solidFill>
                <a:effectLst>
                  <a:glow rad="228600">
                    <a:schemeClr val="accent1">
                      <a:satMod val="175000"/>
                      <a:alpha val="40000"/>
                    </a:schemeClr>
                  </a:glow>
                </a:effectLst>
                <a:latin typeface="Courier New" pitchFamily="49" charset="0"/>
                <a:cs typeface="Courier New" pitchFamily="49" charset="0"/>
              </a:rPr>
              <a:t>sizeof</a:t>
            </a:r>
            <a:r>
              <a:rPr lang="en-IN" sz="1800" b="1" dirty="0">
                <a:solidFill>
                  <a:schemeClr val="tx1"/>
                </a:solidFill>
                <a:effectLst>
                  <a:glow rad="228600">
                    <a:schemeClr val="accent1">
                      <a:satMod val="175000"/>
                      <a:alpha val="40000"/>
                    </a:schemeClr>
                  </a:glow>
                </a:effectLst>
                <a:latin typeface="Courier New" pitchFamily="49" charset="0"/>
                <a:cs typeface="Courier New" pitchFamily="49" charset="0"/>
              </a:rPr>
              <a:t>(int)); </a:t>
            </a:r>
          </a:p>
          <a:p>
            <a:pPr>
              <a:lnSpc>
                <a:spcPct val="80000"/>
              </a:lnSpc>
              <a:buNone/>
              <a:defRPr/>
            </a:pPr>
            <a:r>
              <a:rPr lang="en-IN" sz="1800" b="1" dirty="0">
                <a:solidFill>
                  <a:schemeClr val="tx1"/>
                </a:solidFill>
                <a:latin typeface="Courier New" pitchFamily="49" charset="0"/>
                <a:cs typeface="Courier New" pitchFamily="49" charset="0"/>
              </a:rPr>
              <a:t> printf("Now allocating more memory... \n"); </a:t>
            </a:r>
          </a:p>
          <a:p>
            <a:pPr>
              <a:lnSpc>
                <a:spcPct val="80000"/>
              </a:lnSpc>
              <a:buNone/>
              <a:defRPr/>
            </a:pPr>
            <a:r>
              <a:rPr lang="en-IN" sz="1800" b="1" dirty="0">
                <a:solidFill>
                  <a:schemeClr val="tx1"/>
                </a:solidFill>
                <a:latin typeface="Courier New" pitchFamily="49" charset="0"/>
                <a:cs typeface="Courier New" pitchFamily="49" charset="0"/>
              </a:rPr>
              <a:t> </a:t>
            </a: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[5] = 32; </a:t>
            </a:r>
            <a:r>
              <a:rPr lang="en-IN" sz="1800" b="1" i="1" dirty="0">
                <a:solidFill>
                  <a:schemeClr val="tx1"/>
                </a:solidFill>
                <a:latin typeface="Courier New" pitchFamily="49" charset="0"/>
                <a:cs typeface="Courier New" pitchFamily="49" charset="0"/>
              </a:rPr>
              <a:t>/* now it's legal! */</a:t>
            </a:r>
            <a:r>
              <a:rPr lang="en-IN" sz="1800" b="1" dirty="0">
                <a:solidFill>
                  <a:schemeClr val="tx1"/>
                </a:solidFill>
                <a:latin typeface="Courier New" pitchFamily="49" charset="0"/>
                <a:cs typeface="Courier New" pitchFamily="49" charset="0"/>
              </a:rPr>
              <a:t> </a:t>
            </a:r>
          </a:p>
          <a:p>
            <a:pPr>
              <a:lnSpc>
                <a:spcPct val="80000"/>
              </a:lnSpc>
              <a:buNone/>
              <a:defRPr/>
            </a:pPr>
            <a:r>
              <a:rPr lang="en-IN" sz="1800" b="1" dirty="0">
                <a:solidFill>
                  <a:schemeClr val="tx1"/>
                </a:solidFill>
                <a:latin typeface="Courier New" pitchFamily="49" charset="0"/>
                <a:cs typeface="Courier New" pitchFamily="49" charset="0"/>
              </a:rPr>
              <a:t> </a:t>
            </a: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[6] = 64;</a:t>
            </a:r>
          </a:p>
          <a:p>
            <a:pPr>
              <a:lnSpc>
                <a:spcPct val="80000"/>
              </a:lnSpc>
              <a:buNone/>
              <a:defRPr/>
            </a:pPr>
            <a:r>
              <a:rPr lang="en-IN" sz="1800" b="1" dirty="0">
                <a:solidFill>
                  <a:schemeClr val="tx1"/>
                </a:solidFill>
                <a:latin typeface="Courier New" pitchFamily="49" charset="0"/>
                <a:cs typeface="Courier New" pitchFamily="49" charset="0"/>
              </a:rPr>
              <a:t> for(</a:t>
            </a:r>
            <a:r>
              <a:rPr lang="en-IN" sz="1800" b="1" dirty="0" err="1">
                <a:solidFill>
                  <a:schemeClr val="tx1"/>
                </a:solidFill>
                <a:latin typeface="Courier New" pitchFamily="49" charset="0"/>
                <a:cs typeface="Courier New" pitchFamily="49" charset="0"/>
              </a:rPr>
              <a:t>i</a:t>
            </a:r>
            <a:r>
              <a:rPr lang="en-IN" sz="1800" b="1" dirty="0">
                <a:solidFill>
                  <a:schemeClr val="tx1"/>
                </a:solidFill>
                <a:latin typeface="Courier New" pitchFamily="49" charset="0"/>
                <a:cs typeface="Courier New" pitchFamily="49" charset="0"/>
              </a:rPr>
              <a:t>=0 ; </a:t>
            </a:r>
            <a:r>
              <a:rPr lang="en-IN" sz="1800" b="1" dirty="0" err="1">
                <a:solidFill>
                  <a:schemeClr val="tx1"/>
                </a:solidFill>
                <a:latin typeface="Courier New" pitchFamily="49" charset="0"/>
                <a:cs typeface="Courier New" pitchFamily="49" charset="0"/>
              </a:rPr>
              <a:t>i</a:t>
            </a:r>
            <a:r>
              <a:rPr lang="en-IN" sz="1800" b="1" dirty="0">
                <a:solidFill>
                  <a:schemeClr val="tx1"/>
                </a:solidFill>
                <a:latin typeface="Courier New" pitchFamily="49" charset="0"/>
                <a:cs typeface="Courier New" pitchFamily="49" charset="0"/>
              </a:rPr>
              <a:t>&lt;7 ; </a:t>
            </a:r>
            <a:r>
              <a:rPr lang="en-IN" sz="1800" b="1" dirty="0" err="1">
                <a:solidFill>
                  <a:schemeClr val="tx1"/>
                </a:solidFill>
                <a:latin typeface="Courier New" pitchFamily="49" charset="0"/>
                <a:cs typeface="Courier New" pitchFamily="49" charset="0"/>
              </a:rPr>
              <a:t>i</a:t>
            </a:r>
            <a:r>
              <a:rPr lang="en-IN" sz="1800" b="1" dirty="0">
                <a:solidFill>
                  <a:schemeClr val="tx1"/>
                </a:solidFill>
                <a:latin typeface="Courier New" pitchFamily="49" charset="0"/>
                <a:cs typeface="Courier New" pitchFamily="49" charset="0"/>
              </a:rPr>
              <a:t>++){ </a:t>
            </a:r>
          </a:p>
          <a:p>
            <a:pPr>
              <a:lnSpc>
                <a:spcPct val="80000"/>
              </a:lnSpc>
              <a:buNone/>
              <a:defRPr/>
            </a:pPr>
            <a:r>
              <a:rPr lang="en-IN" sz="1800" b="1" dirty="0">
                <a:solidFill>
                  <a:schemeClr val="tx1"/>
                </a:solidFill>
                <a:latin typeface="Courier New" pitchFamily="49" charset="0"/>
                <a:cs typeface="Courier New" pitchFamily="49" charset="0"/>
              </a:rPr>
              <a:t>    printf("</a:t>
            </a: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[%d] holds %d\n", </a:t>
            </a:r>
            <a:r>
              <a:rPr lang="en-IN" sz="1800" b="1" dirty="0" err="1">
                <a:solidFill>
                  <a:schemeClr val="tx1"/>
                </a:solidFill>
                <a:latin typeface="Courier New" pitchFamily="49" charset="0"/>
                <a:cs typeface="Courier New" pitchFamily="49" charset="0"/>
              </a:rPr>
              <a:t>i</a:t>
            </a:r>
            <a:r>
              <a:rPr lang="en-IN" sz="1800" b="1" dirty="0">
                <a:solidFill>
                  <a:schemeClr val="tx1"/>
                </a:solidFill>
                <a:latin typeface="Courier New" pitchFamily="49" charset="0"/>
                <a:cs typeface="Courier New" pitchFamily="49" charset="0"/>
              </a:rPr>
              <a:t>, </a:t>
            </a: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a:t>
            </a:r>
            <a:r>
              <a:rPr lang="en-IN" sz="1800" b="1" dirty="0" err="1">
                <a:solidFill>
                  <a:schemeClr val="tx1"/>
                </a:solidFill>
                <a:latin typeface="Courier New" pitchFamily="49" charset="0"/>
                <a:cs typeface="Courier New" pitchFamily="49" charset="0"/>
              </a:rPr>
              <a:t>i</a:t>
            </a:r>
            <a:r>
              <a:rPr lang="en-IN" sz="1800" b="1" dirty="0">
                <a:solidFill>
                  <a:schemeClr val="tx1"/>
                </a:solidFill>
                <a:latin typeface="Courier New" pitchFamily="49" charset="0"/>
                <a:cs typeface="Courier New" pitchFamily="49" charset="0"/>
              </a:rPr>
              <a:t>]);</a:t>
            </a:r>
          </a:p>
          <a:p>
            <a:pPr>
              <a:lnSpc>
                <a:spcPct val="80000"/>
              </a:lnSpc>
              <a:buNone/>
              <a:defRPr/>
            </a:pPr>
            <a:r>
              <a:rPr lang="en-IN" sz="1800" b="1" dirty="0">
                <a:solidFill>
                  <a:schemeClr val="tx1"/>
                </a:solidFill>
                <a:latin typeface="Courier New" pitchFamily="49" charset="0"/>
                <a:cs typeface="Courier New" pitchFamily="49" charset="0"/>
              </a:rPr>
              <a:t> }</a:t>
            </a:r>
          </a:p>
          <a:p>
            <a:pPr>
              <a:lnSpc>
                <a:spcPct val="80000"/>
              </a:lnSpc>
              <a:buNone/>
              <a:defRPr/>
            </a:pPr>
            <a:r>
              <a:rPr lang="en-IN" sz="1800" b="1" dirty="0">
                <a:solidFill>
                  <a:schemeClr val="tx1"/>
                </a:solidFill>
                <a:latin typeface="Courier New" pitchFamily="49" charset="0"/>
                <a:cs typeface="Courier New" pitchFamily="49" charset="0"/>
              </a:rPr>
              <a:t>}</a:t>
            </a:r>
          </a:p>
          <a:p>
            <a:pPr marL="0" indent="0">
              <a:buNone/>
            </a:pPr>
            <a:endParaRPr lang="en-US" sz="1800" b="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188518191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0" y="685800"/>
            <a:ext cx="5943600" cy="2743200"/>
          </a:xfrm>
        </p:spPr>
        <p:txBody>
          <a:bodyPr>
            <a:normAutofit/>
          </a:bodyPr>
          <a:lstStyle/>
          <a:p>
            <a:pPr eaLnBrk="1" hangingPunct="1">
              <a:lnSpc>
                <a:spcPct val="90000"/>
              </a:lnSpc>
              <a:buFont typeface="Wingdings" pitchFamily="2" charset="2"/>
              <a:buNone/>
              <a:defRPr/>
            </a:pPr>
            <a:r>
              <a:rPr lang="en-IN" sz="1800" b="1" dirty="0">
                <a:solidFill>
                  <a:schemeClr val="tx1"/>
                </a:solidFill>
                <a:latin typeface="Courier New" pitchFamily="49" charset="0"/>
                <a:cs typeface="Courier New" pitchFamily="49" charset="0"/>
              </a:rPr>
              <a:t>Now allocating more memory... </a:t>
            </a:r>
            <a:br>
              <a:rPr lang="en-IN" sz="1800" b="1" dirty="0">
                <a:solidFill>
                  <a:schemeClr val="tx1"/>
                </a:solidFill>
                <a:latin typeface="Courier New" pitchFamily="49" charset="0"/>
                <a:cs typeface="Courier New" pitchFamily="49" charset="0"/>
              </a:rPr>
            </a:b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[0] holds 1 </a:t>
            </a:r>
            <a:br>
              <a:rPr lang="en-IN" sz="1800" b="1" dirty="0">
                <a:solidFill>
                  <a:schemeClr val="tx1"/>
                </a:solidFill>
                <a:latin typeface="Courier New" pitchFamily="49" charset="0"/>
                <a:cs typeface="Courier New" pitchFamily="49" charset="0"/>
              </a:rPr>
            </a:b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[1] holds 2 </a:t>
            </a:r>
            <a:br>
              <a:rPr lang="en-IN" sz="1800" b="1" dirty="0">
                <a:solidFill>
                  <a:schemeClr val="tx1"/>
                </a:solidFill>
                <a:latin typeface="Courier New" pitchFamily="49" charset="0"/>
                <a:cs typeface="Courier New" pitchFamily="49" charset="0"/>
              </a:rPr>
            </a:b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[2] holds 4 </a:t>
            </a:r>
            <a:br>
              <a:rPr lang="en-IN" sz="1800" b="1" dirty="0">
                <a:solidFill>
                  <a:schemeClr val="tx1"/>
                </a:solidFill>
                <a:latin typeface="Courier New" pitchFamily="49" charset="0"/>
                <a:cs typeface="Courier New" pitchFamily="49" charset="0"/>
              </a:rPr>
            </a:b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[3] holds 8 </a:t>
            </a:r>
            <a:br>
              <a:rPr lang="en-IN" sz="1800" b="1" dirty="0">
                <a:solidFill>
                  <a:schemeClr val="tx1"/>
                </a:solidFill>
                <a:latin typeface="Courier New" pitchFamily="49" charset="0"/>
                <a:cs typeface="Courier New" pitchFamily="49" charset="0"/>
              </a:rPr>
            </a:b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[4] holds 16 </a:t>
            </a:r>
            <a:br>
              <a:rPr lang="en-IN" sz="1800" b="1" dirty="0">
                <a:solidFill>
                  <a:schemeClr val="tx1"/>
                </a:solidFill>
                <a:latin typeface="Courier New" pitchFamily="49" charset="0"/>
                <a:cs typeface="Courier New" pitchFamily="49" charset="0"/>
              </a:rPr>
            </a:b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[5] holds 32 </a:t>
            </a:r>
            <a:br>
              <a:rPr lang="en-IN" sz="1800" b="1" dirty="0">
                <a:solidFill>
                  <a:schemeClr val="tx1"/>
                </a:solidFill>
                <a:latin typeface="Courier New" pitchFamily="49" charset="0"/>
                <a:cs typeface="Courier New" pitchFamily="49" charset="0"/>
              </a:rPr>
            </a:br>
            <a:r>
              <a:rPr lang="en-IN" sz="1800" b="1" dirty="0" err="1">
                <a:solidFill>
                  <a:schemeClr val="tx1"/>
                </a:solidFill>
                <a:latin typeface="Courier New" pitchFamily="49" charset="0"/>
                <a:cs typeface="Courier New" pitchFamily="49" charset="0"/>
              </a:rPr>
              <a:t>ptr</a:t>
            </a:r>
            <a:r>
              <a:rPr lang="en-IN" sz="1800" b="1" dirty="0">
                <a:solidFill>
                  <a:schemeClr val="tx1"/>
                </a:solidFill>
                <a:latin typeface="Courier New" pitchFamily="49" charset="0"/>
                <a:cs typeface="Courier New" pitchFamily="49" charset="0"/>
              </a:rPr>
              <a:t>[6] holds 64</a:t>
            </a:r>
            <a:endParaRPr lang="en-IN" sz="1800"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259513932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free()</a:t>
            </a:r>
          </a:p>
        </p:txBody>
      </p:sp>
      <p:sp>
        <p:nvSpPr>
          <p:cNvPr id="3" name="Content Placeholder 2"/>
          <p:cNvSpPr>
            <a:spLocks noGrp="1"/>
          </p:cNvSpPr>
          <p:nvPr>
            <p:ph idx="1"/>
          </p:nvPr>
        </p:nvSpPr>
        <p:spPr/>
        <p:txBody>
          <a:bodyPr>
            <a:normAutofit lnSpcReduction="10000"/>
          </a:bodyPr>
          <a:lstStyle/>
          <a:p>
            <a:r>
              <a:rPr lang="en-IN" dirty="0" err="1"/>
              <a:t>Deallocates</a:t>
            </a:r>
            <a:r>
              <a:rPr lang="en-IN" dirty="0"/>
              <a:t> a memory block allocated by previous call to </a:t>
            </a:r>
            <a:r>
              <a:rPr lang="en-IN" dirty="0" err="1">
                <a:latin typeface="Courier New" pitchFamily="49" charset="0"/>
                <a:cs typeface="Courier New" pitchFamily="49" charset="0"/>
              </a:rPr>
              <a:t>malloc</a:t>
            </a:r>
            <a:r>
              <a:rPr lang="en-IN" dirty="0">
                <a:latin typeface="Courier New" pitchFamily="49" charset="0"/>
                <a:cs typeface="Courier New" pitchFamily="49" charset="0"/>
              </a:rPr>
              <a:t>(), </a:t>
            </a:r>
            <a:r>
              <a:rPr lang="en-IN" dirty="0" err="1">
                <a:latin typeface="Courier New" pitchFamily="49" charset="0"/>
                <a:cs typeface="Courier New" pitchFamily="49" charset="0"/>
              </a:rPr>
              <a:t>calloc</a:t>
            </a:r>
            <a:r>
              <a:rPr lang="en-IN" dirty="0">
                <a:latin typeface="Courier New" pitchFamily="49" charset="0"/>
                <a:cs typeface="Courier New" pitchFamily="49" charset="0"/>
              </a:rPr>
              <a:t>() or </a:t>
            </a:r>
            <a:r>
              <a:rPr lang="en-IN" dirty="0" err="1">
                <a:latin typeface="Courier New" pitchFamily="49" charset="0"/>
                <a:cs typeface="Courier New" pitchFamily="49" charset="0"/>
              </a:rPr>
              <a:t>realloc</a:t>
            </a:r>
            <a:r>
              <a:rPr lang="en-IN" dirty="0">
                <a:latin typeface="Courier New" pitchFamily="49" charset="0"/>
                <a:cs typeface="Courier New" pitchFamily="49" charset="0"/>
              </a:rPr>
              <a:t>() </a:t>
            </a:r>
            <a:r>
              <a:rPr lang="en-IN" dirty="0"/>
              <a:t>and return it to memory to be used for other purposes. </a:t>
            </a:r>
          </a:p>
          <a:p>
            <a:r>
              <a:rPr lang="en-IN" dirty="0"/>
              <a:t>Syntax:</a:t>
            </a:r>
          </a:p>
          <a:p>
            <a:pPr>
              <a:buNone/>
            </a:pPr>
            <a:r>
              <a:rPr lang="en-IN" dirty="0">
                <a:solidFill>
                  <a:srgbClr val="FF0000"/>
                </a:solidFill>
              </a:rPr>
              <a:t>	</a:t>
            </a:r>
            <a:r>
              <a:rPr lang="en-IN" dirty="0">
                <a:solidFill>
                  <a:srgbClr val="C00000"/>
                </a:solidFill>
                <a:latin typeface="Courier New" pitchFamily="49" charset="0"/>
                <a:cs typeface="Courier New" pitchFamily="49" charset="0"/>
              </a:rPr>
              <a:t>void *free(void *block);</a:t>
            </a:r>
          </a:p>
          <a:p>
            <a:r>
              <a:rPr lang="en-IN" dirty="0"/>
              <a:t>The argument of function </a:t>
            </a:r>
            <a:r>
              <a:rPr lang="en-IN" dirty="0">
                <a:latin typeface="Courier New" pitchFamily="49" charset="0"/>
                <a:cs typeface="Courier New" pitchFamily="49" charset="0"/>
              </a:rPr>
              <a:t>free()</a:t>
            </a:r>
            <a:r>
              <a:rPr lang="en-IN" dirty="0"/>
              <a:t> is the pointer to block of memory which is to be freed.  </a:t>
            </a:r>
          </a:p>
          <a:p>
            <a:endParaRPr lang="en-US" dirty="0"/>
          </a:p>
        </p:txBody>
      </p:sp>
    </p:spTree>
    <p:extLst>
      <p:ext uri="{BB962C8B-B14F-4D97-AF65-F5344CB8AC3E}">
        <p14:creationId xmlns:p14="http://schemas.microsoft.com/office/powerpoint/2010/main" val="1869603700"/>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free()</a:t>
            </a:r>
            <a:endParaRPr lang="en-US" dirty="0"/>
          </a:p>
        </p:txBody>
      </p:sp>
      <p:sp>
        <p:nvSpPr>
          <p:cNvPr id="3" name="Content Placeholder 2"/>
          <p:cNvSpPr>
            <a:spLocks noGrp="1"/>
          </p:cNvSpPr>
          <p:nvPr>
            <p:ph idx="1"/>
          </p:nvPr>
        </p:nvSpPr>
        <p:spPr/>
        <p:txBody>
          <a:bodyPr/>
          <a:lstStyle/>
          <a:p>
            <a:r>
              <a:rPr lang="en-US" dirty="0"/>
              <a:t>The </a:t>
            </a:r>
            <a:r>
              <a:rPr lang="en-US" dirty="0" err="1">
                <a:latin typeface="Courier New" pitchFamily="49" charset="0"/>
                <a:cs typeface="Courier New" pitchFamily="49" charset="0"/>
              </a:rPr>
              <a:t>realloc</a:t>
            </a:r>
            <a:r>
              <a:rPr lang="en-US" dirty="0">
                <a:latin typeface="Courier New" pitchFamily="49" charset="0"/>
                <a:cs typeface="Courier New" pitchFamily="49" charset="0"/>
              </a:rPr>
              <a:t>()</a:t>
            </a:r>
            <a:r>
              <a:rPr lang="en-US" dirty="0"/>
              <a:t> function can behave the same as </a:t>
            </a:r>
            <a:r>
              <a:rPr lang="en-US" dirty="0">
                <a:latin typeface="Courier New" pitchFamily="49" charset="0"/>
                <a:cs typeface="Courier New" pitchFamily="49" charset="0"/>
              </a:rPr>
              <a:t>free()</a:t>
            </a:r>
            <a:r>
              <a:rPr lang="en-US" dirty="0"/>
              <a:t> function provided the second argument passed to </a:t>
            </a:r>
            <a:r>
              <a:rPr lang="en-US" dirty="0" err="1">
                <a:latin typeface="Courier New" pitchFamily="49" charset="0"/>
                <a:cs typeface="Courier New" pitchFamily="49" charset="0"/>
              </a:rPr>
              <a:t>realloc</a:t>
            </a:r>
            <a:r>
              <a:rPr lang="en-US" dirty="0">
                <a:latin typeface="Courier New" pitchFamily="49" charset="0"/>
                <a:cs typeface="Courier New" pitchFamily="49" charset="0"/>
              </a:rPr>
              <a:t>()</a:t>
            </a:r>
            <a:r>
              <a:rPr lang="en-US" dirty="0"/>
              <a:t> is 0.</a:t>
            </a:r>
          </a:p>
          <a:p>
            <a:pPr marL="0" indent="0">
              <a:buNone/>
            </a:pPr>
            <a:r>
              <a:rPr lang="en-US" dirty="0"/>
              <a:t>	</a:t>
            </a:r>
            <a:r>
              <a:rPr lang="en-US" dirty="0">
                <a:latin typeface="Courier New" pitchFamily="49" charset="0"/>
                <a:cs typeface="Courier New" pitchFamily="49" charset="0"/>
              </a:rPr>
              <a:t>free(</a:t>
            </a:r>
            <a:r>
              <a:rPr lang="en-US" dirty="0" err="1">
                <a:latin typeface="Courier New" pitchFamily="49" charset="0"/>
                <a:cs typeface="Courier New" pitchFamily="49" charset="0"/>
              </a:rPr>
              <a:t>ptr</a:t>
            </a:r>
            <a:r>
              <a:rPr lang="en-US" dirty="0">
                <a:latin typeface="Courier New" pitchFamily="49" charset="0"/>
                <a:cs typeface="Courier New" pitchFamily="49" charset="0"/>
              </a:rPr>
              <a:t>);</a:t>
            </a:r>
          </a:p>
          <a:p>
            <a:pPr marL="0" indent="0">
              <a:buNone/>
            </a:pPr>
            <a:r>
              <a:rPr lang="en-US" dirty="0"/>
              <a:t>	which is equivalent to</a:t>
            </a:r>
          </a:p>
          <a:p>
            <a:pPr marL="0" indent="0">
              <a:buNone/>
            </a:pPr>
            <a:r>
              <a:rPr lang="en-US" dirty="0"/>
              <a:t>	</a:t>
            </a:r>
            <a:r>
              <a:rPr lang="en-US" dirty="0" err="1">
                <a:latin typeface="Courier New" pitchFamily="49" charset="0"/>
                <a:cs typeface="Courier New" pitchFamily="49" charset="0"/>
              </a:rPr>
              <a:t>realloc</a:t>
            </a:r>
            <a:r>
              <a:rPr lang="en-US" dirty="0">
                <a:latin typeface="Courier New" pitchFamily="49" charset="0"/>
                <a:cs typeface="Courier New" pitchFamily="49" charset="0"/>
              </a:rPr>
              <a:t>(ptr,0);  </a:t>
            </a:r>
          </a:p>
        </p:txBody>
      </p:sp>
    </p:spTree>
    <p:extLst>
      <p:ext uri="{BB962C8B-B14F-4D97-AF65-F5344CB8AC3E}">
        <p14:creationId xmlns:p14="http://schemas.microsoft.com/office/powerpoint/2010/main" val="2456351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t>What are the entities whose values can be changed called?</a:t>
            </a:r>
          </a:p>
          <a:p>
            <a:r>
              <a:rPr lang="en-IN" dirty="0"/>
              <a:t>a) Constants</a:t>
            </a:r>
            <a:br>
              <a:rPr lang="en-IN" dirty="0"/>
            </a:br>
            <a:r>
              <a:rPr lang="en-IN" dirty="0"/>
              <a:t>b) </a:t>
            </a:r>
            <a:r>
              <a:rPr lang="en-IN" b="1" dirty="0"/>
              <a:t>Variables</a:t>
            </a:r>
            <a:br>
              <a:rPr lang="en-IN" dirty="0"/>
            </a:br>
            <a:r>
              <a:rPr lang="en-IN" dirty="0"/>
              <a:t>c) Modules</a:t>
            </a:r>
            <a:br>
              <a:rPr lang="en-IN" dirty="0"/>
            </a:br>
            <a:r>
              <a:rPr lang="en-IN" dirty="0"/>
              <a:t>d) Tokens</a:t>
            </a:r>
          </a:p>
          <a:p>
            <a:endParaRPr lang="en-IN" dirty="0"/>
          </a:p>
        </p:txBody>
      </p:sp>
    </p:spTree>
    <p:extLst>
      <p:ext uri="{BB962C8B-B14F-4D97-AF65-F5344CB8AC3E}">
        <p14:creationId xmlns:p14="http://schemas.microsoft.com/office/powerpoint/2010/main" val="2660740607"/>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Leak</a:t>
            </a:r>
          </a:p>
        </p:txBody>
      </p:sp>
      <p:sp>
        <p:nvSpPr>
          <p:cNvPr id="3" name="Content Placeholder 2"/>
          <p:cNvSpPr>
            <a:spLocks noGrp="1"/>
          </p:cNvSpPr>
          <p:nvPr>
            <p:ph idx="1"/>
          </p:nvPr>
        </p:nvSpPr>
        <p:spPr>
          <a:xfrm>
            <a:off x="457200" y="1600200"/>
            <a:ext cx="8382000" cy="4525963"/>
          </a:xfrm>
        </p:spPr>
        <p:txBody>
          <a:bodyPr>
            <a:normAutofit fontScale="92500" lnSpcReduction="10000"/>
          </a:bodyPr>
          <a:lstStyle/>
          <a:p>
            <a:r>
              <a:rPr lang="en-US" dirty="0"/>
              <a:t>A condition caused by a program that does not free up the extra memory it allocates.</a:t>
            </a:r>
          </a:p>
          <a:p>
            <a:r>
              <a:rPr lang="en-US" dirty="0"/>
              <a:t>It occurs when the dynamically allocated memory is no longer needed but it is not freed.</a:t>
            </a:r>
          </a:p>
          <a:p>
            <a:r>
              <a:rPr lang="en-US" dirty="0"/>
              <a:t>If we continuously keep on allocating the memory without freeing it for reuse, the entire heap storage will be exhausted.</a:t>
            </a:r>
          </a:p>
          <a:p>
            <a:r>
              <a:rPr lang="en-US" dirty="0"/>
              <a:t>In such circumstances, the memory allocation functions will start failing and program will start behaving unexpectedly</a:t>
            </a:r>
          </a:p>
          <a:p>
            <a:endParaRPr lang="en-US" dirty="0"/>
          </a:p>
        </p:txBody>
      </p:sp>
    </p:spTree>
    <p:extLst>
      <p:ext uri="{BB962C8B-B14F-4D97-AF65-F5344CB8AC3E}">
        <p14:creationId xmlns:p14="http://schemas.microsoft.com/office/powerpoint/2010/main" val="301818117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81707-CA2B-47A1-8C8A-A082D0520E9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7D78721-D54B-4296-B340-538CFFBE3100}"/>
              </a:ext>
            </a:extLst>
          </p:cNvPr>
          <p:cNvSpPr>
            <a:spLocks noGrp="1"/>
          </p:cNvSpPr>
          <p:nvPr>
            <p:ph idx="1"/>
          </p:nvPr>
        </p:nvSpPr>
        <p:spPr/>
        <p:txBody>
          <a:bodyPr/>
          <a:lstStyle/>
          <a:p>
            <a:pPr marL="0" indent="0" algn="l">
              <a:buNone/>
            </a:pPr>
            <a:r>
              <a:rPr lang="en-IN" b="0" i="0" dirty="0">
                <a:solidFill>
                  <a:srgbClr val="333333"/>
                </a:solidFill>
                <a:effectLst/>
                <a:latin typeface="Cambria" panose="02040503050406030204" pitchFamily="18" charset="0"/>
              </a:rPr>
              <a:t>What is the return type of malloc() or </a:t>
            </a:r>
            <a:r>
              <a:rPr lang="en-IN" b="0" i="0" dirty="0" err="1">
                <a:solidFill>
                  <a:srgbClr val="333333"/>
                </a:solidFill>
                <a:effectLst/>
                <a:latin typeface="Cambria" panose="02040503050406030204" pitchFamily="18" charset="0"/>
              </a:rPr>
              <a:t>calloc</a:t>
            </a:r>
            <a:r>
              <a:rPr lang="en-IN" b="0" i="0" dirty="0">
                <a:solidFill>
                  <a:srgbClr val="333333"/>
                </a:solidFill>
                <a:effectLst/>
                <a:latin typeface="Cambria" panose="02040503050406030204" pitchFamily="18" charset="0"/>
              </a:rPr>
              <a:t>()?</a:t>
            </a:r>
            <a:br>
              <a:rPr lang="en-IN" b="0" i="0" dirty="0">
                <a:solidFill>
                  <a:srgbClr val="333333"/>
                </a:solidFill>
                <a:effectLst/>
                <a:latin typeface="Cambria" panose="02040503050406030204" pitchFamily="18" charset="0"/>
              </a:rPr>
            </a:br>
            <a:endParaRPr lang="en-IN" b="0" i="0" dirty="0">
              <a:solidFill>
                <a:srgbClr val="333333"/>
              </a:solidFill>
              <a:effectLst/>
              <a:latin typeface="Cambria" panose="02040503050406030204" pitchFamily="18" charset="0"/>
            </a:endParaRPr>
          </a:p>
          <a:p>
            <a:pPr marL="0" indent="0" algn="l">
              <a:buNone/>
            </a:pPr>
            <a:r>
              <a:rPr lang="en-IN" b="0" i="0" dirty="0">
                <a:solidFill>
                  <a:srgbClr val="333333"/>
                </a:solidFill>
                <a:effectLst/>
                <a:latin typeface="Josefin Sans" panose="020B0604020202020204" pitchFamily="2" charset="0"/>
              </a:rPr>
              <a:t>A. int *</a:t>
            </a:r>
            <a:br>
              <a:rPr lang="en-IN" b="0" i="0" dirty="0">
                <a:solidFill>
                  <a:srgbClr val="333333"/>
                </a:solidFill>
                <a:effectLst/>
                <a:latin typeface="Josefin Sans" panose="020B0604020202020204" pitchFamily="2" charset="0"/>
              </a:rPr>
            </a:br>
            <a:r>
              <a:rPr lang="en-IN" b="0" i="0" dirty="0">
                <a:solidFill>
                  <a:srgbClr val="333333"/>
                </a:solidFill>
                <a:effectLst/>
                <a:latin typeface="Josefin Sans" panose="020B0604020202020204" pitchFamily="2" charset="0"/>
              </a:rPr>
              <a:t>B. int **</a:t>
            </a:r>
            <a:br>
              <a:rPr lang="en-IN" b="0" i="0" dirty="0">
                <a:solidFill>
                  <a:srgbClr val="333333"/>
                </a:solidFill>
                <a:effectLst/>
                <a:latin typeface="Josefin Sans" panose="020B0604020202020204" pitchFamily="2" charset="0"/>
              </a:rPr>
            </a:br>
            <a:r>
              <a:rPr lang="en-IN" b="0" i="0" dirty="0">
                <a:solidFill>
                  <a:srgbClr val="333333"/>
                </a:solidFill>
                <a:effectLst/>
                <a:latin typeface="Josefin Sans" panose="020B0604020202020204" pitchFamily="2" charset="0"/>
              </a:rPr>
              <a:t>C. void *</a:t>
            </a:r>
            <a:br>
              <a:rPr lang="en-IN" b="0" i="0" dirty="0">
                <a:solidFill>
                  <a:srgbClr val="333333"/>
                </a:solidFill>
                <a:effectLst/>
                <a:latin typeface="Josefin Sans" panose="020B0604020202020204" pitchFamily="2" charset="0"/>
              </a:rPr>
            </a:br>
            <a:r>
              <a:rPr lang="en-IN" b="0" i="0" dirty="0">
                <a:solidFill>
                  <a:srgbClr val="333333"/>
                </a:solidFill>
                <a:effectLst/>
                <a:latin typeface="Josefin Sans" panose="020B0604020202020204" pitchFamily="2" charset="0"/>
              </a:rPr>
              <a:t>D. void **</a:t>
            </a:r>
          </a:p>
          <a:p>
            <a:pPr marL="0" indent="0">
              <a:buNone/>
            </a:pPr>
            <a:endParaRPr lang="en-IN" dirty="0"/>
          </a:p>
        </p:txBody>
      </p:sp>
    </p:spTree>
    <p:extLst>
      <p:ext uri="{BB962C8B-B14F-4D97-AF65-F5344CB8AC3E}">
        <p14:creationId xmlns:p14="http://schemas.microsoft.com/office/powerpoint/2010/main" val="3373137651"/>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C4F0-0A9B-4855-823F-82865A66BC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4CF9561-9A1C-4FF1-9B11-5007704CBFB0}"/>
              </a:ext>
            </a:extLst>
          </p:cNvPr>
          <p:cNvSpPr>
            <a:spLocks noGrp="1"/>
          </p:cNvSpPr>
          <p:nvPr>
            <p:ph idx="1"/>
          </p:nvPr>
        </p:nvSpPr>
        <p:spPr/>
        <p:txBody>
          <a:bodyPr/>
          <a:lstStyle/>
          <a:p>
            <a:pPr marL="0" indent="0" algn="l">
              <a:buNone/>
            </a:pPr>
            <a:r>
              <a:rPr lang="en-IN" b="0" i="0" dirty="0">
                <a:solidFill>
                  <a:srgbClr val="333333"/>
                </a:solidFill>
                <a:effectLst/>
                <a:latin typeface="Cambria" panose="02040503050406030204" pitchFamily="18" charset="0"/>
              </a:rPr>
              <a:t>Which of the following statement is correct prototype of the malloc() function in c ?</a:t>
            </a:r>
            <a:br>
              <a:rPr lang="en-IN" b="0" i="0" dirty="0">
                <a:solidFill>
                  <a:srgbClr val="333333"/>
                </a:solidFill>
                <a:effectLst/>
                <a:latin typeface="Cambria" panose="02040503050406030204" pitchFamily="18" charset="0"/>
              </a:rPr>
            </a:br>
            <a:endParaRPr lang="en-IN" b="0" i="0" dirty="0">
              <a:solidFill>
                <a:srgbClr val="333333"/>
              </a:solidFill>
              <a:effectLst/>
              <a:latin typeface="Cambria" panose="02040503050406030204" pitchFamily="18" charset="0"/>
            </a:endParaRPr>
          </a:p>
          <a:p>
            <a:pPr marL="0" indent="0" algn="l">
              <a:buNone/>
            </a:pPr>
            <a:r>
              <a:rPr lang="en-IN" b="0" i="0" dirty="0">
                <a:solidFill>
                  <a:srgbClr val="333333"/>
                </a:solidFill>
                <a:effectLst/>
                <a:latin typeface="Josefin Sans" pitchFamily="2" charset="0"/>
              </a:rPr>
              <a:t>A. int* malloc(int);</a:t>
            </a:r>
            <a:br>
              <a:rPr lang="en-IN" b="0" i="0" dirty="0">
                <a:solidFill>
                  <a:srgbClr val="333333"/>
                </a:solidFill>
                <a:effectLst/>
                <a:latin typeface="Josefin Sans" pitchFamily="2" charset="0"/>
              </a:rPr>
            </a:br>
            <a:r>
              <a:rPr lang="en-IN" b="0" i="0" dirty="0">
                <a:solidFill>
                  <a:srgbClr val="333333"/>
                </a:solidFill>
                <a:effectLst/>
                <a:latin typeface="Josefin Sans" pitchFamily="2" charset="0"/>
              </a:rPr>
              <a:t>B. char* malloc(char);</a:t>
            </a:r>
            <a:br>
              <a:rPr lang="en-IN" b="0" i="0" dirty="0">
                <a:solidFill>
                  <a:srgbClr val="333333"/>
                </a:solidFill>
                <a:effectLst/>
                <a:latin typeface="Josefin Sans" pitchFamily="2" charset="0"/>
              </a:rPr>
            </a:br>
            <a:r>
              <a:rPr lang="en-IN" b="0" i="0" dirty="0">
                <a:solidFill>
                  <a:srgbClr val="333333"/>
                </a:solidFill>
                <a:effectLst/>
                <a:latin typeface="Josefin Sans" pitchFamily="2" charset="0"/>
              </a:rPr>
              <a:t>C. unsigned int* malloc(unsigned int);</a:t>
            </a:r>
            <a:br>
              <a:rPr lang="en-IN" b="0" i="0" dirty="0">
                <a:solidFill>
                  <a:srgbClr val="333333"/>
                </a:solidFill>
                <a:effectLst/>
                <a:latin typeface="Josefin Sans" pitchFamily="2" charset="0"/>
              </a:rPr>
            </a:br>
            <a:r>
              <a:rPr lang="en-IN" b="0" i="0" dirty="0">
                <a:solidFill>
                  <a:srgbClr val="333333"/>
                </a:solidFill>
                <a:effectLst/>
                <a:latin typeface="Josefin Sans" pitchFamily="2" charset="0"/>
              </a:rPr>
              <a:t>D. void* malloc(</a:t>
            </a:r>
            <a:r>
              <a:rPr lang="en-IN" b="0" i="0" dirty="0" err="1">
                <a:solidFill>
                  <a:srgbClr val="333333"/>
                </a:solidFill>
                <a:effectLst/>
                <a:latin typeface="Josefin Sans" pitchFamily="2" charset="0"/>
              </a:rPr>
              <a:t>size_t</a:t>
            </a:r>
            <a:r>
              <a:rPr lang="en-IN" b="0" i="0" dirty="0">
                <a:solidFill>
                  <a:srgbClr val="333333"/>
                </a:solidFill>
                <a:effectLst/>
                <a:latin typeface="Josefin Sans" pitchFamily="2" charset="0"/>
              </a:rPr>
              <a:t>);</a:t>
            </a:r>
          </a:p>
          <a:p>
            <a:endParaRPr lang="en-IN" dirty="0"/>
          </a:p>
        </p:txBody>
      </p:sp>
    </p:spTree>
    <p:extLst>
      <p:ext uri="{BB962C8B-B14F-4D97-AF65-F5344CB8AC3E}">
        <p14:creationId xmlns:p14="http://schemas.microsoft.com/office/powerpoint/2010/main" val="58753636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3684-2308-4330-AD9F-00F0A726323D}"/>
              </a:ext>
            </a:extLst>
          </p:cNvPr>
          <p:cNvSpPr>
            <a:spLocks noGrp="1"/>
          </p:cNvSpPr>
          <p:nvPr>
            <p:ph type="title"/>
          </p:nvPr>
        </p:nvSpPr>
        <p:spPr>
          <a:xfrm>
            <a:off x="457200" y="274638"/>
            <a:ext cx="8229600" cy="45719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5E3A435A-2B93-48A9-889C-F1504A8ADC57}"/>
              </a:ext>
            </a:extLst>
          </p:cNvPr>
          <p:cNvSpPr>
            <a:spLocks noGrp="1"/>
          </p:cNvSpPr>
          <p:nvPr>
            <p:ph idx="1"/>
          </p:nvPr>
        </p:nvSpPr>
        <p:spPr>
          <a:xfrm>
            <a:off x="457200" y="838200"/>
            <a:ext cx="8229600" cy="5287963"/>
          </a:xfrm>
        </p:spPr>
        <p:txBody>
          <a:bodyPr>
            <a:normAutofit/>
          </a:bodyPr>
          <a:lstStyle/>
          <a:p>
            <a:pPr marL="0" indent="0">
              <a:buNone/>
            </a:pPr>
            <a:r>
              <a:rPr lang="en-IN" sz="1600" b="0" i="0" dirty="0">
                <a:solidFill>
                  <a:srgbClr val="333333"/>
                </a:solidFill>
                <a:effectLst/>
                <a:latin typeface="Cambria" panose="02040503050406030204" pitchFamily="18" charset="0"/>
              </a:rPr>
              <a:t>What is the output of this program?</a:t>
            </a:r>
          </a:p>
          <a:p>
            <a:pPr marL="0" indent="0">
              <a:buNone/>
            </a:pPr>
            <a:r>
              <a:rPr lang="en-IN" sz="1600" dirty="0">
                <a:solidFill>
                  <a:schemeClr val="tx1"/>
                </a:solidFill>
              </a:rPr>
              <a:t>#include &lt;</a:t>
            </a:r>
            <a:r>
              <a:rPr lang="en-IN" sz="1600" dirty="0" err="1">
                <a:solidFill>
                  <a:schemeClr val="tx1"/>
                </a:solidFill>
              </a:rPr>
              <a:t>stdio.h</a:t>
            </a:r>
            <a:r>
              <a:rPr lang="en-IN" sz="1600" dirty="0">
                <a:solidFill>
                  <a:schemeClr val="tx1"/>
                </a:solidFill>
              </a:rPr>
              <a:t>&gt;</a:t>
            </a:r>
          </a:p>
          <a:p>
            <a:pPr marL="0" indent="0">
              <a:buNone/>
            </a:pPr>
            <a:r>
              <a:rPr lang="en-IN" sz="1600" dirty="0">
                <a:solidFill>
                  <a:schemeClr val="tx1"/>
                </a:solidFill>
              </a:rPr>
              <a:t>#include  &lt;</a:t>
            </a:r>
            <a:r>
              <a:rPr lang="en-IN" sz="1600" dirty="0" err="1">
                <a:solidFill>
                  <a:schemeClr val="tx1"/>
                </a:solidFill>
              </a:rPr>
              <a:t>stdlib.h</a:t>
            </a:r>
            <a:r>
              <a:rPr lang="en-IN" sz="1600" dirty="0">
                <a:solidFill>
                  <a:schemeClr val="tx1"/>
                </a:solidFill>
              </a:rPr>
              <a:t>&gt;</a:t>
            </a:r>
          </a:p>
          <a:p>
            <a:pPr marL="0" indent="0">
              <a:buNone/>
            </a:pPr>
            <a:r>
              <a:rPr lang="en-IN" sz="1600" dirty="0">
                <a:solidFill>
                  <a:schemeClr val="tx1"/>
                </a:solidFill>
              </a:rPr>
              <a:t>int main()</a:t>
            </a:r>
          </a:p>
          <a:p>
            <a:pPr marL="0" indent="0">
              <a:buNone/>
            </a:pPr>
            <a:r>
              <a:rPr lang="en-IN" sz="1600" dirty="0">
                <a:solidFill>
                  <a:schemeClr val="tx1"/>
                </a:solidFill>
              </a:rPr>
              <a:t>{</a:t>
            </a:r>
          </a:p>
          <a:p>
            <a:pPr marL="0" indent="0">
              <a:buNone/>
            </a:pPr>
            <a:r>
              <a:rPr lang="en-IN" sz="1600" dirty="0">
                <a:solidFill>
                  <a:schemeClr val="tx1"/>
                </a:solidFill>
              </a:rPr>
              <a:t>   int *j = (int*)malloc(4 * </a:t>
            </a:r>
            <a:r>
              <a:rPr lang="en-IN" sz="1600" dirty="0" err="1">
                <a:solidFill>
                  <a:schemeClr val="tx1"/>
                </a:solidFill>
              </a:rPr>
              <a:t>sizeof</a:t>
            </a:r>
            <a:r>
              <a:rPr lang="en-IN" sz="1600" dirty="0">
                <a:solidFill>
                  <a:schemeClr val="tx1"/>
                </a:solidFill>
              </a:rPr>
              <a:t>(int));</a:t>
            </a:r>
          </a:p>
          <a:p>
            <a:pPr marL="0" indent="0">
              <a:buNone/>
            </a:pPr>
            <a:r>
              <a:rPr lang="en-IN" sz="1600" dirty="0">
                <a:solidFill>
                  <a:schemeClr val="tx1"/>
                </a:solidFill>
              </a:rPr>
              <a:t>   *j = 15;</a:t>
            </a:r>
          </a:p>
          <a:p>
            <a:pPr marL="0" indent="0">
              <a:buNone/>
            </a:pPr>
            <a:r>
              <a:rPr lang="en-IN" sz="1600" dirty="0">
                <a:solidFill>
                  <a:schemeClr val="tx1"/>
                </a:solidFill>
              </a:rPr>
              <a:t>   free(j);</a:t>
            </a:r>
          </a:p>
          <a:p>
            <a:pPr marL="0" indent="0">
              <a:buNone/>
            </a:pPr>
            <a:r>
              <a:rPr lang="en-IN" sz="1600" dirty="0">
                <a:solidFill>
                  <a:schemeClr val="tx1"/>
                </a:solidFill>
              </a:rPr>
              <a:t>   </a:t>
            </a:r>
            <a:r>
              <a:rPr lang="en-IN" sz="1600" dirty="0" err="1">
                <a:solidFill>
                  <a:schemeClr val="tx1"/>
                </a:solidFill>
              </a:rPr>
              <a:t>printf</a:t>
            </a:r>
            <a:r>
              <a:rPr lang="en-IN" sz="1600" dirty="0">
                <a:solidFill>
                  <a:schemeClr val="tx1"/>
                </a:solidFill>
              </a:rPr>
              <a:t>("%d", *j);</a:t>
            </a:r>
          </a:p>
          <a:p>
            <a:pPr marL="0" indent="0">
              <a:buNone/>
            </a:pPr>
            <a:r>
              <a:rPr lang="en-IN" sz="1600" dirty="0">
                <a:solidFill>
                  <a:schemeClr val="tx1"/>
                </a:solidFill>
              </a:rPr>
              <a:t>   return 0;</a:t>
            </a:r>
          </a:p>
          <a:p>
            <a:pPr marL="0" indent="0">
              <a:buNone/>
            </a:pPr>
            <a:r>
              <a:rPr lang="en-IN" sz="1600" dirty="0">
                <a:solidFill>
                  <a:schemeClr val="tx1"/>
                </a:solidFill>
              </a:rPr>
              <a:t>}</a:t>
            </a:r>
          </a:p>
          <a:p>
            <a:pPr marL="0" indent="0">
              <a:buNone/>
            </a:pPr>
            <a:r>
              <a:rPr lang="en-IN" sz="1800" b="0" i="0" dirty="0">
                <a:solidFill>
                  <a:srgbClr val="333333"/>
                </a:solidFill>
                <a:effectLst/>
                <a:latin typeface="Josefin Sans" pitchFamily="2" charset="0"/>
              </a:rPr>
              <a:t>A. Compilation error</a:t>
            </a:r>
            <a:br>
              <a:rPr lang="en-IN" sz="1800" dirty="0"/>
            </a:br>
            <a:r>
              <a:rPr lang="en-IN" sz="1800" b="0" i="0" dirty="0">
                <a:solidFill>
                  <a:srgbClr val="333333"/>
                </a:solidFill>
                <a:effectLst/>
                <a:latin typeface="Josefin Sans" pitchFamily="2" charset="0"/>
              </a:rPr>
              <a:t>B. Some Garbage value</a:t>
            </a:r>
            <a:br>
              <a:rPr lang="en-IN" sz="1800" dirty="0"/>
            </a:br>
            <a:r>
              <a:rPr lang="en-IN" sz="1800" b="0" i="0" dirty="0">
                <a:solidFill>
                  <a:srgbClr val="333333"/>
                </a:solidFill>
                <a:effectLst/>
                <a:latin typeface="Josefin Sans" pitchFamily="2" charset="0"/>
              </a:rPr>
              <a:t>C. 0</a:t>
            </a:r>
            <a:br>
              <a:rPr lang="en-IN" sz="1800" dirty="0"/>
            </a:br>
            <a:r>
              <a:rPr lang="en-IN" sz="1800" b="0" i="0" dirty="0">
                <a:solidFill>
                  <a:srgbClr val="333333"/>
                </a:solidFill>
                <a:effectLst/>
                <a:latin typeface="Josefin Sans" pitchFamily="2" charset="0"/>
              </a:rPr>
              <a:t>D. Nothing prints</a:t>
            </a:r>
            <a:endParaRPr lang="en-IN" dirty="0">
              <a:solidFill>
                <a:schemeClr val="tx1"/>
              </a:solidFill>
            </a:endParaRPr>
          </a:p>
        </p:txBody>
      </p:sp>
    </p:spTree>
    <p:extLst>
      <p:ext uri="{BB962C8B-B14F-4D97-AF65-F5344CB8AC3E}">
        <p14:creationId xmlns:p14="http://schemas.microsoft.com/office/powerpoint/2010/main" val="343897985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CSE101-Lec23</a:t>
            </a:r>
            <a:endParaRPr lang="en-IN" dirty="0"/>
          </a:p>
        </p:txBody>
      </p:sp>
      <p:sp>
        <p:nvSpPr>
          <p:cNvPr id="3" name="Content Placeholder 2"/>
          <p:cNvSpPr>
            <a:spLocks noGrp="1"/>
          </p:cNvSpPr>
          <p:nvPr>
            <p:ph idx="1"/>
          </p:nvPr>
        </p:nvSpPr>
        <p:spPr/>
        <p:txBody>
          <a:bodyPr/>
          <a:lstStyle/>
          <a:p>
            <a:pPr marL="0" indent="0">
              <a:buNone/>
            </a:pPr>
            <a:r>
              <a:rPr lang="en-US" dirty="0">
                <a:solidFill>
                  <a:srgbClr val="C00000"/>
                </a:solidFill>
              </a:rPr>
              <a:t>Strings </a:t>
            </a:r>
          </a:p>
        </p:txBody>
      </p:sp>
    </p:spTree>
    <p:extLst>
      <p:ext uri="{BB962C8B-B14F-4D97-AF65-F5344CB8AC3E}">
        <p14:creationId xmlns:p14="http://schemas.microsoft.com/office/powerpoint/2010/main" val="365405521"/>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a:spcBef>
                <a:spcPct val="0"/>
              </a:spcBef>
            </a:pPr>
            <a:r>
              <a:rPr lang="en-US" dirty="0">
                <a:solidFill>
                  <a:schemeClr val="accent1"/>
                </a:solidFill>
              </a:rPr>
              <a:t>Introduction to string</a:t>
            </a:r>
          </a:p>
          <a:p>
            <a:pPr lvl="1">
              <a:spcBef>
                <a:spcPct val="0"/>
              </a:spcBef>
            </a:pPr>
            <a:r>
              <a:rPr lang="en-US" dirty="0">
                <a:solidFill>
                  <a:schemeClr val="accent1"/>
                </a:solidFill>
              </a:rPr>
              <a:t>Declaration</a:t>
            </a:r>
          </a:p>
          <a:p>
            <a:pPr lvl="1">
              <a:spcBef>
                <a:spcPct val="0"/>
              </a:spcBef>
            </a:pPr>
            <a:r>
              <a:rPr lang="en-US" dirty="0">
                <a:solidFill>
                  <a:schemeClr val="accent1"/>
                </a:solidFill>
              </a:rPr>
              <a:t>Initialization</a:t>
            </a:r>
          </a:p>
          <a:p>
            <a:pPr>
              <a:spcBef>
                <a:spcPct val="0"/>
              </a:spcBef>
            </a:pPr>
            <a:r>
              <a:rPr lang="en-US" dirty="0">
                <a:solidFill>
                  <a:schemeClr val="accent1"/>
                </a:solidFill>
              </a:rPr>
              <a:t>Reading and writing strings </a:t>
            </a:r>
          </a:p>
          <a:p>
            <a:pPr lvl="1">
              <a:spcBef>
                <a:spcPct val="0"/>
              </a:spcBef>
            </a:pPr>
            <a:r>
              <a:rPr lang="en-US" dirty="0">
                <a:solidFill>
                  <a:schemeClr val="accent1"/>
                </a:solidFill>
              </a:rPr>
              <a:t>functions of the standard input/output library (stdio.h)</a:t>
            </a:r>
          </a:p>
          <a:p>
            <a:pPr>
              <a:spcBef>
                <a:spcPct val="0"/>
              </a:spcBef>
            </a:pPr>
            <a:r>
              <a:rPr lang="en-US" dirty="0"/>
              <a:t>Processing of strings.	</a:t>
            </a:r>
          </a:p>
          <a:p>
            <a:pPr marL="457200" lvl="1" indent="0">
              <a:spcBef>
                <a:spcPct val="0"/>
              </a:spcBef>
              <a:buNone/>
            </a:pPr>
            <a:endParaRPr lang="en-US" dirty="0"/>
          </a:p>
          <a:p>
            <a:pPr marL="400050" lvl="2" indent="0">
              <a:spcBef>
                <a:spcPct val="0"/>
              </a:spcBef>
              <a:buNone/>
            </a:pPr>
            <a:r>
              <a:rPr lang="en-US" dirty="0"/>
              <a:t>Comparing strings</a:t>
            </a:r>
          </a:p>
          <a:p>
            <a:pPr marL="457200" lvl="1" indent="0">
              <a:spcBef>
                <a:spcPct val="0"/>
              </a:spcBef>
              <a:buNone/>
            </a:pPr>
            <a:r>
              <a:rPr lang="en-US" dirty="0"/>
              <a:t>Determining the length of string</a:t>
            </a:r>
          </a:p>
          <a:p>
            <a:pPr>
              <a:spcBef>
                <a:spcPct val="0"/>
              </a:spcBef>
              <a:buNone/>
            </a:pPr>
            <a:endParaRPr lang="en-US" dirty="0">
              <a:solidFill>
                <a:schemeClr val="accent1"/>
              </a:solidFill>
            </a:endParaRPr>
          </a:p>
          <a:p>
            <a:pPr>
              <a:spcBef>
                <a:spcPct val="0"/>
              </a:spcBef>
            </a:pPr>
            <a:endParaRPr lang="en-US" dirty="0">
              <a:solidFill>
                <a:schemeClr val="accent1"/>
              </a:solidFill>
            </a:endParaRPr>
          </a:p>
        </p:txBody>
      </p:sp>
    </p:spTree>
    <p:extLst>
      <p:ext uri="{BB962C8B-B14F-4D97-AF65-F5344CB8AC3E}">
        <p14:creationId xmlns:p14="http://schemas.microsoft.com/office/powerpoint/2010/main" val="2167197878"/>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Fundamentals of characters</a:t>
            </a:r>
          </a:p>
        </p:txBody>
      </p:sp>
      <p:sp>
        <p:nvSpPr>
          <p:cNvPr id="2" name="Content Placeholder 1"/>
          <p:cNvSpPr>
            <a:spLocks noGrp="1"/>
          </p:cNvSpPr>
          <p:nvPr>
            <p:ph idx="1"/>
          </p:nvPr>
        </p:nvSpPr>
        <p:spPr/>
        <p:txBody>
          <a:bodyPr/>
          <a:lstStyle/>
          <a:p>
            <a:r>
              <a:rPr lang="en-US"/>
              <a:t>Characters</a:t>
            </a:r>
          </a:p>
          <a:p>
            <a:pPr lvl="1"/>
            <a:r>
              <a:rPr lang="en-US"/>
              <a:t>Building blocks of programs</a:t>
            </a:r>
          </a:p>
          <a:p>
            <a:pPr lvl="2"/>
            <a:r>
              <a:rPr lang="en-US"/>
              <a:t>Every program is a sequence of meaningfully grouped characters</a:t>
            </a:r>
          </a:p>
          <a:p>
            <a:pPr lvl="1"/>
            <a:r>
              <a:rPr lang="en-US"/>
              <a:t>Character constant</a:t>
            </a:r>
          </a:p>
          <a:p>
            <a:pPr lvl="2"/>
            <a:r>
              <a:rPr lang="en-US"/>
              <a:t>An int value represented as a character in single quotes</a:t>
            </a:r>
          </a:p>
          <a:p>
            <a:pPr lvl="2"/>
            <a:r>
              <a:rPr lang="en-US"/>
              <a:t>'z' represents the integer value of z (122 ASCII value).</a:t>
            </a:r>
            <a:endParaRPr lang="en-US" dirty="0"/>
          </a:p>
        </p:txBody>
      </p:sp>
    </p:spTree>
    <p:extLst>
      <p:ext uri="{BB962C8B-B14F-4D97-AF65-F5344CB8AC3E}">
        <p14:creationId xmlns:p14="http://schemas.microsoft.com/office/powerpoint/2010/main" val="106625941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Fundamentals of strings</a:t>
            </a:r>
          </a:p>
        </p:txBody>
      </p:sp>
      <p:sp>
        <p:nvSpPr>
          <p:cNvPr id="2" name="Content Placeholder 1"/>
          <p:cNvSpPr>
            <a:spLocks noGrp="1"/>
          </p:cNvSpPr>
          <p:nvPr>
            <p:ph idx="1"/>
          </p:nvPr>
        </p:nvSpPr>
        <p:spPr/>
        <p:txBody>
          <a:bodyPr/>
          <a:lstStyle/>
          <a:p>
            <a:r>
              <a:rPr lang="en-US" dirty="0"/>
              <a:t>Strings</a:t>
            </a:r>
          </a:p>
          <a:p>
            <a:pPr lvl="1"/>
            <a:r>
              <a:rPr lang="en-US" dirty="0"/>
              <a:t>Array of characters treated as a single unit called string:</a:t>
            </a:r>
          </a:p>
          <a:p>
            <a:pPr lvl="2"/>
            <a:r>
              <a:rPr lang="en-US" dirty="0"/>
              <a:t>Can include </a:t>
            </a:r>
            <a:r>
              <a:rPr lang="en-US" b="1" dirty="0">
                <a:solidFill>
                  <a:schemeClr val="tx2"/>
                </a:solidFill>
              </a:rPr>
              <a:t>letters</a:t>
            </a:r>
            <a:r>
              <a:rPr lang="en-US" dirty="0"/>
              <a:t>, </a:t>
            </a:r>
            <a:r>
              <a:rPr lang="en-US" b="1" dirty="0">
                <a:solidFill>
                  <a:schemeClr val="tx2"/>
                </a:solidFill>
              </a:rPr>
              <a:t>digits</a:t>
            </a:r>
            <a:r>
              <a:rPr lang="en-US" dirty="0"/>
              <a:t> and </a:t>
            </a:r>
            <a:r>
              <a:rPr lang="en-US" b="1" dirty="0">
                <a:solidFill>
                  <a:schemeClr val="tx2"/>
                </a:solidFill>
              </a:rPr>
              <a:t>special characters </a:t>
            </a:r>
            <a:r>
              <a:rPr lang="en-US" dirty="0"/>
              <a:t>(*, /, $)</a:t>
            </a:r>
          </a:p>
          <a:p>
            <a:pPr lvl="1"/>
            <a:r>
              <a:rPr lang="en-US" dirty="0"/>
              <a:t>String literal (string constant) - written in </a:t>
            </a:r>
            <a:r>
              <a:rPr lang="en-US" b="1" dirty="0">
                <a:solidFill>
                  <a:schemeClr val="tx2"/>
                </a:solidFill>
              </a:rPr>
              <a:t>double</a:t>
            </a:r>
            <a:r>
              <a:rPr lang="en-US" dirty="0"/>
              <a:t> quotes</a:t>
            </a:r>
          </a:p>
          <a:p>
            <a:pPr lvl="2"/>
            <a:r>
              <a:rPr lang="en-US" dirty="0"/>
              <a:t>“Lovely Professional University."</a:t>
            </a:r>
          </a:p>
        </p:txBody>
      </p:sp>
    </p:spTree>
    <p:extLst>
      <p:ext uri="{BB962C8B-B14F-4D97-AF65-F5344CB8AC3E}">
        <p14:creationId xmlns:p14="http://schemas.microsoft.com/office/powerpoint/2010/main" val="128626635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strings</a:t>
            </a:r>
          </a:p>
        </p:txBody>
      </p:sp>
      <p:sp>
        <p:nvSpPr>
          <p:cNvPr id="3" name="Content Placeholder 2"/>
          <p:cNvSpPr>
            <a:spLocks noGrp="1"/>
          </p:cNvSpPr>
          <p:nvPr>
            <p:ph idx="1"/>
          </p:nvPr>
        </p:nvSpPr>
        <p:spPr/>
        <p:txBody>
          <a:bodyPr>
            <a:normAutofit/>
          </a:bodyPr>
          <a:lstStyle/>
          <a:p>
            <a:pPr algn="just">
              <a:lnSpc>
                <a:spcPct val="90000"/>
              </a:lnSpc>
            </a:pPr>
            <a:r>
              <a:rPr lang="en-US" dirty="0"/>
              <a:t>Strings are arrays of characters</a:t>
            </a:r>
          </a:p>
          <a:p>
            <a:pPr lvl="1" algn="just">
              <a:lnSpc>
                <a:spcPct val="90000"/>
              </a:lnSpc>
            </a:pPr>
            <a:r>
              <a:rPr lang="en-US" dirty="0"/>
              <a:t>String is a </a:t>
            </a:r>
            <a:r>
              <a:rPr lang="en-US" b="1" dirty="0">
                <a:solidFill>
                  <a:schemeClr val="tx2"/>
                </a:solidFill>
              </a:rPr>
              <a:t>pointer</a:t>
            </a:r>
            <a:r>
              <a:rPr lang="en-US" dirty="0"/>
              <a:t> to first character (like array)</a:t>
            </a:r>
          </a:p>
          <a:p>
            <a:pPr lvl="1" algn="just">
              <a:lnSpc>
                <a:spcPct val="90000"/>
              </a:lnSpc>
            </a:pPr>
            <a:r>
              <a:rPr lang="en-US" dirty="0"/>
              <a:t>Value of string is the </a:t>
            </a:r>
            <a:r>
              <a:rPr lang="en-US" b="1" dirty="0">
                <a:solidFill>
                  <a:schemeClr val="tx2"/>
                </a:solidFill>
              </a:rPr>
              <a:t>address</a:t>
            </a:r>
            <a:r>
              <a:rPr lang="en-US" dirty="0"/>
              <a:t> of first character</a:t>
            </a:r>
          </a:p>
          <a:p>
            <a:r>
              <a:rPr lang="en-US" dirty="0"/>
              <a:t>Each element of the string is stored in a </a:t>
            </a:r>
            <a:r>
              <a:rPr lang="en-US" b="1" dirty="0">
                <a:solidFill>
                  <a:schemeClr val="tx2"/>
                </a:solidFill>
              </a:rPr>
              <a:t>contiguous</a:t>
            </a:r>
            <a:r>
              <a:rPr lang="en-US" dirty="0"/>
              <a:t> memory locations.</a:t>
            </a:r>
          </a:p>
          <a:p>
            <a:r>
              <a:rPr lang="en-US" dirty="0"/>
              <a:t>Terminated by a </a:t>
            </a:r>
            <a:r>
              <a:rPr lang="en-US" b="1" dirty="0">
                <a:solidFill>
                  <a:schemeClr val="tx2"/>
                </a:solidFill>
              </a:rPr>
              <a:t>null character</a:t>
            </a:r>
            <a:r>
              <a:rPr lang="en-US" dirty="0"/>
              <a:t>(‘\0’) which is automatically inserted by the compiler to indicate the </a:t>
            </a:r>
            <a:r>
              <a:rPr lang="en-US" b="1" dirty="0"/>
              <a:t>end of string</a:t>
            </a:r>
            <a:r>
              <a:rPr lang="en-US" dirty="0"/>
              <a:t>.</a:t>
            </a:r>
          </a:p>
          <a:p>
            <a:pPr>
              <a:buNone/>
            </a:pPr>
            <a:endParaRPr lang="en-US" dirty="0"/>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Definition</a:t>
            </a:r>
          </a:p>
        </p:txBody>
      </p:sp>
      <p:sp>
        <p:nvSpPr>
          <p:cNvPr id="3" name="Content Placeholder 2"/>
          <p:cNvSpPr>
            <a:spLocks noGrp="1"/>
          </p:cNvSpPr>
          <p:nvPr>
            <p:ph idx="1"/>
          </p:nvPr>
        </p:nvSpPr>
        <p:spPr/>
        <p:txBody>
          <a:bodyPr>
            <a:normAutofit fontScale="92500" lnSpcReduction="10000"/>
          </a:bodyPr>
          <a:lstStyle/>
          <a:p>
            <a:pPr>
              <a:defRPr/>
            </a:pPr>
            <a:r>
              <a:rPr lang="en-US" dirty="0"/>
              <a:t>They are defined as </a:t>
            </a:r>
          </a:p>
          <a:p>
            <a:pPr fontAlgn="auto">
              <a:spcAft>
                <a:spcPts val="0"/>
              </a:spcAft>
              <a:buNone/>
              <a:defRPr/>
            </a:pPr>
            <a:r>
              <a:rPr lang="en-US" dirty="0"/>
              <a:t>      </a:t>
            </a:r>
            <a:r>
              <a:rPr lang="en-US" dirty="0">
                <a:latin typeface="Lucida Console" pitchFamily="49" charset="0"/>
              </a:rPr>
              <a:t>   </a:t>
            </a:r>
            <a:r>
              <a:rPr lang="en-US" sz="2400" dirty="0">
                <a:solidFill>
                  <a:srgbClr val="C00000"/>
                </a:solidFill>
                <a:latin typeface="Lucida Console" pitchFamily="49" charset="0"/>
              </a:rPr>
              <a:t>char </a:t>
            </a:r>
            <a:r>
              <a:rPr lang="en-US" sz="2400" dirty="0" err="1">
                <a:solidFill>
                  <a:srgbClr val="C00000"/>
                </a:solidFill>
                <a:latin typeface="Lucida Console" pitchFamily="49" charset="0"/>
              </a:rPr>
              <a:t>array_name</a:t>
            </a:r>
            <a:r>
              <a:rPr lang="en-US" sz="2400" dirty="0">
                <a:solidFill>
                  <a:srgbClr val="C00000"/>
                </a:solidFill>
                <a:latin typeface="Lucida Console" pitchFamily="49" charset="0"/>
              </a:rPr>
              <a:t>[size];</a:t>
            </a:r>
          </a:p>
          <a:p>
            <a:pPr fontAlgn="auto">
              <a:spcAft>
                <a:spcPts val="0"/>
              </a:spcAft>
              <a:buNone/>
              <a:defRPr/>
            </a:pPr>
            <a:r>
              <a:rPr lang="en-US" sz="2400" dirty="0">
                <a:latin typeface="Lucida Console" pitchFamily="49" charset="0"/>
              </a:rPr>
              <a:t>      e.g. char </a:t>
            </a:r>
            <a:r>
              <a:rPr lang="en-US" sz="2400" dirty="0" err="1">
                <a:latin typeface="Lucida Console" pitchFamily="49" charset="0"/>
              </a:rPr>
              <a:t>carname</a:t>
            </a:r>
            <a:r>
              <a:rPr lang="en-US" sz="2400" dirty="0">
                <a:latin typeface="Lucida Console" pitchFamily="49" charset="0"/>
              </a:rPr>
              <a:t>[30];</a:t>
            </a:r>
          </a:p>
          <a:p>
            <a:pPr fontAlgn="auto">
              <a:spcAft>
                <a:spcPts val="0"/>
              </a:spcAft>
              <a:buNone/>
              <a:defRPr/>
            </a:pPr>
            <a:r>
              <a:rPr lang="en-US" sz="2400" dirty="0">
                <a:latin typeface="Lucida Console" pitchFamily="49" charset="0"/>
              </a:rPr>
              <a:t>		or	char *</a:t>
            </a:r>
            <a:r>
              <a:rPr lang="en-US" sz="2400" dirty="0" err="1">
                <a:latin typeface="Lucida Console" pitchFamily="49" charset="0"/>
              </a:rPr>
              <a:t>carname</a:t>
            </a:r>
            <a:r>
              <a:rPr lang="en-US" sz="2400" dirty="0">
                <a:latin typeface="Lucida Console" pitchFamily="49" charset="0"/>
              </a:rPr>
              <a:t>;</a:t>
            </a:r>
          </a:p>
          <a:p>
            <a:pPr>
              <a:defRPr/>
            </a:pPr>
            <a:r>
              <a:rPr lang="en-US" dirty="0"/>
              <a:t>It defines an array name and reserves 30 bytes for storing characters and single character consumes 1 bytes each.</a:t>
            </a:r>
          </a:p>
          <a:p>
            <a:pPr>
              <a:defRPr/>
            </a:pPr>
            <a:r>
              <a:rPr lang="en-US" dirty="0"/>
              <a:t>Since the last byte is used for storing null character so total number of character specified by the user cannot exceed </a:t>
            </a:r>
            <a:r>
              <a:rPr lang="en-US" b="1" dirty="0">
                <a:solidFill>
                  <a:schemeClr val="tx2"/>
                </a:solidFill>
              </a:rPr>
              <a:t>29</a:t>
            </a:r>
            <a:r>
              <a:rPr lang="en-US" dirty="0"/>
              <a: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Meaningfulness</a:t>
            </a:r>
            <a:endParaRPr/>
          </a:p>
        </p:txBody>
      </p:sp>
      <p:sp>
        <p:nvSpPr>
          <p:cNvPr id="105" name="Google Shape;105;p6"/>
          <p:cNvSpPr txBox="1">
            <a:spLocks noGrp="1"/>
          </p:cNvSpPr>
          <p:nvPr>
            <p:ph type="body" idx="1"/>
          </p:nvPr>
        </p:nvSpPr>
        <p:spPr>
          <a:xfrm>
            <a:off x="457200" y="15240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lnSpc>
                <a:spcPct val="90000"/>
              </a:lnSpc>
              <a:spcBef>
                <a:spcPts val="0"/>
              </a:spcBef>
              <a:spcAft>
                <a:spcPts val="0"/>
              </a:spcAft>
              <a:buClr>
                <a:schemeClr val="accent1"/>
              </a:buClr>
              <a:buSzPts val="2960"/>
              <a:buChar char="•"/>
            </a:pPr>
            <a:r>
              <a:rPr lang="en-US" sz="2960">
                <a:solidFill>
                  <a:schemeClr val="accent1"/>
                </a:solidFill>
              </a:rPr>
              <a:t>Let us look to some words</a:t>
            </a:r>
            <a:endParaRPr/>
          </a:p>
          <a:p>
            <a:pPr marL="342900" lvl="0" indent="-342900" algn="just" rtl="0">
              <a:lnSpc>
                <a:spcPct val="90000"/>
              </a:lnSpc>
              <a:spcBef>
                <a:spcPts val="592"/>
              </a:spcBef>
              <a:spcAft>
                <a:spcPts val="0"/>
              </a:spcAft>
              <a:buClr>
                <a:srgbClr val="FF0000"/>
              </a:buClr>
              <a:buSzPts val="2960"/>
              <a:buChar char="•"/>
            </a:pPr>
            <a:r>
              <a:rPr lang="en-US" sz="2960" b="1">
                <a:solidFill>
                  <a:srgbClr val="FF0000"/>
                </a:solidFill>
              </a:rPr>
              <a:t>saslc, enp, keib, rac, llab</a:t>
            </a:r>
            <a:endParaRPr sz="2960" b="1">
              <a:solidFill>
                <a:srgbClr val="FF0000"/>
              </a:solidFill>
            </a:endParaRPr>
          </a:p>
          <a:p>
            <a:pPr marL="342900" lvl="0" indent="-154940" algn="just" rtl="0">
              <a:lnSpc>
                <a:spcPct val="90000"/>
              </a:lnSpc>
              <a:spcBef>
                <a:spcPts val="592"/>
              </a:spcBef>
              <a:spcAft>
                <a:spcPts val="0"/>
              </a:spcAft>
              <a:buClr>
                <a:schemeClr val="accent1"/>
              </a:buClr>
              <a:buSzPts val="2960"/>
              <a:buNone/>
            </a:pPr>
            <a:endParaRPr sz="2960">
              <a:solidFill>
                <a:schemeClr val="accent1"/>
              </a:solidFill>
            </a:endParaRPr>
          </a:p>
          <a:p>
            <a:pPr marL="342900" lvl="0" indent="-342900" algn="just" rtl="0">
              <a:lnSpc>
                <a:spcPct val="90000"/>
              </a:lnSpc>
              <a:spcBef>
                <a:spcPts val="592"/>
              </a:spcBef>
              <a:spcAft>
                <a:spcPts val="0"/>
              </a:spcAft>
              <a:buClr>
                <a:schemeClr val="accent1"/>
              </a:buClr>
              <a:buSzPts val="2960"/>
              <a:buChar char="•"/>
            </a:pPr>
            <a:r>
              <a:rPr lang="en-US" sz="2960">
                <a:solidFill>
                  <a:schemeClr val="accent1"/>
                </a:solidFill>
              </a:rPr>
              <a:t>Rearrange</a:t>
            </a:r>
            <a:endParaRPr/>
          </a:p>
          <a:p>
            <a:pPr marL="342900" lvl="0" indent="-342900" algn="just" rtl="0">
              <a:lnSpc>
                <a:spcPct val="90000"/>
              </a:lnSpc>
              <a:spcBef>
                <a:spcPts val="592"/>
              </a:spcBef>
              <a:spcAft>
                <a:spcPts val="0"/>
              </a:spcAft>
              <a:buClr>
                <a:srgbClr val="002060"/>
              </a:buClr>
              <a:buSzPts val="2960"/>
              <a:buChar char="•"/>
            </a:pPr>
            <a:r>
              <a:rPr lang="en-US" sz="2960" b="1">
                <a:solidFill>
                  <a:srgbClr val="002060"/>
                </a:solidFill>
              </a:rPr>
              <a:t>Class, pen, bike, car, ball</a:t>
            </a:r>
            <a:endParaRPr/>
          </a:p>
          <a:p>
            <a:pPr marL="342900" lvl="0" indent="-154940" algn="just" rtl="0">
              <a:lnSpc>
                <a:spcPct val="90000"/>
              </a:lnSpc>
              <a:spcBef>
                <a:spcPts val="592"/>
              </a:spcBef>
              <a:spcAft>
                <a:spcPts val="0"/>
              </a:spcAft>
              <a:buClr>
                <a:schemeClr val="accent1"/>
              </a:buClr>
              <a:buSzPts val="2960"/>
              <a:buNone/>
            </a:pPr>
            <a:endParaRPr sz="2960" b="1">
              <a:solidFill>
                <a:srgbClr val="002060"/>
              </a:solidFill>
            </a:endParaRPr>
          </a:p>
          <a:p>
            <a:pPr marL="342900" lvl="0" indent="-342900" algn="just" rtl="0">
              <a:lnSpc>
                <a:spcPct val="90000"/>
              </a:lnSpc>
              <a:spcBef>
                <a:spcPts val="592"/>
              </a:spcBef>
              <a:spcAft>
                <a:spcPts val="0"/>
              </a:spcAft>
              <a:buClr>
                <a:schemeClr val="accent1"/>
              </a:buClr>
              <a:buSzPts val="2960"/>
              <a:buChar char="•"/>
            </a:pPr>
            <a:r>
              <a:rPr lang="en-US" sz="2960">
                <a:solidFill>
                  <a:schemeClr val="accent1"/>
                </a:solidFill>
              </a:rPr>
              <a:t>This is the influence of adding </a:t>
            </a:r>
            <a:r>
              <a:rPr lang="en-US" sz="2960">
                <a:solidFill>
                  <a:srgbClr val="FF0000"/>
                </a:solidFill>
              </a:rPr>
              <a:t>meaning</a:t>
            </a:r>
            <a:r>
              <a:rPr lang="en-US" sz="2960">
                <a:solidFill>
                  <a:schemeClr val="accent1"/>
                </a:solidFill>
              </a:rPr>
              <a:t> by logical and sensible grouping in mode of communication through </a:t>
            </a:r>
            <a:r>
              <a:rPr lang="en-US" sz="2960">
                <a:solidFill>
                  <a:srgbClr val="FF0000"/>
                </a:solidFill>
              </a:rPr>
              <a:t>language</a:t>
            </a:r>
            <a:endParaRPr sz="2960">
              <a:solidFill>
                <a:srgbClr val="FF0000"/>
              </a:solidFill>
            </a:endParaRPr>
          </a:p>
          <a:p>
            <a:pPr marL="342900" lvl="0" indent="-154940" algn="just" rtl="0">
              <a:lnSpc>
                <a:spcPct val="90000"/>
              </a:lnSpc>
              <a:spcBef>
                <a:spcPts val="592"/>
              </a:spcBef>
              <a:spcAft>
                <a:spcPts val="0"/>
              </a:spcAft>
              <a:buClr>
                <a:schemeClr val="accent1"/>
              </a:buClr>
              <a:buSzPts val="2960"/>
              <a:buNone/>
            </a:pPr>
            <a:endParaRPr sz="296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p:cTn id="7" dur="500"/>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xEl>
                                              <p:pRg st="1" end="1"/>
                                            </p:txEl>
                                          </p:spTgt>
                                        </p:tgtEl>
                                        <p:attrNameLst>
                                          <p:attrName>style.visibility</p:attrName>
                                        </p:attrNameLst>
                                      </p:cBhvr>
                                      <p:to>
                                        <p:strVal val="visible"/>
                                      </p:to>
                                    </p:set>
                                    <p:animEffect transition="in" filter="fade">
                                      <p:cBhvr>
                                        <p:cTn id="12" dur="500"/>
                                        <p:tgtEl>
                                          <p:spTgt spid="1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xEl>
                                              <p:pRg st="2" end="2"/>
                                            </p:txEl>
                                          </p:spTgt>
                                        </p:tgtEl>
                                        <p:attrNameLst>
                                          <p:attrName>style.visibility</p:attrName>
                                        </p:attrNameLst>
                                      </p:cBhvr>
                                      <p:to>
                                        <p:strVal val="visible"/>
                                      </p:to>
                                    </p:set>
                                    <p:animEffect transition="in" filter="fade">
                                      <p:cBhvr>
                                        <p:cTn id="17" dur="500"/>
                                        <p:tgtEl>
                                          <p:spTgt spid="1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xEl>
                                              <p:pRg st="3" end="3"/>
                                            </p:txEl>
                                          </p:spTgt>
                                        </p:tgtEl>
                                        <p:attrNameLst>
                                          <p:attrName>style.visibility</p:attrName>
                                        </p:attrNameLst>
                                      </p:cBhvr>
                                      <p:to>
                                        <p:strVal val="visible"/>
                                      </p:to>
                                    </p:set>
                                    <p:animEffect transition="in" filter="fade">
                                      <p:cBhvr>
                                        <p:cTn id="22" dur="500"/>
                                        <p:tgtEl>
                                          <p:spTgt spid="1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5">
                                            <p:txEl>
                                              <p:pRg st="4" end="4"/>
                                            </p:txEl>
                                          </p:spTgt>
                                        </p:tgtEl>
                                        <p:attrNameLst>
                                          <p:attrName>style.visibility</p:attrName>
                                        </p:attrNameLst>
                                      </p:cBhvr>
                                      <p:to>
                                        <p:strVal val="visible"/>
                                      </p:to>
                                    </p:set>
                                    <p:animEffect transition="in" filter="fade">
                                      <p:cBhvr>
                                        <p:cTn id="27" dur="500"/>
                                        <p:tgtEl>
                                          <p:spTgt spid="10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5">
                                            <p:txEl>
                                              <p:pRg st="5" end="5"/>
                                            </p:txEl>
                                          </p:spTgt>
                                        </p:tgtEl>
                                        <p:attrNameLst>
                                          <p:attrName>style.visibility</p:attrName>
                                        </p:attrNameLst>
                                      </p:cBhvr>
                                      <p:to>
                                        <p:strVal val="visible"/>
                                      </p:to>
                                    </p:set>
                                    <p:animEffect transition="in" filter="fade">
                                      <p:cBhvr>
                                        <p:cTn id="32" dur="500"/>
                                        <p:tgtEl>
                                          <p:spTgt spid="10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5">
                                            <p:txEl>
                                              <p:pRg st="6" end="6"/>
                                            </p:txEl>
                                          </p:spTgt>
                                        </p:tgtEl>
                                        <p:attrNameLst>
                                          <p:attrName>style.visibility</p:attrName>
                                        </p:attrNameLst>
                                      </p:cBhvr>
                                      <p:to>
                                        <p:strVal val="visible"/>
                                      </p:to>
                                    </p:set>
                                    <p:animEffect transition="in" filter="fade">
                                      <p:cBhvr>
                                        <p:cTn id="37" dur="500"/>
                                        <p:tgtEl>
                                          <p:spTgt spid="10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5">
                                            <p:txEl>
                                              <p:pRg st="7" end="7"/>
                                            </p:txEl>
                                          </p:spTgt>
                                        </p:tgtEl>
                                        <p:attrNameLst>
                                          <p:attrName>style.visibility</p:attrName>
                                        </p:attrNameLst>
                                      </p:cBhvr>
                                      <p:to>
                                        <p:strVal val="visible"/>
                                      </p:to>
                                    </p:set>
                                    <p:animEffect transition="in" filter="fade">
                                      <p:cBhvr>
                                        <p:cTn id="42" dur="500"/>
                                        <p:tgtEl>
                                          <p:spTgt spid="10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t>What are the entities whose values cannot be changed called?</a:t>
            </a:r>
          </a:p>
          <a:p>
            <a:r>
              <a:rPr lang="en-IN" dirty="0"/>
              <a:t>a) Constants</a:t>
            </a:r>
            <a:br>
              <a:rPr lang="en-IN" dirty="0"/>
            </a:br>
            <a:r>
              <a:rPr lang="en-IN" dirty="0"/>
              <a:t>b) Variables</a:t>
            </a:r>
            <a:br>
              <a:rPr lang="en-IN" dirty="0"/>
            </a:br>
            <a:r>
              <a:rPr lang="en-IN" dirty="0"/>
              <a:t>c) Modules</a:t>
            </a:r>
            <a:br>
              <a:rPr lang="en-IN" dirty="0"/>
            </a:br>
            <a:r>
              <a:rPr lang="en-IN" dirty="0"/>
              <a:t>d) Tokens</a:t>
            </a:r>
          </a:p>
          <a:p>
            <a:endParaRPr lang="en-IN" dirty="0"/>
          </a:p>
        </p:txBody>
      </p:sp>
    </p:spTree>
    <p:extLst>
      <p:ext uri="{BB962C8B-B14F-4D97-AF65-F5344CB8AC3E}">
        <p14:creationId xmlns:p14="http://schemas.microsoft.com/office/powerpoint/2010/main" val="249631048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String Initialization</a:t>
            </a:r>
          </a:p>
        </p:txBody>
      </p:sp>
      <p:sp>
        <p:nvSpPr>
          <p:cNvPr id="2" name="Content Placeholder 1"/>
          <p:cNvSpPr>
            <a:spLocks noGrp="1"/>
          </p:cNvSpPr>
          <p:nvPr>
            <p:ph idx="1"/>
          </p:nvPr>
        </p:nvSpPr>
        <p:spPr/>
        <p:txBody>
          <a:bodyPr>
            <a:normAutofit/>
          </a:bodyPr>
          <a:lstStyle/>
          <a:p>
            <a:r>
              <a:rPr lang="en-US" dirty="0">
                <a:solidFill>
                  <a:schemeClr val="accent1"/>
                </a:solidFill>
              </a:rPr>
              <a:t>String Initialization</a:t>
            </a:r>
          </a:p>
          <a:p>
            <a:pPr lvl="1"/>
            <a:r>
              <a:rPr lang="en-US" dirty="0">
                <a:solidFill>
                  <a:schemeClr val="accent1"/>
                </a:solidFill>
              </a:rPr>
              <a:t>Two ways:</a:t>
            </a:r>
          </a:p>
          <a:p>
            <a:pPr lvl="1"/>
            <a:r>
              <a:rPr lang="en-US" dirty="0">
                <a:solidFill>
                  <a:schemeClr val="accent1"/>
                </a:solidFill>
              </a:rPr>
              <a:t>Define as a character array or a variable of type </a:t>
            </a:r>
            <a:r>
              <a:rPr lang="en-US" sz="2000" dirty="0">
                <a:solidFill>
                  <a:schemeClr val="accent1"/>
                </a:solidFill>
                <a:latin typeface="Lucida Console" pitchFamily="49" charset="0"/>
              </a:rPr>
              <a:t>char *</a:t>
            </a:r>
          </a:p>
          <a:p>
            <a:pPr lvl="3">
              <a:buNone/>
            </a:pPr>
            <a:r>
              <a:rPr lang="en-US" sz="1800" dirty="0">
                <a:solidFill>
                  <a:schemeClr val="accent1"/>
                </a:solidFill>
                <a:latin typeface="Lucida Console" pitchFamily="49" charset="0"/>
              </a:rPr>
              <a:t>char color[] = "blue"; //char array</a:t>
            </a:r>
          </a:p>
          <a:p>
            <a:pPr lvl="2">
              <a:buNone/>
            </a:pPr>
            <a:r>
              <a:rPr lang="en-US" sz="2200" dirty="0">
                <a:latin typeface="Lucida Console" pitchFamily="49" charset="0"/>
              </a:rPr>
              <a:t>Or </a:t>
            </a:r>
            <a:r>
              <a:rPr lang="en-US" sz="1800" dirty="0">
                <a:latin typeface="Lucida Console" pitchFamily="49" charset="0"/>
              </a:rPr>
              <a:t>char color[] = { 'b', 'l', 'u', 'e', '\0' };</a:t>
            </a:r>
          </a:p>
          <a:p>
            <a:pPr lvl="3">
              <a:buNone/>
            </a:pPr>
            <a:r>
              <a:rPr lang="en-US" sz="1800" dirty="0">
                <a:latin typeface="Lucida Console" pitchFamily="49" charset="0"/>
              </a:rPr>
              <a:t>char *</a:t>
            </a:r>
            <a:r>
              <a:rPr lang="en-US" sz="1800" dirty="0" err="1">
                <a:latin typeface="Lucida Console" pitchFamily="49" charset="0"/>
              </a:rPr>
              <a:t>colorPtr</a:t>
            </a:r>
            <a:r>
              <a:rPr lang="en-US" sz="1800" dirty="0">
                <a:latin typeface="Lucida Console" pitchFamily="49" charset="0"/>
              </a:rPr>
              <a:t> = "blue"; //pointer variable</a:t>
            </a:r>
            <a:endParaRPr lang="en-US" sz="1800" dirty="0">
              <a:solidFill>
                <a:schemeClr val="accent1"/>
              </a:solidFill>
              <a:latin typeface="Lucida Console" pitchFamily="49" charset="0"/>
            </a:endParaRPr>
          </a:p>
          <a:p>
            <a:pPr lvl="1"/>
            <a:r>
              <a:rPr lang="en-US" dirty="0">
                <a:solidFill>
                  <a:schemeClr val="accent1"/>
                </a:solidFill>
              </a:rPr>
              <a:t>Remember that strings represented as character arrays end with </a:t>
            </a:r>
            <a:r>
              <a:rPr lang="en-US" sz="2000" dirty="0">
                <a:solidFill>
                  <a:schemeClr val="accent1"/>
                </a:solidFill>
                <a:latin typeface="Lucida Console" pitchFamily="49" charset="0"/>
              </a:rPr>
              <a:t>'\0'</a:t>
            </a:r>
          </a:p>
          <a:p>
            <a:pPr lvl="2"/>
            <a:r>
              <a:rPr lang="en-US" sz="1800" dirty="0">
                <a:solidFill>
                  <a:schemeClr val="accent1"/>
                </a:solidFill>
                <a:latin typeface="Lucida Console" pitchFamily="49" charset="0"/>
              </a:rPr>
              <a:t>color</a:t>
            </a:r>
            <a:r>
              <a:rPr lang="en-US" dirty="0">
                <a:solidFill>
                  <a:schemeClr val="accent1"/>
                </a:solidFill>
              </a:rPr>
              <a:t> has </a:t>
            </a:r>
            <a:r>
              <a:rPr lang="en-US" sz="1800" dirty="0">
                <a:solidFill>
                  <a:schemeClr val="accent1"/>
                </a:solidFill>
                <a:latin typeface="Lucida Console" pitchFamily="49" charset="0"/>
              </a:rPr>
              <a:t>5 elements</a:t>
            </a:r>
          </a:p>
          <a:p>
            <a:endParaRPr lang="en-US" sz="2600" dirty="0">
              <a:solidFill>
                <a:schemeClr val="accent1"/>
              </a:solidFill>
              <a:latin typeface="Lucida Console" pitchFamily="49" charset="0"/>
            </a:endParaRPr>
          </a:p>
        </p:txBody>
      </p:sp>
      <p:graphicFrame>
        <p:nvGraphicFramePr>
          <p:cNvPr id="4" name="Table 3"/>
          <p:cNvGraphicFramePr>
            <a:graphicFrameLocks noGrp="1"/>
          </p:cNvGraphicFramePr>
          <p:nvPr/>
        </p:nvGraphicFramePr>
        <p:xfrm>
          <a:off x="348209" y="5517232"/>
          <a:ext cx="4079775" cy="370840"/>
        </p:xfrm>
        <a:graphic>
          <a:graphicData uri="http://schemas.openxmlformats.org/drawingml/2006/table">
            <a:tbl>
              <a:tblPr firstRow="1" bandRow="1">
                <a:tableStyleId>{5C22544A-7EE6-4342-B048-85BDC9FD1C3A}</a:tableStyleId>
              </a:tblPr>
              <a:tblGrid>
                <a:gridCol w="815955">
                  <a:extLst>
                    <a:ext uri="{9D8B030D-6E8A-4147-A177-3AD203B41FA5}">
                      <a16:colId xmlns:a16="http://schemas.microsoft.com/office/drawing/2014/main" val="20000"/>
                    </a:ext>
                  </a:extLst>
                </a:gridCol>
                <a:gridCol w="815955">
                  <a:extLst>
                    <a:ext uri="{9D8B030D-6E8A-4147-A177-3AD203B41FA5}">
                      <a16:colId xmlns:a16="http://schemas.microsoft.com/office/drawing/2014/main" val="20001"/>
                    </a:ext>
                  </a:extLst>
                </a:gridCol>
                <a:gridCol w="815955">
                  <a:extLst>
                    <a:ext uri="{9D8B030D-6E8A-4147-A177-3AD203B41FA5}">
                      <a16:colId xmlns:a16="http://schemas.microsoft.com/office/drawing/2014/main" val="20002"/>
                    </a:ext>
                  </a:extLst>
                </a:gridCol>
                <a:gridCol w="815955">
                  <a:extLst>
                    <a:ext uri="{9D8B030D-6E8A-4147-A177-3AD203B41FA5}">
                      <a16:colId xmlns:a16="http://schemas.microsoft.com/office/drawing/2014/main" val="20003"/>
                    </a:ext>
                  </a:extLst>
                </a:gridCol>
                <a:gridCol w="815955">
                  <a:extLst>
                    <a:ext uri="{9D8B030D-6E8A-4147-A177-3AD203B41FA5}">
                      <a16:colId xmlns:a16="http://schemas.microsoft.com/office/drawing/2014/main" val="20004"/>
                    </a:ext>
                  </a:extLst>
                </a:gridCol>
              </a:tblGrid>
              <a:tr h="370840">
                <a:tc>
                  <a:txBody>
                    <a:bodyPr/>
                    <a:lstStyle/>
                    <a:p>
                      <a:pPr algn="ctr"/>
                      <a:r>
                        <a:rPr lang="en-US" dirty="0"/>
                        <a:t>b</a:t>
                      </a:r>
                    </a:p>
                  </a:txBody>
                  <a:tcPr/>
                </a:tc>
                <a:tc>
                  <a:txBody>
                    <a:bodyPr/>
                    <a:lstStyle/>
                    <a:p>
                      <a:pPr algn="ctr"/>
                      <a:r>
                        <a:rPr lang="en-US" dirty="0"/>
                        <a:t>l</a:t>
                      </a:r>
                    </a:p>
                  </a:txBody>
                  <a:tcPr/>
                </a:tc>
                <a:tc>
                  <a:txBody>
                    <a:bodyPr/>
                    <a:lstStyle/>
                    <a:p>
                      <a:pPr algn="ctr"/>
                      <a:r>
                        <a:rPr lang="en-US" dirty="0"/>
                        <a:t>u</a:t>
                      </a:r>
                    </a:p>
                  </a:txBody>
                  <a:tcPr/>
                </a:tc>
                <a:tc>
                  <a:txBody>
                    <a:bodyPr/>
                    <a:lstStyle/>
                    <a:p>
                      <a:pPr algn="ctr"/>
                      <a:r>
                        <a:rPr lang="en-US" dirty="0"/>
                        <a:t>e</a:t>
                      </a:r>
                    </a:p>
                  </a:txBody>
                  <a:tcPr/>
                </a:tc>
                <a:tc>
                  <a:txBody>
                    <a:bodyPr/>
                    <a:lstStyle/>
                    <a:p>
                      <a:pPr algn="ctr"/>
                      <a:r>
                        <a:rPr lang="en-US" dirty="0"/>
                        <a:t>\0</a:t>
                      </a:r>
                    </a:p>
                  </a:txBody>
                  <a:tcPr/>
                </a:tc>
                <a:extLst>
                  <a:ext uri="{0D108BD9-81ED-4DB2-BD59-A6C34878D82A}">
                    <a16:rowId xmlns:a16="http://schemas.microsoft.com/office/drawing/2014/main" val="10000"/>
                  </a:ext>
                </a:extLst>
              </a:tr>
            </a:tbl>
          </a:graphicData>
        </a:graphic>
      </p:graphicFrame>
      <p:sp>
        <p:nvSpPr>
          <p:cNvPr id="5" name="TextBox 4"/>
          <p:cNvSpPr txBox="1"/>
          <p:nvPr/>
        </p:nvSpPr>
        <p:spPr>
          <a:xfrm>
            <a:off x="1835696" y="5877272"/>
            <a:ext cx="936104" cy="369332"/>
          </a:xfrm>
          <a:prstGeom prst="rect">
            <a:avLst/>
          </a:prstGeom>
          <a:noFill/>
          <a:ln>
            <a:solidFill>
              <a:schemeClr val="accent1"/>
            </a:solidFill>
          </a:ln>
        </p:spPr>
        <p:txBody>
          <a:bodyPr wrap="square" rtlCol="0">
            <a:spAutoFit/>
          </a:bodyPr>
          <a:lstStyle/>
          <a:p>
            <a:r>
              <a:rPr lang="en-US" dirty="0">
                <a:solidFill>
                  <a:schemeClr val="accent1"/>
                </a:solidFill>
                <a:latin typeface="Lucida Console" pitchFamily="49" charset="0"/>
              </a:rPr>
              <a:t>color</a:t>
            </a:r>
          </a:p>
        </p:txBody>
      </p:sp>
      <p:graphicFrame>
        <p:nvGraphicFramePr>
          <p:cNvPr id="6" name="Table 5"/>
          <p:cNvGraphicFramePr>
            <a:graphicFrameLocks noGrp="1"/>
          </p:cNvGraphicFramePr>
          <p:nvPr/>
        </p:nvGraphicFramePr>
        <p:xfrm>
          <a:off x="4716016" y="5517232"/>
          <a:ext cx="4079775" cy="370840"/>
        </p:xfrm>
        <a:graphic>
          <a:graphicData uri="http://schemas.openxmlformats.org/drawingml/2006/table">
            <a:tbl>
              <a:tblPr firstRow="1" bandRow="1">
                <a:tableStyleId>{5C22544A-7EE6-4342-B048-85BDC9FD1C3A}</a:tableStyleId>
              </a:tblPr>
              <a:tblGrid>
                <a:gridCol w="815955">
                  <a:extLst>
                    <a:ext uri="{9D8B030D-6E8A-4147-A177-3AD203B41FA5}">
                      <a16:colId xmlns:a16="http://schemas.microsoft.com/office/drawing/2014/main" val="20000"/>
                    </a:ext>
                  </a:extLst>
                </a:gridCol>
                <a:gridCol w="815955">
                  <a:extLst>
                    <a:ext uri="{9D8B030D-6E8A-4147-A177-3AD203B41FA5}">
                      <a16:colId xmlns:a16="http://schemas.microsoft.com/office/drawing/2014/main" val="20001"/>
                    </a:ext>
                  </a:extLst>
                </a:gridCol>
                <a:gridCol w="815955">
                  <a:extLst>
                    <a:ext uri="{9D8B030D-6E8A-4147-A177-3AD203B41FA5}">
                      <a16:colId xmlns:a16="http://schemas.microsoft.com/office/drawing/2014/main" val="20002"/>
                    </a:ext>
                  </a:extLst>
                </a:gridCol>
                <a:gridCol w="815955">
                  <a:extLst>
                    <a:ext uri="{9D8B030D-6E8A-4147-A177-3AD203B41FA5}">
                      <a16:colId xmlns:a16="http://schemas.microsoft.com/office/drawing/2014/main" val="20003"/>
                    </a:ext>
                  </a:extLst>
                </a:gridCol>
                <a:gridCol w="815955">
                  <a:extLst>
                    <a:ext uri="{9D8B030D-6E8A-4147-A177-3AD203B41FA5}">
                      <a16:colId xmlns:a16="http://schemas.microsoft.com/office/drawing/2014/main" val="20004"/>
                    </a:ext>
                  </a:extLst>
                </a:gridCol>
              </a:tblGrid>
              <a:tr h="370840">
                <a:tc>
                  <a:txBody>
                    <a:bodyPr/>
                    <a:lstStyle/>
                    <a:p>
                      <a:pPr algn="ctr"/>
                      <a:r>
                        <a:rPr lang="en-US" dirty="0"/>
                        <a:t>b</a:t>
                      </a:r>
                    </a:p>
                  </a:txBody>
                  <a:tcPr/>
                </a:tc>
                <a:tc>
                  <a:txBody>
                    <a:bodyPr/>
                    <a:lstStyle/>
                    <a:p>
                      <a:pPr algn="ctr"/>
                      <a:r>
                        <a:rPr lang="en-US" dirty="0"/>
                        <a:t>l</a:t>
                      </a:r>
                    </a:p>
                  </a:txBody>
                  <a:tcPr/>
                </a:tc>
                <a:tc>
                  <a:txBody>
                    <a:bodyPr/>
                    <a:lstStyle/>
                    <a:p>
                      <a:pPr algn="ctr"/>
                      <a:r>
                        <a:rPr lang="en-US" dirty="0"/>
                        <a:t>u</a:t>
                      </a:r>
                    </a:p>
                  </a:txBody>
                  <a:tcPr/>
                </a:tc>
                <a:tc>
                  <a:txBody>
                    <a:bodyPr/>
                    <a:lstStyle/>
                    <a:p>
                      <a:pPr algn="ctr"/>
                      <a:r>
                        <a:rPr lang="en-US" dirty="0"/>
                        <a:t>e</a:t>
                      </a:r>
                    </a:p>
                  </a:txBody>
                  <a:tcPr/>
                </a:tc>
                <a:tc>
                  <a:txBody>
                    <a:bodyPr/>
                    <a:lstStyle/>
                    <a:p>
                      <a:pPr algn="ctr"/>
                      <a:r>
                        <a:rPr lang="en-US" dirty="0"/>
                        <a:t>\0</a:t>
                      </a:r>
                    </a:p>
                  </a:txBody>
                  <a:tcPr/>
                </a:tc>
                <a:extLst>
                  <a:ext uri="{0D108BD9-81ED-4DB2-BD59-A6C34878D82A}">
                    <a16:rowId xmlns:a16="http://schemas.microsoft.com/office/drawing/2014/main" val="10000"/>
                  </a:ext>
                </a:extLst>
              </a:tr>
            </a:tbl>
          </a:graphicData>
        </a:graphic>
      </p:graphicFrame>
      <p:sp>
        <p:nvSpPr>
          <p:cNvPr id="7" name="TextBox 6"/>
          <p:cNvSpPr txBox="1"/>
          <p:nvPr/>
        </p:nvSpPr>
        <p:spPr>
          <a:xfrm>
            <a:off x="4788024" y="6372036"/>
            <a:ext cx="1440160" cy="369332"/>
          </a:xfrm>
          <a:prstGeom prst="rect">
            <a:avLst/>
          </a:prstGeom>
          <a:noFill/>
        </p:spPr>
        <p:txBody>
          <a:bodyPr wrap="square" rtlCol="0">
            <a:spAutoFit/>
          </a:bodyPr>
          <a:lstStyle/>
          <a:p>
            <a:r>
              <a:rPr lang="en-US" dirty="0">
                <a:solidFill>
                  <a:schemeClr val="accent1"/>
                </a:solidFill>
                <a:latin typeface="Lucida Console" pitchFamily="49" charset="0"/>
              </a:rPr>
              <a:t>*</a:t>
            </a:r>
            <a:r>
              <a:rPr lang="en-US" dirty="0" err="1">
                <a:solidFill>
                  <a:schemeClr val="accent1"/>
                </a:solidFill>
                <a:latin typeface="Lucida Console" pitchFamily="49" charset="0"/>
              </a:rPr>
              <a:t>colorPtr</a:t>
            </a:r>
            <a:endParaRPr lang="en-US" dirty="0">
              <a:solidFill>
                <a:schemeClr val="accent1"/>
              </a:solidFill>
              <a:latin typeface="Lucida Console" pitchFamily="49" charset="0"/>
            </a:endParaRPr>
          </a:p>
        </p:txBody>
      </p:sp>
      <p:sp>
        <p:nvSpPr>
          <p:cNvPr id="8" name="TextBox 7"/>
          <p:cNvSpPr txBox="1"/>
          <p:nvPr/>
        </p:nvSpPr>
        <p:spPr>
          <a:xfrm>
            <a:off x="6660232" y="5877272"/>
            <a:ext cx="1512168" cy="369332"/>
          </a:xfrm>
          <a:prstGeom prst="rect">
            <a:avLst/>
          </a:prstGeom>
          <a:noFill/>
          <a:ln>
            <a:solidFill>
              <a:schemeClr val="accent1"/>
            </a:solidFill>
          </a:ln>
        </p:spPr>
        <p:txBody>
          <a:bodyPr wrap="square" rtlCol="0">
            <a:spAutoFit/>
          </a:bodyPr>
          <a:lstStyle/>
          <a:p>
            <a:r>
              <a:rPr lang="en-US" dirty="0">
                <a:solidFill>
                  <a:schemeClr val="accent1"/>
                </a:solidFill>
                <a:latin typeface="Lucida Console" pitchFamily="49" charset="0"/>
              </a:rPr>
              <a:t>Temporary </a:t>
            </a:r>
          </a:p>
        </p:txBody>
      </p:sp>
      <p:cxnSp>
        <p:nvCxnSpPr>
          <p:cNvPr id="10" name="Straight Arrow Connector 9"/>
          <p:cNvCxnSpPr>
            <a:stCxn id="7" idx="3"/>
          </p:cNvCxnSpPr>
          <p:nvPr/>
        </p:nvCxnSpPr>
        <p:spPr>
          <a:xfrm flipV="1">
            <a:off x="6228184" y="6246604"/>
            <a:ext cx="432048" cy="3100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458383"/>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800100" lvl="4" indent="-342900">
              <a:buNone/>
            </a:pPr>
            <a:r>
              <a:rPr lang="en-US" sz="1800" dirty="0">
                <a:latin typeface="Lucida Console" pitchFamily="49" charset="0"/>
              </a:rPr>
              <a:t>char *</a:t>
            </a:r>
            <a:r>
              <a:rPr lang="en-US" sz="1800" dirty="0" err="1">
                <a:latin typeface="Lucida Console" pitchFamily="49" charset="0"/>
              </a:rPr>
              <a:t>colorPtr</a:t>
            </a:r>
            <a:r>
              <a:rPr lang="en-US" sz="1800" dirty="0">
                <a:latin typeface="Lucida Console" pitchFamily="49" charset="0"/>
              </a:rPr>
              <a:t> = "blue"; //pointer variable</a:t>
            </a:r>
          </a:p>
          <a:p>
            <a:pPr marL="800100" lvl="4" indent="-342900">
              <a:buNone/>
            </a:pPr>
            <a:r>
              <a:rPr lang="en-US" sz="1800" dirty="0">
                <a:latin typeface="Lucida Console" pitchFamily="49" charset="0"/>
              </a:rPr>
              <a:t>Printf(“%s”, </a:t>
            </a:r>
            <a:r>
              <a:rPr lang="en-US" sz="1800" dirty="0" err="1">
                <a:latin typeface="Lucida Console" pitchFamily="49" charset="0"/>
              </a:rPr>
              <a:t>colorPtr</a:t>
            </a:r>
            <a:r>
              <a:rPr lang="en-US" sz="1800" dirty="0">
                <a:latin typeface="Lucida Console" pitchFamily="49" charset="0"/>
              </a:rPr>
              <a:t>);</a:t>
            </a:r>
          </a:p>
          <a:p>
            <a:pPr>
              <a:buNone/>
            </a:pPr>
            <a:r>
              <a:rPr lang="en-US" dirty="0"/>
              <a:t>Is correct way to use pointer to char. But:</a:t>
            </a:r>
          </a:p>
          <a:p>
            <a:pPr marL="800100" lvl="4" indent="-342900">
              <a:buNone/>
            </a:pPr>
            <a:r>
              <a:rPr lang="en-US" sz="1800" dirty="0">
                <a:latin typeface="Lucida Console" pitchFamily="49" charset="0"/>
              </a:rPr>
              <a:t>char *</a:t>
            </a:r>
            <a:r>
              <a:rPr lang="en-US" sz="1800" dirty="0" err="1">
                <a:latin typeface="Lucida Console" pitchFamily="49" charset="0"/>
              </a:rPr>
              <a:t>colorPtr</a:t>
            </a:r>
            <a:r>
              <a:rPr lang="en-US" sz="1800" dirty="0">
                <a:latin typeface="Lucida Console" pitchFamily="49" charset="0"/>
              </a:rPr>
              <a:t>; //pointer variable</a:t>
            </a:r>
          </a:p>
          <a:p>
            <a:pPr marL="800100" lvl="4" indent="-342900">
              <a:buNone/>
            </a:pPr>
            <a:r>
              <a:rPr lang="en-US" sz="1800" dirty="0">
                <a:latin typeface="Lucida Console" pitchFamily="49" charset="0"/>
              </a:rPr>
              <a:t>scanf(“%s”, &amp;</a:t>
            </a:r>
            <a:r>
              <a:rPr lang="en-US" sz="1800" dirty="0" err="1">
                <a:latin typeface="Lucida Console" pitchFamily="49" charset="0"/>
              </a:rPr>
              <a:t>colorPtr</a:t>
            </a:r>
            <a:r>
              <a:rPr lang="en-US" sz="1800" dirty="0">
                <a:latin typeface="Lucida Console" pitchFamily="49" charset="0"/>
              </a:rPr>
              <a:t>);</a:t>
            </a:r>
          </a:p>
          <a:p>
            <a:pPr marL="800100" lvl="4" indent="-342900">
              <a:buNone/>
            </a:pPr>
            <a:r>
              <a:rPr lang="en-US" sz="1800" dirty="0">
                <a:latin typeface="Lucida Console" pitchFamily="49" charset="0"/>
              </a:rPr>
              <a:t>printf(“%s”, </a:t>
            </a:r>
            <a:r>
              <a:rPr lang="en-US" sz="1800" dirty="0" err="1">
                <a:latin typeface="Lucida Console" pitchFamily="49" charset="0"/>
              </a:rPr>
              <a:t>colorPtr</a:t>
            </a:r>
            <a:r>
              <a:rPr lang="en-US" sz="1800" dirty="0">
                <a:latin typeface="Lucida Console" pitchFamily="49" charset="0"/>
              </a:rPr>
              <a:t>); /* invalid statement %s don’t work with pointer to char */</a:t>
            </a:r>
          </a:p>
          <a:p>
            <a:pPr>
              <a:buNone/>
            </a:pPr>
            <a:endParaRPr lang="en-US" dirty="0"/>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String </a:t>
            </a:r>
            <a:r>
              <a:rPr lang="en-US" dirty="0" err="1"/>
              <a:t>Input/Output</a:t>
            </a:r>
            <a:endParaRPr lang="en-US" dirty="0"/>
          </a:p>
        </p:txBody>
      </p:sp>
      <p:sp>
        <p:nvSpPr>
          <p:cNvPr id="2" name="Content Placeholder 1"/>
          <p:cNvSpPr>
            <a:spLocks noGrp="1"/>
          </p:cNvSpPr>
          <p:nvPr>
            <p:ph idx="1"/>
          </p:nvPr>
        </p:nvSpPr>
        <p:spPr/>
        <p:txBody>
          <a:bodyPr>
            <a:normAutofit fontScale="92500" lnSpcReduction="20000"/>
          </a:bodyPr>
          <a:lstStyle/>
          <a:p>
            <a:r>
              <a:rPr lang="en-US" dirty="0">
                <a:solidFill>
                  <a:schemeClr val="accent1"/>
                </a:solidFill>
              </a:rPr>
              <a:t>Inputting strings</a:t>
            </a:r>
          </a:p>
          <a:p>
            <a:pPr lvl="1"/>
            <a:r>
              <a:rPr lang="en-US" dirty="0">
                <a:solidFill>
                  <a:schemeClr val="accent1"/>
                </a:solidFill>
              </a:rPr>
              <a:t>Use </a:t>
            </a:r>
            <a:r>
              <a:rPr lang="en-US" sz="2000" dirty="0">
                <a:solidFill>
                  <a:schemeClr val="accent1"/>
                </a:solidFill>
                <a:latin typeface="Lucida Console" pitchFamily="49" charset="0"/>
              </a:rPr>
              <a:t>scanf.</a:t>
            </a:r>
          </a:p>
          <a:p>
            <a:pPr lvl="3">
              <a:buNone/>
            </a:pPr>
            <a:r>
              <a:rPr lang="en-US" sz="1800" dirty="0" err="1">
                <a:solidFill>
                  <a:schemeClr val="accent1"/>
                </a:solidFill>
                <a:latin typeface="Lucida Console" pitchFamily="49" charset="0"/>
              </a:rPr>
              <a:t>scanf</a:t>
            </a:r>
            <a:r>
              <a:rPr lang="en-US" sz="1800" dirty="0">
                <a:solidFill>
                  <a:schemeClr val="accent1"/>
                </a:solidFill>
                <a:latin typeface="Lucida Console" pitchFamily="49" charset="0"/>
              </a:rPr>
              <a:t>("%s", word);</a:t>
            </a:r>
          </a:p>
          <a:p>
            <a:pPr lvl="2"/>
            <a:r>
              <a:rPr lang="en-US" dirty="0">
                <a:solidFill>
                  <a:schemeClr val="accent1"/>
                </a:solidFill>
              </a:rPr>
              <a:t>Copies input into </a:t>
            </a:r>
            <a:r>
              <a:rPr lang="en-US" sz="1800" dirty="0">
                <a:solidFill>
                  <a:schemeClr val="accent1"/>
                </a:solidFill>
                <a:latin typeface="Lucida Console" pitchFamily="49" charset="0"/>
              </a:rPr>
              <a:t>word[]</a:t>
            </a:r>
          </a:p>
          <a:p>
            <a:pPr lvl="2"/>
            <a:r>
              <a:rPr lang="en-US" b="1" dirty="0">
                <a:solidFill>
                  <a:schemeClr val="accent1"/>
                </a:solidFill>
              </a:rPr>
              <a:t>Do not need </a:t>
            </a:r>
            <a:r>
              <a:rPr lang="en-US" sz="1800" b="1" dirty="0">
                <a:solidFill>
                  <a:schemeClr val="accent1"/>
                </a:solidFill>
                <a:latin typeface="Lucida Console" pitchFamily="49" charset="0"/>
              </a:rPr>
              <a:t>&amp;</a:t>
            </a:r>
            <a:r>
              <a:rPr lang="en-US" b="1" dirty="0">
                <a:solidFill>
                  <a:schemeClr val="accent1"/>
                </a:solidFill>
              </a:rPr>
              <a:t> (because a string is a pointer)</a:t>
            </a:r>
          </a:p>
          <a:p>
            <a:pPr lvl="1"/>
            <a:r>
              <a:rPr lang="en-US" dirty="0">
                <a:solidFill>
                  <a:schemeClr val="accent1"/>
                </a:solidFill>
              </a:rPr>
              <a:t>Remember to leave last place in the array for </a:t>
            </a:r>
            <a:r>
              <a:rPr lang="en-US" sz="2000" dirty="0">
                <a:solidFill>
                  <a:schemeClr val="accent1"/>
                </a:solidFill>
                <a:latin typeface="Lucida Console" pitchFamily="49" charset="0"/>
              </a:rPr>
              <a:t>'\0‘.</a:t>
            </a:r>
          </a:p>
          <a:p>
            <a:pPr lvl="1"/>
            <a:r>
              <a:rPr lang="en-US" dirty="0">
                <a:solidFill>
                  <a:schemeClr val="accent1"/>
                </a:solidFill>
              </a:rPr>
              <a:t>Because array knows no bounds the string written beyond char array size will </a:t>
            </a:r>
            <a:r>
              <a:rPr lang="en-US" b="1" dirty="0">
                <a:solidFill>
                  <a:schemeClr val="tx2"/>
                </a:solidFill>
              </a:rPr>
              <a:t>overwrite</a:t>
            </a:r>
            <a:r>
              <a:rPr lang="en-US" dirty="0">
                <a:solidFill>
                  <a:schemeClr val="accent1"/>
                </a:solidFill>
              </a:rPr>
              <a:t> the data in memory.</a:t>
            </a:r>
          </a:p>
          <a:p>
            <a:r>
              <a:rPr lang="en-US" dirty="0">
                <a:solidFill>
                  <a:schemeClr val="accent1"/>
                </a:solidFill>
              </a:rPr>
              <a:t>Displaying strings</a:t>
            </a:r>
          </a:p>
          <a:p>
            <a:pPr lvl="1"/>
            <a:r>
              <a:rPr lang="en-US" dirty="0">
                <a:solidFill>
                  <a:schemeClr val="accent1"/>
                </a:solidFill>
              </a:rPr>
              <a:t>Use </a:t>
            </a:r>
            <a:r>
              <a:rPr lang="en-US" sz="2000" dirty="0">
                <a:solidFill>
                  <a:schemeClr val="accent1"/>
                </a:solidFill>
                <a:latin typeface="Lucida Console" pitchFamily="49" charset="0"/>
              </a:rPr>
              <a:t>printf.</a:t>
            </a:r>
          </a:p>
          <a:p>
            <a:pPr lvl="3">
              <a:buNone/>
            </a:pPr>
            <a:r>
              <a:rPr lang="en-US" sz="1800" dirty="0" err="1">
                <a:solidFill>
                  <a:schemeClr val="accent1"/>
                </a:solidFill>
                <a:latin typeface="Lucida Console" pitchFamily="49" charset="0"/>
              </a:rPr>
              <a:t>printf</a:t>
            </a:r>
            <a:r>
              <a:rPr lang="en-US" sz="1800" dirty="0">
                <a:solidFill>
                  <a:schemeClr val="accent1"/>
                </a:solidFill>
                <a:latin typeface="Lucida Console" pitchFamily="49" charset="0"/>
              </a:rPr>
              <a:t>("%s", word);</a:t>
            </a:r>
            <a:endParaRPr lang="en-US" dirty="0">
              <a:solidFill>
                <a:schemeClr val="accent1"/>
              </a:solidFill>
            </a:endParaRPr>
          </a:p>
        </p:txBody>
      </p:sp>
    </p:spTree>
    <p:extLst>
      <p:ext uri="{BB962C8B-B14F-4D97-AF65-F5344CB8AC3E}">
        <p14:creationId xmlns:p14="http://schemas.microsoft.com/office/powerpoint/2010/main" val="100184167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0" y="685800"/>
            <a:ext cx="6400800" cy="4572000"/>
          </a:xfrm>
        </p:spPr>
        <p:txBody>
          <a:bodyPr/>
          <a:lstStyle/>
          <a:p>
            <a:pPr>
              <a:defRPr/>
            </a:pPr>
            <a:r>
              <a:rPr lang="en-US" dirty="0">
                <a:solidFill>
                  <a:srgbClr val="0000FF"/>
                </a:solidFill>
              </a:rPr>
              <a:t>#include </a:t>
            </a:r>
            <a:r>
              <a:rPr lang="en-US" dirty="0"/>
              <a:t>&lt;stdio.h&gt;</a:t>
            </a:r>
          </a:p>
          <a:p>
            <a:pPr>
              <a:defRPr/>
            </a:pPr>
            <a:endParaRPr lang="en-US" dirty="0"/>
          </a:p>
          <a:p>
            <a:pPr>
              <a:defRPr/>
            </a:pPr>
            <a:r>
              <a:rPr lang="en-US" dirty="0">
                <a:solidFill>
                  <a:srgbClr val="0000FF"/>
                </a:solidFill>
              </a:rPr>
              <a:t>void</a:t>
            </a:r>
            <a:r>
              <a:rPr lang="en-US" dirty="0"/>
              <a:t> main()</a:t>
            </a:r>
          </a:p>
          <a:p>
            <a:pPr>
              <a:defRPr/>
            </a:pPr>
            <a:r>
              <a:rPr lang="en-US" dirty="0"/>
              <a:t>{</a:t>
            </a:r>
          </a:p>
          <a:p>
            <a:pPr>
              <a:defRPr/>
            </a:pPr>
            <a:r>
              <a:rPr lang="en-US" dirty="0"/>
              <a:t> </a:t>
            </a:r>
          </a:p>
          <a:p>
            <a:pPr>
              <a:defRPr/>
            </a:pPr>
            <a:r>
              <a:rPr lang="en-US" dirty="0">
                <a:solidFill>
                  <a:srgbClr val="0000FF"/>
                </a:solidFill>
              </a:rPr>
              <a:t> char</a:t>
            </a:r>
            <a:r>
              <a:rPr lang="en-US" dirty="0"/>
              <a:t> </a:t>
            </a:r>
            <a:r>
              <a:rPr lang="en-US" dirty="0" err="1"/>
              <a:t>carname</a:t>
            </a:r>
            <a:r>
              <a:rPr lang="en-US" dirty="0"/>
              <a:t>[20]; </a:t>
            </a:r>
            <a:r>
              <a:rPr lang="en-US" dirty="0">
                <a:solidFill>
                  <a:srgbClr val="00B050"/>
                </a:solidFill>
              </a:rPr>
              <a:t>//string char array</a:t>
            </a:r>
          </a:p>
          <a:p>
            <a:pPr>
              <a:defRPr/>
            </a:pPr>
            <a:r>
              <a:rPr lang="en-US" dirty="0"/>
              <a:t> printf(</a:t>
            </a:r>
            <a:r>
              <a:rPr lang="en-US" dirty="0">
                <a:solidFill>
                  <a:schemeClr val="accent2"/>
                </a:solidFill>
              </a:rPr>
              <a:t>“Enter the name of your car: "</a:t>
            </a:r>
            <a:r>
              <a:rPr lang="en-US" dirty="0"/>
              <a:t>);</a:t>
            </a:r>
          </a:p>
          <a:p>
            <a:pPr>
              <a:defRPr/>
            </a:pPr>
            <a:r>
              <a:rPr lang="en-US" dirty="0"/>
              <a:t> scanf(</a:t>
            </a:r>
            <a:r>
              <a:rPr lang="en-US" dirty="0">
                <a:solidFill>
                  <a:schemeClr val="accent2"/>
                </a:solidFill>
              </a:rPr>
              <a:t>"%s"</a:t>
            </a:r>
            <a:r>
              <a:rPr lang="en-US" dirty="0"/>
              <a:t>, </a:t>
            </a:r>
            <a:r>
              <a:rPr lang="en-US" dirty="0" err="1"/>
              <a:t>carname</a:t>
            </a:r>
            <a:r>
              <a:rPr lang="en-US" dirty="0"/>
              <a:t>);</a:t>
            </a:r>
          </a:p>
          <a:p>
            <a:pPr>
              <a:defRPr/>
            </a:pPr>
            <a:r>
              <a:rPr lang="en-US" dirty="0"/>
              <a:t> 		</a:t>
            </a:r>
            <a:r>
              <a:rPr lang="en-US" dirty="0">
                <a:solidFill>
                  <a:srgbClr val="00B050"/>
                </a:solidFill>
              </a:rPr>
              <a:t>// to display the input</a:t>
            </a:r>
          </a:p>
          <a:p>
            <a:pPr>
              <a:defRPr/>
            </a:pPr>
            <a:r>
              <a:rPr lang="en-US" dirty="0"/>
              <a:t> printf(</a:t>
            </a:r>
            <a:r>
              <a:rPr lang="en-US" dirty="0">
                <a:solidFill>
                  <a:schemeClr val="accent2"/>
                </a:solidFill>
              </a:rPr>
              <a:t>“\</a:t>
            </a:r>
            <a:r>
              <a:rPr lang="en-US" dirty="0" err="1">
                <a:solidFill>
                  <a:schemeClr val="accent2"/>
                </a:solidFill>
              </a:rPr>
              <a:t>nName</a:t>
            </a:r>
            <a:r>
              <a:rPr lang="en-US" dirty="0">
                <a:solidFill>
                  <a:schemeClr val="accent2"/>
                </a:solidFill>
              </a:rPr>
              <a:t> of car is %s"</a:t>
            </a:r>
            <a:r>
              <a:rPr lang="en-US" dirty="0"/>
              <a:t>, </a:t>
            </a:r>
            <a:r>
              <a:rPr lang="en-US" dirty="0" err="1"/>
              <a:t>carname</a:t>
            </a:r>
            <a:r>
              <a:rPr lang="en-US" dirty="0"/>
              <a:t>);</a:t>
            </a:r>
          </a:p>
          <a:p>
            <a:pPr>
              <a:defRPr/>
            </a:pPr>
            <a:endParaRPr lang="en-US" dirty="0"/>
          </a:p>
          <a:p>
            <a:pPr>
              <a:defRPr/>
            </a:pPr>
            <a:r>
              <a:rPr lang="en-US" dirty="0"/>
              <a:t>} </a:t>
            </a:r>
            <a:r>
              <a:rPr lang="en-US" dirty="0">
                <a:solidFill>
                  <a:srgbClr val="00B050"/>
                </a:solidFill>
              </a:rPr>
              <a:t>//end main</a:t>
            </a:r>
          </a:p>
          <a:p>
            <a:endParaRPr lang="en-US" dirty="0"/>
          </a:p>
        </p:txBody>
      </p:sp>
      <p:sp>
        <p:nvSpPr>
          <p:cNvPr id="5" name="Content Placeholder 4"/>
          <p:cNvSpPr>
            <a:spLocks noGrp="1"/>
          </p:cNvSpPr>
          <p:nvPr>
            <p:ph sz="quarter" idx="13"/>
          </p:nvPr>
        </p:nvSpPr>
        <p:spPr>
          <a:xfrm>
            <a:off x="6400800" y="685800"/>
            <a:ext cx="2590800" cy="5486400"/>
          </a:xfrm>
        </p:spPr>
        <p:txBody>
          <a:bodyPr/>
          <a:lstStyle/>
          <a:p>
            <a:r>
              <a:rPr lang="en-US" dirty="0"/>
              <a:t>Program to read and display string</a:t>
            </a:r>
          </a:p>
        </p:txBody>
      </p:sp>
      <p:grpSp>
        <p:nvGrpSpPr>
          <p:cNvPr id="2" name="Group 9"/>
          <p:cNvGrpSpPr/>
          <p:nvPr/>
        </p:nvGrpSpPr>
        <p:grpSpPr>
          <a:xfrm>
            <a:off x="0" y="5257800"/>
            <a:ext cx="8686800" cy="1066797"/>
            <a:chOff x="0" y="5257800"/>
            <a:chExt cx="8686800" cy="1037047"/>
          </a:xfrm>
        </p:grpSpPr>
        <p:sp>
          <p:nvSpPr>
            <p:cNvPr id="8" name="Rectangle 7"/>
            <p:cNvSpPr>
              <a:spLocks noChangeArrowheads="1"/>
            </p:cNvSpPr>
            <p:nvPr/>
          </p:nvSpPr>
          <p:spPr bwMode="auto">
            <a:xfrm>
              <a:off x="0" y="5257800"/>
              <a:ext cx="6439437" cy="990600"/>
            </a:xfrm>
            <a:prstGeom prst="rect">
              <a:avLst/>
            </a:prstGeom>
            <a:ln/>
          </p:spPr>
          <p:style>
            <a:lnRef idx="2">
              <a:schemeClr val="dk1"/>
            </a:lnRef>
            <a:fillRef idx="1">
              <a:schemeClr val="lt1"/>
            </a:fillRef>
            <a:effectRef idx="0">
              <a:schemeClr val="dk1"/>
            </a:effectRef>
            <a:fontRef idx="minor">
              <a:schemeClr val="dk1"/>
            </a:fontRef>
          </p:style>
          <p:txBody>
            <a:bodyPr/>
            <a:lstStyle/>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b="1" dirty="0">
                  <a:latin typeface="Courier New" pitchFamily="49" charset="0"/>
                  <a:cs typeface="Courier New" pitchFamily="49" charset="0"/>
                </a:rPr>
                <a:t>Enter the name of your car: XUV500</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b="1" dirty="0">
                  <a:latin typeface="Courier New" pitchFamily="49" charset="0"/>
                  <a:cs typeface="Courier New" pitchFamily="49" charset="0"/>
                </a:rPr>
                <a:t>Name of car is XUV500</a:t>
              </a:r>
            </a:p>
          </p:txBody>
        </p:sp>
        <p:sp>
          <p:nvSpPr>
            <p:cNvPr id="9" name="Content Placeholder 2"/>
            <p:cNvSpPr txBox="1">
              <a:spLocks/>
            </p:cNvSpPr>
            <p:nvPr/>
          </p:nvSpPr>
          <p:spPr>
            <a:xfrm>
              <a:off x="6660232" y="5286735"/>
              <a:ext cx="2026568" cy="10081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a:solidFill>
                    <a:schemeClr val="accent1"/>
                  </a:solidFill>
                </a:rPr>
                <a:t>Output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a:t>
            </a:r>
          </a:p>
        </p:txBody>
      </p:sp>
      <p:sp>
        <p:nvSpPr>
          <p:cNvPr id="5" name="Content Placeholder 4"/>
          <p:cNvSpPr>
            <a:spLocks noGrp="1"/>
          </p:cNvSpPr>
          <p:nvPr>
            <p:ph idx="1"/>
          </p:nvPr>
        </p:nvSpPr>
        <p:spPr/>
        <p:txBody>
          <a:bodyPr>
            <a:normAutofit/>
          </a:bodyPr>
          <a:lstStyle/>
          <a:p>
            <a:r>
              <a:rPr lang="en-US" dirty="0"/>
              <a:t>The last program will print only a single word not the sentences with white spaces?</a:t>
            </a:r>
          </a:p>
          <a:p>
            <a:r>
              <a:rPr lang="en-US" dirty="0"/>
              <a:t>That is if input is</a:t>
            </a:r>
          </a:p>
          <a:p>
            <a:pPr>
              <a:buNone/>
            </a:pPr>
            <a:r>
              <a:rPr lang="en-US" dirty="0"/>
              <a:t>		 </a:t>
            </a:r>
            <a:r>
              <a:rPr lang="en-US" sz="2800" dirty="0"/>
              <a:t>Lovely Professional University </a:t>
            </a:r>
          </a:p>
          <a:p>
            <a:r>
              <a:rPr lang="en-US" dirty="0"/>
              <a:t>Output will be:</a:t>
            </a:r>
          </a:p>
          <a:p>
            <a:pPr lvl="1">
              <a:buNone/>
            </a:pPr>
            <a:r>
              <a:rPr lang="en-US" dirty="0"/>
              <a:t>	Lovely</a:t>
            </a:r>
          </a:p>
          <a:p>
            <a:r>
              <a:rPr lang="en-US" dirty="0"/>
              <a:t>So how to print:</a:t>
            </a:r>
          </a:p>
          <a:p>
            <a:pPr>
              <a:buNone/>
            </a:pPr>
            <a:r>
              <a:rPr lang="en-US" dirty="0"/>
              <a:t>		</a:t>
            </a:r>
            <a:r>
              <a:rPr lang="en-US" sz="2800" dirty="0"/>
              <a:t>Lovely Professional University</a:t>
            </a:r>
          </a:p>
        </p:txBody>
      </p:sp>
      <p:pic>
        <p:nvPicPr>
          <p:cNvPr id="6" name="Picture 2" descr="C:\Program Files (x86)\Microsoft Office\MEDIA\CAGCAT10\j0234687.gif"/>
          <p:cNvPicPr>
            <a:picLocks noChangeAspect="1" noChangeArrowheads="1" noCrop="1"/>
          </p:cNvPicPr>
          <p:nvPr/>
        </p:nvPicPr>
        <p:blipFill>
          <a:blip r:embed="rId2"/>
          <a:srcRect/>
          <a:stretch>
            <a:fillRect/>
          </a:stretch>
        </p:blipFill>
        <p:spPr bwMode="auto">
          <a:xfrm>
            <a:off x="1" y="685800"/>
            <a:ext cx="914400" cy="914400"/>
          </a:xfrm>
          <a:prstGeom prst="rect">
            <a:avLst/>
          </a:prstGeom>
          <a:noFill/>
        </p:spPr>
      </p:pic>
      <p:grpSp>
        <p:nvGrpSpPr>
          <p:cNvPr id="2" name="Group 8"/>
          <p:cNvGrpSpPr/>
          <p:nvPr/>
        </p:nvGrpSpPr>
        <p:grpSpPr>
          <a:xfrm>
            <a:off x="6629400" y="3962400"/>
            <a:ext cx="2286000" cy="1219200"/>
            <a:chOff x="6629400" y="3962400"/>
            <a:chExt cx="2286000" cy="1219200"/>
          </a:xfrm>
        </p:grpSpPr>
        <p:sp>
          <p:nvSpPr>
            <p:cNvPr id="7" name="Rectangular Callout 6"/>
            <p:cNvSpPr/>
            <p:nvPr/>
          </p:nvSpPr>
          <p:spPr>
            <a:xfrm>
              <a:off x="6629400" y="3962400"/>
              <a:ext cx="2286000" cy="1219200"/>
            </a:xfrm>
            <a:prstGeom prst="wedgeRectCallout">
              <a:avLst>
                <a:gd name="adj1" fmla="val -77226"/>
                <a:gd name="adj2" fmla="val 10430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705600" y="4038600"/>
              <a:ext cx="2057400" cy="369332"/>
            </a:xfrm>
            <a:prstGeom prst="rect">
              <a:avLst/>
            </a:prstGeom>
            <a:noFill/>
          </p:spPr>
          <p:txBody>
            <a:bodyPr wrap="square" rtlCol="0">
              <a:spAutoFit/>
            </a:bodyPr>
            <a:lstStyle/>
            <a:p>
              <a:r>
                <a:rPr lang="en-US" dirty="0"/>
                <a:t>use gets and puts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0" y="685800"/>
            <a:ext cx="6400800" cy="4572000"/>
          </a:xfrm>
        </p:spPr>
        <p:txBody>
          <a:bodyPr/>
          <a:lstStyle/>
          <a:p>
            <a:pPr>
              <a:defRPr/>
            </a:pPr>
            <a:r>
              <a:rPr lang="en-US" dirty="0">
                <a:solidFill>
                  <a:srgbClr val="0000FF"/>
                </a:solidFill>
              </a:rPr>
              <a:t>#include </a:t>
            </a:r>
            <a:r>
              <a:rPr lang="en-US" dirty="0"/>
              <a:t>&lt;stdio.h&gt;</a:t>
            </a:r>
          </a:p>
          <a:p>
            <a:pPr>
              <a:defRPr/>
            </a:pPr>
            <a:endParaRPr lang="en-US" dirty="0"/>
          </a:p>
          <a:p>
            <a:pPr>
              <a:defRPr/>
            </a:pPr>
            <a:r>
              <a:rPr lang="en-US" dirty="0">
                <a:solidFill>
                  <a:srgbClr val="0000FF"/>
                </a:solidFill>
              </a:rPr>
              <a:t>void</a:t>
            </a:r>
            <a:r>
              <a:rPr lang="en-US" dirty="0"/>
              <a:t> main()</a:t>
            </a:r>
          </a:p>
          <a:p>
            <a:pPr>
              <a:defRPr/>
            </a:pPr>
            <a:r>
              <a:rPr lang="en-US" dirty="0"/>
              <a:t>{</a:t>
            </a:r>
          </a:p>
          <a:p>
            <a:pPr>
              <a:defRPr/>
            </a:pPr>
            <a:r>
              <a:rPr lang="en-US" dirty="0"/>
              <a:t> </a:t>
            </a:r>
          </a:p>
          <a:p>
            <a:pPr>
              <a:defRPr/>
            </a:pPr>
            <a:r>
              <a:rPr lang="en-US" dirty="0">
                <a:solidFill>
                  <a:srgbClr val="0000FF"/>
                </a:solidFill>
              </a:rPr>
              <a:t> char </a:t>
            </a:r>
            <a:r>
              <a:rPr lang="en-US" dirty="0"/>
              <a:t> name[100]; </a:t>
            </a:r>
            <a:r>
              <a:rPr lang="en-US" dirty="0">
                <a:solidFill>
                  <a:srgbClr val="00B050"/>
                </a:solidFill>
              </a:rPr>
              <a:t>//string char array</a:t>
            </a:r>
          </a:p>
          <a:p>
            <a:r>
              <a:rPr lang="en-US" dirty="0"/>
              <a:t> </a:t>
            </a:r>
          </a:p>
          <a:p>
            <a:r>
              <a:rPr lang="en-US" dirty="0"/>
              <a:t> puts(</a:t>
            </a:r>
            <a:r>
              <a:rPr lang="en-US" dirty="0">
                <a:solidFill>
                  <a:schemeClr val="accent1"/>
                </a:solidFill>
              </a:rPr>
              <a:t>“\</a:t>
            </a:r>
            <a:r>
              <a:rPr lang="en-US" dirty="0" err="1">
                <a:solidFill>
                  <a:schemeClr val="accent1"/>
                </a:solidFill>
              </a:rPr>
              <a:t>nEnter</a:t>
            </a:r>
            <a:r>
              <a:rPr lang="en-US" dirty="0">
                <a:solidFill>
                  <a:schemeClr val="accent1"/>
                </a:solidFill>
              </a:rPr>
              <a:t> a string: ”</a:t>
            </a:r>
            <a:r>
              <a:rPr lang="en-US" dirty="0"/>
              <a:t>);</a:t>
            </a:r>
          </a:p>
          <a:p>
            <a:r>
              <a:rPr lang="en-US" dirty="0">
                <a:solidFill>
                  <a:srgbClr val="0000FF"/>
                </a:solidFill>
              </a:rPr>
              <a:t> </a:t>
            </a:r>
            <a:r>
              <a:rPr lang="en-US" dirty="0"/>
              <a:t>gets(name); </a:t>
            </a:r>
            <a:r>
              <a:rPr lang="en-US" dirty="0">
                <a:solidFill>
                  <a:srgbClr val="00B050"/>
                </a:solidFill>
              </a:rPr>
              <a:t>//to input string with space</a:t>
            </a:r>
          </a:p>
          <a:p>
            <a:r>
              <a:rPr lang="en-US" dirty="0"/>
              <a:t> </a:t>
            </a:r>
          </a:p>
          <a:p>
            <a:r>
              <a:rPr lang="en-US" dirty="0"/>
              <a:t> printf(</a:t>
            </a:r>
            <a:r>
              <a:rPr lang="en-US" dirty="0">
                <a:solidFill>
                  <a:schemeClr val="accent1"/>
                </a:solidFill>
              </a:rPr>
              <a:t>“\</a:t>
            </a:r>
            <a:r>
              <a:rPr lang="en-US" dirty="0" err="1">
                <a:solidFill>
                  <a:schemeClr val="accent1"/>
                </a:solidFill>
              </a:rPr>
              <a:t>nString</a:t>
            </a:r>
            <a:r>
              <a:rPr lang="en-US" dirty="0">
                <a:solidFill>
                  <a:schemeClr val="accent1"/>
                </a:solidFill>
              </a:rPr>
              <a:t> is: ”</a:t>
            </a:r>
            <a:r>
              <a:rPr lang="en-US" dirty="0"/>
              <a:t>)</a:t>
            </a:r>
          </a:p>
          <a:p>
            <a:r>
              <a:rPr lang="en-US" dirty="0"/>
              <a:t> puts(name); </a:t>
            </a:r>
            <a:r>
              <a:rPr lang="en-US" dirty="0">
                <a:solidFill>
                  <a:srgbClr val="00B050"/>
                </a:solidFill>
              </a:rPr>
              <a:t>//to output const string</a:t>
            </a:r>
            <a:r>
              <a:rPr lang="en-US" dirty="0"/>
              <a:t> </a:t>
            </a:r>
          </a:p>
          <a:p>
            <a:r>
              <a:rPr lang="en-US" dirty="0"/>
              <a:t> </a:t>
            </a:r>
          </a:p>
          <a:p>
            <a:r>
              <a:rPr lang="en-US" dirty="0"/>
              <a:t>}</a:t>
            </a:r>
            <a:r>
              <a:rPr lang="en-US" dirty="0">
                <a:solidFill>
                  <a:srgbClr val="00B050"/>
                </a:solidFill>
              </a:rPr>
              <a:t>//end main </a:t>
            </a:r>
          </a:p>
        </p:txBody>
      </p:sp>
      <p:sp>
        <p:nvSpPr>
          <p:cNvPr id="5" name="Content Placeholder 4"/>
          <p:cNvSpPr>
            <a:spLocks noGrp="1"/>
          </p:cNvSpPr>
          <p:nvPr>
            <p:ph sz="quarter" idx="13"/>
          </p:nvPr>
        </p:nvSpPr>
        <p:spPr>
          <a:xfrm>
            <a:off x="6400800" y="685800"/>
            <a:ext cx="2590800" cy="5486400"/>
          </a:xfrm>
        </p:spPr>
        <p:txBody>
          <a:bodyPr/>
          <a:lstStyle/>
          <a:p>
            <a:r>
              <a:rPr lang="en-US" dirty="0"/>
              <a:t>Program to print strings with white spaces using library functions</a:t>
            </a:r>
          </a:p>
        </p:txBody>
      </p:sp>
      <p:grpSp>
        <p:nvGrpSpPr>
          <p:cNvPr id="2" name="Group 9"/>
          <p:cNvGrpSpPr/>
          <p:nvPr/>
        </p:nvGrpSpPr>
        <p:grpSpPr>
          <a:xfrm>
            <a:off x="0" y="5257800"/>
            <a:ext cx="8686800" cy="1219200"/>
            <a:chOff x="0" y="5257800"/>
            <a:chExt cx="8686800" cy="1185200"/>
          </a:xfrm>
        </p:grpSpPr>
        <p:sp>
          <p:nvSpPr>
            <p:cNvPr id="7" name="Rectangle 6"/>
            <p:cNvSpPr>
              <a:spLocks noChangeArrowheads="1"/>
            </p:cNvSpPr>
            <p:nvPr/>
          </p:nvSpPr>
          <p:spPr bwMode="auto">
            <a:xfrm>
              <a:off x="0" y="5257800"/>
              <a:ext cx="6439437" cy="1185200"/>
            </a:xfrm>
            <a:prstGeom prst="rect">
              <a:avLst/>
            </a:prstGeom>
            <a:ln/>
          </p:spPr>
          <p:style>
            <a:lnRef idx="2">
              <a:schemeClr val="dk1"/>
            </a:lnRef>
            <a:fillRef idx="1">
              <a:schemeClr val="lt1"/>
            </a:fillRef>
            <a:effectRef idx="0">
              <a:schemeClr val="dk1"/>
            </a:effectRef>
            <a:fontRef idx="minor">
              <a:schemeClr val="dk1"/>
            </a:fontRef>
          </p:style>
          <p:txBody>
            <a:bodyPr/>
            <a:lstStyle/>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b="1" dirty="0">
                  <a:latin typeface="Courier New" pitchFamily="49" charset="0"/>
                  <a:cs typeface="Courier New" pitchFamily="49" charset="0"/>
                </a:rPr>
                <a:t>Enter a string: </a:t>
              </a:r>
            </a:p>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b="1" dirty="0">
                  <a:latin typeface="Courier New" pitchFamily="49" charset="0"/>
                  <a:cs typeface="Courier New" pitchFamily="49" charset="0"/>
                </a:rPr>
                <a:t>Lovely Professional University</a:t>
              </a:r>
            </a:p>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b="1" dirty="0">
                  <a:latin typeface="Courier New" pitchFamily="49" charset="0"/>
                  <a:cs typeface="Courier New" pitchFamily="49" charset="0"/>
                </a:rPr>
                <a:t>String is:</a:t>
              </a:r>
            </a:p>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b="1" dirty="0">
                  <a:latin typeface="Courier New" pitchFamily="49" charset="0"/>
                  <a:cs typeface="Courier New" pitchFamily="49" charset="0"/>
                </a:rPr>
                <a:t>Lovely Professional University</a:t>
              </a:r>
            </a:p>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endParaRPr lang="en-US" b="1" dirty="0">
                <a:latin typeface="Courier New" pitchFamily="49" charset="0"/>
                <a:cs typeface="Courier New" pitchFamily="49" charset="0"/>
              </a:endParaRPr>
            </a:p>
          </p:txBody>
        </p:sp>
        <p:sp>
          <p:nvSpPr>
            <p:cNvPr id="8" name="Content Placeholder 2"/>
            <p:cNvSpPr txBox="1">
              <a:spLocks/>
            </p:cNvSpPr>
            <p:nvPr/>
          </p:nvSpPr>
          <p:spPr>
            <a:xfrm>
              <a:off x="6660232" y="5286735"/>
              <a:ext cx="2026568" cy="10081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a:solidFill>
                    <a:schemeClr val="accent1"/>
                  </a:solidFill>
                </a:rPr>
                <a:t>Output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0" y="685800"/>
            <a:ext cx="6400800" cy="4572000"/>
          </a:xfrm>
        </p:spPr>
        <p:txBody>
          <a:bodyPr>
            <a:normAutofit/>
          </a:bodyPr>
          <a:lstStyle/>
          <a:p>
            <a:pPr>
              <a:defRPr/>
            </a:pPr>
            <a:r>
              <a:rPr lang="en-US" dirty="0">
                <a:solidFill>
                  <a:srgbClr val="0000FF"/>
                </a:solidFill>
              </a:rPr>
              <a:t>#include </a:t>
            </a:r>
            <a:r>
              <a:rPr lang="en-US" dirty="0"/>
              <a:t>&lt;stdio.h&gt;</a:t>
            </a:r>
          </a:p>
          <a:p>
            <a:pPr>
              <a:defRPr/>
            </a:pPr>
            <a:endParaRPr lang="en-US" dirty="0"/>
          </a:p>
          <a:p>
            <a:pPr>
              <a:defRPr/>
            </a:pPr>
            <a:r>
              <a:rPr lang="en-US" dirty="0">
                <a:solidFill>
                  <a:srgbClr val="0000FF"/>
                </a:solidFill>
              </a:rPr>
              <a:t>void</a:t>
            </a:r>
            <a:r>
              <a:rPr lang="en-US" dirty="0"/>
              <a:t> main()</a:t>
            </a:r>
          </a:p>
          <a:p>
            <a:pPr>
              <a:defRPr/>
            </a:pPr>
            <a:r>
              <a:rPr lang="en-US" dirty="0"/>
              <a:t>{</a:t>
            </a:r>
          </a:p>
          <a:p>
            <a:pPr>
              <a:defRPr/>
            </a:pPr>
            <a:r>
              <a:rPr lang="en-US" dirty="0"/>
              <a:t> </a:t>
            </a:r>
          </a:p>
          <a:p>
            <a:pPr>
              <a:defRPr/>
            </a:pPr>
            <a:r>
              <a:rPr lang="en-US" dirty="0">
                <a:solidFill>
                  <a:srgbClr val="0000FF"/>
                </a:solidFill>
              </a:rPr>
              <a:t> char </a:t>
            </a:r>
            <a:r>
              <a:rPr lang="en-US" dirty="0"/>
              <a:t> name[]={</a:t>
            </a:r>
            <a:r>
              <a:rPr lang="en-US" dirty="0">
                <a:solidFill>
                  <a:schemeClr val="accent1"/>
                </a:solidFill>
              </a:rPr>
              <a:t>“Lovely Professional University"</a:t>
            </a:r>
            <a:r>
              <a:rPr lang="en-US" dirty="0"/>
              <a:t>}; </a:t>
            </a:r>
            <a:r>
              <a:rPr lang="en-US" dirty="0">
                <a:solidFill>
                  <a:srgbClr val="00B050"/>
                </a:solidFill>
              </a:rPr>
              <a:t>//string char array</a:t>
            </a:r>
          </a:p>
          <a:p>
            <a:r>
              <a:rPr lang="en-US" dirty="0"/>
              <a:t> </a:t>
            </a:r>
            <a:r>
              <a:rPr lang="en-US" dirty="0">
                <a:solidFill>
                  <a:srgbClr val="0000FF"/>
                </a:solidFill>
              </a:rPr>
              <a:t>int</a:t>
            </a:r>
            <a:r>
              <a:rPr lang="en-US" dirty="0"/>
              <a:t> </a:t>
            </a:r>
            <a:r>
              <a:rPr lang="en-US" dirty="0" err="1"/>
              <a:t>i</a:t>
            </a:r>
            <a:r>
              <a:rPr lang="en-US" dirty="0"/>
              <a:t>=0;</a:t>
            </a:r>
          </a:p>
          <a:p>
            <a:r>
              <a:rPr lang="en-US" dirty="0"/>
              <a:t> </a:t>
            </a:r>
          </a:p>
          <a:p>
            <a:r>
              <a:rPr lang="en-US" dirty="0"/>
              <a:t> </a:t>
            </a:r>
            <a:r>
              <a:rPr lang="en-US" dirty="0">
                <a:solidFill>
                  <a:srgbClr val="0000FF"/>
                </a:solidFill>
              </a:rPr>
              <a:t>while</a:t>
            </a:r>
            <a:r>
              <a:rPr lang="en-US" dirty="0"/>
              <a:t>(name[</a:t>
            </a:r>
            <a:r>
              <a:rPr lang="en-US" dirty="0" err="1"/>
              <a:t>i</a:t>
            </a:r>
            <a:r>
              <a:rPr lang="en-US" dirty="0"/>
              <a:t>]!='\0') </a:t>
            </a:r>
            <a:r>
              <a:rPr lang="en-US" dirty="0">
                <a:solidFill>
                  <a:srgbClr val="00B050"/>
                </a:solidFill>
              </a:rPr>
              <a:t>//</a:t>
            </a:r>
            <a:r>
              <a:rPr lang="en-US" dirty="0" err="1">
                <a:solidFill>
                  <a:srgbClr val="00B050"/>
                </a:solidFill>
              </a:rPr>
              <a:t>untill</a:t>
            </a:r>
            <a:r>
              <a:rPr lang="en-US" dirty="0">
                <a:solidFill>
                  <a:srgbClr val="00B050"/>
                </a:solidFill>
              </a:rPr>
              <a:t> null character</a:t>
            </a:r>
          </a:p>
          <a:p>
            <a:r>
              <a:rPr lang="en-US" dirty="0"/>
              <a:t>  {           </a:t>
            </a:r>
          </a:p>
          <a:p>
            <a:r>
              <a:rPr lang="en-US" dirty="0"/>
              <a:t>   printf(</a:t>
            </a:r>
            <a:r>
              <a:rPr lang="en-US" dirty="0">
                <a:solidFill>
                  <a:schemeClr val="accent1"/>
                </a:solidFill>
              </a:rPr>
              <a:t>"%c"</a:t>
            </a:r>
            <a:r>
              <a:rPr lang="en-US" dirty="0"/>
              <a:t>, name[</a:t>
            </a:r>
            <a:r>
              <a:rPr lang="en-US" dirty="0" err="1"/>
              <a:t>i</a:t>
            </a:r>
            <a:r>
              <a:rPr lang="en-US" dirty="0"/>
              <a:t>]);</a:t>
            </a:r>
          </a:p>
          <a:p>
            <a:r>
              <a:rPr lang="en-US" dirty="0"/>
              <a:t>   </a:t>
            </a:r>
            <a:r>
              <a:rPr lang="en-US" dirty="0" err="1"/>
              <a:t>i</a:t>
            </a:r>
            <a:r>
              <a:rPr lang="en-US" dirty="0"/>
              <a:t>++;</a:t>
            </a:r>
          </a:p>
          <a:p>
            <a:r>
              <a:rPr lang="en-US" dirty="0"/>
              <a:t>  }</a:t>
            </a:r>
            <a:r>
              <a:rPr lang="en-US" dirty="0">
                <a:solidFill>
                  <a:srgbClr val="00B050"/>
                </a:solidFill>
              </a:rPr>
              <a:t>//end while</a:t>
            </a:r>
          </a:p>
          <a:p>
            <a:endParaRPr lang="en-US" dirty="0"/>
          </a:p>
          <a:p>
            <a:r>
              <a:rPr lang="en-US" dirty="0"/>
              <a:t>}</a:t>
            </a:r>
            <a:r>
              <a:rPr lang="en-US" dirty="0">
                <a:solidFill>
                  <a:srgbClr val="00B050"/>
                </a:solidFill>
              </a:rPr>
              <a:t>//end main </a:t>
            </a:r>
          </a:p>
        </p:txBody>
      </p:sp>
      <p:sp>
        <p:nvSpPr>
          <p:cNvPr id="4" name="Content Placeholder 3"/>
          <p:cNvSpPr>
            <a:spLocks noGrp="1"/>
          </p:cNvSpPr>
          <p:nvPr>
            <p:ph sz="quarter" idx="13"/>
          </p:nvPr>
        </p:nvSpPr>
        <p:spPr>
          <a:xfrm>
            <a:off x="6400800" y="685800"/>
            <a:ext cx="2590800" cy="5486400"/>
          </a:xfrm>
        </p:spPr>
        <p:txBody>
          <a:bodyPr/>
          <a:lstStyle/>
          <a:p>
            <a:r>
              <a:rPr lang="en-US" dirty="0"/>
              <a:t>Program to print strings character by character using loop.</a:t>
            </a:r>
          </a:p>
        </p:txBody>
      </p:sp>
      <p:grpSp>
        <p:nvGrpSpPr>
          <p:cNvPr id="2" name="Group 9"/>
          <p:cNvGrpSpPr/>
          <p:nvPr/>
        </p:nvGrpSpPr>
        <p:grpSpPr>
          <a:xfrm>
            <a:off x="0" y="5257800"/>
            <a:ext cx="8686800" cy="1066797"/>
            <a:chOff x="0" y="5257800"/>
            <a:chExt cx="8686800" cy="1037047"/>
          </a:xfrm>
        </p:grpSpPr>
        <p:sp>
          <p:nvSpPr>
            <p:cNvPr id="6" name="Rectangle 5"/>
            <p:cNvSpPr>
              <a:spLocks noChangeArrowheads="1"/>
            </p:cNvSpPr>
            <p:nvPr/>
          </p:nvSpPr>
          <p:spPr bwMode="auto">
            <a:xfrm>
              <a:off x="0" y="5257800"/>
              <a:ext cx="6439437" cy="990600"/>
            </a:xfrm>
            <a:prstGeom prst="rect">
              <a:avLst/>
            </a:prstGeom>
            <a:ln/>
          </p:spPr>
          <p:style>
            <a:lnRef idx="2">
              <a:schemeClr val="dk1"/>
            </a:lnRef>
            <a:fillRef idx="1">
              <a:schemeClr val="lt1"/>
            </a:fillRef>
            <a:effectRef idx="0">
              <a:schemeClr val="dk1"/>
            </a:effectRef>
            <a:fontRef idx="minor">
              <a:schemeClr val="dk1"/>
            </a:fontRef>
          </p:style>
          <p:txBody>
            <a:bodyPr/>
            <a:lstStyle/>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b="1" dirty="0">
                  <a:latin typeface="Courier New" pitchFamily="49" charset="0"/>
                  <a:cs typeface="Courier New" pitchFamily="49" charset="0"/>
                </a:rPr>
                <a:t>Lovely Professional University</a:t>
              </a:r>
            </a:p>
          </p:txBody>
        </p:sp>
        <p:sp>
          <p:nvSpPr>
            <p:cNvPr id="7" name="Content Placeholder 2"/>
            <p:cNvSpPr txBox="1">
              <a:spLocks/>
            </p:cNvSpPr>
            <p:nvPr/>
          </p:nvSpPr>
          <p:spPr>
            <a:xfrm>
              <a:off x="6660232" y="5286735"/>
              <a:ext cx="2026568" cy="10081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a:solidFill>
                    <a:schemeClr val="accent1"/>
                  </a:solidFill>
                  <a:latin typeface="+mj-lt"/>
                </a:rPr>
                <a:t>Output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title"/>
          </p:nvPr>
        </p:nvSpPr>
        <p:spPr bwMode="auto">
          <a:xfrm>
            <a:off x="457200" y="1619657"/>
            <a:ext cx="73914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Choose a correct statement about C String.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Unicode MS" panose="020B0604020202020204" pitchFamily="34" charset="-128"/>
              </a:rPr>
              <a:t>char name[]="Hello..!";</a:t>
            </a:r>
            <a:br>
              <a:rPr kumimoji="0" lang="en-US" altLang="en-US" sz="2000" b="0" i="0" u="none" strike="noStrike" cap="none" normalizeH="0" baseline="0" dirty="0">
                <a:ln>
                  <a:noFill/>
                </a:ln>
                <a:solidFill>
                  <a:schemeClr val="tx1"/>
                </a:solidFill>
                <a:effectLst/>
                <a:latin typeface="Arial Unicode MS" panose="020B0604020202020204" pitchFamily="34" charset="-128"/>
              </a:rPr>
            </a:br>
            <a:br>
              <a:rPr lang="en-US" altLang="en-US" sz="2000" dirty="0">
                <a:latin typeface="Arial Unicode MS" panose="020B0604020202020204" pitchFamily="34" charset="-128"/>
              </a:rPr>
            </a:b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Character array, name is a string.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B) name has no Null character at the end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 String size is not mentioned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 String can not contain special characters.</a:t>
            </a:r>
          </a:p>
        </p:txBody>
      </p:sp>
    </p:spTree>
    <p:extLst>
      <p:ext uri="{BB962C8B-B14F-4D97-AF65-F5344CB8AC3E}">
        <p14:creationId xmlns:p14="http://schemas.microsoft.com/office/powerpoint/2010/main" val="613793678"/>
      </p:ext>
    </p:extLst>
  </p:cSld>
  <p:clrMapOvr>
    <a:masterClrMapping/>
  </p:clrMapOvr>
  <p:transition spd="med"/>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ph type="title"/>
          </p:nvPr>
        </p:nvSpPr>
        <p:spPr bwMode="auto">
          <a:xfrm>
            <a:off x="304800" y="1370856"/>
            <a:ext cx="86868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What is the output of C Program with Strings.?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Unicode MS" panose="020B0604020202020204" pitchFamily="34" charset="-128"/>
              </a:rPr>
              <a:t>int</a:t>
            </a:r>
            <a:r>
              <a:rPr kumimoji="0" lang="en-US" altLang="en-US" sz="1800" b="0" i="0" u="none" strike="noStrike" cap="none" normalizeH="0" baseline="0" dirty="0">
                <a:ln>
                  <a:noFill/>
                </a:ln>
                <a:solidFill>
                  <a:schemeClr val="tx1"/>
                </a:solidFill>
                <a:effectLst/>
                <a:latin typeface="Arial Unicode MS" panose="020B0604020202020204" pitchFamily="34" charset="-128"/>
              </a:rPr>
              <a:t> main()</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a:ln>
                  <a:noFill/>
                </a:ln>
                <a:solidFill>
                  <a:schemeClr val="tx1"/>
                </a:solidFill>
                <a:effectLst/>
                <a:latin typeface="Arial Unicode MS" panose="020B0604020202020204" pitchFamily="34" charset="-128"/>
              </a:rPr>
              <a:t> {</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a:ln>
                  <a:noFill/>
                </a:ln>
                <a:solidFill>
                  <a:schemeClr val="tx1"/>
                </a:solidFill>
                <a:effectLst/>
                <a:latin typeface="Arial Unicode MS" panose="020B0604020202020204" pitchFamily="34" charset="-128"/>
              </a:rPr>
              <a:t> char </a:t>
            </a:r>
            <a:r>
              <a:rPr kumimoji="0" lang="en-US" altLang="en-US" sz="1800" b="0" i="0" u="none" strike="noStrike" cap="none" normalizeH="0" baseline="0" dirty="0" err="1">
                <a:ln>
                  <a:noFill/>
                </a:ln>
                <a:solidFill>
                  <a:schemeClr val="tx1"/>
                </a:solidFill>
                <a:effectLst/>
                <a:latin typeface="Arial Unicode MS" panose="020B0604020202020204" pitchFamily="34" charset="-128"/>
              </a:rPr>
              <a:t>ary</a:t>
            </a:r>
            <a:r>
              <a:rPr kumimoji="0" lang="en-US" altLang="en-US" sz="1800" b="0" i="0" u="none" strike="noStrike" cap="none" normalizeH="0" baseline="0" dirty="0">
                <a:ln>
                  <a:noFill/>
                </a:ln>
                <a:solidFill>
                  <a:schemeClr val="tx1"/>
                </a:solidFill>
                <a:effectLst/>
                <a:latin typeface="Arial Unicode MS" panose="020B0604020202020204" pitchFamily="34" charset="-128"/>
              </a:rPr>
              <a:t>[]="Discovery Channel";</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a:ln>
                  <a:noFill/>
                </a:ln>
                <a:solidFill>
                  <a:schemeClr val="tx1"/>
                </a:solidFill>
                <a:effectLst/>
                <a:latin typeface="Arial Unicode MS" panose="020B0604020202020204" pitchFamily="34" charset="-128"/>
              </a:rPr>
              <a:t> </a:t>
            </a:r>
            <a:r>
              <a:rPr kumimoji="0" lang="en-US" altLang="en-US" sz="1800" b="0" i="0" u="none" strike="noStrike" cap="none" normalizeH="0" baseline="0" dirty="0" err="1">
                <a:ln>
                  <a:noFill/>
                </a:ln>
                <a:solidFill>
                  <a:schemeClr val="tx1"/>
                </a:solidFill>
                <a:effectLst/>
                <a:latin typeface="Arial Unicode MS" panose="020B0604020202020204" pitchFamily="34" charset="-128"/>
              </a:rPr>
              <a:t>printf</a:t>
            </a:r>
            <a:r>
              <a:rPr kumimoji="0" lang="en-US" altLang="en-US" sz="1800" b="0" i="0" u="none" strike="noStrike" cap="none" normalizeH="0" baseline="0" dirty="0">
                <a:ln>
                  <a:noFill/>
                </a:ln>
                <a:solidFill>
                  <a:schemeClr val="tx1"/>
                </a:solidFill>
                <a:effectLst/>
                <a:latin typeface="Arial Unicode MS" panose="020B0604020202020204" pitchFamily="34" charset="-128"/>
              </a:rPr>
              <a:t>("%s",</a:t>
            </a:r>
            <a:r>
              <a:rPr kumimoji="0" lang="en-US" altLang="en-US" sz="1800" b="0" i="0" u="none" strike="noStrike" cap="none" normalizeH="0" baseline="0" dirty="0" err="1">
                <a:ln>
                  <a:noFill/>
                </a:ln>
                <a:solidFill>
                  <a:schemeClr val="tx1"/>
                </a:solidFill>
                <a:effectLst/>
                <a:latin typeface="Arial Unicode MS" panose="020B0604020202020204" pitchFamily="34" charset="-128"/>
              </a:rPr>
              <a:t>ary</a:t>
            </a:r>
            <a:r>
              <a:rPr kumimoji="0" lang="en-US" altLang="en-US" sz="1800" b="0" i="0" u="none" strike="noStrike" cap="none" normalizeH="0" baseline="0" dirty="0">
                <a:ln>
                  <a:noFill/>
                </a:ln>
                <a:solidFill>
                  <a:schemeClr val="tx1"/>
                </a:solidFill>
                <a:effectLst/>
                <a:latin typeface="Arial Unicode MS" panose="020B0604020202020204" pitchFamily="34" charset="-128"/>
              </a:rPr>
              <a:t>); </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a:ln>
                  <a:noFill/>
                </a:ln>
                <a:solidFill>
                  <a:schemeClr val="tx1"/>
                </a:solidFill>
                <a:effectLst/>
                <a:latin typeface="Arial Unicode MS" panose="020B0604020202020204" pitchFamily="34" charset="-128"/>
              </a:rPr>
              <a:t>return 0;</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a:ln>
                  <a:noFill/>
                </a:ln>
                <a:solidFill>
                  <a:schemeClr val="tx1"/>
                </a:solidFill>
                <a:effectLst/>
                <a:latin typeface="Arial Unicode MS" panose="020B0604020202020204" pitchFamily="34" charset="-128"/>
              </a:rPr>
              <a:t> }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B) Discovery Channel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 Discovery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 Compiler error</a:t>
            </a:r>
          </a:p>
        </p:txBody>
      </p:sp>
    </p:spTree>
    <p:extLst>
      <p:ext uri="{BB962C8B-B14F-4D97-AF65-F5344CB8AC3E}">
        <p14:creationId xmlns:p14="http://schemas.microsoft.com/office/powerpoint/2010/main" val="1058142884"/>
      </p:ext>
    </p:extLst>
  </p:cSld>
  <p:clrMapOvr>
    <a:masterClrMapping/>
  </p:clrMapOvr>
  <p:transition spd="med"/>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title"/>
          </p:nvPr>
        </p:nvSpPr>
        <p:spPr bwMode="auto">
          <a:xfrm>
            <a:off x="457200" y="793486"/>
            <a:ext cx="685800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eaLnBrk="0" fontAlgn="base" hangingPunct="0">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What is the output of C Program with Pointer.?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err="1">
                <a:ln>
                  <a:noFill/>
                </a:ln>
                <a:solidFill>
                  <a:schemeClr val="tx1"/>
                </a:solidFill>
                <a:effectLst/>
                <a:latin typeface="Arial Unicode MS" panose="020B0604020202020204" pitchFamily="34" charset="-128"/>
              </a:rPr>
              <a:t>int</a:t>
            </a:r>
            <a:r>
              <a:rPr kumimoji="0" lang="en-US" altLang="en-US" sz="1800" b="0" i="0" u="none" strike="noStrike" cap="none" normalizeH="0" baseline="0" dirty="0">
                <a:ln>
                  <a:noFill/>
                </a:ln>
                <a:solidFill>
                  <a:schemeClr val="tx1"/>
                </a:solidFill>
                <a:effectLst/>
                <a:latin typeface="Arial Unicode MS" panose="020B0604020202020204" pitchFamily="34" charset="-128"/>
              </a:rPr>
              <a:t> main() { char country[]=“</a:t>
            </a:r>
            <a:r>
              <a:rPr lang="en-US" altLang="en-US" sz="1800" dirty="0">
                <a:latin typeface="Arial Unicode MS" panose="020B0604020202020204" pitchFamily="34" charset="-128"/>
              </a:rPr>
              <a:t>INDIA</a:t>
            </a:r>
            <a:r>
              <a:rPr kumimoji="0" lang="en-US" altLang="en-US" sz="1800" b="0" i="0" u="none" strike="noStrike" cap="none" normalizeH="0" baseline="0" dirty="0">
                <a:ln>
                  <a:noFill/>
                </a:ln>
                <a:solidFill>
                  <a:schemeClr val="tx1"/>
                </a:solidFill>
                <a:effectLst/>
                <a:latin typeface="Arial Unicode MS" panose="020B0604020202020204" pitchFamily="34" charset="-128"/>
              </a:rPr>
              <a:t>"; </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a:ln>
                  <a:noFill/>
                </a:ln>
                <a:solidFill>
                  <a:schemeClr val="tx1"/>
                </a:solidFill>
                <a:effectLst/>
                <a:latin typeface="Arial Unicode MS" panose="020B0604020202020204" pitchFamily="34" charset="-128"/>
              </a:rPr>
              <a:t>char *</a:t>
            </a:r>
            <a:r>
              <a:rPr kumimoji="0" lang="en-US" altLang="en-US" sz="1800" b="0" i="0" u="none" strike="noStrike" cap="none" normalizeH="0" baseline="0" dirty="0" err="1">
                <a:ln>
                  <a:noFill/>
                </a:ln>
                <a:solidFill>
                  <a:schemeClr val="tx1"/>
                </a:solidFill>
                <a:effectLst/>
                <a:latin typeface="Arial Unicode MS" panose="020B0604020202020204" pitchFamily="34" charset="-128"/>
              </a:rPr>
              <a:t>ptr</a:t>
            </a:r>
            <a:r>
              <a:rPr kumimoji="0" lang="en-US" altLang="en-US" sz="1800" b="0" i="0" u="none" strike="noStrike" cap="none" normalizeH="0" baseline="0" dirty="0">
                <a:ln>
                  <a:noFill/>
                </a:ln>
                <a:solidFill>
                  <a:schemeClr val="tx1"/>
                </a:solidFill>
                <a:effectLst/>
                <a:latin typeface="Arial Unicode MS" panose="020B0604020202020204" pitchFamily="34" charset="-128"/>
              </a:rPr>
              <a:t>; </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err="1">
                <a:ln>
                  <a:noFill/>
                </a:ln>
                <a:solidFill>
                  <a:schemeClr val="tx1"/>
                </a:solidFill>
                <a:effectLst/>
                <a:latin typeface="Arial Unicode MS" panose="020B0604020202020204" pitchFamily="34" charset="-128"/>
              </a:rPr>
              <a:t>ptr</a:t>
            </a:r>
            <a:r>
              <a:rPr kumimoji="0" lang="en-US" altLang="en-US" sz="1800" b="0" i="0" u="none" strike="noStrike" cap="none" normalizeH="0" baseline="0" dirty="0">
                <a:ln>
                  <a:noFill/>
                </a:ln>
                <a:solidFill>
                  <a:schemeClr val="tx1"/>
                </a:solidFill>
                <a:effectLst/>
                <a:latin typeface="Arial Unicode MS" panose="020B0604020202020204" pitchFamily="34" charset="-128"/>
              </a:rPr>
              <a:t>=country;</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a:ln>
                  <a:noFill/>
                </a:ln>
                <a:solidFill>
                  <a:schemeClr val="tx1"/>
                </a:solidFill>
                <a:effectLst/>
                <a:latin typeface="Arial Unicode MS" panose="020B0604020202020204" pitchFamily="34" charset="-128"/>
              </a:rPr>
              <a:t> while(*</a:t>
            </a:r>
            <a:r>
              <a:rPr kumimoji="0" lang="en-US" altLang="en-US" sz="1800" b="0" i="0" u="none" strike="noStrike" cap="none" normalizeH="0" baseline="0" dirty="0" err="1">
                <a:ln>
                  <a:noFill/>
                </a:ln>
                <a:solidFill>
                  <a:schemeClr val="tx1"/>
                </a:solidFill>
                <a:effectLst/>
                <a:latin typeface="Arial Unicode MS" panose="020B0604020202020204" pitchFamily="34" charset="-128"/>
              </a:rPr>
              <a:t>ptr</a:t>
            </a:r>
            <a:r>
              <a:rPr kumimoji="0" lang="en-US" altLang="en-US" sz="1800" b="0" i="0" u="none" strike="noStrike" cap="none" normalizeH="0" baseline="0" dirty="0">
                <a:ln>
                  <a:noFill/>
                </a:ln>
                <a:solidFill>
                  <a:schemeClr val="tx1"/>
                </a:solidFill>
                <a:effectLst/>
                <a:latin typeface="Arial Unicode MS" panose="020B0604020202020204" pitchFamily="34" charset="-128"/>
              </a:rPr>
              <a:t> != '\0')</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a:ln>
                  <a:noFill/>
                </a:ln>
                <a:solidFill>
                  <a:schemeClr val="tx1"/>
                </a:solidFill>
                <a:effectLst/>
                <a:latin typeface="Arial Unicode MS" panose="020B0604020202020204" pitchFamily="34" charset="-128"/>
              </a:rPr>
              <a:t> { </a:t>
            </a:r>
            <a:r>
              <a:rPr kumimoji="0" lang="en-US" altLang="en-US" sz="1800" b="0" i="0" u="none" strike="noStrike" cap="none" normalizeH="0" baseline="0" dirty="0" err="1">
                <a:ln>
                  <a:noFill/>
                </a:ln>
                <a:solidFill>
                  <a:schemeClr val="tx1"/>
                </a:solidFill>
                <a:effectLst/>
                <a:latin typeface="Arial Unicode MS" panose="020B0604020202020204" pitchFamily="34" charset="-128"/>
              </a:rPr>
              <a:t>printf</a:t>
            </a:r>
            <a:r>
              <a:rPr kumimoji="0" lang="en-US" altLang="en-US" sz="1800" b="0" i="0" u="none" strike="noStrike" cap="none" normalizeH="0" baseline="0" dirty="0">
                <a:ln>
                  <a:noFill/>
                </a:ln>
                <a:solidFill>
                  <a:schemeClr val="tx1"/>
                </a:solidFill>
                <a:effectLst/>
                <a:latin typeface="Arial Unicode MS" panose="020B0604020202020204" pitchFamily="34" charset="-128"/>
              </a:rPr>
              <a:t>("%c", *</a:t>
            </a:r>
            <a:r>
              <a:rPr kumimoji="0" lang="en-US" altLang="en-US" sz="1800" b="0" i="0" u="none" strike="noStrike" cap="none" normalizeH="0" baseline="0" dirty="0" err="1">
                <a:ln>
                  <a:noFill/>
                </a:ln>
                <a:solidFill>
                  <a:schemeClr val="tx1"/>
                </a:solidFill>
                <a:effectLst/>
                <a:latin typeface="Arial Unicode MS" panose="020B0604020202020204" pitchFamily="34" charset="-128"/>
              </a:rPr>
              <a:t>ptr</a:t>
            </a:r>
            <a:r>
              <a:rPr kumimoji="0" lang="en-US" altLang="en-US" sz="1800" b="0" i="0" u="none" strike="noStrike" cap="none" normalizeH="0" baseline="0" dirty="0">
                <a:ln>
                  <a:noFill/>
                </a:ln>
                <a:solidFill>
                  <a:schemeClr val="tx1"/>
                </a:solidFill>
                <a:effectLst/>
                <a:latin typeface="Arial Unicode MS" panose="020B0604020202020204" pitchFamily="34" charset="-128"/>
              </a:rPr>
              <a:t>);</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a:ln>
                  <a:noFill/>
                </a:ln>
                <a:solidFill>
                  <a:schemeClr val="tx1"/>
                </a:solidFill>
                <a:effectLst/>
                <a:latin typeface="Arial Unicode MS" panose="020B0604020202020204" pitchFamily="34" charset="-128"/>
              </a:rPr>
              <a:t> </a:t>
            </a:r>
            <a:r>
              <a:rPr kumimoji="0" lang="en-US" altLang="en-US" sz="1800" b="0" i="0" u="none" strike="noStrike" cap="none" normalizeH="0" baseline="0" dirty="0" err="1">
                <a:ln>
                  <a:noFill/>
                </a:ln>
                <a:solidFill>
                  <a:schemeClr val="tx1"/>
                </a:solidFill>
                <a:effectLst/>
                <a:latin typeface="Arial Unicode MS" panose="020B0604020202020204" pitchFamily="34" charset="-128"/>
              </a:rPr>
              <a:t>ptr</a:t>
            </a:r>
            <a:r>
              <a:rPr kumimoji="0" lang="en-US" altLang="en-US" sz="1800" b="0" i="0" u="none" strike="noStrike" cap="none" normalizeH="0" baseline="0" dirty="0">
                <a:ln>
                  <a:noFill/>
                </a:ln>
                <a:solidFill>
                  <a:schemeClr val="tx1"/>
                </a:solidFill>
                <a:effectLst/>
                <a:latin typeface="Arial Unicode MS" panose="020B0604020202020204" pitchFamily="34" charset="-128"/>
              </a:rPr>
              <a:t>++; </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a:ln>
                  <a:noFill/>
                </a:ln>
                <a:solidFill>
                  <a:schemeClr val="tx1"/>
                </a:solidFill>
                <a:effectLst/>
                <a:latin typeface="Arial Unicode MS" panose="020B0604020202020204" pitchFamily="34" charset="-128"/>
              </a:rPr>
              <a:t>} return 0;</a:t>
            </a:r>
            <a:br>
              <a:rPr kumimoji="0" lang="en-US" altLang="en-US" sz="1800" b="0" i="0" u="none" strike="noStrike" cap="none" normalizeH="0" baseline="0" dirty="0">
                <a:ln>
                  <a:noFill/>
                </a:ln>
                <a:solidFill>
                  <a:schemeClr val="tx1"/>
                </a:solidFill>
                <a:effectLst/>
                <a:latin typeface="Arial Unicode MS" panose="020B0604020202020204" pitchFamily="34" charset="-128"/>
              </a:rPr>
            </a:br>
            <a:r>
              <a:rPr kumimoji="0" lang="en-US" altLang="en-US" sz="1800" b="0" i="0" u="none" strike="noStrike" cap="none" normalizeH="0" baseline="0" dirty="0">
                <a:ln>
                  <a:noFill/>
                </a:ln>
                <a:solidFill>
                  <a:schemeClr val="tx1"/>
                </a:solidFill>
                <a:effectLst/>
                <a:latin typeface="Arial Unicode MS" panose="020B0604020202020204" pitchFamily="34" charset="-128"/>
              </a:rPr>
              <a:t> } </a:t>
            </a:r>
            <a:br>
              <a:rPr kumimoji="0" lang="en-US" altLang="en-US" sz="1800" b="0" i="0" u="none" strike="noStrike" cap="none" normalizeH="0" baseline="0" dirty="0">
                <a:ln>
                  <a:noFill/>
                </a:ln>
                <a:solidFill>
                  <a:schemeClr val="tx1"/>
                </a:solidFill>
                <a:effectLst/>
                <a:latin typeface="Arial Unicode MS" panose="020B0604020202020204" pitchFamily="34" charset="-128"/>
              </a:rPr>
            </a:br>
            <a:br>
              <a:rPr lang="en-US" altLang="en-US" sz="1800" dirty="0">
                <a:latin typeface="Arial Unicode MS" panose="020B0604020202020204" pitchFamily="34" charset="-128"/>
              </a:rPr>
            </a:br>
            <a:r>
              <a:rPr lang="en-US" altLang="en-US" sz="1800" dirty="0">
                <a:latin typeface="Arial Unicode MS" panose="020B0604020202020204" pitchFamily="34" charset="-128"/>
              </a:rPr>
              <a:t>A)I</a:t>
            </a:r>
            <a:br>
              <a:rPr lang="en-US" altLang="en-US" sz="1800" dirty="0">
                <a:latin typeface="Arial Unicode MS" panose="020B0604020202020204" pitchFamily="34" charset="-128"/>
              </a:rPr>
            </a:br>
            <a:r>
              <a:rPr lang="en-US" altLang="en-US" sz="1800" dirty="0">
                <a:latin typeface="Arial Unicode MS" panose="020B0604020202020204" pitchFamily="34" charset="-128"/>
              </a:rPr>
              <a:t>B) INDIA</a:t>
            </a:r>
            <a:br>
              <a:rPr lang="en-US" altLang="en-US" sz="1800" dirty="0">
                <a:latin typeface="Arial Unicode MS" panose="020B0604020202020204" pitchFamily="34" charset="-128"/>
              </a:rPr>
            </a:br>
            <a:r>
              <a:rPr lang="en-US" altLang="en-US" sz="1800" dirty="0">
                <a:latin typeface="Arial Unicode MS" panose="020B0604020202020204" pitchFamily="34" charset="-128"/>
              </a:rPr>
              <a:t>C) Compiler error</a:t>
            </a:r>
            <a:br>
              <a:rPr lang="en-US" altLang="en-US" sz="1800" dirty="0">
                <a:latin typeface="Arial Unicode MS" panose="020B0604020202020204" pitchFamily="34" charset="-128"/>
              </a:rPr>
            </a:br>
            <a:r>
              <a:rPr lang="en-US" altLang="en-US" sz="1800" dirty="0">
                <a:latin typeface="Arial Unicode MS" panose="020B0604020202020204" pitchFamily="34" charset="-128"/>
              </a:rPr>
              <a:t>D) None of the above</a:t>
            </a:r>
            <a:br>
              <a:rPr lang="en-US" altLang="en-US" sz="1800" dirty="0">
                <a:latin typeface="Arial Unicode MS" panose="020B0604020202020204" pitchFamily="34" charset="-128"/>
              </a:rPr>
            </a:br>
            <a:br>
              <a:rPr lang="en-US" altLang="en-US" sz="1800" dirty="0">
                <a:latin typeface="Arial Unicode MS" panose="020B0604020202020204" pitchFamily="34" charset="-128"/>
              </a:rPr>
            </a:br>
            <a:br>
              <a:rPr lang="en-US" altLang="en-US" sz="1800" dirty="0">
                <a:latin typeface="Arial Unicode MS" panose="020B0604020202020204" pitchFamily="34" charset="-128"/>
              </a:rPr>
            </a:br>
            <a:br>
              <a:rPr lang="en-US" altLang="en-US" sz="1800" dirty="0">
                <a:latin typeface="Arial Unicode MS" panose="020B0604020202020204" pitchFamily="34" charset="-128"/>
              </a:rPr>
            </a:br>
            <a:br>
              <a:rPr lang="en-US" altLang="en-US" sz="1800" dirty="0">
                <a:latin typeface="Arial Unicode MS" panose="020B0604020202020204" pitchFamily="34" charset="-128"/>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499241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t>What are the entities whose values cannot be changed called?</a:t>
            </a:r>
          </a:p>
          <a:p>
            <a:r>
              <a:rPr lang="en-IN" dirty="0"/>
              <a:t>a) </a:t>
            </a:r>
            <a:r>
              <a:rPr lang="en-IN" b="1" dirty="0"/>
              <a:t>Constants</a:t>
            </a:r>
            <a:br>
              <a:rPr lang="en-IN" dirty="0"/>
            </a:br>
            <a:r>
              <a:rPr lang="en-IN" dirty="0"/>
              <a:t>b) Variables</a:t>
            </a:r>
            <a:br>
              <a:rPr lang="en-IN" dirty="0"/>
            </a:br>
            <a:r>
              <a:rPr lang="en-IN" dirty="0"/>
              <a:t>c) Modules</a:t>
            </a:r>
            <a:br>
              <a:rPr lang="en-IN" dirty="0"/>
            </a:br>
            <a:r>
              <a:rPr lang="en-IN" dirty="0"/>
              <a:t>d) Tokens</a:t>
            </a:r>
          </a:p>
          <a:p>
            <a:endParaRPr lang="en-IN" dirty="0"/>
          </a:p>
        </p:txBody>
      </p:sp>
    </p:spTree>
    <p:extLst>
      <p:ext uri="{BB962C8B-B14F-4D97-AF65-F5344CB8AC3E}">
        <p14:creationId xmlns:p14="http://schemas.microsoft.com/office/powerpoint/2010/main" val="224881493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602162"/>
          </a:xfrm>
        </p:spPr>
        <p:txBody>
          <a:bodyPr>
            <a:normAutofit fontScale="90000"/>
          </a:bodyPr>
          <a:lstStyle/>
          <a:p>
            <a:r>
              <a:rPr lang="en-US" altLang="en-US" sz="1800" dirty="0">
                <a:latin typeface="Arial" panose="020B0604020202020204" pitchFamily="34" charset="0"/>
              </a:rPr>
              <a:t>What is the output of C Program with Pointer.? </a:t>
            </a:r>
            <a:br>
              <a:rPr lang="en-US" altLang="en-US" sz="1800" dirty="0">
                <a:latin typeface="Arial" panose="020B0604020202020204" pitchFamily="34" charset="0"/>
              </a:rPr>
            </a:br>
            <a:r>
              <a:rPr lang="en-US" altLang="en-US" sz="1800" dirty="0" err="1">
                <a:latin typeface="Arial Unicode MS" panose="020B0604020202020204" pitchFamily="34" charset="-128"/>
              </a:rPr>
              <a:t>int</a:t>
            </a:r>
            <a:r>
              <a:rPr lang="en-US" altLang="en-US" sz="1800" dirty="0">
                <a:latin typeface="Arial Unicode MS" panose="020B0604020202020204" pitchFamily="34" charset="-128"/>
              </a:rPr>
              <a:t> main()</a:t>
            </a:r>
            <a:br>
              <a:rPr lang="en-US" altLang="en-US" sz="1800" dirty="0">
                <a:latin typeface="Arial Unicode MS" panose="020B0604020202020204" pitchFamily="34" charset="-128"/>
              </a:rPr>
            </a:br>
            <a:r>
              <a:rPr lang="en-US" altLang="en-US" sz="1800" dirty="0">
                <a:latin typeface="Arial Unicode MS" panose="020B0604020202020204" pitchFamily="34" charset="-128"/>
              </a:rPr>
              <a:t> {</a:t>
            </a:r>
            <a:br>
              <a:rPr lang="en-US" altLang="en-US" sz="1800" dirty="0">
                <a:latin typeface="Arial Unicode MS" panose="020B0604020202020204" pitchFamily="34" charset="-128"/>
              </a:rPr>
            </a:br>
            <a:r>
              <a:rPr lang="en-US" altLang="en-US" sz="1800" dirty="0">
                <a:latin typeface="Arial Unicode MS" panose="020B0604020202020204" pitchFamily="34" charset="-128"/>
              </a:rPr>
              <a:t>      char country[]=“INDIA";</a:t>
            </a:r>
            <a:br>
              <a:rPr lang="en-US" altLang="en-US" sz="1800" dirty="0">
                <a:latin typeface="Arial Unicode MS" panose="020B0604020202020204" pitchFamily="34" charset="-128"/>
              </a:rPr>
            </a:br>
            <a:r>
              <a:rPr lang="en-US" altLang="en-US" sz="1800" dirty="0">
                <a:latin typeface="Arial Unicode MS" panose="020B0604020202020204" pitchFamily="34" charset="-128"/>
              </a:rPr>
              <a:t>      char *</a:t>
            </a:r>
            <a:r>
              <a:rPr lang="en-US" altLang="en-US" sz="1800" dirty="0" err="1">
                <a:latin typeface="Arial Unicode MS" panose="020B0604020202020204" pitchFamily="34" charset="-128"/>
              </a:rPr>
              <a:t>ptr</a:t>
            </a:r>
            <a:r>
              <a:rPr lang="en-US" altLang="en-US" sz="1800" dirty="0">
                <a:latin typeface="Arial Unicode MS" panose="020B0604020202020204" pitchFamily="34" charset="-128"/>
              </a:rPr>
              <a:t>;</a:t>
            </a:r>
            <a:br>
              <a:rPr lang="en-US" altLang="en-US" sz="1800" dirty="0">
                <a:latin typeface="Arial Unicode MS" panose="020B0604020202020204" pitchFamily="34" charset="-128"/>
              </a:rPr>
            </a:br>
            <a:r>
              <a:rPr lang="en-US" altLang="en-US" sz="1800" dirty="0">
                <a:latin typeface="Arial Unicode MS" panose="020B0604020202020204" pitchFamily="34" charset="-128"/>
              </a:rPr>
              <a:t>      </a:t>
            </a:r>
            <a:r>
              <a:rPr lang="en-US" altLang="en-US" sz="1800" dirty="0" err="1">
                <a:latin typeface="Arial Unicode MS" panose="020B0604020202020204" pitchFamily="34" charset="-128"/>
              </a:rPr>
              <a:t>ptr</a:t>
            </a:r>
            <a:r>
              <a:rPr lang="en-US" altLang="en-US" sz="1800" dirty="0">
                <a:latin typeface="Arial Unicode MS" panose="020B0604020202020204" pitchFamily="34" charset="-128"/>
              </a:rPr>
              <a:t>=country;</a:t>
            </a:r>
            <a:br>
              <a:rPr lang="en-US" altLang="en-US" sz="1800" dirty="0">
                <a:latin typeface="Arial Unicode MS" panose="020B0604020202020204" pitchFamily="34" charset="-128"/>
              </a:rPr>
            </a:br>
            <a:r>
              <a:rPr lang="en-US" altLang="en-US" sz="1800" dirty="0">
                <a:latin typeface="Arial Unicode MS" panose="020B0604020202020204" pitchFamily="34" charset="-128"/>
              </a:rPr>
              <a:t>      while(*</a:t>
            </a:r>
            <a:r>
              <a:rPr lang="en-US" altLang="en-US" sz="1800" dirty="0" err="1">
                <a:latin typeface="Arial Unicode MS" panose="020B0604020202020204" pitchFamily="34" charset="-128"/>
              </a:rPr>
              <a:t>ptr</a:t>
            </a:r>
            <a:r>
              <a:rPr lang="en-US" altLang="en-US" sz="1800" dirty="0">
                <a:latin typeface="Arial Unicode MS" panose="020B0604020202020204" pitchFamily="34" charset="-128"/>
              </a:rPr>
              <a:t> != '\0')</a:t>
            </a:r>
            <a:br>
              <a:rPr lang="en-US" altLang="en-US" sz="1800" dirty="0">
                <a:latin typeface="Arial Unicode MS" panose="020B0604020202020204" pitchFamily="34" charset="-128"/>
              </a:rPr>
            </a:br>
            <a:r>
              <a:rPr lang="en-US" altLang="en-US" sz="1800" dirty="0">
                <a:latin typeface="Arial Unicode MS" panose="020B0604020202020204" pitchFamily="34" charset="-128"/>
              </a:rPr>
              <a:t>        {</a:t>
            </a:r>
            <a:br>
              <a:rPr lang="en-US" altLang="en-US" sz="1800" dirty="0">
                <a:latin typeface="Arial Unicode MS" panose="020B0604020202020204" pitchFamily="34" charset="-128"/>
              </a:rPr>
            </a:br>
            <a:r>
              <a:rPr lang="en-US" altLang="en-US" sz="1800" dirty="0">
                <a:latin typeface="Arial Unicode MS" panose="020B0604020202020204" pitchFamily="34" charset="-128"/>
              </a:rPr>
              <a:t>             </a:t>
            </a:r>
            <a:r>
              <a:rPr lang="en-US" altLang="en-US" sz="1800" dirty="0" err="1">
                <a:latin typeface="Arial Unicode MS" panose="020B0604020202020204" pitchFamily="34" charset="-128"/>
              </a:rPr>
              <a:t>printf</a:t>
            </a:r>
            <a:r>
              <a:rPr lang="en-US" altLang="en-US" sz="1800" dirty="0">
                <a:latin typeface="Arial Unicode MS" panose="020B0604020202020204" pitchFamily="34" charset="-128"/>
              </a:rPr>
              <a:t>("%c", *</a:t>
            </a:r>
            <a:r>
              <a:rPr lang="en-US" altLang="en-US" sz="1800" dirty="0" err="1">
                <a:latin typeface="Arial Unicode MS" panose="020B0604020202020204" pitchFamily="34" charset="-128"/>
              </a:rPr>
              <a:t>ptr</a:t>
            </a:r>
            <a:r>
              <a:rPr lang="en-US" altLang="en-US" sz="1800" dirty="0">
                <a:latin typeface="Arial Unicode MS" panose="020B0604020202020204" pitchFamily="34" charset="-128"/>
              </a:rPr>
              <a:t>);</a:t>
            </a:r>
            <a:br>
              <a:rPr lang="en-US" altLang="en-US" sz="1800" dirty="0">
                <a:latin typeface="Arial Unicode MS" panose="020B0604020202020204" pitchFamily="34" charset="-128"/>
              </a:rPr>
            </a:br>
            <a:br>
              <a:rPr lang="en-US" altLang="en-US" sz="1800" dirty="0">
                <a:latin typeface="Arial Unicode MS" panose="020B0604020202020204" pitchFamily="34" charset="-128"/>
              </a:rPr>
            </a:br>
            <a:r>
              <a:rPr lang="en-US" altLang="en-US" sz="1800" dirty="0">
                <a:latin typeface="Arial Unicode MS" panose="020B0604020202020204" pitchFamily="34" charset="-128"/>
              </a:rPr>
              <a:t>      }</a:t>
            </a:r>
            <a:br>
              <a:rPr lang="en-US" altLang="en-US" sz="1800" dirty="0">
                <a:latin typeface="Arial Unicode MS" panose="020B0604020202020204" pitchFamily="34" charset="-128"/>
              </a:rPr>
            </a:br>
            <a:r>
              <a:rPr lang="en-US" altLang="en-US" sz="1800" dirty="0">
                <a:latin typeface="Arial Unicode MS" panose="020B0604020202020204" pitchFamily="34" charset="-128"/>
              </a:rPr>
              <a:t>       return 0;</a:t>
            </a:r>
            <a:br>
              <a:rPr lang="en-US" altLang="en-US" sz="1800" dirty="0">
                <a:latin typeface="Arial Unicode MS" panose="020B0604020202020204" pitchFamily="34" charset="-128"/>
              </a:rPr>
            </a:br>
            <a:r>
              <a:rPr lang="en-US" altLang="en-US" sz="1800" dirty="0">
                <a:latin typeface="Arial Unicode MS" panose="020B0604020202020204" pitchFamily="34" charset="-128"/>
              </a:rPr>
              <a:t>        }</a:t>
            </a:r>
            <a:br>
              <a:rPr lang="en-US" altLang="en-US" sz="1800" dirty="0">
                <a:latin typeface="Arial Unicode MS" panose="020B0604020202020204" pitchFamily="34" charset="-128"/>
              </a:rPr>
            </a:br>
            <a:r>
              <a:rPr lang="en-US" altLang="en-US" sz="1800" dirty="0">
                <a:latin typeface="Arial Unicode MS" panose="020B0604020202020204" pitchFamily="34" charset="-128"/>
              </a:rPr>
              <a:t>A)I</a:t>
            </a:r>
            <a:br>
              <a:rPr lang="en-US" altLang="en-US" sz="1800" dirty="0">
                <a:latin typeface="Arial Unicode MS" panose="020B0604020202020204" pitchFamily="34" charset="-128"/>
              </a:rPr>
            </a:br>
            <a:r>
              <a:rPr lang="en-US" altLang="en-US" sz="1800" dirty="0">
                <a:latin typeface="Arial Unicode MS" panose="020B0604020202020204" pitchFamily="34" charset="-128"/>
              </a:rPr>
              <a:t>           B) INDIA</a:t>
            </a:r>
            <a:br>
              <a:rPr lang="en-US" altLang="en-US" sz="1800" dirty="0">
                <a:latin typeface="Arial Unicode MS" panose="020B0604020202020204" pitchFamily="34" charset="-128"/>
              </a:rPr>
            </a:br>
            <a:r>
              <a:rPr lang="en-US" altLang="en-US" sz="1800" dirty="0">
                <a:latin typeface="Arial Unicode MS" panose="020B0604020202020204" pitchFamily="34" charset="-128"/>
              </a:rPr>
              <a:t>                     C) I infinite times</a:t>
            </a:r>
            <a:br>
              <a:rPr lang="en-US" altLang="en-US" sz="1800" dirty="0">
                <a:latin typeface="Arial Unicode MS" panose="020B0604020202020204" pitchFamily="34" charset="-128"/>
              </a:rPr>
            </a:br>
            <a:r>
              <a:rPr lang="en-US" altLang="en-US" sz="1800" dirty="0">
                <a:latin typeface="Arial Unicode MS" panose="020B0604020202020204" pitchFamily="34" charset="-128"/>
              </a:rPr>
              <a:t>                             D) None of the above</a:t>
            </a:r>
            <a:br>
              <a:rPr lang="en-US" altLang="en-US" sz="1800" dirty="0">
                <a:latin typeface="Arial Unicode MS" panose="020B0604020202020204" pitchFamily="34" charset="-128"/>
              </a:rPr>
            </a:br>
            <a:endParaRPr lang="en-IN" sz="1800" dirty="0"/>
          </a:p>
        </p:txBody>
      </p:sp>
    </p:spTree>
    <p:extLst>
      <p:ext uri="{BB962C8B-B14F-4D97-AF65-F5344CB8AC3E}">
        <p14:creationId xmlns:p14="http://schemas.microsoft.com/office/powerpoint/2010/main" val="4175215990"/>
      </p:ext>
    </p:extLst>
  </p:cSld>
  <p:clrMapOvr>
    <a:masterClrMapping/>
  </p:clrMapOvr>
  <p:transition spd="med"/>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FF0000"/>
                </a:solidFill>
              </a:rPr>
              <a:t>Lecture 24</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0700411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4"/>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String Handling Library</a:t>
            </a:r>
            <a:endParaRPr/>
          </a:p>
        </p:txBody>
      </p:sp>
      <p:sp>
        <p:nvSpPr>
          <p:cNvPr id="207" name="Google Shape;207;p14"/>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fontScale="92500" lnSpcReduction="10000"/>
          </a:bodyPr>
          <a:lstStyle/>
          <a:p>
            <a:pPr marL="257175" indent="-257175">
              <a:spcBef>
                <a:spcPts val="0"/>
              </a:spcBef>
            </a:pPr>
            <a:r>
              <a:rPr lang="en-IN">
                <a:solidFill>
                  <a:schemeClr val="accent1"/>
                </a:solidFill>
              </a:rPr>
              <a:t>Functions defined in  </a:t>
            </a:r>
            <a:r>
              <a:rPr lang="en-IN">
                <a:solidFill>
                  <a:schemeClr val="dk1"/>
                </a:solidFill>
                <a:latin typeface="Droid Sans Mono"/>
                <a:ea typeface="Droid Sans Mono"/>
                <a:cs typeface="Droid Sans Mono"/>
                <a:sym typeface="Droid Sans Mono"/>
              </a:rPr>
              <a:t>#include&lt;string.h&gt;</a:t>
            </a:r>
            <a:endParaRPr/>
          </a:p>
          <a:p>
            <a:pPr marL="257175" indent="-257175">
              <a:spcBef>
                <a:spcPts val="480"/>
              </a:spcBef>
            </a:pPr>
            <a:r>
              <a:rPr lang="en-IN">
                <a:solidFill>
                  <a:schemeClr val="accent1"/>
                </a:solidFill>
              </a:rPr>
              <a:t>String handling library provides </a:t>
            </a:r>
            <a:r>
              <a:rPr lang="en-IN" b="1">
                <a:solidFill>
                  <a:schemeClr val="accent1"/>
                </a:solidFill>
              </a:rPr>
              <a:t>many</a:t>
            </a:r>
            <a:r>
              <a:rPr lang="en-IN">
                <a:solidFill>
                  <a:schemeClr val="accent1"/>
                </a:solidFill>
              </a:rPr>
              <a:t> useful functions:</a:t>
            </a:r>
            <a:endParaRPr>
              <a:solidFill>
                <a:schemeClr val="accent1"/>
              </a:solidFill>
            </a:endParaRPr>
          </a:p>
          <a:p>
            <a:pPr marL="557213" lvl="1" indent="-214313">
              <a:spcBef>
                <a:spcPts val="420"/>
              </a:spcBef>
            </a:pPr>
            <a:r>
              <a:rPr lang="en-IN">
                <a:solidFill>
                  <a:schemeClr val="accent1"/>
                </a:solidFill>
              </a:rPr>
              <a:t>Manipulate string data(copy and concatenate)</a:t>
            </a:r>
            <a:endParaRPr>
              <a:solidFill>
                <a:schemeClr val="accent1"/>
              </a:solidFill>
            </a:endParaRPr>
          </a:p>
          <a:p>
            <a:pPr marL="557213" lvl="1" indent="-214313">
              <a:spcBef>
                <a:spcPts val="420"/>
              </a:spcBef>
            </a:pPr>
            <a:r>
              <a:rPr lang="en-IN">
                <a:solidFill>
                  <a:schemeClr val="accent1"/>
                </a:solidFill>
              </a:rPr>
              <a:t>Comparing strings</a:t>
            </a:r>
            <a:endParaRPr/>
          </a:p>
          <a:p>
            <a:pPr marL="557213" lvl="1" indent="-214313">
              <a:spcBef>
                <a:spcPts val="420"/>
              </a:spcBef>
            </a:pPr>
            <a:r>
              <a:rPr lang="en-IN"/>
              <a:t>Determine string length</a:t>
            </a:r>
            <a:endParaRPr/>
          </a:p>
        </p:txBody>
      </p:sp>
    </p:spTree>
    <p:extLst>
      <p:ext uri="{BB962C8B-B14F-4D97-AF65-F5344CB8AC3E}">
        <p14:creationId xmlns:p14="http://schemas.microsoft.com/office/powerpoint/2010/main" val="311347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7">
                                            <p:txEl>
                                              <p:pRg st="0" end="0"/>
                                            </p:txEl>
                                          </p:spTgt>
                                        </p:tgtEl>
                                        <p:attrNameLst>
                                          <p:attrName>style.visibility</p:attrName>
                                        </p:attrNameLst>
                                      </p:cBhvr>
                                      <p:to>
                                        <p:strVal val="visible"/>
                                      </p:to>
                                    </p:set>
                                    <p:animEffect transition="in" filter="fade">
                                      <p:cBhvr>
                                        <p:cTn id="7" dur="500"/>
                                        <p:tgtEl>
                                          <p:spTgt spid="20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7">
                                            <p:txEl>
                                              <p:pRg st="1" end="1"/>
                                            </p:txEl>
                                          </p:spTgt>
                                        </p:tgtEl>
                                        <p:attrNameLst>
                                          <p:attrName>style.visibility</p:attrName>
                                        </p:attrNameLst>
                                      </p:cBhvr>
                                      <p:to>
                                        <p:strVal val="visible"/>
                                      </p:to>
                                    </p:set>
                                    <p:animEffect transition="in" filter="fade">
                                      <p:cBhvr>
                                        <p:cTn id="10" dur="500"/>
                                        <p:tgtEl>
                                          <p:spTgt spid="20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7">
                                            <p:txEl>
                                              <p:pRg st="2" end="2"/>
                                            </p:txEl>
                                          </p:spTgt>
                                        </p:tgtEl>
                                        <p:attrNameLst>
                                          <p:attrName>style.visibility</p:attrName>
                                        </p:attrNameLst>
                                      </p:cBhvr>
                                      <p:to>
                                        <p:strVal val="visible"/>
                                      </p:to>
                                    </p:set>
                                    <p:animEffect transition="in" filter="fade">
                                      <p:cBhvr>
                                        <p:cTn id="13" dur="500"/>
                                        <p:tgtEl>
                                          <p:spTgt spid="20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7">
                                            <p:txEl>
                                              <p:pRg st="3" end="3"/>
                                            </p:txEl>
                                          </p:spTgt>
                                        </p:tgtEl>
                                        <p:attrNameLst>
                                          <p:attrName>style.visibility</p:attrName>
                                        </p:attrNameLst>
                                      </p:cBhvr>
                                      <p:to>
                                        <p:strVal val="visible"/>
                                      </p:to>
                                    </p:set>
                                    <p:animEffect transition="in" filter="fade">
                                      <p:cBhvr>
                                        <p:cTn id="16" dur="500"/>
                                        <p:tgtEl>
                                          <p:spTgt spid="20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xEl>
                                              <p:pRg st="4" end="4"/>
                                            </p:txEl>
                                          </p:spTgt>
                                        </p:tgtEl>
                                        <p:attrNameLst>
                                          <p:attrName>style.visibility</p:attrName>
                                        </p:attrNameLst>
                                      </p:cBhvr>
                                      <p:to>
                                        <p:strVal val="visible"/>
                                      </p:to>
                                    </p:set>
                                    <p:animEffect transition="in" filter="fade">
                                      <p:cBhvr>
                                        <p:cTn id="19" dur="500"/>
                                        <p:tgtEl>
                                          <p:spTgt spid="2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5"/>
          <p:cNvSpPr txBox="1">
            <a:spLocks noGrp="1"/>
          </p:cNvSpPr>
          <p:nvPr>
            <p:ph type="title"/>
          </p:nvPr>
        </p:nvSpPr>
        <p:spPr>
          <a:xfrm>
            <a:off x="971550" y="587707"/>
            <a:ext cx="6172200" cy="857250"/>
          </a:xfrm>
          <a:prstGeom prst="rect">
            <a:avLst/>
          </a:prstGeom>
          <a:noFill/>
          <a:ln>
            <a:noFill/>
          </a:ln>
        </p:spPr>
        <p:txBody>
          <a:bodyPr spcFirstLastPara="1" vert="horz" wrap="square" lIns="68569" tIns="34275" rIns="68569" bIns="34275" rtlCol="0" anchor="ctr" anchorCtr="0">
            <a:normAutofit/>
          </a:bodyPr>
          <a:lstStyle/>
          <a:p>
            <a:pPr>
              <a:buSzPts val="2400"/>
            </a:pPr>
            <a:r>
              <a:rPr lang="en-IN" sz="1800"/>
              <a:t>String Manipulation Functions(or Functions in string library)</a:t>
            </a:r>
            <a:endParaRPr sz="1800"/>
          </a:p>
        </p:txBody>
      </p:sp>
      <p:pic>
        <p:nvPicPr>
          <p:cNvPr id="213" name="Google Shape;213;p15" descr="Image"/>
          <p:cNvPicPr preferRelativeResize="0">
            <a:picLocks noGrp="1"/>
          </p:cNvPicPr>
          <p:nvPr>
            <p:ph type="body" idx="1"/>
          </p:nvPr>
        </p:nvPicPr>
        <p:blipFill rotWithShape="1">
          <a:blip r:embed="rId3">
            <a:alphaModFix/>
          </a:blip>
          <a:srcRect/>
          <a:stretch/>
        </p:blipFill>
        <p:spPr>
          <a:xfrm>
            <a:off x="1359659" y="1428750"/>
            <a:ext cx="6629400" cy="4400550"/>
          </a:xfrm>
          <a:prstGeom prst="rect">
            <a:avLst/>
          </a:prstGeom>
          <a:noFill/>
          <a:ln>
            <a:noFill/>
          </a:ln>
        </p:spPr>
      </p:pic>
    </p:spTree>
    <p:extLst>
      <p:ext uri="{BB962C8B-B14F-4D97-AF65-F5344CB8AC3E}">
        <p14:creationId xmlns:p14="http://schemas.microsoft.com/office/powerpoint/2010/main" val="413792802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6"/>
          <p:cNvSpPr txBox="1">
            <a:spLocks noGrp="1"/>
          </p:cNvSpPr>
          <p:nvPr>
            <p:ph type="title"/>
          </p:nvPr>
        </p:nvSpPr>
        <p:spPr>
          <a:xfrm>
            <a:off x="1143000" y="571500"/>
            <a:ext cx="6172200" cy="857250"/>
          </a:xfrm>
          <a:prstGeom prst="rect">
            <a:avLst/>
          </a:prstGeom>
          <a:noFill/>
          <a:ln>
            <a:noFill/>
          </a:ln>
        </p:spPr>
        <p:txBody>
          <a:bodyPr spcFirstLastPara="1" vert="horz" wrap="square" lIns="68569" tIns="34275" rIns="68569" bIns="34275" rtlCol="0" anchor="ctr" anchorCtr="0">
            <a:normAutofit/>
          </a:bodyPr>
          <a:lstStyle/>
          <a:p>
            <a:pPr>
              <a:buSzPts val="4000"/>
            </a:pPr>
            <a:r>
              <a:rPr lang="en-IN" sz="3000"/>
              <a:t>More functions in string library</a:t>
            </a:r>
            <a:endParaRPr sz="3000"/>
          </a:p>
        </p:txBody>
      </p:sp>
      <p:sp>
        <p:nvSpPr>
          <p:cNvPr id="219" name="Google Shape;219;p16"/>
          <p:cNvSpPr txBox="1">
            <a:spLocks noGrp="1"/>
          </p:cNvSpPr>
          <p:nvPr>
            <p:ph type="body" idx="1"/>
          </p:nvPr>
        </p:nvSpPr>
        <p:spPr>
          <a:xfrm>
            <a:off x="1428750" y="1600201"/>
            <a:ext cx="6172200" cy="3394472"/>
          </a:xfrm>
          <a:prstGeom prst="rect">
            <a:avLst/>
          </a:prstGeom>
          <a:noFill/>
          <a:ln>
            <a:noFill/>
          </a:ln>
        </p:spPr>
        <p:txBody>
          <a:bodyPr spcFirstLastPara="1" vert="horz" wrap="square" lIns="68569" tIns="34275" rIns="68569" bIns="34275" rtlCol="0" anchor="t" anchorCtr="0">
            <a:normAutofit fontScale="85000" lnSpcReduction="20000"/>
          </a:bodyPr>
          <a:lstStyle/>
          <a:p>
            <a:pPr marL="257175" indent="-257175" algn="just">
              <a:spcBef>
                <a:spcPts val="0"/>
              </a:spcBef>
            </a:pPr>
            <a:r>
              <a:rPr lang="en-IN"/>
              <a:t>strlen()-It is used to find the length of string without counting the null character</a:t>
            </a:r>
            <a:endParaRPr/>
          </a:p>
          <a:p>
            <a:pPr marL="257175" indent="-257175" algn="just">
              <a:spcBef>
                <a:spcPts val="480"/>
              </a:spcBef>
            </a:pPr>
            <a:r>
              <a:rPr lang="en-IN"/>
              <a:t>strrev()-It is used to display the reverse of a string</a:t>
            </a:r>
            <a:endParaRPr/>
          </a:p>
          <a:p>
            <a:pPr marL="257175" indent="-257175" algn="just">
              <a:spcBef>
                <a:spcPts val="480"/>
              </a:spcBef>
            </a:pPr>
            <a:r>
              <a:rPr lang="en-IN"/>
              <a:t>strlwr()-Converting a string from upper to lower case</a:t>
            </a:r>
            <a:endParaRPr/>
          </a:p>
          <a:p>
            <a:pPr marL="257175" indent="-257175" algn="just">
              <a:spcBef>
                <a:spcPts val="480"/>
              </a:spcBef>
            </a:pPr>
            <a:r>
              <a:rPr lang="en-IN"/>
              <a:t>strupr()-Converting a string from lower to upper case</a:t>
            </a:r>
            <a:endParaRPr/>
          </a:p>
          <a:p>
            <a:pPr marL="0" indent="0">
              <a:spcBef>
                <a:spcPts val="480"/>
              </a:spcBef>
              <a:buNone/>
            </a:pPr>
            <a:endParaRPr/>
          </a:p>
        </p:txBody>
      </p:sp>
    </p:spTree>
    <p:extLst>
      <p:ext uri="{BB962C8B-B14F-4D97-AF65-F5344CB8AC3E}">
        <p14:creationId xmlns:p14="http://schemas.microsoft.com/office/powerpoint/2010/main" val="271865208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7"/>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2800"/>
            </a:pPr>
            <a:r>
              <a:rPr lang="en-IN" sz="2100" b="1">
                <a:latin typeface="Droid Sans Mono"/>
                <a:ea typeface="Droid Sans Mono"/>
                <a:cs typeface="Droid Sans Mono"/>
                <a:sym typeface="Droid Sans Mono"/>
              </a:rPr>
              <a:t>strcpy() </a:t>
            </a:r>
            <a:r>
              <a:rPr lang="en-IN" sz="2100" b="1"/>
              <a:t>and</a:t>
            </a:r>
            <a:r>
              <a:rPr lang="en-IN" sz="2100" b="1">
                <a:latin typeface="Droid Sans Mono"/>
                <a:ea typeface="Droid Sans Mono"/>
                <a:cs typeface="Droid Sans Mono"/>
                <a:sym typeface="Droid Sans Mono"/>
              </a:rPr>
              <a:t> strncpy()</a:t>
            </a:r>
            <a:r>
              <a:rPr lang="en-IN" sz="2100" b="1"/>
              <a:t> </a:t>
            </a:r>
            <a:endParaRPr sz="2100" b="1"/>
          </a:p>
        </p:txBody>
      </p:sp>
      <p:sp>
        <p:nvSpPr>
          <p:cNvPr id="225" name="Google Shape;225;p17"/>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fontScale="85000" lnSpcReduction="20000"/>
          </a:bodyPr>
          <a:lstStyle/>
          <a:p>
            <a:pPr marL="257175" indent="-257175">
              <a:spcBef>
                <a:spcPts val="0"/>
              </a:spcBef>
              <a:buSzPts val="2400"/>
            </a:pPr>
            <a:r>
              <a:rPr lang="en-IN" sz="1800" b="1">
                <a:latin typeface="Droid Sans Mono"/>
                <a:ea typeface="Droid Sans Mono"/>
                <a:cs typeface="Droid Sans Mono"/>
                <a:sym typeface="Droid Sans Mono"/>
              </a:rPr>
              <a:t>strcpy()</a:t>
            </a:r>
            <a:r>
              <a:rPr lang="en-IN" sz="1800"/>
              <a:t> copies the entire </a:t>
            </a:r>
            <a:r>
              <a:rPr lang="en-IN" sz="1800" b="1">
                <a:solidFill>
                  <a:schemeClr val="dk2"/>
                </a:solidFill>
              </a:rPr>
              <a:t>second</a:t>
            </a:r>
            <a:r>
              <a:rPr lang="en-IN" sz="1800"/>
              <a:t> argument string  into </a:t>
            </a:r>
            <a:r>
              <a:rPr lang="en-IN" sz="1800" b="1">
                <a:solidFill>
                  <a:schemeClr val="dk2"/>
                </a:solidFill>
              </a:rPr>
              <a:t>first</a:t>
            </a:r>
            <a:r>
              <a:rPr lang="en-IN" sz="1800"/>
              <a:t> argument.</a:t>
            </a:r>
            <a:endParaRPr/>
          </a:p>
          <a:p>
            <a:pPr marL="557213" lvl="1" indent="-214313">
              <a:spcBef>
                <a:spcPts val="360"/>
              </a:spcBef>
              <a:buSzPts val="2400"/>
              <a:buNone/>
            </a:pPr>
            <a:r>
              <a:rPr lang="en-IN" b="1">
                <a:latin typeface="Droid Sans Mono"/>
                <a:ea typeface="Droid Sans Mono"/>
                <a:cs typeface="Droid Sans Mono"/>
                <a:sym typeface="Droid Sans Mono"/>
              </a:rPr>
              <a:t>			strcpy</a:t>
            </a:r>
            <a:r>
              <a:rPr lang="en-IN">
                <a:latin typeface="Droid Sans Mono"/>
                <a:ea typeface="Droid Sans Mono"/>
                <a:cs typeface="Droid Sans Mono"/>
                <a:sym typeface="Droid Sans Mono"/>
              </a:rPr>
              <a:t>( s1, s2);</a:t>
            </a:r>
            <a:endParaRPr/>
          </a:p>
          <a:p>
            <a:pPr marL="257175" indent="-257175">
              <a:spcBef>
                <a:spcPts val="360"/>
              </a:spcBef>
              <a:buSzPts val="2400"/>
            </a:pPr>
            <a:r>
              <a:rPr lang="en-IN" sz="1800" b="1">
                <a:latin typeface="Droid Sans Mono"/>
                <a:ea typeface="Droid Sans Mono"/>
                <a:cs typeface="Droid Sans Mono"/>
                <a:sym typeface="Droid Sans Mono"/>
              </a:rPr>
              <a:t>strncpy()</a:t>
            </a:r>
            <a:r>
              <a:rPr lang="en-IN" sz="1800"/>
              <a:t> copies the </a:t>
            </a:r>
            <a:r>
              <a:rPr lang="en-IN" sz="1800" b="1">
                <a:solidFill>
                  <a:schemeClr val="dk2"/>
                </a:solidFill>
              </a:rPr>
              <a:t>first </a:t>
            </a:r>
            <a:r>
              <a:rPr lang="en-IN" sz="1800" b="1">
                <a:solidFill>
                  <a:schemeClr val="dk2"/>
                </a:solidFill>
                <a:latin typeface="Droid Sans Mono"/>
                <a:ea typeface="Droid Sans Mono"/>
                <a:cs typeface="Droid Sans Mono"/>
                <a:sym typeface="Droid Sans Mono"/>
              </a:rPr>
              <a:t>n</a:t>
            </a:r>
            <a:r>
              <a:rPr lang="en-IN" sz="1800" b="1">
                <a:solidFill>
                  <a:schemeClr val="dk2"/>
                </a:solidFill>
              </a:rPr>
              <a:t> </a:t>
            </a:r>
            <a:r>
              <a:rPr lang="en-IN" sz="1800"/>
              <a:t>characters of </a:t>
            </a:r>
            <a:r>
              <a:rPr lang="en-IN" sz="1800" b="1">
                <a:solidFill>
                  <a:schemeClr val="dk2"/>
                </a:solidFill>
              </a:rPr>
              <a:t>second</a:t>
            </a:r>
            <a:r>
              <a:rPr lang="en-IN" sz="1800"/>
              <a:t> string argument into </a:t>
            </a:r>
            <a:r>
              <a:rPr lang="en-IN" sz="1800" b="1">
                <a:solidFill>
                  <a:schemeClr val="dk2"/>
                </a:solidFill>
              </a:rPr>
              <a:t>first</a:t>
            </a:r>
            <a:r>
              <a:rPr lang="en-IN" sz="1800"/>
              <a:t> string argument.</a:t>
            </a:r>
            <a:endParaRPr/>
          </a:p>
          <a:p>
            <a:pPr marL="257175" lvl="1" indent="-257175">
              <a:spcBef>
                <a:spcPts val="360"/>
              </a:spcBef>
              <a:buSzPts val="2400"/>
              <a:buNone/>
            </a:pPr>
            <a:r>
              <a:rPr lang="en-IN"/>
              <a:t>			</a:t>
            </a:r>
            <a:r>
              <a:rPr lang="en-IN" b="1">
                <a:latin typeface="Droid Sans Mono"/>
                <a:ea typeface="Droid Sans Mono"/>
                <a:cs typeface="Droid Sans Mono"/>
                <a:sym typeface="Droid Sans Mono"/>
              </a:rPr>
              <a:t>strncpy</a:t>
            </a:r>
            <a:r>
              <a:rPr lang="en-IN">
                <a:latin typeface="Droid Sans Mono"/>
                <a:ea typeface="Droid Sans Mono"/>
                <a:cs typeface="Droid Sans Mono"/>
                <a:sym typeface="Droid Sans Mono"/>
              </a:rPr>
              <a:t>( s1, s2, 4);</a:t>
            </a:r>
            <a:r>
              <a:rPr lang="en-IN"/>
              <a:t> </a:t>
            </a:r>
            <a:endParaRPr/>
          </a:p>
          <a:p>
            <a:pPr marL="557213" lvl="1" indent="-214313">
              <a:spcBef>
                <a:spcPts val="360"/>
              </a:spcBef>
              <a:buSzPts val="2400"/>
            </a:pPr>
            <a:r>
              <a:rPr lang="en-IN"/>
              <a:t>A null character ('\0') is appended </a:t>
            </a:r>
            <a:r>
              <a:rPr lang="en-IN" b="1">
                <a:solidFill>
                  <a:schemeClr val="dk2"/>
                </a:solidFill>
              </a:rPr>
              <a:t>explicitly</a:t>
            </a:r>
            <a:r>
              <a:rPr lang="en-IN"/>
              <a:t> to first argument, because the call to strncpy in the program </a:t>
            </a:r>
            <a:r>
              <a:rPr lang="en-IN" b="1">
                <a:solidFill>
                  <a:schemeClr val="dk2"/>
                </a:solidFill>
              </a:rPr>
              <a:t>does not </a:t>
            </a:r>
            <a:r>
              <a:rPr lang="en-IN"/>
              <a:t>write a terminating null character.</a:t>
            </a:r>
            <a:endParaRPr/>
          </a:p>
          <a:p>
            <a:pPr marL="557213" lvl="1" indent="-214313">
              <a:spcBef>
                <a:spcPts val="360"/>
              </a:spcBef>
              <a:buSzPts val="2400"/>
            </a:pPr>
            <a:r>
              <a:rPr lang="en-IN"/>
              <a:t>The third argument is less than the string length of the second argument.</a:t>
            </a:r>
            <a:endParaRPr/>
          </a:p>
        </p:txBody>
      </p:sp>
    </p:spTree>
    <p:extLst>
      <p:ext uri="{BB962C8B-B14F-4D97-AF65-F5344CB8AC3E}">
        <p14:creationId xmlns:p14="http://schemas.microsoft.com/office/powerpoint/2010/main" val="426614947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title"/>
          </p:nvPr>
        </p:nvSpPr>
        <p:spPr>
          <a:xfrm>
            <a:off x="1314450" y="571500"/>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Examples</a:t>
            </a:r>
            <a:endParaRPr/>
          </a:p>
        </p:txBody>
      </p:sp>
      <p:sp>
        <p:nvSpPr>
          <p:cNvPr id="231" name="Google Shape;231;p18"/>
          <p:cNvSpPr txBox="1">
            <a:spLocks noGrp="1"/>
          </p:cNvSpPr>
          <p:nvPr>
            <p:ph type="body" idx="1"/>
          </p:nvPr>
        </p:nvSpPr>
        <p:spPr>
          <a:xfrm>
            <a:off x="1485900" y="1257301"/>
            <a:ext cx="3028950" cy="41945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50"/>
              <a:buNone/>
            </a:pPr>
            <a:r>
              <a:rPr lang="en-IN" sz="1313" dirty="0"/>
              <a:t>//</a:t>
            </a:r>
            <a:r>
              <a:rPr lang="en-IN" sz="1313" dirty="0" err="1"/>
              <a:t>strcpy</a:t>
            </a:r>
            <a:r>
              <a:rPr lang="en-IN" sz="1313" dirty="0"/>
              <a:t>() function</a:t>
            </a:r>
            <a:endParaRPr dirty="0"/>
          </a:p>
          <a:p>
            <a:pPr marL="0" indent="0">
              <a:lnSpc>
                <a:spcPct val="80000"/>
              </a:lnSpc>
              <a:spcBef>
                <a:spcPts val="263"/>
              </a:spcBef>
              <a:buSzPts val="1750"/>
              <a:buNone/>
            </a:pPr>
            <a:r>
              <a:rPr lang="en-IN" sz="1313" dirty="0"/>
              <a:t>#include&lt;stdio.h&gt;</a:t>
            </a:r>
            <a:endParaRPr dirty="0"/>
          </a:p>
          <a:p>
            <a:pPr marL="0" indent="0">
              <a:lnSpc>
                <a:spcPct val="80000"/>
              </a:lnSpc>
              <a:spcBef>
                <a:spcPts val="263"/>
              </a:spcBef>
              <a:buSzPts val="1750"/>
              <a:buNone/>
            </a:pPr>
            <a:r>
              <a:rPr lang="en-IN" sz="1313" dirty="0"/>
              <a:t>#include&lt;string.h&gt;</a:t>
            </a:r>
            <a:endParaRPr dirty="0"/>
          </a:p>
          <a:p>
            <a:pPr marL="0" indent="0">
              <a:lnSpc>
                <a:spcPct val="80000"/>
              </a:lnSpc>
              <a:spcBef>
                <a:spcPts val="263"/>
              </a:spcBef>
              <a:buSzPts val="1750"/>
              <a:buNone/>
            </a:pPr>
            <a:r>
              <a:rPr lang="en-IN" sz="1313" dirty="0"/>
              <a:t>int main()</a:t>
            </a:r>
            <a:endParaRPr dirty="0"/>
          </a:p>
          <a:p>
            <a:pPr marL="0" indent="0">
              <a:lnSpc>
                <a:spcPct val="80000"/>
              </a:lnSpc>
              <a:spcBef>
                <a:spcPts val="263"/>
              </a:spcBef>
              <a:buSzPts val="1750"/>
              <a:buNone/>
            </a:pPr>
            <a:r>
              <a:rPr lang="en-IN" sz="1313" dirty="0"/>
              <a:t>{</a:t>
            </a:r>
            <a:endParaRPr dirty="0"/>
          </a:p>
          <a:p>
            <a:pPr marL="0" indent="0">
              <a:lnSpc>
                <a:spcPct val="80000"/>
              </a:lnSpc>
              <a:spcBef>
                <a:spcPts val="263"/>
              </a:spcBef>
              <a:buSzPts val="1750"/>
              <a:buNone/>
            </a:pPr>
            <a:r>
              <a:rPr lang="en-IN" sz="1313" dirty="0"/>
              <a:t>	//</a:t>
            </a:r>
            <a:r>
              <a:rPr lang="en-IN" sz="1313" dirty="0" err="1"/>
              <a:t>strcpy</a:t>
            </a:r>
            <a:r>
              <a:rPr lang="en-IN" sz="1313" dirty="0"/>
              <a:t> function</a:t>
            </a:r>
            <a:endParaRPr dirty="0"/>
          </a:p>
          <a:p>
            <a:pPr marL="0" indent="0">
              <a:lnSpc>
                <a:spcPct val="80000"/>
              </a:lnSpc>
              <a:spcBef>
                <a:spcPts val="263"/>
              </a:spcBef>
              <a:buSzPts val="1750"/>
              <a:buNone/>
            </a:pPr>
            <a:r>
              <a:rPr lang="en-IN" sz="1313" dirty="0"/>
              <a:t>	char </a:t>
            </a:r>
            <a:r>
              <a:rPr lang="en-IN" sz="1313" dirty="0" err="1"/>
              <a:t>ori</a:t>
            </a:r>
            <a:r>
              <a:rPr lang="en-IN" sz="1313" dirty="0"/>
              <a:t>[20],dup[20];</a:t>
            </a:r>
            <a:endParaRPr dirty="0"/>
          </a:p>
          <a:p>
            <a:pPr marL="0" indent="0">
              <a:lnSpc>
                <a:spcPct val="80000"/>
              </a:lnSpc>
              <a:spcBef>
                <a:spcPts val="263"/>
              </a:spcBef>
              <a:buSzPts val="1750"/>
              <a:buNone/>
            </a:pPr>
            <a:r>
              <a:rPr lang="en-IN" sz="1313" dirty="0"/>
              <a:t>	char *z;</a:t>
            </a:r>
            <a:endParaRPr dirty="0"/>
          </a:p>
          <a:p>
            <a:pPr marL="0" indent="0">
              <a:lnSpc>
                <a:spcPct val="80000"/>
              </a:lnSpc>
              <a:spcBef>
                <a:spcPts val="263"/>
              </a:spcBef>
              <a:buSzPts val="1750"/>
              <a:buNone/>
            </a:pPr>
            <a:r>
              <a:rPr lang="en-IN" sz="1313" dirty="0"/>
              <a:t>	</a:t>
            </a:r>
            <a:r>
              <a:rPr lang="en-IN" sz="1313" dirty="0" err="1"/>
              <a:t>printf</a:t>
            </a:r>
            <a:r>
              <a:rPr lang="en-IN" sz="1313" dirty="0"/>
              <a:t>("\n Enter your name:");</a:t>
            </a:r>
            <a:endParaRPr dirty="0"/>
          </a:p>
          <a:p>
            <a:pPr marL="0" indent="0">
              <a:lnSpc>
                <a:spcPct val="80000"/>
              </a:lnSpc>
              <a:spcBef>
                <a:spcPts val="263"/>
              </a:spcBef>
              <a:buSzPts val="1750"/>
              <a:buNone/>
            </a:pPr>
            <a:r>
              <a:rPr lang="en-IN" sz="1313" dirty="0"/>
              <a:t>	gets(</a:t>
            </a:r>
            <a:r>
              <a:rPr lang="en-IN" sz="1313" dirty="0" err="1"/>
              <a:t>ori</a:t>
            </a:r>
            <a:r>
              <a:rPr lang="en-IN" sz="1313" dirty="0"/>
              <a:t>);</a:t>
            </a:r>
            <a:endParaRPr dirty="0"/>
          </a:p>
          <a:p>
            <a:pPr marL="0" indent="0">
              <a:lnSpc>
                <a:spcPct val="80000"/>
              </a:lnSpc>
              <a:spcBef>
                <a:spcPts val="263"/>
              </a:spcBef>
              <a:buSzPts val="1750"/>
              <a:buNone/>
            </a:pPr>
            <a:r>
              <a:rPr lang="en-IN" sz="1313" dirty="0"/>
              <a:t>	z=</a:t>
            </a:r>
            <a:r>
              <a:rPr lang="en-IN" sz="1313" dirty="0" err="1"/>
              <a:t>strcpy</a:t>
            </a:r>
            <a:r>
              <a:rPr lang="en-IN" sz="1313" dirty="0"/>
              <a:t>(</a:t>
            </a:r>
            <a:r>
              <a:rPr lang="en-IN" sz="1313" dirty="0" err="1"/>
              <a:t>dup,ori</a:t>
            </a:r>
            <a:r>
              <a:rPr lang="en-IN" sz="1313" dirty="0"/>
              <a:t>);</a:t>
            </a:r>
            <a:endParaRPr dirty="0"/>
          </a:p>
          <a:p>
            <a:pPr marL="0" indent="0">
              <a:lnSpc>
                <a:spcPct val="80000"/>
              </a:lnSpc>
              <a:spcBef>
                <a:spcPts val="263"/>
              </a:spcBef>
              <a:buSzPts val="1750"/>
              <a:buNone/>
            </a:pPr>
            <a:r>
              <a:rPr lang="en-IN" sz="1313" dirty="0"/>
              <a:t>	</a:t>
            </a:r>
            <a:r>
              <a:rPr lang="en-IN" sz="1313" dirty="0" err="1"/>
              <a:t>printf</a:t>
            </a:r>
            <a:r>
              <a:rPr lang="en-IN" sz="1313" dirty="0"/>
              <a:t>("Original String is:%s",</a:t>
            </a:r>
            <a:r>
              <a:rPr lang="en-IN" sz="1313" dirty="0" err="1"/>
              <a:t>ori</a:t>
            </a:r>
            <a:r>
              <a:rPr lang="en-IN" sz="1313" dirty="0"/>
              <a:t>);</a:t>
            </a:r>
            <a:endParaRPr dirty="0"/>
          </a:p>
          <a:p>
            <a:pPr marL="0" indent="0">
              <a:lnSpc>
                <a:spcPct val="80000"/>
              </a:lnSpc>
              <a:spcBef>
                <a:spcPts val="263"/>
              </a:spcBef>
              <a:buSzPts val="1750"/>
              <a:buNone/>
            </a:pPr>
            <a:r>
              <a:rPr lang="en-IN" sz="1313" dirty="0"/>
              <a:t>	</a:t>
            </a:r>
            <a:r>
              <a:rPr lang="en-IN" sz="1313" dirty="0" err="1"/>
              <a:t>printf</a:t>
            </a:r>
            <a:r>
              <a:rPr lang="en-IN" sz="1313" dirty="0"/>
              <a:t>("\</a:t>
            </a:r>
            <a:r>
              <a:rPr lang="en-IN" sz="1313" dirty="0" err="1"/>
              <a:t>nDuplicate</a:t>
            </a:r>
            <a:r>
              <a:rPr lang="en-IN" sz="1313" dirty="0"/>
              <a:t> String is:%</a:t>
            </a:r>
            <a:r>
              <a:rPr lang="en-IN" sz="1313" dirty="0" err="1"/>
              <a:t>s",dup</a:t>
            </a:r>
            <a:r>
              <a:rPr lang="en-IN" sz="1313" dirty="0"/>
              <a:t>);</a:t>
            </a:r>
            <a:endParaRPr dirty="0"/>
          </a:p>
          <a:p>
            <a:pPr marL="0" indent="0">
              <a:lnSpc>
                <a:spcPct val="80000"/>
              </a:lnSpc>
              <a:spcBef>
                <a:spcPts val="263"/>
              </a:spcBef>
              <a:buSzPts val="1750"/>
              <a:buNone/>
            </a:pPr>
            <a:r>
              <a:rPr lang="en-IN" sz="1313" dirty="0"/>
              <a:t>	</a:t>
            </a:r>
            <a:r>
              <a:rPr lang="en-IN" sz="1313" dirty="0" err="1"/>
              <a:t>printf</a:t>
            </a:r>
            <a:r>
              <a:rPr lang="en-IN" sz="1313" dirty="0"/>
              <a:t>("\n Value of z is:%</a:t>
            </a:r>
            <a:r>
              <a:rPr lang="en-IN" sz="1313" dirty="0" err="1"/>
              <a:t>s",z</a:t>
            </a:r>
            <a:r>
              <a:rPr lang="en-IN" sz="1313" dirty="0"/>
              <a:t>);</a:t>
            </a:r>
            <a:endParaRPr dirty="0"/>
          </a:p>
          <a:p>
            <a:pPr marL="0" indent="0">
              <a:lnSpc>
                <a:spcPct val="80000"/>
              </a:lnSpc>
              <a:spcBef>
                <a:spcPts val="263"/>
              </a:spcBef>
              <a:buSzPts val="1750"/>
              <a:buNone/>
            </a:pPr>
            <a:r>
              <a:rPr lang="en-IN" sz="1313" dirty="0"/>
              <a:t>	return 0;</a:t>
            </a:r>
            <a:endParaRPr dirty="0"/>
          </a:p>
          <a:p>
            <a:pPr marL="0" indent="0">
              <a:lnSpc>
                <a:spcPct val="80000"/>
              </a:lnSpc>
              <a:spcBef>
                <a:spcPts val="263"/>
              </a:spcBef>
              <a:buSzPts val="1750"/>
              <a:buNone/>
            </a:pPr>
            <a:r>
              <a:rPr lang="en-IN" sz="1313" dirty="0"/>
              <a:t>}</a:t>
            </a:r>
            <a:endParaRPr dirty="0"/>
          </a:p>
          <a:p>
            <a:pPr marL="257175" indent="-173831">
              <a:lnSpc>
                <a:spcPct val="80000"/>
              </a:lnSpc>
              <a:spcBef>
                <a:spcPts val="263"/>
              </a:spcBef>
              <a:buSzPts val="1750"/>
              <a:buNone/>
            </a:pPr>
            <a:endParaRPr sz="1313" dirty="0"/>
          </a:p>
        </p:txBody>
      </p:sp>
      <p:sp>
        <p:nvSpPr>
          <p:cNvPr id="232" name="Google Shape;232;p18"/>
          <p:cNvSpPr txBox="1">
            <a:spLocks noGrp="1"/>
          </p:cNvSpPr>
          <p:nvPr>
            <p:ph type="body" idx="2"/>
          </p:nvPr>
        </p:nvSpPr>
        <p:spPr>
          <a:xfrm>
            <a:off x="4514850" y="1257301"/>
            <a:ext cx="3371850" cy="41945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50"/>
              <a:buNone/>
            </a:pPr>
            <a:r>
              <a:rPr lang="en-IN" sz="1313" dirty="0"/>
              <a:t>//</a:t>
            </a:r>
            <a:r>
              <a:rPr lang="en-IN" sz="1313" dirty="0" err="1"/>
              <a:t>strncpy</a:t>
            </a:r>
            <a:r>
              <a:rPr lang="en-IN" sz="1313" dirty="0"/>
              <a:t>()</a:t>
            </a:r>
            <a:endParaRPr dirty="0"/>
          </a:p>
          <a:p>
            <a:pPr marL="0" indent="0">
              <a:lnSpc>
                <a:spcPct val="80000"/>
              </a:lnSpc>
              <a:spcBef>
                <a:spcPts val="263"/>
              </a:spcBef>
              <a:buSzPts val="1750"/>
              <a:buNone/>
            </a:pPr>
            <a:r>
              <a:rPr lang="en-IN" sz="1313" dirty="0"/>
              <a:t>#include&lt;stdio.h&gt;</a:t>
            </a:r>
            <a:endParaRPr dirty="0"/>
          </a:p>
          <a:p>
            <a:pPr marL="0" indent="0">
              <a:lnSpc>
                <a:spcPct val="80000"/>
              </a:lnSpc>
              <a:spcBef>
                <a:spcPts val="263"/>
              </a:spcBef>
              <a:buSzPts val="1750"/>
              <a:buNone/>
            </a:pPr>
            <a:r>
              <a:rPr lang="en-IN" sz="1313" dirty="0"/>
              <a:t>#include&lt;string.h&gt;</a:t>
            </a:r>
            <a:endParaRPr dirty="0"/>
          </a:p>
          <a:p>
            <a:pPr marL="0" indent="0">
              <a:lnSpc>
                <a:spcPct val="80000"/>
              </a:lnSpc>
              <a:spcBef>
                <a:spcPts val="263"/>
              </a:spcBef>
              <a:buSzPts val="1750"/>
              <a:buNone/>
            </a:pPr>
            <a:r>
              <a:rPr lang="en-IN" sz="1313" dirty="0"/>
              <a:t>int main()</a:t>
            </a:r>
            <a:endParaRPr dirty="0"/>
          </a:p>
          <a:p>
            <a:pPr marL="0" indent="0">
              <a:lnSpc>
                <a:spcPct val="80000"/>
              </a:lnSpc>
              <a:spcBef>
                <a:spcPts val="263"/>
              </a:spcBef>
              <a:buSzPts val="1750"/>
              <a:buNone/>
            </a:pPr>
            <a:r>
              <a:rPr lang="en-IN" sz="1313" dirty="0"/>
              <a:t>{</a:t>
            </a:r>
            <a:endParaRPr dirty="0"/>
          </a:p>
          <a:p>
            <a:pPr marL="0" indent="0">
              <a:lnSpc>
                <a:spcPct val="80000"/>
              </a:lnSpc>
              <a:spcBef>
                <a:spcPts val="263"/>
              </a:spcBef>
              <a:buSzPts val="1750"/>
              <a:buNone/>
            </a:pPr>
            <a:r>
              <a:rPr lang="en-IN" sz="1313" dirty="0"/>
              <a:t>	char str1[15],str2[15];</a:t>
            </a:r>
            <a:endParaRPr dirty="0"/>
          </a:p>
          <a:p>
            <a:pPr marL="0" indent="0">
              <a:lnSpc>
                <a:spcPct val="80000"/>
              </a:lnSpc>
              <a:spcBef>
                <a:spcPts val="263"/>
              </a:spcBef>
              <a:buSzPts val="1750"/>
              <a:buNone/>
            </a:pPr>
            <a:r>
              <a:rPr lang="en-IN" sz="1313" dirty="0"/>
              <a:t>	int n;</a:t>
            </a:r>
            <a:endParaRPr dirty="0"/>
          </a:p>
          <a:p>
            <a:pPr marL="0" indent="0">
              <a:lnSpc>
                <a:spcPct val="80000"/>
              </a:lnSpc>
              <a:spcBef>
                <a:spcPts val="263"/>
              </a:spcBef>
              <a:buSzPts val="1750"/>
              <a:buNone/>
            </a:pPr>
            <a:r>
              <a:rPr lang="en-IN" sz="1313" dirty="0"/>
              <a:t>	</a:t>
            </a:r>
            <a:r>
              <a:rPr lang="en-IN" sz="1313" dirty="0" err="1"/>
              <a:t>printf</a:t>
            </a:r>
            <a:r>
              <a:rPr lang="en-IN" sz="1313" dirty="0"/>
              <a:t>("\</a:t>
            </a:r>
            <a:r>
              <a:rPr lang="en-IN" sz="1313" dirty="0" err="1"/>
              <a:t>nEnter</a:t>
            </a:r>
            <a:r>
              <a:rPr lang="en-IN" sz="1313" dirty="0"/>
              <a:t> Source String:");</a:t>
            </a:r>
            <a:endParaRPr dirty="0"/>
          </a:p>
          <a:p>
            <a:pPr marL="0" indent="0">
              <a:lnSpc>
                <a:spcPct val="80000"/>
              </a:lnSpc>
              <a:spcBef>
                <a:spcPts val="263"/>
              </a:spcBef>
              <a:buSzPts val="1750"/>
              <a:buNone/>
            </a:pPr>
            <a:r>
              <a:rPr lang="en-IN" sz="1313" dirty="0"/>
              <a:t>	gets(str1);</a:t>
            </a:r>
            <a:endParaRPr dirty="0"/>
          </a:p>
          <a:p>
            <a:pPr marL="0" indent="0">
              <a:lnSpc>
                <a:spcPct val="80000"/>
              </a:lnSpc>
              <a:spcBef>
                <a:spcPts val="263"/>
              </a:spcBef>
              <a:buSzPts val="1750"/>
              <a:buNone/>
            </a:pPr>
            <a:r>
              <a:rPr lang="en-IN" sz="1313" dirty="0"/>
              <a:t>	</a:t>
            </a:r>
            <a:r>
              <a:rPr lang="en-IN" sz="1313" dirty="0" err="1"/>
              <a:t>printf</a:t>
            </a:r>
            <a:r>
              <a:rPr lang="en-IN" sz="1313" dirty="0"/>
              <a:t>("\</a:t>
            </a:r>
            <a:r>
              <a:rPr lang="en-IN" sz="1313" dirty="0" err="1"/>
              <a:t>nEnter</a:t>
            </a:r>
            <a:r>
              <a:rPr lang="en-IN" sz="1313" dirty="0"/>
              <a:t> Destination String:");</a:t>
            </a:r>
            <a:endParaRPr dirty="0"/>
          </a:p>
          <a:p>
            <a:pPr marL="0" indent="0">
              <a:lnSpc>
                <a:spcPct val="80000"/>
              </a:lnSpc>
              <a:spcBef>
                <a:spcPts val="263"/>
              </a:spcBef>
              <a:buSzPts val="1750"/>
              <a:buNone/>
            </a:pPr>
            <a:r>
              <a:rPr lang="en-IN" sz="1313" dirty="0"/>
              <a:t>	gets(str2);</a:t>
            </a:r>
            <a:endParaRPr dirty="0"/>
          </a:p>
          <a:p>
            <a:pPr marL="0" indent="0">
              <a:lnSpc>
                <a:spcPct val="80000"/>
              </a:lnSpc>
              <a:spcBef>
                <a:spcPts val="263"/>
              </a:spcBef>
              <a:buSzPts val="1750"/>
              <a:buNone/>
            </a:pPr>
            <a:r>
              <a:rPr lang="en-IN" sz="1313" dirty="0"/>
              <a:t>	</a:t>
            </a:r>
            <a:r>
              <a:rPr lang="en-IN" sz="1313" dirty="0" err="1"/>
              <a:t>printf</a:t>
            </a:r>
            <a:r>
              <a:rPr lang="en-IN" sz="1313" dirty="0"/>
              <a:t>("Enter number of characters to copy in destination string:");</a:t>
            </a:r>
            <a:endParaRPr dirty="0"/>
          </a:p>
          <a:p>
            <a:pPr marL="0" indent="0">
              <a:lnSpc>
                <a:spcPct val="80000"/>
              </a:lnSpc>
              <a:spcBef>
                <a:spcPts val="263"/>
              </a:spcBef>
              <a:buSzPts val="1750"/>
              <a:buNone/>
            </a:pPr>
            <a:r>
              <a:rPr lang="en-IN" sz="1313" dirty="0"/>
              <a:t>	</a:t>
            </a:r>
            <a:r>
              <a:rPr lang="en-IN" sz="1313" dirty="0" err="1"/>
              <a:t>scanf</a:t>
            </a:r>
            <a:r>
              <a:rPr lang="en-IN" sz="1313" dirty="0"/>
              <a:t>("%</a:t>
            </a:r>
            <a:r>
              <a:rPr lang="en-IN" sz="1313" dirty="0" err="1"/>
              <a:t>d",&amp;n</a:t>
            </a:r>
            <a:r>
              <a:rPr lang="en-IN" sz="1313" dirty="0"/>
              <a:t>);</a:t>
            </a:r>
            <a:endParaRPr dirty="0"/>
          </a:p>
          <a:p>
            <a:pPr marL="0" indent="0">
              <a:lnSpc>
                <a:spcPct val="80000"/>
              </a:lnSpc>
              <a:spcBef>
                <a:spcPts val="263"/>
              </a:spcBef>
              <a:buSzPts val="1750"/>
              <a:buNone/>
            </a:pPr>
            <a:r>
              <a:rPr lang="en-IN" sz="1313" dirty="0"/>
              <a:t>	</a:t>
            </a:r>
            <a:r>
              <a:rPr lang="en-IN" sz="1313" dirty="0" err="1"/>
              <a:t>strncpy</a:t>
            </a:r>
            <a:r>
              <a:rPr lang="en-IN" sz="1313" dirty="0"/>
              <a:t>(str2,str1,n);</a:t>
            </a:r>
            <a:endParaRPr dirty="0"/>
          </a:p>
          <a:p>
            <a:pPr marL="0" indent="0">
              <a:lnSpc>
                <a:spcPct val="80000"/>
              </a:lnSpc>
              <a:spcBef>
                <a:spcPts val="263"/>
              </a:spcBef>
              <a:buSzPts val="1750"/>
              <a:buNone/>
            </a:pPr>
            <a:r>
              <a:rPr lang="en-IN" sz="1313" dirty="0"/>
              <a:t>	</a:t>
            </a:r>
            <a:r>
              <a:rPr lang="en-IN" sz="1313" dirty="0" err="1"/>
              <a:t>printf</a:t>
            </a:r>
            <a:r>
              <a:rPr lang="en-IN" sz="1313" dirty="0"/>
              <a:t>("Source string is:%s",str1);</a:t>
            </a:r>
            <a:endParaRPr dirty="0"/>
          </a:p>
          <a:p>
            <a:pPr marL="0" indent="0">
              <a:lnSpc>
                <a:spcPct val="80000"/>
              </a:lnSpc>
              <a:spcBef>
                <a:spcPts val="263"/>
              </a:spcBef>
              <a:buSzPts val="1750"/>
              <a:buNone/>
            </a:pPr>
            <a:r>
              <a:rPr lang="en-IN" sz="1313" dirty="0"/>
              <a:t>	</a:t>
            </a:r>
            <a:r>
              <a:rPr lang="en-IN" sz="1313" dirty="0" err="1"/>
              <a:t>printf</a:t>
            </a:r>
            <a:r>
              <a:rPr lang="en-IN" sz="1313" dirty="0"/>
              <a:t>("\</a:t>
            </a:r>
            <a:r>
              <a:rPr lang="en-IN" sz="1313" dirty="0" err="1"/>
              <a:t>nDestination</a:t>
            </a:r>
            <a:r>
              <a:rPr lang="en-IN" sz="1313" dirty="0"/>
              <a:t> String is:%s",str2);</a:t>
            </a:r>
            <a:endParaRPr dirty="0"/>
          </a:p>
          <a:p>
            <a:pPr marL="0" indent="0">
              <a:lnSpc>
                <a:spcPct val="80000"/>
              </a:lnSpc>
              <a:spcBef>
                <a:spcPts val="263"/>
              </a:spcBef>
              <a:buSzPts val="1750"/>
              <a:buNone/>
            </a:pPr>
            <a:r>
              <a:rPr lang="en-IN" sz="1313" dirty="0"/>
              <a:t>	return 0;</a:t>
            </a:r>
            <a:endParaRPr dirty="0"/>
          </a:p>
          <a:p>
            <a:pPr marL="0" indent="0">
              <a:lnSpc>
                <a:spcPct val="80000"/>
              </a:lnSpc>
              <a:spcBef>
                <a:spcPts val="263"/>
              </a:spcBef>
              <a:buSzPts val="1750"/>
              <a:buNone/>
            </a:pPr>
            <a:r>
              <a:rPr lang="en-IN" sz="1313" dirty="0"/>
              <a:t>}</a:t>
            </a:r>
            <a:endParaRPr dirty="0"/>
          </a:p>
          <a:p>
            <a:pPr marL="0" indent="0">
              <a:lnSpc>
                <a:spcPct val="80000"/>
              </a:lnSpc>
              <a:spcBef>
                <a:spcPts val="263"/>
              </a:spcBef>
              <a:buSzPts val="1750"/>
              <a:buNone/>
            </a:pPr>
            <a:endParaRPr sz="1313" dirty="0"/>
          </a:p>
        </p:txBody>
      </p:sp>
    </p:spTree>
    <p:extLst>
      <p:ext uri="{BB962C8B-B14F-4D97-AF65-F5344CB8AC3E}">
        <p14:creationId xmlns:p14="http://schemas.microsoft.com/office/powerpoint/2010/main" val="212921053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9"/>
          <p:cNvSpPr txBox="1">
            <a:spLocks noGrp="1"/>
          </p:cNvSpPr>
          <p:nvPr>
            <p:ph type="title"/>
          </p:nvPr>
        </p:nvSpPr>
        <p:spPr>
          <a:xfrm>
            <a:off x="1257300" y="571500"/>
            <a:ext cx="6172200" cy="857250"/>
          </a:xfrm>
          <a:prstGeom prst="rect">
            <a:avLst/>
          </a:prstGeom>
          <a:noFill/>
          <a:ln>
            <a:noFill/>
          </a:ln>
        </p:spPr>
        <p:txBody>
          <a:bodyPr spcFirstLastPara="1" vert="horz" wrap="square" lIns="68569" tIns="34275" rIns="68569" bIns="34275" rtlCol="0" anchor="ctr" anchorCtr="0">
            <a:normAutofit/>
          </a:bodyPr>
          <a:lstStyle/>
          <a:p>
            <a:pPr>
              <a:buSzPts val="3600"/>
            </a:pPr>
            <a:r>
              <a:rPr lang="en-IN" sz="2700">
                <a:latin typeface="Droid Sans Mono"/>
                <a:ea typeface="Droid Sans Mono"/>
                <a:cs typeface="Droid Sans Mono"/>
                <a:sym typeface="Droid Sans Mono"/>
              </a:rPr>
              <a:t>strcat()</a:t>
            </a:r>
            <a:endParaRPr sz="2700"/>
          </a:p>
        </p:txBody>
      </p:sp>
      <p:sp>
        <p:nvSpPr>
          <p:cNvPr id="238" name="Google Shape;238;p19"/>
          <p:cNvSpPr txBox="1">
            <a:spLocks noGrp="1"/>
          </p:cNvSpPr>
          <p:nvPr>
            <p:ph type="body" idx="1"/>
          </p:nvPr>
        </p:nvSpPr>
        <p:spPr>
          <a:xfrm>
            <a:off x="1543050" y="1428750"/>
            <a:ext cx="6172200" cy="3829050"/>
          </a:xfrm>
          <a:prstGeom prst="rect">
            <a:avLst/>
          </a:prstGeom>
          <a:noFill/>
          <a:ln>
            <a:noFill/>
          </a:ln>
        </p:spPr>
        <p:txBody>
          <a:bodyPr spcFirstLastPara="1" vert="horz" wrap="square" lIns="68569" tIns="34275" rIns="68569" bIns="34275" rtlCol="0" anchor="t" anchorCtr="0">
            <a:normAutofit fontScale="85000" lnSpcReduction="20000"/>
          </a:bodyPr>
          <a:lstStyle/>
          <a:p>
            <a:pPr marL="257175" indent="-257175">
              <a:spcBef>
                <a:spcPts val="0"/>
              </a:spcBef>
            </a:pPr>
            <a:r>
              <a:rPr lang="en-IN"/>
              <a:t>Function </a:t>
            </a:r>
            <a:r>
              <a:rPr lang="en-IN" b="1"/>
              <a:t>strcat appends its </a:t>
            </a:r>
            <a:r>
              <a:rPr lang="en-IN" b="1">
                <a:solidFill>
                  <a:schemeClr val="dk2"/>
                </a:solidFill>
              </a:rPr>
              <a:t>second</a:t>
            </a:r>
            <a:r>
              <a:rPr lang="en-IN" b="1"/>
              <a:t> argument string to its </a:t>
            </a:r>
            <a:r>
              <a:rPr lang="en-IN" b="1">
                <a:solidFill>
                  <a:schemeClr val="dk2"/>
                </a:solidFill>
              </a:rPr>
              <a:t>first</a:t>
            </a:r>
            <a:r>
              <a:rPr lang="en-IN" b="1"/>
              <a:t> argument string.</a:t>
            </a:r>
            <a:endParaRPr/>
          </a:p>
          <a:p>
            <a:pPr marL="257175" indent="-257175">
              <a:spcBef>
                <a:spcPts val="480"/>
              </a:spcBef>
              <a:buNone/>
            </a:pPr>
            <a:r>
              <a:rPr lang="en-IN" b="1">
                <a:latin typeface="Droid Sans Mono"/>
                <a:ea typeface="Droid Sans Mono"/>
                <a:cs typeface="Droid Sans Mono"/>
                <a:sym typeface="Droid Sans Mono"/>
              </a:rPr>
              <a:t>			strcat</a:t>
            </a:r>
            <a:r>
              <a:rPr lang="en-IN">
                <a:latin typeface="Droid Sans Mono"/>
                <a:ea typeface="Droid Sans Mono"/>
                <a:cs typeface="Droid Sans Mono"/>
                <a:sym typeface="Droid Sans Mono"/>
              </a:rPr>
              <a:t>( s1, s2);</a:t>
            </a:r>
            <a:endParaRPr b="1">
              <a:latin typeface="Droid Sans Mono"/>
              <a:ea typeface="Droid Sans Mono"/>
              <a:cs typeface="Droid Sans Mono"/>
              <a:sym typeface="Droid Sans Mono"/>
            </a:endParaRPr>
          </a:p>
          <a:p>
            <a:pPr marL="257175" indent="-257175">
              <a:spcBef>
                <a:spcPts val="420"/>
              </a:spcBef>
              <a:buSzPts val="2800"/>
            </a:pPr>
            <a:r>
              <a:rPr lang="en-IN"/>
              <a:t>The array used to store the first string should be large enough to store </a:t>
            </a:r>
            <a:endParaRPr/>
          </a:p>
          <a:p>
            <a:pPr marL="557213" lvl="1" indent="-214313">
              <a:spcBef>
                <a:spcPts val="360"/>
              </a:spcBef>
              <a:buSzPts val="2400"/>
            </a:pPr>
            <a:r>
              <a:rPr lang="en-IN"/>
              <a:t>the first string</a:t>
            </a:r>
            <a:endParaRPr/>
          </a:p>
          <a:p>
            <a:pPr marL="557213" lvl="1" indent="-214313">
              <a:spcBef>
                <a:spcPts val="360"/>
              </a:spcBef>
              <a:buSzPts val="2400"/>
            </a:pPr>
            <a:r>
              <a:rPr lang="en-IN"/>
              <a:t>the second string and </a:t>
            </a:r>
            <a:endParaRPr/>
          </a:p>
          <a:p>
            <a:pPr marL="557213" lvl="1" indent="-214313">
              <a:spcBef>
                <a:spcPts val="360"/>
              </a:spcBef>
              <a:buSzPts val="2400"/>
            </a:pPr>
            <a:r>
              <a:rPr lang="en-IN"/>
              <a:t>the terminating null character copied from the second string.</a:t>
            </a:r>
            <a:endParaRPr b="1"/>
          </a:p>
        </p:txBody>
      </p:sp>
    </p:spTree>
    <p:extLst>
      <p:ext uri="{BB962C8B-B14F-4D97-AF65-F5344CB8AC3E}">
        <p14:creationId xmlns:p14="http://schemas.microsoft.com/office/powerpoint/2010/main" val="2682891020"/>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0"/>
          <p:cNvSpPr txBox="1">
            <a:spLocks noGrp="1"/>
          </p:cNvSpPr>
          <p:nvPr>
            <p:ph type="title"/>
          </p:nvPr>
        </p:nvSpPr>
        <p:spPr>
          <a:xfrm>
            <a:off x="1314450" y="571500"/>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latin typeface="Droid Sans Mono"/>
                <a:ea typeface="Droid Sans Mono"/>
                <a:cs typeface="Droid Sans Mono"/>
                <a:sym typeface="Droid Sans Mono"/>
              </a:rPr>
              <a:t>strncat()</a:t>
            </a:r>
            <a:endParaRPr/>
          </a:p>
        </p:txBody>
      </p:sp>
      <p:sp>
        <p:nvSpPr>
          <p:cNvPr id="244" name="Google Shape;244;p20"/>
          <p:cNvSpPr txBox="1">
            <a:spLocks noGrp="1"/>
          </p:cNvSpPr>
          <p:nvPr>
            <p:ph type="body" idx="1"/>
          </p:nvPr>
        </p:nvSpPr>
        <p:spPr>
          <a:xfrm>
            <a:off x="1485900" y="1485901"/>
            <a:ext cx="6172200" cy="3965972"/>
          </a:xfrm>
          <a:prstGeom prst="rect">
            <a:avLst/>
          </a:prstGeom>
          <a:noFill/>
          <a:ln>
            <a:noFill/>
          </a:ln>
        </p:spPr>
        <p:txBody>
          <a:bodyPr spcFirstLastPara="1" vert="horz" wrap="square" lIns="68569" tIns="34275" rIns="68569" bIns="34275" rtlCol="0" anchor="t" anchorCtr="0">
            <a:normAutofit lnSpcReduction="10000"/>
          </a:bodyPr>
          <a:lstStyle/>
          <a:p>
            <a:pPr marL="257175" indent="-257175">
              <a:spcBef>
                <a:spcPts val="0"/>
              </a:spcBef>
            </a:pPr>
            <a:r>
              <a:rPr lang="en-IN"/>
              <a:t>Function </a:t>
            </a:r>
            <a:r>
              <a:rPr lang="en-IN">
                <a:latin typeface="Droid Sans Mono"/>
                <a:ea typeface="Droid Sans Mono"/>
                <a:cs typeface="Droid Sans Mono"/>
                <a:sym typeface="Droid Sans Mono"/>
              </a:rPr>
              <a:t>strncat</a:t>
            </a:r>
            <a:r>
              <a:rPr lang="en-IN"/>
              <a:t> appends a specified number of characters from the second string to the first string. </a:t>
            </a:r>
            <a:endParaRPr/>
          </a:p>
          <a:p>
            <a:pPr marL="257175" indent="-257175">
              <a:spcBef>
                <a:spcPts val="480"/>
              </a:spcBef>
              <a:buNone/>
            </a:pPr>
            <a:r>
              <a:rPr lang="en-IN" b="1"/>
              <a:t>			</a:t>
            </a:r>
            <a:r>
              <a:rPr lang="en-IN" b="1">
                <a:latin typeface="Droid Sans Mono"/>
                <a:ea typeface="Droid Sans Mono"/>
                <a:cs typeface="Droid Sans Mono"/>
                <a:sym typeface="Droid Sans Mono"/>
              </a:rPr>
              <a:t>strncat</a:t>
            </a:r>
            <a:r>
              <a:rPr lang="en-IN">
                <a:latin typeface="Droid Sans Mono"/>
                <a:ea typeface="Droid Sans Mono"/>
                <a:cs typeface="Droid Sans Mono"/>
                <a:sym typeface="Droid Sans Mono"/>
              </a:rPr>
              <a:t>( s1, s2, 6)</a:t>
            </a:r>
            <a:endParaRPr/>
          </a:p>
          <a:p>
            <a:pPr marL="257175" indent="-257175">
              <a:spcBef>
                <a:spcPts val="480"/>
              </a:spcBef>
            </a:pPr>
            <a:r>
              <a:rPr lang="en-IN"/>
              <a:t>A terminating null character is </a:t>
            </a:r>
            <a:r>
              <a:rPr lang="en-IN" b="1"/>
              <a:t>automatically</a:t>
            </a:r>
            <a:r>
              <a:rPr lang="en-IN"/>
              <a:t> appended to the result.</a:t>
            </a:r>
            <a:endParaRPr/>
          </a:p>
        </p:txBody>
      </p:sp>
    </p:spTree>
    <p:extLst>
      <p:ext uri="{BB962C8B-B14F-4D97-AF65-F5344CB8AC3E}">
        <p14:creationId xmlns:p14="http://schemas.microsoft.com/office/powerpoint/2010/main" val="377696082"/>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1"/>
          <p:cNvSpPr txBox="1">
            <a:spLocks noGrp="1"/>
          </p:cNvSpPr>
          <p:nvPr>
            <p:ph type="title"/>
          </p:nvPr>
        </p:nvSpPr>
        <p:spPr>
          <a:xfrm>
            <a:off x="1314450" y="571500"/>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Examples</a:t>
            </a:r>
            <a:endParaRPr/>
          </a:p>
        </p:txBody>
      </p:sp>
      <p:sp>
        <p:nvSpPr>
          <p:cNvPr id="250" name="Google Shape;250;p21"/>
          <p:cNvSpPr txBox="1">
            <a:spLocks noGrp="1"/>
          </p:cNvSpPr>
          <p:nvPr>
            <p:ph type="body" idx="1"/>
          </p:nvPr>
        </p:nvSpPr>
        <p:spPr>
          <a:xfrm>
            <a:off x="1485900" y="1428751"/>
            <a:ext cx="3657600" cy="402312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50"/>
              <a:buNone/>
            </a:pPr>
            <a:r>
              <a:rPr lang="en-IN" sz="1313" dirty="0"/>
              <a:t>//</a:t>
            </a:r>
            <a:r>
              <a:rPr lang="en-IN" sz="1313" dirty="0" err="1"/>
              <a:t>strcat</a:t>
            </a:r>
            <a:endParaRPr sz="1313" dirty="0"/>
          </a:p>
          <a:p>
            <a:pPr marL="0" indent="0">
              <a:lnSpc>
                <a:spcPct val="80000"/>
              </a:lnSpc>
              <a:spcBef>
                <a:spcPts val="244"/>
              </a:spcBef>
              <a:buSzPts val="1625"/>
              <a:buNone/>
            </a:pPr>
            <a:r>
              <a:rPr lang="en-IN" sz="1219" dirty="0"/>
              <a:t>#include&lt;stdio.h&gt;</a:t>
            </a:r>
          </a:p>
          <a:p>
            <a:pPr marL="0" indent="0">
              <a:lnSpc>
                <a:spcPct val="80000"/>
              </a:lnSpc>
              <a:spcBef>
                <a:spcPts val="244"/>
              </a:spcBef>
              <a:buSzPts val="1625"/>
              <a:buNone/>
            </a:pPr>
            <a:r>
              <a:rPr lang="en-IN" sz="1219" dirty="0"/>
              <a:t>#include&lt;string.h&gt;</a:t>
            </a:r>
            <a:endParaRPr dirty="0"/>
          </a:p>
          <a:p>
            <a:pPr marL="0" indent="0">
              <a:lnSpc>
                <a:spcPct val="80000"/>
              </a:lnSpc>
              <a:spcBef>
                <a:spcPts val="244"/>
              </a:spcBef>
              <a:buSzPts val="1625"/>
              <a:buNone/>
            </a:pPr>
            <a:r>
              <a:rPr lang="en-IN" sz="1219" dirty="0"/>
              <a:t>int main()</a:t>
            </a:r>
            <a:endParaRPr dirty="0"/>
          </a:p>
          <a:p>
            <a:pPr marL="0" indent="0">
              <a:lnSpc>
                <a:spcPct val="80000"/>
              </a:lnSpc>
              <a:spcBef>
                <a:spcPts val="244"/>
              </a:spcBef>
              <a:buSzPts val="1625"/>
              <a:buNone/>
            </a:pPr>
            <a:r>
              <a:rPr lang="en-IN" sz="1219" dirty="0"/>
              <a:t>{</a:t>
            </a:r>
            <a:endParaRPr dirty="0"/>
          </a:p>
          <a:p>
            <a:pPr marL="0" indent="0">
              <a:lnSpc>
                <a:spcPct val="80000"/>
              </a:lnSpc>
              <a:spcBef>
                <a:spcPts val="244"/>
              </a:spcBef>
              <a:buSzPts val="1625"/>
              <a:buNone/>
            </a:pPr>
            <a:r>
              <a:rPr lang="en-IN" sz="1219" dirty="0"/>
              <a:t>	char str1[20],str2[10];</a:t>
            </a:r>
            <a:endParaRPr dirty="0"/>
          </a:p>
          <a:p>
            <a:pPr marL="0" indent="0">
              <a:lnSpc>
                <a:spcPct val="80000"/>
              </a:lnSpc>
              <a:spcBef>
                <a:spcPts val="244"/>
              </a:spcBef>
              <a:buSzPts val="1625"/>
              <a:buNone/>
            </a:pPr>
            <a:r>
              <a:rPr lang="en-IN" sz="1219" dirty="0"/>
              <a:t>	</a:t>
            </a:r>
            <a:r>
              <a:rPr lang="en-IN" sz="1219" dirty="0" err="1"/>
              <a:t>printf</a:t>
            </a:r>
            <a:r>
              <a:rPr lang="en-IN" sz="1219" dirty="0"/>
              <a:t>("\n Enter first string:");</a:t>
            </a:r>
            <a:endParaRPr dirty="0"/>
          </a:p>
          <a:p>
            <a:pPr marL="0" indent="0">
              <a:lnSpc>
                <a:spcPct val="80000"/>
              </a:lnSpc>
              <a:spcBef>
                <a:spcPts val="244"/>
              </a:spcBef>
              <a:buSzPts val="1625"/>
              <a:buNone/>
            </a:pPr>
            <a:r>
              <a:rPr lang="en-IN" sz="1219" dirty="0"/>
              <a:t>	gets(str1);</a:t>
            </a:r>
            <a:endParaRPr dirty="0"/>
          </a:p>
          <a:p>
            <a:pPr marL="0" indent="0">
              <a:lnSpc>
                <a:spcPct val="80000"/>
              </a:lnSpc>
              <a:spcBef>
                <a:spcPts val="244"/>
              </a:spcBef>
              <a:buSzPts val="1625"/>
              <a:buNone/>
            </a:pPr>
            <a:r>
              <a:rPr lang="en-IN" sz="1219" dirty="0"/>
              <a:t>	</a:t>
            </a:r>
            <a:r>
              <a:rPr lang="en-IN" sz="1219" dirty="0" err="1"/>
              <a:t>printf</a:t>
            </a:r>
            <a:r>
              <a:rPr lang="en-IN" sz="1219" dirty="0"/>
              <a:t>("\n Enter second string:");</a:t>
            </a:r>
            <a:endParaRPr dirty="0"/>
          </a:p>
          <a:p>
            <a:pPr marL="0" indent="0">
              <a:lnSpc>
                <a:spcPct val="80000"/>
              </a:lnSpc>
              <a:spcBef>
                <a:spcPts val="244"/>
              </a:spcBef>
              <a:buSzPts val="1625"/>
              <a:buNone/>
            </a:pPr>
            <a:r>
              <a:rPr lang="en-IN" sz="1219" dirty="0"/>
              <a:t>	gets(str2);</a:t>
            </a:r>
            <a:endParaRPr dirty="0"/>
          </a:p>
          <a:p>
            <a:pPr marL="0" indent="0">
              <a:lnSpc>
                <a:spcPct val="80000"/>
              </a:lnSpc>
              <a:spcBef>
                <a:spcPts val="244"/>
              </a:spcBef>
              <a:buSzPts val="1625"/>
              <a:buNone/>
            </a:pPr>
            <a:r>
              <a:rPr lang="en-IN" sz="1219" dirty="0"/>
              <a:t>	</a:t>
            </a:r>
            <a:r>
              <a:rPr lang="en-IN" sz="1219" dirty="0" err="1"/>
              <a:t>strcat</a:t>
            </a:r>
            <a:r>
              <a:rPr lang="en-IN" sz="1219" dirty="0"/>
              <a:t>(str1,str2);</a:t>
            </a:r>
            <a:endParaRPr dirty="0"/>
          </a:p>
          <a:p>
            <a:pPr marL="0" indent="0">
              <a:lnSpc>
                <a:spcPct val="80000"/>
              </a:lnSpc>
              <a:spcBef>
                <a:spcPts val="244"/>
              </a:spcBef>
              <a:buSzPts val="1625"/>
              <a:buNone/>
            </a:pPr>
            <a:r>
              <a:rPr lang="en-IN" sz="1219" dirty="0"/>
              <a:t>	</a:t>
            </a:r>
            <a:r>
              <a:rPr lang="en-IN" sz="1219" dirty="0" err="1"/>
              <a:t>printf</a:t>
            </a:r>
            <a:r>
              <a:rPr lang="en-IN" sz="1219" dirty="0"/>
              <a:t>("\n String after concatenation:%s",str1);</a:t>
            </a:r>
            <a:endParaRPr dirty="0"/>
          </a:p>
          <a:p>
            <a:pPr marL="0" indent="0">
              <a:lnSpc>
                <a:spcPct val="80000"/>
              </a:lnSpc>
              <a:spcBef>
                <a:spcPts val="244"/>
              </a:spcBef>
              <a:buSzPts val="1625"/>
              <a:buNone/>
            </a:pPr>
            <a:r>
              <a:rPr lang="en-IN" sz="1219" dirty="0"/>
              <a:t>	return 0;</a:t>
            </a:r>
            <a:endParaRPr dirty="0"/>
          </a:p>
          <a:p>
            <a:pPr marL="0" indent="0">
              <a:lnSpc>
                <a:spcPct val="80000"/>
              </a:lnSpc>
              <a:spcBef>
                <a:spcPts val="244"/>
              </a:spcBef>
              <a:buSzPts val="1625"/>
              <a:buNone/>
            </a:pPr>
            <a:r>
              <a:rPr lang="en-IN" sz="1219" dirty="0"/>
              <a:t>}</a:t>
            </a:r>
            <a:endParaRPr dirty="0"/>
          </a:p>
          <a:p>
            <a:pPr marL="0" indent="0">
              <a:lnSpc>
                <a:spcPct val="80000"/>
              </a:lnSpc>
              <a:spcBef>
                <a:spcPts val="263"/>
              </a:spcBef>
              <a:buSzPts val="1750"/>
              <a:buNone/>
            </a:pPr>
            <a:endParaRPr sz="1313" dirty="0"/>
          </a:p>
        </p:txBody>
      </p:sp>
      <p:sp>
        <p:nvSpPr>
          <p:cNvPr id="251" name="Google Shape;251;p21"/>
          <p:cNvSpPr txBox="1">
            <a:spLocks noGrp="1"/>
          </p:cNvSpPr>
          <p:nvPr>
            <p:ph type="body" idx="2"/>
          </p:nvPr>
        </p:nvSpPr>
        <p:spPr>
          <a:xfrm>
            <a:off x="4629150" y="1428751"/>
            <a:ext cx="3257550" cy="402312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50"/>
              <a:buNone/>
            </a:pPr>
            <a:r>
              <a:rPr lang="en-IN" sz="1313" dirty="0"/>
              <a:t>//</a:t>
            </a:r>
            <a:r>
              <a:rPr lang="en-IN" sz="1313" dirty="0" err="1"/>
              <a:t>strncat</a:t>
            </a:r>
            <a:endParaRPr sz="1313" dirty="0"/>
          </a:p>
          <a:p>
            <a:pPr marL="0" indent="0">
              <a:lnSpc>
                <a:spcPct val="80000"/>
              </a:lnSpc>
              <a:spcBef>
                <a:spcPts val="263"/>
              </a:spcBef>
              <a:buSzPts val="1750"/>
              <a:buNone/>
            </a:pPr>
            <a:r>
              <a:rPr lang="en-IN" sz="1313" dirty="0"/>
              <a:t>#include&lt;stdio.h&gt;</a:t>
            </a:r>
          </a:p>
          <a:p>
            <a:pPr marL="0" indent="0">
              <a:lnSpc>
                <a:spcPct val="80000"/>
              </a:lnSpc>
              <a:spcBef>
                <a:spcPts val="263"/>
              </a:spcBef>
              <a:buSzPts val="1750"/>
              <a:buNone/>
            </a:pPr>
            <a:r>
              <a:rPr lang="en-IN" sz="1313" dirty="0"/>
              <a:t>#include&lt;string.h&gt;</a:t>
            </a:r>
            <a:endParaRPr dirty="0"/>
          </a:p>
          <a:p>
            <a:pPr marL="0" indent="0">
              <a:lnSpc>
                <a:spcPct val="80000"/>
              </a:lnSpc>
              <a:spcBef>
                <a:spcPts val="263"/>
              </a:spcBef>
              <a:buSzPts val="1750"/>
              <a:buNone/>
            </a:pPr>
            <a:r>
              <a:rPr lang="en-IN" sz="1313" dirty="0"/>
              <a:t>int main()</a:t>
            </a:r>
            <a:endParaRPr dirty="0"/>
          </a:p>
          <a:p>
            <a:pPr marL="0" indent="0">
              <a:lnSpc>
                <a:spcPct val="80000"/>
              </a:lnSpc>
              <a:spcBef>
                <a:spcPts val="263"/>
              </a:spcBef>
              <a:buSzPts val="1750"/>
              <a:buNone/>
            </a:pPr>
            <a:r>
              <a:rPr lang="en-IN" sz="1313" dirty="0"/>
              <a:t>{</a:t>
            </a:r>
            <a:endParaRPr dirty="0"/>
          </a:p>
          <a:p>
            <a:pPr marL="0" indent="0">
              <a:lnSpc>
                <a:spcPct val="80000"/>
              </a:lnSpc>
              <a:spcBef>
                <a:spcPts val="263"/>
              </a:spcBef>
              <a:buSzPts val="1750"/>
              <a:buNone/>
            </a:pPr>
            <a:r>
              <a:rPr lang="en-IN" sz="1313" dirty="0"/>
              <a:t>	char str1[20],str2[10];</a:t>
            </a:r>
            <a:endParaRPr dirty="0"/>
          </a:p>
          <a:p>
            <a:pPr marL="0" indent="0">
              <a:lnSpc>
                <a:spcPct val="80000"/>
              </a:lnSpc>
              <a:spcBef>
                <a:spcPts val="263"/>
              </a:spcBef>
              <a:buSzPts val="1750"/>
              <a:buNone/>
            </a:pPr>
            <a:r>
              <a:rPr lang="en-IN" sz="1313" dirty="0"/>
              <a:t>	int n;</a:t>
            </a:r>
            <a:endParaRPr dirty="0"/>
          </a:p>
          <a:p>
            <a:pPr marL="0" indent="0">
              <a:lnSpc>
                <a:spcPct val="80000"/>
              </a:lnSpc>
              <a:spcBef>
                <a:spcPts val="263"/>
              </a:spcBef>
              <a:buSzPts val="1750"/>
              <a:buNone/>
            </a:pPr>
            <a:r>
              <a:rPr lang="en-IN" sz="1313" dirty="0"/>
              <a:t>	</a:t>
            </a:r>
            <a:r>
              <a:rPr lang="en-IN" sz="1313" dirty="0" err="1"/>
              <a:t>printf</a:t>
            </a:r>
            <a:r>
              <a:rPr lang="en-IN" sz="1313" dirty="0"/>
              <a:t>("\n Enter first string:");</a:t>
            </a:r>
            <a:endParaRPr dirty="0"/>
          </a:p>
          <a:p>
            <a:pPr marL="0" indent="0">
              <a:lnSpc>
                <a:spcPct val="80000"/>
              </a:lnSpc>
              <a:spcBef>
                <a:spcPts val="263"/>
              </a:spcBef>
              <a:buSzPts val="1750"/>
              <a:buNone/>
            </a:pPr>
            <a:r>
              <a:rPr lang="en-IN" sz="1313" dirty="0"/>
              <a:t>	gets(str1);</a:t>
            </a:r>
            <a:endParaRPr dirty="0"/>
          </a:p>
          <a:p>
            <a:pPr marL="0" indent="0">
              <a:lnSpc>
                <a:spcPct val="80000"/>
              </a:lnSpc>
              <a:spcBef>
                <a:spcPts val="263"/>
              </a:spcBef>
              <a:buSzPts val="1750"/>
              <a:buNone/>
            </a:pPr>
            <a:r>
              <a:rPr lang="en-IN" sz="1313" dirty="0"/>
              <a:t>	</a:t>
            </a:r>
            <a:r>
              <a:rPr lang="en-IN" sz="1313" dirty="0" err="1"/>
              <a:t>printf</a:t>
            </a:r>
            <a:r>
              <a:rPr lang="en-IN" sz="1313" dirty="0"/>
              <a:t>("\n Enter second string:");</a:t>
            </a:r>
            <a:endParaRPr dirty="0"/>
          </a:p>
          <a:p>
            <a:pPr marL="0" indent="0">
              <a:lnSpc>
                <a:spcPct val="80000"/>
              </a:lnSpc>
              <a:spcBef>
                <a:spcPts val="263"/>
              </a:spcBef>
              <a:buSzPts val="1750"/>
              <a:buNone/>
            </a:pPr>
            <a:r>
              <a:rPr lang="en-IN" sz="1313" dirty="0"/>
              <a:t>	gets(str2);</a:t>
            </a:r>
            <a:endParaRPr dirty="0"/>
          </a:p>
          <a:p>
            <a:pPr marL="0" indent="0">
              <a:lnSpc>
                <a:spcPct val="80000"/>
              </a:lnSpc>
              <a:spcBef>
                <a:spcPts val="263"/>
              </a:spcBef>
              <a:buSzPts val="1750"/>
              <a:buNone/>
            </a:pPr>
            <a:r>
              <a:rPr lang="en-IN" sz="1313" dirty="0"/>
              <a:t>	</a:t>
            </a:r>
            <a:r>
              <a:rPr lang="en-IN" sz="1313" dirty="0" err="1"/>
              <a:t>printf</a:t>
            </a:r>
            <a:r>
              <a:rPr lang="en-IN" sz="1313" dirty="0"/>
              <a:t>("\n Enter number of characters you want to combine:");</a:t>
            </a:r>
            <a:endParaRPr dirty="0"/>
          </a:p>
          <a:p>
            <a:pPr marL="0" indent="0">
              <a:lnSpc>
                <a:spcPct val="80000"/>
              </a:lnSpc>
              <a:spcBef>
                <a:spcPts val="263"/>
              </a:spcBef>
              <a:buSzPts val="1750"/>
              <a:buNone/>
            </a:pPr>
            <a:r>
              <a:rPr lang="en-IN" sz="1313" dirty="0"/>
              <a:t>	</a:t>
            </a:r>
            <a:r>
              <a:rPr lang="en-IN" sz="1313" dirty="0" err="1"/>
              <a:t>scanf</a:t>
            </a:r>
            <a:r>
              <a:rPr lang="en-IN" sz="1313" dirty="0"/>
              <a:t>("%</a:t>
            </a:r>
            <a:r>
              <a:rPr lang="en-IN" sz="1313" dirty="0" err="1"/>
              <a:t>d",&amp;n</a:t>
            </a:r>
            <a:r>
              <a:rPr lang="en-IN" sz="1313" dirty="0"/>
              <a:t>);</a:t>
            </a:r>
            <a:endParaRPr dirty="0"/>
          </a:p>
          <a:p>
            <a:pPr marL="0" indent="0">
              <a:lnSpc>
                <a:spcPct val="80000"/>
              </a:lnSpc>
              <a:spcBef>
                <a:spcPts val="263"/>
              </a:spcBef>
              <a:buSzPts val="1750"/>
              <a:buNone/>
            </a:pPr>
            <a:r>
              <a:rPr lang="en-IN" sz="1313" dirty="0"/>
              <a:t>	</a:t>
            </a:r>
            <a:r>
              <a:rPr lang="en-IN" sz="1313" dirty="0" err="1"/>
              <a:t>strncat</a:t>
            </a:r>
            <a:r>
              <a:rPr lang="en-IN" sz="1313" dirty="0"/>
              <a:t>(str1,str2,n);</a:t>
            </a:r>
            <a:endParaRPr dirty="0"/>
          </a:p>
          <a:p>
            <a:pPr marL="0" indent="0">
              <a:lnSpc>
                <a:spcPct val="80000"/>
              </a:lnSpc>
              <a:spcBef>
                <a:spcPts val="263"/>
              </a:spcBef>
              <a:buSzPts val="1750"/>
              <a:buNone/>
            </a:pPr>
            <a:r>
              <a:rPr lang="en-IN" sz="1313" dirty="0"/>
              <a:t>	</a:t>
            </a:r>
            <a:r>
              <a:rPr lang="en-IN" sz="1313" dirty="0" err="1"/>
              <a:t>printf</a:t>
            </a:r>
            <a:r>
              <a:rPr lang="en-IN" sz="1313" dirty="0"/>
              <a:t>("\n String after concatenation:%s",str1);</a:t>
            </a:r>
            <a:endParaRPr dirty="0"/>
          </a:p>
          <a:p>
            <a:pPr marL="0" indent="0">
              <a:lnSpc>
                <a:spcPct val="80000"/>
              </a:lnSpc>
              <a:spcBef>
                <a:spcPts val="263"/>
              </a:spcBef>
              <a:buSzPts val="1750"/>
              <a:buNone/>
            </a:pPr>
            <a:r>
              <a:rPr lang="en-IN" sz="1313" dirty="0"/>
              <a:t>	return 0;</a:t>
            </a:r>
            <a:endParaRPr dirty="0"/>
          </a:p>
          <a:p>
            <a:pPr marL="0" indent="0">
              <a:lnSpc>
                <a:spcPct val="80000"/>
              </a:lnSpc>
              <a:spcBef>
                <a:spcPts val="263"/>
              </a:spcBef>
              <a:buSzPts val="1750"/>
              <a:buNone/>
            </a:pPr>
            <a:r>
              <a:rPr lang="en-IN" sz="1313" dirty="0"/>
              <a:t>}</a:t>
            </a:r>
            <a:endParaRPr dirty="0"/>
          </a:p>
          <a:p>
            <a:pPr marL="0" indent="0">
              <a:lnSpc>
                <a:spcPct val="80000"/>
              </a:lnSpc>
              <a:spcBef>
                <a:spcPts val="263"/>
              </a:spcBef>
              <a:buSzPts val="1750"/>
              <a:buNone/>
            </a:pPr>
            <a:endParaRPr sz="1313" dirty="0"/>
          </a:p>
        </p:txBody>
      </p:sp>
    </p:spTree>
    <p:extLst>
      <p:ext uri="{BB962C8B-B14F-4D97-AF65-F5344CB8AC3E}">
        <p14:creationId xmlns:p14="http://schemas.microsoft.com/office/powerpoint/2010/main" val="2689793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dirty="0"/>
              <a:t>Which of the following is true for variable names in C?</a:t>
            </a:r>
            <a:br>
              <a:rPr lang="en-IN" dirty="0"/>
            </a:br>
            <a:endParaRPr lang="en-IN" dirty="0"/>
          </a:p>
          <a:p>
            <a:pPr marL="0" indent="0">
              <a:buNone/>
            </a:pPr>
            <a:r>
              <a:rPr lang="en-IN" dirty="0"/>
              <a:t>A. Variable names cannot start with a digit</a:t>
            </a:r>
            <a:br>
              <a:rPr lang="en-IN" dirty="0"/>
            </a:br>
            <a:r>
              <a:rPr lang="en-IN" dirty="0"/>
              <a:t>B. Variable can be of any length</a:t>
            </a:r>
            <a:br>
              <a:rPr lang="en-IN" dirty="0"/>
            </a:br>
            <a:r>
              <a:rPr lang="en-IN" dirty="0"/>
              <a:t>C. They can contain alphanumeric characters as well as special characters</a:t>
            </a:r>
            <a:br>
              <a:rPr lang="en-IN" dirty="0"/>
            </a:br>
            <a:r>
              <a:rPr lang="en-IN" dirty="0"/>
              <a:t>D. Reserved Word can be used as variable name</a:t>
            </a:r>
          </a:p>
        </p:txBody>
      </p:sp>
    </p:spTree>
    <p:extLst>
      <p:ext uri="{BB962C8B-B14F-4D97-AF65-F5344CB8AC3E}">
        <p14:creationId xmlns:p14="http://schemas.microsoft.com/office/powerpoint/2010/main" val="1704776439"/>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493658" y="1167594"/>
            <a:ext cx="6164442" cy="857250"/>
          </a:xfrm>
          <a:prstGeom prst="rect">
            <a:avLst/>
          </a:prstGeom>
          <a:noFill/>
          <a:ln>
            <a:noFill/>
          </a:ln>
        </p:spPr>
        <p:txBody>
          <a:bodyPr spcFirstLastPara="1" vert="horz" wrap="square" lIns="68569" tIns="34275" rIns="68569" bIns="34275" rtlCol="0" anchor="ctr" anchorCtr="0">
            <a:normAutofit fontScale="90000"/>
          </a:bodyPr>
          <a:lstStyle/>
          <a:p>
            <a:pPr>
              <a:buSzPts val="3959"/>
            </a:pPr>
            <a:r>
              <a:rPr lang="en-IN" sz="2969"/>
              <a:t>Comparison Functions of the        String Handling Library</a:t>
            </a:r>
            <a:endParaRPr/>
          </a:p>
        </p:txBody>
      </p:sp>
      <p:sp>
        <p:nvSpPr>
          <p:cNvPr id="257" name="Google Shape;257;p22"/>
          <p:cNvSpPr txBox="1">
            <a:spLocks noGrp="1"/>
          </p:cNvSpPr>
          <p:nvPr>
            <p:ph type="body" idx="1"/>
          </p:nvPr>
        </p:nvSpPr>
        <p:spPr>
          <a:xfrm>
            <a:off x="1485900" y="2057400"/>
            <a:ext cx="6172200" cy="3371850"/>
          </a:xfrm>
          <a:prstGeom prst="rect">
            <a:avLst/>
          </a:prstGeom>
          <a:noFill/>
          <a:ln>
            <a:noFill/>
          </a:ln>
        </p:spPr>
        <p:txBody>
          <a:bodyPr spcFirstLastPara="1" vert="horz" wrap="square" lIns="68569" tIns="34275" rIns="68569" bIns="34275" rtlCol="0" anchor="t" anchorCtr="0">
            <a:normAutofit fontScale="92500" lnSpcReduction="20000"/>
          </a:bodyPr>
          <a:lstStyle/>
          <a:p>
            <a:pPr marL="257175" indent="-257175">
              <a:spcBef>
                <a:spcPts val="0"/>
              </a:spcBef>
            </a:pPr>
            <a:r>
              <a:rPr lang="en-IN">
                <a:solidFill>
                  <a:schemeClr val="accent1"/>
                </a:solidFill>
              </a:rPr>
              <a:t>Comparing strings</a:t>
            </a:r>
            <a:endParaRPr/>
          </a:p>
          <a:p>
            <a:pPr marL="557213" lvl="1" indent="-214313">
              <a:spcBef>
                <a:spcPts val="420"/>
              </a:spcBef>
            </a:pPr>
            <a:r>
              <a:rPr lang="en-IN">
                <a:solidFill>
                  <a:schemeClr val="accent1"/>
                </a:solidFill>
              </a:rPr>
              <a:t>Computer compares numeric ASCII codes of characters in string</a:t>
            </a:r>
            <a:endParaRPr/>
          </a:p>
          <a:p>
            <a:pPr marL="557213" lvl="1" indent="-214313">
              <a:spcBef>
                <a:spcPts val="420"/>
              </a:spcBef>
              <a:buSzPts val="2000"/>
            </a:pPr>
            <a:r>
              <a:rPr lang="en-IN" sz="1500" b="1">
                <a:latin typeface="Droid Sans Mono"/>
                <a:ea typeface="Droid Sans Mono"/>
                <a:cs typeface="Droid Sans Mono"/>
                <a:sym typeface="Droid Sans Mono"/>
              </a:rPr>
              <a:t>strcmp()</a:t>
            </a:r>
            <a:r>
              <a:rPr lang="en-IN" sz="1500" b="1"/>
              <a:t> </a:t>
            </a:r>
            <a:r>
              <a:rPr lang="en-IN"/>
              <a:t>Compares its first string argument with its second string argument, character by character.</a:t>
            </a:r>
            <a:endParaRPr/>
          </a:p>
          <a:p>
            <a:pPr marL="557213" lvl="1" indent="-214313">
              <a:spcBef>
                <a:spcPts val="420"/>
              </a:spcBef>
            </a:pPr>
            <a:r>
              <a:rPr lang="en-IN"/>
              <a:t>Function </a:t>
            </a:r>
            <a:r>
              <a:rPr lang="en-IN" sz="1500" b="1">
                <a:latin typeface="Droid Sans Mono"/>
                <a:ea typeface="Droid Sans Mono"/>
                <a:cs typeface="Droid Sans Mono"/>
                <a:sym typeface="Droid Sans Mono"/>
              </a:rPr>
              <a:t>strncmp()</a:t>
            </a:r>
            <a:r>
              <a:rPr lang="en-IN" sz="1500"/>
              <a:t> </a:t>
            </a:r>
            <a:r>
              <a:rPr lang="en-IN"/>
              <a:t>does not compare characters following a null character in a string.</a:t>
            </a:r>
            <a:endParaRPr b="1">
              <a:solidFill>
                <a:schemeClr val="accent1"/>
              </a:solidFill>
            </a:endParaRPr>
          </a:p>
        </p:txBody>
      </p:sp>
    </p:spTree>
    <p:extLst>
      <p:ext uri="{BB962C8B-B14F-4D97-AF65-F5344CB8AC3E}">
        <p14:creationId xmlns:p14="http://schemas.microsoft.com/office/powerpoint/2010/main" val="248728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500"/>
                                        <p:tgtEl>
                                          <p:spTgt spid="25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7">
                                            <p:txEl>
                                              <p:pRg st="1" end="1"/>
                                            </p:txEl>
                                          </p:spTgt>
                                        </p:tgtEl>
                                        <p:attrNameLst>
                                          <p:attrName>style.visibility</p:attrName>
                                        </p:attrNameLst>
                                      </p:cBhvr>
                                      <p:to>
                                        <p:strVal val="visible"/>
                                      </p:to>
                                    </p:set>
                                    <p:animEffect transition="in" filter="fade">
                                      <p:cBhvr>
                                        <p:cTn id="10" dur="500"/>
                                        <p:tgtEl>
                                          <p:spTgt spid="25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7">
                                            <p:txEl>
                                              <p:pRg st="2" end="2"/>
                                            </p:txEl>
                                          </p:spTgt>
                                        </p:tgtEl>
                                        <p:attrNameLst>
                                          <p:attrName>style.visibility</p:attrName>
                                        </p:attrNameLst>
                                      </p:cBhvr>
                                      <p:to>
                                        <p:strVal val="visible"/>
                                      </p:to>
                                    </p:set>
                                    <p:animEffect transition="in" filter="fade">
                                      <p:cBhvr>
                                        <p:cTn id="13" dur="500"/>
                                        <p:tgtEl>
                                          <p:spTgt spid="25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57">
                                            <p:txEl>
                                              <p:pRg st="3" end="3"/>
                                            </p:txEl>
                                          </p:spTgt>
                                        </p:tgtEl>
                                        <p:attrNameLst>
                                          <p:attrName>style.visibility</p:attrName>
                                        </p:attrNameLst>
                                      </p:cBhvr>
                                      <p:to>
                                        <p:strVal val="visible"/>
                                      </p:to>
                                    </p:set>
                                    <p:animEffect transition="in" filter="fade">
                                      <p:cBhvr>
                                        <p:cTn id="16" dur="500"/>
                                        <p:tgtEl>
                                          <p:spTgt spid="25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3"/>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latin typeface="Droid Sans Mono"/>
                <a:ea typeface="Droid Sans Mono"/>
                <a:cs typeface="Droid Sans Mono"/>
                <a:sym typeface="Droid Sans Mono"/>
              </a:rPr>
              <a:t>strcmp()</a:t>
            </a:r>
            <a:endParaRPr/>
          </a:p>
        </p:txBody>
      </p:sp>
      <p:sp>
        <p:nvSpPr>
          <p:cNvPr id="263" name="Google Shape;263;p23"/>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a:bodyPr>
          <a:lstStyle/>
          <a:p>
            <a:pPr marL="257175" indent="-257175">
              <a:spcBef>
                <a:spcPts val="0"/>
              </a:spcBef>
              <a:buSzPts val="2000"/>
              <a:buNone/>
            </a:pPr>
            <a:r>
              <a:rPr lang="en-IN" sz="1500" b="1">
                <a:latin typeface="Droid Sans Mono"/>
                <a:ea typeface="Droid Sans Mono"/>
                <a:cs typeface="Droid Sans Mono"/>
                <a:sym typeface="Droid Sans Mono"/>
              </a:rPr>
              <a:t>int strcmp( const char *s1, const char *s2 );</a:t>
            </a:r>
            <a:endParaRPr/>
          </a:p>
          <a:p>
            <a:pPr marL="557213" lvl="1" indent="-214313">
              <a:spcBef>
                <a:spcPts val="420"/>
              </a:spcBef>
            </a:pPr>
            <a:r>
              <a:rPr lang="en-IN"/>
              <a:t>Compares string </a:t>
            </a:r>
            <a:r>
              <a:rPr lang="en-IN" sz="1500">
                <a:latin typeface="Droid Sans Mono"/>
                <a:ea typeface="Droid Sans Mono"/>
                <a:cs typeface="Droid Sans Mono"/>
                <a:sym typeface="Droid Sans Mono"/>
              </a:rPr>
              <a:t>s1</a:t>
            </a:r>
            <a:r>
              <a:rPr lang="en-IN"/>
              <a:t> to </a:t>
            </a:r>
            <a:r>
              <a:rPr lang="en-IN" sz="1500">
                <a:latin typeface="Droid Sans Mono"/>
                <a:ea typeface="Droid Sans Mono"/>
                <a:cs typeface="Droid Sans Mono"/>
                <a:sym typeface="Droid Sans Mono"/>
              </a:rPr>
              <a:t>s2</a:t>
            </a:r>
            <a:endParaRPr/>
          </a:p>
          <a:p>
            <a:pPr marL="557213" lvl="1" indent="-214313">
              <a:spcBef>
                <a:spcPts val="420"/>
              </a:spcBef>
            </a:pPr>
            <a:r>
              <a:rPr lang="en-IN"/>
              <a:t>Returns </a:t>
            </a:r>
            <a:endParaRPr/>
          </a:p>
          <a:p>
            <a:pPr lvl="2">
              <a:spcBef>
                <a:spcPts val="360"/>
              </a:spcBef>
            </a:pPr>
            <a:r>
              <a:rPr lang="en-IN"/>
              <a:t>a negative number if </a:t>
            </a:r>
            <a:r>
              <a:rPr lang="en-IN" sz="1200">
                <a:latin typeface="Droid Sans Mono"/>
                <a:ea typeface="Droid Sans Mono"/>
                <a:cs typeface="Droid Sans Mono"/>
                <a:sym typeface="Droid Sans Mono"/>
              </a:rPr>
              <a:t>s1 &lt; s2</a:t>
            </a:r>
            <a:r>
              <a:rPr lang="en-IN"/>
              <a:t>, </a:t>
            </a:r>
            <a:endParaRPr/>
          </a:p>
          <a:p>
            <a:pPr lvl="2">
              <a:spcBef>
                <a:spcPts val="360"/>
              </a:spcBef>
            </a:pPr>
            <a:r>
              <a:rPr lang="en-IN"/>
              <a:t>zero if </a:t>
            </a:r>
            <a:r>
              <a:rPr lang="en-IN" sz="1200">
                <a:latin typeface="Droid Sans Mono"/>
                <a:ea typeface="Droid Sans Mono"/>
                <a:cs typeface="Droid Sans Mono"/>
                <a:sym typeface="Droid Sans Mono"/>
              </a:rPr>
              <a:t>s1 == s2</a:t>
            </a:r>
            <a:r>
              <a:rPr lang="en-IN"/>
              <a:t> </a:t>
            </a:r>
            <a:endParaRPr/>
          </a:p>
          <a:p>
            <a:pPr lvl="2">
              <a:spcBef>
                <a:spcPts val="360"/>
              </a:spcBef>
            </a:pPr>
            <a:r>
              <a:rPr lang="en-IN"/>
              <a:t>a positive number if </a:t>
            </a:r>
            <a:r>
              <a:rPr lang="en-IN" sz="1200">
                <a:latin typeface="Droid Sans Mono"/>
                <a:ea typeface="Droid Sans Mono"/>
                <a:cs typeface="Droid Sans Mono"/>
                <a:sym typeface="Droid Sans Mono"/>
              </a:rPr>
              <a:t>s1 &gt; s2</a:t>
            </a:r>
            <a:endParaRPr/>
          </a:p>
          <a:p>
            <a:pPr marL="257175" indent="-104775">
              <a:spcBef>
                <a:spcPts val="480"/>
              </a:spcBef>
              <a:buNone/>
            </a:pPr>
            <a:endParaRPr/>
          </a:p>
        </p:txBody>
      </p:sp>
    </p:spTree>
    <p:extLst>
      <p:ext uri="{BB962C8B-B14F-4D97-AF65-F5344CB8AC3E}">
        <p14:creationId xmlns:p14="http://schemas.microsoft.com/office/powerpoint/2010/main" val="2550968693"/>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latin typeface="Droid Sans Mono"/>
                <a:ea typeface="Droid Sans Mono"/>
                <a:cs typeface="Droid Sans Mono"/>
                <a:sym typeface="Droid Sans Mono"/>
              </a:rPr>
              <a:t>strncmp()</a:t>
            </a:r>
            <a:endParaRPr/>
          </a:p>
        </p:txBody>
      </p:sp>
      <p:sp>
        <p:nvSpPr>
          <p:cNvPr id="269" name="Google Shape;269;p24"/>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a:bodyPr>
          <a:lstStyle/>
          <a:p>
            <a:pPr marL="257175" indent="-257175">
              <a:spcBef>
                <a:spcPts val="0"/>
              </a:spcBef>
              <a:buSzPts val="2000"/>
              <a:buNone/>
            </a:pPr>
            <a:r>
              <a:rPr lang="en-IN" sz="1500" b="1">
                <a:latin typeface="Droid Sans Mono"/>
                <a:ea typeface="Droid Sans Mono"/>
                <a:cs typeface="Droid Sans Mono"/>
                <a:sym typeface="Droid Sans Mono"/>
              </a:rPr>
              <a:t>int strncmp( const char *s1, const char *s2,</a:t>
            </a:r>
            <a:r>
              <a:rPr lang="en-IN" sz="1650" b="1">
                <a:latin typeface="Courier New"/>
                <a:ea typeface="Courier New"/>
                <a:cs typeface="Courier New"/>
                <a:sym typeface="Courier New"/>
              </a:rPr>
              <a:t> int</a:t>
            </a:r>
            <a:r>
              <a:rPr lang="en-IN" sz="1500" b="1">
                <a:latin typeface="Droid Sans Mono"/>
                <a:ea typeface="Droid Sans Mono"/>
                <a:cs typeface="Droid Sans Mono"/>
                <a:sym typeface="Droid Sans Mono"/>
              </a:rPr>
              <a:t> n);</a:t>
            </a:r>
            <a:endParaRPr/>
          </a:p>
          <a:p>
            <a:pPr marL="557213" lvl="1" indent="-214313">
              <a:spcBef>
                <a:spcPts val="420"/>
              </a:spcBef>
            </a:pPr>
            <a:r>
              <a:rPr lang="en-IN"/>
              <a:t>Compares up to </a:t>
            </a:r>
            <a:r>
              <a:rPr lang="en-IN" sz="1500">
                <a:latin typeface="Droid Sans Mono"/>
                <a:ea typeface="Droid Sans Mono"/>
                <a:cs typeface="Droid Sans Mono"/>
                <a:sym typeface="Droid Sans Mono"/>
              </a:rPr>
              <a:t>n</a:t>
            </a:r>
            <a:r>
              <a:rPr lang="en-IN"/>
              <a:t> characters of string </a:t>
            </a:r>
            <a:r>
              <a:rPr lang="en-IN" sz="1500">
                <a:latin typeface="Droid Sans Mono"/>
                <a:ea typeface="Droid Sans Mono"/>
                <a:cs typeface="Droid Sans Mono"/>
                <a:sym typeface="Droid Sans Mono"/>
              </a:rPr>
              <a:t>s1</a:t>
            </a:r>
            <a:r>
              <a:rPr lang="en-IN"/>
              <a:t> to </a:t>
            </a:r>
            <a:r>
              <a:rPr lang="en-IN" sz="1500">
                <a:latin typeface="Droid Sans Mono"/>
                <a:ea typeface="Droid Sans Mono"/>
                <a:cs typeface="Droid Sans Mono"/>
                <a:sym typeface="Droid Sans Mono"/>
              </a:rPr>
              <a:t>s2</a:t>
            </a:r>
            <a:endParaRPr/>
          </a:p>
          <a:p>
            <a:pPr lvl="2">
              <a:spcBef>
                <a:spcPts val="360"/>
              </a:spcBef>
            </a:pPr>
            <a:r>
              <a:rPr lang="en-IN"/>
              <a:t>a negative number if </a:t>
            </a:r>
            <a:r>
              <a:rPr lang="en-IN" sz="1200">
                <a:latin typeface="Droid Sans Mono"/>
                <a:ea typeface="Droid Sans Mono"/>
                <a:cs typeface="Droid Sans Mono"/>
                <a:sym typeface="Droid Sans Mono"/>
              </a:rPr>
              <a:t>s1 &lt; s2</a:t>
            </a:r>
            <a:r>
              <a:rPr lang="en-IN"/>
              <a:t>, </a:t>
            </a:r>
            <a:endParaRPr/>
          </a:p>
          <a:p>
            <a:pPr lvl="2">
              <a:spcBef>
                <a:spcPts val="360"/>
              </a:spcBef>
            </a:pPr>
            <a:r>
              <a:rPr lang="en-IN"/>
              <a:t>zero if </a:t>
            </a:r>
            <a:r>
              <a:rPr lang="en-IN" sz="1200">
                <a:latin typeface="Droid Sans Mono"/>
                <a:ea typeface="Droid Sans Mono"/>
                <a:cs typeface="Droid Sans Mono"/>
                <a:sym typeface="Droid Sans Mono"/>
              </a:rPr>
              <a:t>s1 == s2</a:t>
            </a:r>
            <a:r>
              <a:rPr lang="en-IN"/>
              <a:t> </a:t>
            </a:r>
            <a:endParaRPr/>
          </a:p>
          <a:p>
            <a:pPr lvl="2">
              <a:spcBef>
                <a:spcPts val="360"/>
              </a:spcBef>
            </a:pPr>
            <a:r>
              <a:rPr lang="en-IN"/>
              <a:t>a positive number if </a:t>
            </a:r>
            <a:r>
              <a:rPr lang="en-IN" sz="1200">
                <a:latin typeface="Droid Sans Mono"/>
                <a:ea typeface="Droid Sans Mono"/>
                <a:cs typeface="Droid Sans Mono"/>
                <a:sym typeface="Droid Sans Mono"/>
              </a:rPr>
              <a:t>s1 &gt; s2</a:t>
            </a:r>
            <a:endParaRPr/>
          </a:p>
        </p:txBody>
      </p:sp>
    </p:spTree>
    <p:extLst>
      <p:ext uri="{BB962C8B-B14F-4D97-AF65-F5344CB8AC3E}">
        <p14:creationId xmlns:p14="http://schemas.microsoft.com/office/powerpoint/2010/main" val="2823569542"/>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5"/>
          <p:cNvSpPr txBox="1">
            <a:spLocks noGrp="1"/>
          </p:cNvSpPr>
          <p:nvPr>
            <p:ph type="title"/>
          </p:nvPr>
        </p:nvSpPr>
        <p:spPr>
          <a:xfrm>
            <a:off x="1257300" y="571500"/>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Examples</a:t>
            </a:r>
            <a:endParaRPr/>
          </a:p>
        </p:txBody>
      </p:sp>
      <p:sp>
        <p:nvSpPr>
          <p:cNvPr id="275" name="Google Shape;275;p25"/>
          <p:cNvSpPr txBox="1">
            <a:spLocks noGrp="1"/>
          </p:cNvSpPr>
          <p:nvPr>
            <p:ph type="body" idx="1"/>
          </p:nvPr>
        </p:nvSpPr>
        <p:spPr>
          <a:xfrm>
            <a:off x="1485900" y="1314450"/>
            <a:ext cx="3257550" cy="4457700"/>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397"/>
              <a:buNone/>
            </a:pPr>
            <a:r>
              <a:rPr lang="en-IN" sz="1048" dirty="0"/>
              <a:t>//</a:t>
            </a:r>
            <a:r>
              <a:rPr lang="en-IN" sz="1048" dirty="0" err="1"/>
              <a:t>strcmp</a:t>
            </a:r>
            <a:endParaRPr sz="1048" dirty="0"/>
          </a:p>
          <a:p>
            <a:pPr marL="0" indent="0">
              <a:lnSpc>
                <a:spcPct val="80000"/>
              </a:lnSpc>
              <a:spcBef>
                <a:spcPts val="209"/>
              </a:spcBef>
              <a:buSzPts val="1397"/>
              <a:buNone/>
            </a:pPr>
            <a:r>
              <a:rPr lang="en-IN" sz="1048" dirty="0"/>
              <a:t>#include&lt;stdio.h&gt;</a:t>
            </a:r>
          </a:p>
          <a:p>
            <a:pPr marL="0" indent="0">
              <a:lnSpc>
                <a:spcPct val="80000"/>
              </a:lnSpc>
              <a:spcBef>
                <a:spcPts val="209"/>
              </a:spcBef>
              <a:buSzPts val="1397"/>
              <a:buNone/>
            </a:pPr>
            <a:r>
              <a:rPr lang="en-US" sz="1050" dirty="0"/>
              <a:t>#include&lt;string.h&gt;</a:t>
            </a:r>
            <a:endParaRPr sz="1050" dirty="0"/>
          </a:p>
          <a:p>
            <a:pPr marL="0" indent="0">
              <a:lnSpc>
                <a:spcPct val="80000"/>
              </a:lnSpc>
              <a:spcBef>
                <a:spcPts val="209"/>
              </a:spcBef>
              <a:buSzPts val="1397"/>
              <a:buNone/>
            </a:pPr>
            <a:r>
              <a:rPr lang="en-IN" sz="1048" dirty="0"/>
              <a:t>int main()</a:t>
            </a:r>
            <a:endParaRPr dirty="0"/>
          </a:p>
          <a:p>
            <a:pPr marL="0" indent="0">
              <a:lnSpc>
                <a:spcPct val="80000"/>
              </a:lnSpc>
              <a:spcBef>
                <a:spcPts val="209"/>
              </a:spcBef>
              <a:buSzPts val="1397"/>
              <a:buNone/>
            </a:pPr>
            <a:r>
              <a:rPr lang="en-IN" sz="1048" dirty="0"/>
              <a:t>{</a:t>
            </a:r>
            <a:endParaRPr dirty="0"/>
          </a:p>
          <a:p>
            <a:pPr marL="0" indent="0">
              <a:lnSpc>
                <a:spcPct val="80000"/>
              </a:lnSpc>
              <a:spcBef>
                <a:spcPts val="209"/>
              </a:spcBef>
              <a:buSzPts val="1397"/>
              <a:buNone/>
            </a:pPr>
            <a:r>
              <a:rPr lang="en-IN" sz="1048" dirty="0"/>
              <a:t>	char str1[20],str2[10];</a:t>
            </a:r>
            <a:endParaRPr dirty="0"/>
          </a:p>
          <a:p>
            <a:pPr marL="0" indent="0">
              <a:lnSpc>
                <a:spcPct val="80000"/>
              </a:lnSpc>
              <a:spcBef>
                <a:spcPts val="209"/>
              </a:spcBef>
              <a:buSzPts val="1397"/>
              <a:buNone/>
            </a:pPr>
            <a:r>
              <a:rPr lang="en-IN" sz="1048" dirty="0"/>
              <a:t>	int x;</a:t>
            </a:r>
            <a:endParaRPr dirty="0"/>
          </a:p>
          <a:p>
            <a:pPr marL="0" indent="0">
              <a:lnSpc>
                <a:spcPct val="80000"/>
              </a:lnSpc>
              <a:spcBef>
                <a:spcPts val="209"/>
              </a:spcBef>
              <a:buSzPts val="1397"/>
              <a:buNone/>
            </a:pPr>
            <a:r>
              <a:rPr lang="en-IN" sz="1048" dirty="0"/>
              <a:t>	</a:t>
            </a:r>
            <a:r>
              <a:rPr lang="en-IN" sz="1048" dirty="0" err="1"/>
              <a:t>printf</a:t>
            </a:r>
            <a:r>
              <a:rPr lang="en-IN" sz="1048" dirty="0"/>
              <a:t>("\n Enter first string:");</a:t>
            </a:r>
            <a:endParaRPr dirty="0"/>
          </a:p>
          <a:p>
            <a:pPr marL="0" indent="0">
              <a:lnSpc>
                <a:spcPct val="80000"/>
              </a:lnSpc>
              <a:spcBef>
                <a:spcPts val="209"/>
              </a:spcBef>
              <a:buSzPts val="1397"/>
              <a:buNone/>
            </a:pPr>
            <a:r>
              <a:rPr lang="en-IN" sz="1048" dirty="0"/>
              <a:t>	gets(str1);</a:t>
            </a:r>
            <a:endParaRPr dirty="0"/>
          </a:p>
          <a:p>
            <a:pPr marL="0" indent="0">
              <a:lnSpc>
                <a:spcPct val="80000"/>
              </a:lnSpc>
              <a:spcBef>
                <a:spcPts val="209"/>
              </a:spcBef>
              <a:buSzPts val="1397"/>
              <a:buNone/>
            </a:pPr>
            <a:r>
              <a:rPr lang="en-IN" sz="1048" dirty="0"/>
              <a:t>	</a:t>
            </a:r>
            <a:r>
              <a:rPr lang="en-IN" sz="1048" dirty="0" err="1"/>
              <a:t>printf</a:t>
            </a:r>
            <a:r>
              <a:rPr lang="en-IN" sz="1048" dirty="0"/>
              <a:t>("\n Enter second string:");</a:t>
            </a:r>
            <a:endParaRPr dirty="0"/>
          </a:p>
          <a:p>
            <a:pPr marL="0" indent="0">
              <a:lnSpc>
                <a:spcPct val="80000"/>
              </a:lnSpc>
              <a:spcBef>
                <a:spcPts val="209"/>
              </a:spcBef>
              <a:buSzPts val="1397"/>
              <a:buNone/>
            </a:pPr>
            <a:r>
              <a:rPr lang="en-IN" sz="1048" dirty="0"/>
              <a:t>	gets(str2);</a:t>
            </a:r>
            <a:endParaRPr dirty="0"/>
          </a:p>
          <a:p>
            <a:pPr marL="0" indent="0">
              <a:lnSpc>
                <a:spcPct val="80000"/>
              </a:lnSpc>
              <a:spcBef>
                <a:spcPts val="209"/>
              </a:spcBef>
              <a:buSzPts val="1397"/>
              <a:buNone/>
            </a:pPr>
            <a:r>
              <a:rPr lang="en-IN" sz="1048" dirty="0"/>
              <a:t>	x=</a:t>
            </a:r>
            <a:r>
              <a:rPr lang="en-IN" sz="1048" dirty="0" err="1"/>
              <a:t>strcmp</a:t>
            </a:r>
            <a:r>
              <a:rPr lang="en-IN" sz="1048" dirty="0"/>
              <a:t>(str1,str2);</a:t>
            </a:r>
            <a:endParaRPr dirty="0"/>
          </a:p>
          <a:p>
            <a:pPr marL="0" indent="0">
              <a:lnSpc>
                <a:spcPct val="80000"/>
              </a:lnSpc>
              <a:spcBef>
                <a:spcPts val="209"/>
              </a:spcBef>
              <a:buSzPts val="1397"/>
              <a:buNone/>
            </a:pPr>
            <a:r>
              <a:rPr lang="en-IN" sz="1048" dirty="0"/>
              <a:t>	if(x==0)</a:t>
            </a:r>
            <a:endParaRPr dirty="0"/>
          </a:p>
          <a:p>
            <a:pPr marL="0" indent="0">
              <a:lnSpc>
                <a:spcPct val="80000"/>
              </a:lnSpc>
              <a:spcBef>
                <a:spcPts val="209"/>
              </a:spcBef>
              <a:buSzPts val="1397"/>
              <a:buNone/>
            </a:pPr>
            <a:r>
              <a:rPr lang="en-IN" sz="1048" dirty="0"/>
              <a:t>	{</a:t>
            </a:r>
            <a:endParaRPr dirty="0"/>
          </a:p>
          <a:p>
            <a:pPr marL="0" indent="0">
              <a:lnSpc>
                <a:spcPct val="80000"/>
              </a:lnSpc>
              <a:spcBef>
                <a:spcPts val="209"/>
              </a:spcBef>
              <a:buSzPts val="1397"/>
              <a:buNone/>
            </a:pPr>
            <a:r>
              <a:rPr lang="en-IN" sz="1048" dirty="0"/>
              <a:t>		</a:t>
            </a:r>
            <a:r>
              <a:rPr lang="en-IN" sz="1048" dirty="0" err="1"/>
              <a:t>printf</a:t>
            </a:r>
            <a:r>
              <a:rPr lang="en-IN" sz="1048" dirty="0"/>
              <a:t>("\n Strings are equal");</a:t>
            </a:r>
            <a:endParaRPr dirty="0"/>
          </a:p>
          <a:p>
            <a:pPr marL="0" indent="0">
              <a:lnSpc>
                <a:spcPct val="80000"/>
              </a:lnSpc>
              <a:spcBef>
                <a:spcPts val="209"/>
              </a:spcBef>
              <a:buSzPts val="1397"/>
              <a:buNone/>
            </a:pPr>
            <a:r>
              <a:rPr lang="en-IN" sz="1048" dirty="0"/>
              <a:t>	}</a:t>
            </a:r>
            <a:endParaRPr dirty="0"/>
          </a:p>
          <a:p>
            <a:pPr marL="0" indent="0">
              <a:lnSpc>
                <a:spcPct val="80000"/>
              </a:lnSpc>
              <a:spcBef>
                <a:spcPts val="209"/>
              </a:spcBef>
              <a:buSzPts val="1397"/>
              <a:buNone/>
            </a:pPr>
            <a:r>
              <a:rPr lang="en-IN" sz="1048" dirty="0"/>
              <a:t>	else if(x&gt;0)</a:t>
            </a:r>
            <a:endParaRPr dirty="0"/>
          </a:p>
          <a:p>
            <a:pPr marL="0" indent="0">
              <a:lnSpc>
                <a:spcPct val="80000"/>
              </a:lnSpc>
              <a:spcBef>
                <a:spcPts val="209"/>
              </a:spcBef>
              <a:buSzPts val="1397"/>
              <a:buNone/>
            </a:pPr>
            <a:r>
              <a:rPr lang="en-IN" sz="1048" dirty="0"/>
              <a:t>	{</a:t>
            </a:r>
            <a:endParaRPr dirty="0"/>
          </a:p>
          <a:p>
            <a:pPr marL="0" indent="0">
              <a:lnSpc>
                <a:spcPct val="80000"/>
              </a:lnSpc>
              <a:spcBef>
                <a:spcPts val="209"/>
              </a:spcBef>
              <a:buSzPts val="1397"/>
              <a:buNone/>
            </a:pPr>
            <a:r>
              <a:rPr lang="en-IN" sz="1048" dirty="0"/>
              <a:t>		</a:t>
            </a:r>
            <a:r>
              <a:rPr lang="en-IN" sz="1048" dirty="0" err="1"/>
              <a:t>printf</a:t>
            </a:r>
            <a:r>
              <a:rPr lang="en-IN" sz="1048" dirty="0"/>
              <a:t>("\n First string is greater than second string(strings are not equal)");</a:t>
            </a:r>
            <a:endParaRPr dirty="0"/>
          </a:p>
          <a:p>
            <a:pPr marL="0" indent="0">
              <a:lnSpc>
                <a:spcPct val="80000"/>
              </a:lnSpc>
              <a:spcBef>
                <a:spcPts val="209"/>
              </a:spcBef>
              <a:buSzPts val="1397"/>
              <a:buNone/>
            </a:pPr>
            <a:r>
              <a:rPr lang="en-IN" sz="1048" dirty="0"/>
              <a:t>	}</a:t>
            </a:r>
            <a:endParaRPr dirty="0"/>
          </a:p>
          <a:p>
            <a:pPr marL="0" indent="0">
              <a:lnSpc>
                <a:spcPct val="80000"/>
              </a:lnSpc>
              <a:spcBef>
                <a:spcPts val="209"/>
              </a:spcBef>
              <a:buSzPts val="1397"/>
              <a:buNone/>
            </a:pPr>
            <a:r>
              <a:rPr lang="en-IN" sz="1048" dirty="0"/>
              <a:t>	else</a:t>
            </a:r>
            <a:endParaRPr dirty="0"/>
          </a:p>
          <a:p>
            <a:pPr marL="0" indent="0">
              <a:lnSpc>
                <a:spcPct val="80000"/>
              </a:lnSpc>
              <a:spcBef>
                <a:spcPts val="209"/>
              </a:spcBef>
              <a:buSzPts val="1397"/>
              <a:buNone/>
            </a:pPr>
            <a:r>
              <a:rPr lang="en-IN" sz="1048" dirty="0"/>
              <a:t>	{</a:t>
            </a:r>
            <a:endParaRPr dirty="0"/>
          </a:p>
          <a:p>
            <a:pPr marL="0" indent="0">
              <a:lnSpc>
                <a:spcPct val="80000"/>
              </a:lnSpc>
              <a:spcBef>
                <a:spcPts val="209"/>
              </a:spcBef>
              <a:buSzPts val="1397"/>
              <a:buNone/>
            </a:pPr>
            <a:r>
              <a:rPr lang="en-IN" sz="1048" dirty="0"/>
              <a:t>		</a:t>
            </a:r>
            <a:r>
              <a:rPr lang="en-IN" sz="1048" dirty="0" err="1"/>
              <a:t>printf</a:t>
            </a:r>
            <a:r>
              <a:rPr lang="en-IN" sz="1048" dirty="0"/>
              <a:t>("\n First string is less than second string(strings are not equal)");</a:t>
            </a:r>
            <a:endParaRPr dirty="0"/>
          </a:p>
          <a:p>
            <a:pPr marL="0" indent="0">
              <a:lnSpc>
                <a:spcPct val="80000"/>
              </a:lnSpc>
              <a:spcBef>
                <a:spcPts val="209"/>
              </a:spcBef>
              <a:buSzPts val="1397"/>
              <a:buNone/>
            </a:pPr>
            <a:r>
              <a:rPr lang="en-IN" sz="1048" dirty="0"/>
              <a:t>	}</a:t>
            </a:r>
            <a:endParaRPr dirty="0"/>
          </a:p>
          <a:p>
            <a:pPr marL="0" indent="0">
              <a:lnSpc>
                <a:spcPct val="80000"/>
              </a:lnSpc>
              <a:spcBef>
                <a:spcPts val="209"/>
              </a:spcBef>
              <a:buSzPts val="1397"/>
              <a:buNone/>
            </a:pPr>
            <a:r>
              <a:rPr lang="en-IN" sz="1048" dirty="0"/>
              <a:t>	return 0;</a:t>
            </a:r>
            <a:endParaRPr dirty="0"/>
          </a:p>
          <a:p>
            <a:pPr marL="0" indent="0">
              <a:lnSpc>
                <a:spcPct val="80000"/>
              </a:lnSpc>
              <a:spcBef>
                <a:spcPts val="209"/>
              </a:spcBef>
              <a:buSzPts val="1397"/>
              <a:buNone/>
            </a:pPr>
            <a:r>
              <a:rPr lang="en-IN" sz="1048" dirty="0"/>
              <a:t>}</a:t>
            </a:r>
            <a:endParaRPr dirty="0"/>
          </a:p>
          <a:p>
            <a:pPr marL="0" indent="0">
              <a:lnSpc>
                <a:spcPct val="80000"/>
              </a:lnSpc>
              <a:spcBef>
                <a:spcPts val="137"/>
              </a:spcBef>
              <a:buSzPts val="910"/>
              <a:buNone/>
            </a:pPr>
            <a:endParaRPr sz="683" dirty="0"/>
          </a:p>
        </p:txBody>
      </p:sp>
      <p:sp>
        <p:nvSpPr>
          <p:cNvPr id="276" name="Google Shape;276;p25"/>
          <p:cNvSpPr txBox="1">
            <a:spLocks noGrp="1"/>
          </p:cNvSpPr>
          <p:nvPr>
            <p:ph type="body" idx="2"/>
          </p:nvPr>
        </p:nvSpPr>
        <p:spPr>
          <a:xfrm>
            <a:off x="4629150" y="1200150"/>
            <a:ext cx="3257550" cy="4686300"/>
          </a:xfrm>
          <a:prstGeom prst="rect">
            <a:avLst/>
          </a:prstGeom>
          <a:noFill/>
          <a:ln>
            <a:noFill/>
          </a:ln>
        </p:spPr>
        <p:txBody>
          <a:bodyPr spcFirstLastPara="1" vert="horz" wrap="square" lIns="68569" tIns="34275" rIns="68569" bIns="34275" rtlCol="0" anchor="t" anchorCtr="0">
            <a:noAutofit/>
          </a:bodyPr>
          <a:lstStyle/>
          <a:p>
            <a:pPr marL="0" indent="0">
              <a:spcBef>
                <a:spcPts val="0"/>
              </a:spcBef>
              <a:buSzPts val="1200"/>
              <a:buNone/>
            </a:pPr>
            <a:r>
              <a:rPr lang="en-IN" sz="900" dirty="0"/>
              <a:t>// </a:t>
            </a:r>
            <a:r>
              <a:rPr lang="en-IN" sz="900" dirty="0" err="1"/>
              <a:t>strncmp</a:t>
            </a:r>
            <a:endParaRPr sz="900" dirty="0"/>
          </a:p>
          <a:p>
            <a:pPr marL="0" indent="0">
              <a:spcBef>
                <a:spcPts val="180"/>
              </a:spcBef>
              <a:buSzPts val="1200"/>
              <a:buNone/>
            </a:pPr>
            <a:r>
              <a:rPr lang="en-IN" sz="900" dirty="0"/>
              <a:t>#include&lt;stdio.h&gt;</a:t>
            </a:r>
          </a:p>
          <a:p>
            <a:pPr marL="0" indent="0">
              <a:spcBef>
                <a:spcPts val="180"/>
              </a:spcBef>
              <a:buSzPts val="1200"/>
              <a:buNone/>
            </a:pPr>
            <a:r>
              <a:rPr lang="en-IN" sz="900" dirty="0"/>
              <a:t>#include&lt;string.h&gt;</a:t>
            </a:r>
            <a:endParaRPr dirty="0"/>
          </a:p>
          <a:p>
            <a:pPr marL="0" indent="0">
              <a:spcBef>
                <a:spcPts val="180"/>
              </a:spcBef>
              <a:buSzPts val="1200"/>
              <a:buNone/>
            </a:pPr>
            <a:r>
              <a:rPr lang="en-IN" sz="900" dirty="0"/>
              <a:t>int main()</a:t>
            </a:r>
            <a:endParaRPr dirty="0"/>
          </a:p>
          <a:p>
            <a:pPr marL="0" indent="0">
              <a:spcBef>
                <a:spcPts val="180"/>
              </a:spcBef>
              <a:buSzPts val="1200"/>
              <a:buNone/>
            </a:pPr>
            <a:r>
              <a:rPr lang="en-IN" sz="900" dirty="0"/>
              <a:t>{</a:t>
            </a:r>
            <a:endParaRPr dirty="0"/>
          </a:p>
          <a:p>
            <a:pPr marL="0" indent="0">
              <a:spcBef>
                <a:spcPts val="180"/>
              </a:spcBef>
              <a:buSzPts val="1200"/>
              <a:buNone/>
            </a:pPr>
            <a:r>
              <a:rPr lang="en-IN" sz="900" dirty="0"/>
              <a:t>	char str1[20],str2[10];</a:t>
            </a:r>
            <a:endParaRPr dirty="0"/>
          </a:p>
          <a:p>
            <a:pPr marL="0" indent="0">
              <a:spcBef>
                <a:spcPts val="180"/>
              </a:spcBef>
              <a:buSzPts val="1200"/>
              <a:buNone/>
            </a:pPr>
            <a:r>
              <a:rPr lang="en-IN" sz="900" dirty="0"/>
              <a:t>	int </a:t>
            </a:r>
            <a:r>
              <a:rPr lang="en-IN" sz="900" dirty="0" err="1"/>
              <a:t>x,n</a:t>
            </a:r>
            <a:r>
              <a:rPr lang="en-IN" sz="900" dirty="0"/>
              <a:t>;</a:t>
            </a:r>
            <a:endParaRPr dirty="0"/>
          </a:p>
          <a:p>
            <a:pPr marL="0" indent="0">
              <a:spcBef>
                <a:spcPts val="180"/>
              </a:spcBef>
              <a:buSzPts val="1200"/>
              <a:buNone/>
            </a:pPr>
            <a:r>
              <a:rPr lang="en-IN" sz="900" dirty="0"/>
              <a:t>	</a:t>
            </a:r>
            <a:r>
              <a:rPr lang="en-IN" sz="900" dirty="0" err="1"/>
              <a:t>printf</a:t>
            </a:r>
            <a:r>
              <a:rPr lang="en-IN" sz="900" dirty="0"/>
              <a:t>("\n Enter first string:");</a:t>
            </a:r>
            <a:endParaRPr dirty="0"/>
          </a:p>
          <a:p>
            <a:pPr marL="0" indent="0">
              <a:spcBef>
                <a:spcPts val="180"/>
              </a:spcBef>
              <a:buSzPts val="1200"/>
              <a:buNone/>
            </a:pPr>
            <a:r>
              <a:rPr lang="en-IN" sz="900" dirty="0"/>
              <a:t>	gets(str1);</a:t>
            </a:r>
            <a:endParaRPr dirty="0"/>
          </a:p>
          <a:p>
            <a:pPr marL="0" indent="0">
              <a:spcBef>
                <a:spcPts val="180"/>
              </a:spcBef>
              <a:buSzPts val="1200"/>
              <a:buNone/>
            </a:pPr>
            <a:r>
              <a:rPr lang="en-IN" sz="900" dirty="0"/>
              <a:t>	</a:t>
            </a:r>
            <a:r>
              <a:rPr lang="en-IN" sz="900" dirty="0" err="1"/>
              <a:t>printf</a:t>
            </a:r>
            <a:r>
              <a:rPr lang="en-IN" sz="900" dirty="0"/>
              <a:t>("\n Enter second string:");</a:t>
            </a:r>
            <a:endParaRPr dirty="0"/>
          </a:p>
          <a:p>
            <a:pPr marL="0" indent="0">
              <a:spcBef>
                <a:spcPts val="180"/>
              </a:spcBef>
              <a:buSzPts val="1200"/>
              <a:buNone/>
            </a:pPr>
            <a:r>
              <a:rPr lang="en-IN" sz="900" dirty="0"/>
              <a:t>	gets(str2);</a:t>
            </a:r>
            <a:endParaRPr dirty="0"/>
          </a:p>
          <a:p>
            <a:pPr marL="0" indent="0">
              <a:spcBef>
                <a:spcPts val="180"/>
              </a:spcBef>
              <a:buSzPts val="1200"/>
              <a:buNone/>
            </a:pPr>
            <a:r>
              <a:rPr lang="en-IN" sz="900" dirty="0"/>
              <a:t>	</a:t>
            </a:r>
            <a:r>
              <a:rPr lang="en-IN" sz="900" dirty="0" err="1"/>
              <a:t>printf</a:t>
            </a:r>
            <a:r>
              <a:rPr lang="en-IN" sz="900" dirty="0"/>
              <a:t>("\n Enter no. of characters to compare:");</a:t>
            </a:r>
            <a:endParaRPr dirty="0"/>
          </a:p>
          <a:p>
            <a:pPr marL="0" indent="0">
              <a:spcBef>
                <a:spcPts val="180"/>
              </a:spcBef>
              <a:buSzPts val="1200"/>
              <a:buNone/>
            </a:pPr>
            <a:r>
              <a:rPr lang="en-IN" sz="900" dirty="0"/>
              <a:t>	</a:t>
            </a:r>
            <a:r>
              <a:rPr lang="en-IN" sz="900" dirty="0" err="1"/>
              <a:t>scanf</a:t>
            </a:r>
            <a:r>
              <a:rPr lang="en-IN" sz="900" dirty="0"/>
              <a:t>("%</a:t>
            </a:r>
            <a:r>
              <a:rPr lang="en-IN" sz="900" dirty="0" err="1"/>
              <a:t>d",&amp;n</a:t>
            </a:r>
            <a:r>
              <a:rPr lang="en-IN" sz="900" dirty="0"/>
              <a:t>);</a:t>
            </a:r>
            <a:endParaRPr dirty="0"/>
          </a:p>
          <a:p>
            <a:pPr marL="0" indent="0">
              <a:spcBef>
                <a:spcPts val="180"/>
              </a:spcBef>
              <a:buSzPts val="1200"/>
              <a:buNone/>
            </a:pPr>
            <a:r>
              <a:rPr lang="en-IN" sz="900" dirty="0"/>
              <a:t>	x=</a:t>
            </a:r>
            <a:r>
              <a:rPr lang="en-IN" sz="900" dirty="0" err="1"/>
              <a:t>strncmp</a:t>
            </a:r>
            <a:r>
              <a:rPr lang="en-IN" sz="900" dirty="0"/>
              <a:t>(str1,str2,n);</a:t>
            </a:r>
            <a:endParaRPr dirty="0"/>
          </a:p>
          <a:p>
            <a:pPr marL="0" indent="0">
              <a:spcBef>
                <a:spcPts val="180"/>
              </a:spcBef>
              <a:buSzPts val="1200"/>
              <a:buNone/>
            </a:pPr>
            <a:r>
              <a:rPr lang="en-IN" sz="900" dirty="0"/>
              <a:t>	if(x==0)</a:t>
            </a:r>
            <a:endParaRPr dirty="0"/>
          </a:p>
          <a:p>
            <a:pPr marL="0" indent="0">
              <a:spcBef>
                <a:spcPts val="180"/>
              </a:spcBef>
              <a:buSzPts val="1200"/>
              <a:buNone/>
            </a:pPr>
            <a:r>
              <a:rPr lang="en-IN" sz="900" dirty="0"/>
              <a:t>	{</a:t>
            </a:r>
            <a:endParaRPr dirty="0"/>
          </a:p>
          <a:p>
            <a:pPr marL="0" indent="0">
              <a:spcBef>
                <a:spcPts val="180"/>
              </a:spcBef>
              <a:buSzPts val="1200"/>
              <a:buNone/>
            </a:pPr>
            <a:r>
              <a:rPr lang="en-IN" sz="900" dirty="0"/>
              <a:t>		</a:t>
            </a:r>
            <a:r>
              <a:rPr lang="en-IN" sz="900" dirty="0" err="1"/>
              <a:t>printf</a:t>
            </a:r>
            <a:r>
              <a:rPr lang="en-IN" sz="900" dirty="0"/>
              <a:t>("\n Strings are equal");</a:t>
            </a:r>
            <a:endParaRPr dirty="0"/>
          </a:p>
          <a:p>
            <a:pPr marL="0" indent="0">
              <a:spcBef>
                <a:spcPts val="180"/>
              </a:spcBef>
              <a:buSzPts val="1200"/>
              <a:buNone/>
            </a:pPr>
            <a:r>
              <a:rPr lang="en-IN" sz="900" dirty="0"/>
              <a:t>	}</a:t>
            </a:r>
            <a:endParaRPr dirty="0"/>
          </a:p>
          <a:p>
            <a:pPr marL="0" indent="0">
              <a:spcBef>
                <a:spcPts val="180"/>
              </a:spcBef>
              <a:buSzPts val="1200"/>
              <a:buNone/>
            </a:pPr>
            <a:r>
              <a:rPr lang="en-IN" sz="900" dirty="0"/>
              <a:t>	else if(x&gt;0)</a:t>
            </a:r>
            <a:endParaRPr dirty="0"/>
          </a:p>
          <a:p>
            <a:pPr marL="0" indent="0">
              <a:spcBef>
                <a:spcPts val="180"/>
              </a:spcBef>
              <a:buSzPts val="1200"/>
              <a:buNone/>
            </a:pPr>
            <a:r>
              <a:rPr lang="en-IN" sz="900" dirty="0"/>
              <a:t>	{</a:t>
            </a:r>
            <a:endParaRPr dirty="0"/>
          </a:p>
          <a:p>
            <a:pPr marL="0" indent="0">
              <a:spcBef>
                <a:spcPts val="180"/>
              </a:spcBef>
              <a:buSzPts val="1200"/>
              <a:buNone/>
            </a:pPr>
            <a:r>
              <a:rPr lang="en-IN" sz="900" dirty="0"/>
              <a:t>		</a:t>
            </a:r>
            <a:r>
              <a:rPr lang="en-IN" sz="900" dirty="0" err="1"/>
              <a:t>printf</a:t>
            </a:r>
            <a:r>
              <a:rPr lang="en-IN" sz="900" dirty="0"/>
              <a:t>("\n First string is greater than second string(strings are not equal)");</a:t>
            </a:r>
            <a:endParaRPr dirty="0"/>
          </a:p>
          <a:p>
            <a:pPr marL="0" indent="0">
              <a:spcBef>
                <a:spcPts val="180"/>
              </a:spcBef>
              <a:buSzPts val="1200"/>
              <a:buNone/>
            </a:pPr>
            <a:r>
              <a:rPr lang="en-IN" sz="900" dirty="0"/>
              <a:t>	}</a:t>
            </a:r>
            <a:endParaRPr dirty="0"/>
          </a:p>
          <a:p>
            <a:pPr marL="0" indent="0">
              <a:spcBef>
                <a:spcPts val="180"/>
              </a:spcBef>
              <a:buSzPts val="1200"/>
              <a:buNone/>
            </a:pPr>
            <a:r>
              <a:rPr lang="en-IN" sz="900" dirty="0"/>
              <a:t>	else</a:t>
            </a:r>
            <a:endParaRPr dirty="0"/>
          </a:p>
          <a:p>
            <a:pPr marL="0" indent="0">
              <a:spcBef>
                <a:spcPts val="180"/>
              </a:spcBef>
              <a:buSzPts val="1200"/>
              <a:buNone/>
            </a:pPr>
            <a:r>
              <a:rPr lang="en-IN" sz="900" dirty="0"/>
              <a:t>	{</a:t>
            </a:r>
            <a:endParaRPr dirty="0"/>
          </a:p>
          <a:p>
            <a:pPr marL="0" indent="0">
              <a:spcBef>
                <a:spcPts val="180"/>
              </a:spcBef>
              <a:buSzPts val="1200"/>
              <a:buNone/>
            </a:pPr>
            <a:r>
              <a:rPr lang="en-IN" sz="900" dirty="0"/>
              <a:t>		</a:t>
            </a:r>
            <a:r>
              <a:rPr lang="en-IN" sz="900" dirty="0" err="1"/>
              <a:t>printf</a:t>
            </a:r>
            <a:r>
              <a:rPr lang="en-IN" sz="900" dirty="0"/>
              <a:t>("\n First string is less than second string(strings are not equal)");</a:t>
            </a:r>
            <a:endParaRPr dirty="0"/>
          </a:p>
          <a:p>
            <a:pPr marL="0" indent="0">
              <a:spcBef>
                <a:spcPts val="180"/>
              </a:spcBef>
              <a:buSzPts val="1200"/>
              <a:buNone/>
            </a:pPr>
            <a:r>
              <a:rPr lang="en-IN" sz="900" dirty="0"/>
              <a:t>	}</a:t>
            </a:r>
            <a:endParaRPr dirty="0"/>
          </a:p>
          <a:p>
            <a:pPr marL="0" indent="0">
              <a:spcBef>
                <a:spcPts val="180"/>
              </a:spcBef>
              <a:buSzPts val="1200"/>
              <a:buNone/>
            </a:pPr>
            <a:r>
              <a:rPr lang="en-IN" sz="900" dirty="0"/>
              <a:t>	return 0;</a:t>
            </a:r>
            <a:endParaRPr dirty="0"/>
          </a:p>
          <a:p>
            <a:pPr marL="0" indent="0">
              <a:spcBef>
                <a:spcPts val="180"/>
              </a:spcBef>
              <a:buSzPts val="1200"/>
              <a:buNone/>
            </a:pPr>
            <a:r>
              <a:rPr lang="en-IN" sz="900" dirty="0"/>
              <a:t>}</a:t>
            </a:r>
            <a:endParaRPr dirty="0"/>
          </a:p>
          <a:p>
            <a:pPr marL="0" indent="0">
              <a:spcBef>
                <a:spcPts val="180"/>
              </a:spcBef>
              <a:buSzPts val="1200"/>
              <a:buNone/>
            </a:pPr>
            <a:endParaRPr sz="900" dirty="0"/>
          </a:p>
        </p:txBody>
      </p:sp>
    </p:spTree>
    <p:extLst>
      <p:ext uri="{BB962C8B-B14F-4D97-AF65-F5344CB8AC3E}">
        <p14:creationId xmlns:p14="http://schemas.microsoft.com/office/powerpoint/2010/main" val="362417012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148118" y="571500"/>
            <a:ext cx="6172200" cy="857250"/>
          </a:xfrm>
          <a:prstGeom prst="rect">
            <a:avLst/>
          </a:prstGeom>
          <a:noFill/>
          <a:ln>
            <a:noFill/>
          </a:ln>
        </p:spPr>
        <p:txBody>
          <a:bodyPr spcFirstLastPara="1" vert="horz" wrap="square" lIns="68569" tIns="34275" rIns="68569" bIns="34275" rtlCol="0" anchor="ctr" anchorCtr="0">
            <a:normAutofit/>
          </a:bodyPr>
          <a:lstStyle/>
          <a:p>
            <a:pPr>
              <a:buSzPts val="2400"/>
            </a:pPr>
            <a:r>
              <a:rPr lang="en-IN" sz="1800"/>
              <a:t>stricmp()[Ignore case], stricmp will ignore the case</a:t>
            </a:r>
            <a:endParaRPr sz="1800"/>
          </a:p>
        </p:txBody>
      </p:sp>
      <p:sp>
        <p:nvSpPr>
          <p:cNvPr id="282" name="Google Shape;282;p26"/>
          <p:cNvSpPr txBox="1">
            <a:spLocks noGrp="1"/>
          </p:cNvSpPr>
          <p:nvPr>
            <p:ph type="body" idx="1"/>
          </p:nvPr>
        </p:nvSpPr>
        <p:spPr>
          <a:xfrm>
            <a:off x="1485900" y="1428750"/>
            <a:ext cx="6172200" cy="4286250"/>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400"/>
              <a:buNone/>
            </a:pPr>
            <a:r>
              <a:rPr lang="en-IN" sz="1050"/>
              <a:t>#include&lt;stdio.h&gt;</a:t>
            </a:r>
            <a:endParaRPr/>
          </a:p>
          <a:p>
            <a:pPr marL="0" indent="0">
              <a:lnSpc>
                <a:spcPct val="80000"/>
              </a:lnSpc>
              <a:spcBef>
                <a:spcPts val="210"/>
              </a:spcBef>
              <a:buSzPts val="1400"/>
              <a:buNone/>
            </a:pPr>
            <a:r>
              <a:rPr lang="en-IN" sz="1050"/>
              <a:t>int main()</a:t>
            </a:r>
            <a:endParaRPr/>
          </a:p>
          <a:p>
            <a:pPr marL="0" indent="0">
              <a:lnSpc>
                <a:spcPct val="80000"/>
              </a:lnSpc>
              <a:spcBef>
                <a:spcPts val="210"/>
              </a:spcBef>
              <a:buSzPts val="1400"/>
              <a:buNone/>
            </a:pPr>
            <a:r>
              <a:rPr lang="en-IN" sz="1050"/>
              <a:t>{</a:t>
            </a:r>
            <a:endParaRPr/>
          </a:p>
          <a:p>
            <a:pPr marL="0" indent="0">
              <a:lnSpc>
                <a:spcPct val="80000"/>
              </a:lnSpc>
              <a:spcBef>
                <a:spcPts val="210"/>
              </a:spcBef>
              <a:buSzPts val="1400"/>
              <a:buNone/>
            </a:pPr>
            <a:r>
              <a:rPr lang="en-IN" sz="1050"/>
              <a:t>	char str1[20],str2[10];</a:t>
            </a:r>
            <a:endParaRPr/>
          </a:p>
          <a:p>
            <a:pPr marL="0" indent="0">
              <a:lnSpc>
                <a:spcPct val="80000"/>
              </a:lnSpc>
              <a:spcBef>
                <a:spcPts val="210"/>
              </a:spcBef>
              <a:buSzPts val="1400"/>
              <a:buNone/>
            </a:pPr>
            <a:r>
              <a:rPr lang="en-IN" sz="1050"/>
              <a:t>	int x;</a:t>
            </a:r>
            <a:endParaRPr/>
          </a:p>
          <a:p>
            <a:pPr marL="0" indent="0">
              <a:lnSpc>
                <a:spcPct val="80000"/>
              </a:lnSpc>
              <a:spcBef>
                <a:spcPts val="210"/>
              </a:spcBef>
              <a:buSzPts val="1400"/>
              <a:buNone/>
            </a:pPr>
            <a:r>
              <a:rPr lang="en-IN" sz="1050"/>
              <a:t>	printf("\n Enter first string:");</a:t>
            </a:r>
            <a:endParaRPr/>
          </a:p>
          <a:p>
            <a:pPr marL="0" indent="0">
              <a:lnSpc>
                <a:spcPct val="80000"/>
              </a:lnSpc>
              <a:spcBef>
                <a:spcPts val="210"/>
              </a:spcBef>
              <a:buSzPts val="1400"/>
              <a:buNone/>
            </a:pPr>
            <a:r>
              <a:rPr lang="en-IN" sz="1050"/>
              <a:t>	gets(str1);</a:t>
            </a:r>
            <a:endParaRPr/>
          </a:p>
          <a:p>
            <a:pPr marL="0" indent="0">
              <a:lnSpc>
                <a:spcPct val="80000"/>
              </a:lnSpc>
              <a:spcBef>
                <a:spcPts val="210"/>
              </a:spcBef>
              <a:buSzPts val="1400"/>
              <a:buNone/>
            </a:pPr>
            <a:r>
              <a:rPr lang="en-IN" sz="1050"/>
              <a:t>	printf("\n Enter second string:");</a:t>
            </a:r>
            <a:endParaRPr/>
          </a:p>
          <a:p>
            <a:pPr marL="0" indent="0">
              <a:lnSpc>
                <a:spcPct val="80000"/>
              </a:lnSpc>
              <a:spcBef>
                <a:spcPts val="210"/>
              </a:spcBef>
              <a:buSzPts val="1400"/>
              <a:buNone/>
            </a:pPr>
            <a:r>
              <a:rPr lang="en-IN" sz="1050"/>
              <a:t>	gets(str2);</a:t>
            </a:r>
            <a:endParaRPr/>
          </a:p>
          <a:p>
            <a:pPr marL="0" indent="0">
              <a:lnSpc>
                <a:spcPct val="80000"/>
              </a:lnSpc>
              <a:spcBef>
                <a:spcPts val="210"/>
              </a:spcBef>
              <a:buSzPts val="1400"/>
              <a:buNone/>
            </a:pPr>
            <a:r>
              <a:rPr lang="en-IN" sz="1050"/>
              <a:t>	x=stricmp(str1,str2);</a:t>
            </a:r>
            <a:endParaRPr/>
          </a:p>
          <a:p>
            <a:pPr marL="0" indent="0">
              <a:lnSpc>
                <a:spcPct val="80000"/>
              </a:lnSpc>
              <a:spcBef>
                <a:spcPts val="210"/>
              </a:spcBef>
              <a:buSzPts val="1400"/>
              <a:buNone/>
            </a:pPr>
            <a:r>
              <a:rPr lang="en-IN" sz="1050"/>
              <a:t>	if(x==0)</a:t>
            </a:r>
            <a:endParaRPr/>
          </a:p>
          <a:p>
            <a:pPr marL="0" indent="0">
              <a:lnSpc>
                <a:spcPct val="80000"/>
              </a:lnSpc>
              <a:spcBef>
                <a:spcPts val="210"/>
              </a:spcBef>
              <a:buSzPts val="1400"/>
              <a:buNone/>
            </a:pPr>
            <a:r>
              <a:rPr lang="en-IN" sz="1050"/>
              <a:t>	{</a:t>
            </a:r>
            <a:endParaRPr/>
          </a:p>
          <a:p>
            <a:pPr marL="0" indent="0">
              <a:lnSpc>
                <a:spcPct val="80000"/>
              </a:lnSpc>
              <a:spcBef>
                <a:spcPts val="210"/>
              </a:spcBef>
              <a:buSzPts val="1400"/>
              <a:buNone/>
            </a:pPr>
            <a:r>
              <a:rPr lang="en-IN" sz="1050"/>
              <a:t>		printf("\n Strings are equal");</a:t>
            </a:r>
            <a:endParaRPr/>
          </a:p>
          <a:p>
            <a:pPr marL="0" indent="0">
              <a:lnSpc>
                <a:spcPct val="80000"/>
              </a:lnSpc>
              <a:spcBef>
                <a:spcPts val="210"/>
              </a:spcBef>
              <a:buSzPts val="1400"/>
              <a:buNone/>
            </a:pPr>
            <a:r>
              <a:rPr lang="en-IN" sz="1050"/>
              <a:t>	}</a:t>
            </a:r>
            <a:endParaRPr/>
          </a:p>
          <a:p>
            <a:pPr marL="0" indent="0">
              <a:lnSpc>
                <a:spcPct val="80000"/>
              </a:lnSpc>
              <a:spcBef>
                <a:spcPts val="210"/>
              </a:spcBef>
              <a:buSzPts val="1400"/>
              <a:buNone/>
            </a:pPr>
            <a:r>
              <a:rPr lang="en-IN" sz="1050"/>
              <a:t>	else if(x&gt;0)</a:t>
            </a:r>
            <a:endParaRPr/>
          </a:p>
          <a:p>
            <a:pPr marL="0" indent="0">
              <a:lnSpc>
                <a:spcPct val="80000"/>
              </a:lnSpc>
              <a:spcBef>
                <a:spcPts val="210"/>
              </a:spcBef>
              <a:buSzPts val="1400"/>
              <a:buNone/>
            </a:pPr>
            <a:r>
              <a:rPr lang="en-IN" sz="1050"/>
              <a:t>	{</a:t>
            </a:r>
            <a:endParaRPr/>
          </a:p>
          <a:p>
            <a:pPr marL="0" indent="0">
              <a:lnSpc>
                <a:spcPct val="80000"/>
              </a:lnSpc>
              <a:spcBef>
                <a:spcPts val="210"/>
              </a:spcBef>
              <a:buSzPts val="1400"/>
              <a:buNone/>
            </a:pPr>
            <a:r>
              <a:rPr lang="en-IN" sz="1050"/>
              <a:t>		printf("\n First string is greater than second string(strings are not equal)");</a:t>
            </a:r>
            <a:endParaRPr/>
          </a:p>
          <a:p>
            <a:pPr marL="0" indent="0">
              <a:lnSpc>
                <a:spcPct val="80000"/>
              </a:lnSpc>
              <a:spcBef>
                <a:spcPts val="210"/>
              </a:spcBef>
              <a:buSzPts val="1400"/>
              <a:buNone/>
            </a:pPr>
            <a:r>
              <a:rPr lang="en-IN" sz="1050"/>
              <a:t>	}</a:t>
            </a:r>
            <a:endParaRPr/>
          </a:p>
          <a:p>
            <a:pPr marL="0" indent="0">
              <a:lnSpc>
                <a:spcPct val="80000"/>
              </a:lnSpc>
              <a:spcBef>
                <a:spcPts val="210"/>
              </a:spcBef>
              <a:buSzPts val="1400"/>
              <a:buNone/>
            </a:pPr>
            <a:r>
              <a:rPr lang="en-IN" sz="1050"/>
              <a:t>	else</a:t>
            </a:r>
            <a:endParaRPr/>
          </a:p>
          <a:p>
            <a:pPr marL="0" indent="0">
              <a:lnSpc>
                <a:spcPct val="80000"/>
              </a:lnSpc>
              <a:spcBef>
                <a:spcPts val="210"/>
              </a:spcBef>
              <a:buSzPts val="1400"/>
              <a:buNone/>
            </a:pPr>
            <a:r>
              <a:rPr lang="en-IN" sz="1050"/>
              <a:t>	{</a:t>
            </a:r>
            <a:endParaRPr/>
          </a:p>
          <a:p>
            <a:pPr marL="0" indent="0">
              <a:lnSpc>
                <a:spcPct val="80000"/>
              </a:lnSpc>
              <a:spcBef>
                <a:spcPts val="210"/>
              </a:spcBef>
              <a:buSzPts val="1400"/>
              <a:buNone/>
            </a:pPr>
            <a:r>
              <a:rPr lang="en-IN" sz="1050"/>
              <a:t>		printf("\n First string is less than second string(strings are not equal)");</a:t>
            </a:r>
            <a:endParaRPr/>
          </a:p>
          <a:p>
            <a:pPr marL="0" indent="0">
              <a:lnSpc>
                <a:spcPct val="80000"/>
              </a:lnSpc>
              <a:spcBef>
                <a:spcPts val="210"/>
              </a:spcBef>
              <a:buSzPts val="1400"/>
              <a:buNone/>
            </a:pPr>
            <a:r>
              <a:rPr lang="en-IN" sz="1050"/>
              <a:t>	}</a:t>
            </a:r>
            <a:endParaRPr/>
          </a:p>
          <a:p>
            <a:pPr marL="0" indent="0">
              <a:lnSpc>
                <a:spcPct val="80000"/>
              </a:lnSpc>
              <a:spcBef>
                <a:spcPts val="210"/>
              </a:spcBef>
              <a:buSzPts val="1400"/>
              <a:buNone/>
            </a:pPr>
            <a:r>
              <a:rPr lang="en-IN" sz="1050"/>
              <a:t>	return 0;</a:t>
            </a:r>
            <a:endParaRPr/>
          </a:p>
          <a:p>
            <a:pPr marL="0" indent="0">
              <a:lnSpc>
                <a:spcPct val="80000"/>
              </a:lnSpc>
              <a:spcBef>
                <a:spcPts val="210"/>
              </a:spcBef>
              <a:buSzPts val="1400"/>
              <a:buNone/>
            </a:pPr>
            <a:r>
              <a:rPr lang="en-IN" sz="1050"/>
              <a:t>}</a:t>
            </a:r>
            <a:endParaRPr/>
          </a:p>
          <a:p>
            <a:pPr marL="0" indent="0">
              <a:lnSpc>
                <a:spcPct val="80000"/>
              </a:lnSpc>
              <a:spcBef>
                <a:spcPts val="210"/>
              </a:spcBef>
              <a:buSzPts val="1400"/>
              <a:buNone/>
            </a:pPr>
            <a:r>
              <a:rPr lang="en-IN" sz="1050"/>
              <a:t>//consider str1(HELLO) and str2(hello) and if we apply stricmp on these strings, then 0 will be returned, as strings are equal</a:t>
            </a:r>
            <a:endParaRPr sz="1050"/>
          </a:p>
          <a:p>
            <a:pPr marL="257175" indent="-196215">
              <a:lnSpc>
                <a:spcPct val="80000"/>
              </a:lnSpc>
              <a:spcBef>
                <a:spcPts val="192"/>
              </a:spcBef>
              <a:buSzPts val="1280"/>
              <a:buNone/>
            </a:pPr>
            <a:endParaRPr sz="960"/>
          </a:p>
        </p:txBody>
      </p:sp>
    </p:spTree>
    <p:extLst>
      <p:ext uri="{BB962C8B-B14F-4D97-AF65-F5344CB8AC3E}">
        <p14:creationId xmlns:p14="http://schemas.microsoft.com/office/powerpoint/2010/main" val="3228966232"/>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fontScale="90000"/>
          </a:bodyPr>
          <a:lstStyle/>
          <a:p>
            <a:pPr>
              <a:buSzPts val="4400"/>
            </a:pPr>
            <a:r>
              <a:rPr lang="en-IN"/>
              <a:t>Determining the length of string</a:t>
            </a:r>
            <a:endParaRPr/>
          </a:p>
        </p:txBody>
      </p:sp>
      <p:sp>
        <p:nvSpPr>
          <p:cNvPr id="288" name="Google Shape;288;p27"/>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fontScale="92500" lnSpcReduction="20000"/>
          </a:bodyPr>
          <a:lstStyle/>
          <a:p>
            <a:pPr marL="257175" indent="-257175">
              <a:spcBef>
                <a:spcPts val="0"/>
              </a:spcBef>
              <a:buNone/>
            </a:pPr>
            <a:r>
              <a:rPr lang="en-IN"/>
              <a:t>strlen() </a:t>
            </a:r>
            <a:endParaRPr/>
          </a:p>
          <a:p>
            <a:pPr marL="257175" indent="-257175">
              <a:spcBef>
                <a:spcPts val="480"/>
              </a:spcBef>
            </a:pPr>
            <a:r>
              <a:rPr lang="en-IN" b="1" i="1"/>
              <a:t>Function </a:t>
            </a:r>
            <a:r>
              <a:rPr lang="en-IN">
                <a:latin typeface="Droid Sans Mono"/>
                <a:ea typeface="Droid Sans Mono"/>
                <a:cs typeface="Droid Sans Mono"/>
                <a:sym typeface="Droid Sans Mono"/>
              </a:rPr>
              <a:t>strlen</a:t>
            </a:r>
            <a:r>
              <a:rPr lang="en-IN">
                <a:solidFill>
                  <a:schemeClr val="dk1"/>
                </a:solidFill>
                <a:latin typeface="Droid Sans Mono"/>
                <a:ea typeface="Droid Sans Mono"/>
                <a:cs typeface="Droid Sans Mono"/>
                <a:sym typeface="Droid Sans Mono"/>
              </a:rPr>
              <a:t> </a:t>
            </a:r>
            <a:r>
              <a:rPr lang="en-IN"/>
              <a:t>in</a:t>
            </a:r>
            <a:r>
              <a:rPr lang="en-IN">
                <a:solidFill>
                  <a:schemeClr val="dk1"/>
                </a:solidFill>
                <a:latin typeface="Droid Sans Mono"/>
                <a:ea typeface="Droid Sans Mono"/>
                <a:cs typeface="Droid Sans Mono"/>
                <a:sym typeface="Droid Sans Mono"/>
              </a:rPr>
              <a:t> #include&lt;string.h&gt;</a:t>
            </a:r>
            <a:endParaRPr/>
          </a:p>
          <a:p>
            <a:pPr marL="257175" indent="-257175">
              <a:spcBef>
                <a:spcPts val="480"/>
              </a:spcBef>
            </a:pPr>
            <a:r>
              <a:rPr lang="en-IN"/>
              <a:t>Function </a:t>
            </a:r>
            <a:r>
              <a:rPr lang="en-IN" b="1"/>
              <a:t>strlen()  </a:t>
            </a:r>
            <a:r>
              <a:rPr lang="en-IN"/>
              <a:t>takes a </a:t>
            </a:r>
            <a:r>
              <a:rPr lang="en-IN" b="1"/>
              <a:t>string</a:t>
            </a:r>
            <a:r>
              <a:rPr lang="en-IN"/>
              <a:t> as an argument and returns the</a:t>
            </a:r>
            <a:r>
              <a:rPr lang="en-IN" b="1"/>
              <a:t> number </a:t>
            </a:r>
            <a:r>
              <a:rPr lang="en-IN"/>
              <a:t>of characters in the string</a:t>
            </a:r>
            <a:endParaRPr/>
          </a:p>
          <a:p>
            <a:pPr marL="557213" lvl="1" indent="-214313">
              <a:spcBef>
                <a:spcPts val="420"/>
              </a:spcBef>
            </a:pPr>
            <a:r>
              <a:rPr lang="en-IN"/>
              <a:t>the terminating null character is not included in the length</a:t>
            </a:r>
            <a:endParaRPr/>
          </a:p>
        </p:txBody>
      </p:sp>
    </p:spTree>
    <p:extLst>
      <p:ext uri="{BB962C8B-B14F-4D97-AF65-F5344CB8AC3E}">
        <p14:creationId xmlns:p14="http://schemas.microsoft.com/office/powerpoint/2010/main" val="180054785"/>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Example</a:t>
            </a:r>
            <a:endParaRPr/>
          </a:p>
        </p:txBody>
      </p:sp>
      <p:sp>
        <p:nvSpPr>
          <p:cNvPr id="294" name="Google Shape;294;p28"/>
          <p:cNvSpPr txBox="1">
            <a:spLocks noGrp="1"/>
          </p:cNvSpPr>
          <p:nvPr>
            <p:ph type="body" idx="1"/>
          </p:nvPr>
        </p:nvSpPr>
        <p:spPr>
          <a:xfrm>
            <a:off x="1485900" y="2057401"/>
            <a:ext cx="6286500" cy="3394472"/>
          </a:xfrm>
          <a:prstGeom prst="rect">
            <a:avLst/>
          </a:prstGeom>
          <a:noFill/>
          <a:ln>
            <a:noFill/>
          </a:ln>
        </p:spPr>
        <p:txBody>
          <a:bodyPr spcFirstLastPara="1" vert="horz" wrap="square" lIns="68569" tIns="34275" rIns="68569" bIns="34275" rtlCol="0" anchor="t" anchorCtr="0">
            <a:normAutofit/>
          </a:bodyPr>
          <a:lstStyle/>
          <a:p>
            <a:pPr marL="0" indent="0">
              <a:spcBef>
                <a:spcPts val="0"/>
              </a:spcBef>
              <a:buSzPts val="2600"/>
              <a:buNone/>
            </a:pPr>
            <a:r>
              <a:rPr lang="en-IN" sz="1950"/>
              <a:t>#include&lt;stdio.h&gt;</a:t>
            </a:r>
            <a:endParaRPr/>
          </a:p>
          <a:p>
            <a:pPr marL="0" indent="0">
              <a:spcBef>
                <a:spcPts val="390"/>
              </a:spcBef>
              <a:buSzPts val="2600"/>
              <a:buNone/>
            </a:pPr>
            <a:r>
              <a:rPr lang="en-IN" sz="1950"/>
              <a:t>#include&lt;string.h&gt;</a:t>
            </a:r>
            <a:endParaRPr/>
          </a:p>
          <a:p>
            <a:pPr marL="0" indent="0">
              <a:spcBef>
                <a:spcPts val="390"/>
              </a:spcBef>
              <a:buSzPts val="2600"/>
              <a:buNone/>
            </a:pPr>
            <a:r>
              <a:rPr lang="en-IN" sz="1950"/>
              <a:t>int main()</a:t>
            </a:r>
            <a:endParaRPr/>
          </a:p>
          <a:p>
            <a:pPr marL="0" indent="0">
              <a:spcBef>
                <a:spcPts val="390"/>
              </a:spcBef>
              <a:buSzPts val="2600"/>
              <a:buNone/>
            </a:pPr>
            <a:r>
              <a:rPr lang="en-IN" sz="1950"/>
              <a:t>{</a:t>
            </a:r>
            <a:endParaRPr/>
          </a:p>
          <a:p>
            <a:pPr marL="0" indent="0">
              <a:spcBef>
                <a:spcPts val="390"/>
              </a:spcBef>
              <a:buSzPts val="2600"/>
              <a:buNone/>
            </a:pPr>
            <a:r>
              <a:rPr lang="en-IN" sz="1950"/>
              <a:t>char str[]="Hello";</a:t>
            </a:r>
            <a:endParaRPr/>
          </a:p>
          <a:p>
            <a:pPr marL="0" indent="0">
              <a:spcBef>
                <a:spcPts val="390"/>
              </a:spcBef>
              <a:buSzPts val="2600"/>
              <a:buNone/>
            </a:pPr>
            <a:r>
              <a:rPr lang="en-IN" sz="1950"/>
              <a:t>printf("\n Length of the given string is:%d",strlen(str));</a:t>
            </a:r>
            <a:endParaRPr/>
          </a:p>
          <a:p>
            <a:pPr marL="0" indent="0">
              <a:spcBef>
                <a:spcPts val="390"/>
              </a:spcBef>
              <a:buSzPts val="2600"/>
              <a:buNone/>
            </a:pPr>
            <a:r>
              <a:rPr lang="en-IN" sz="1950"/>
              <a:t>return 0;</a:t>
            </a:r>
            <a:endParaRPr/>
          </a:p>
          <a:p>
            <a:pPr marL="0" indent="0">
              <a:spcBef>
                <a:spcPts val="390"/>
              </a:spcBef>
              <a:buSzPts val="2600"/>
              <a:buNone/>
            </a:pPr>
            <a:r>
              <a:rPr lang="en-IN" sz="1950"/>
              <a:t>}</a:t>
            </a:r>
            <a:endParaRPr/>
          </a:p>
          <a:p>
            <a:pPr marL="257175" indent="-104775">
              <a:spcBef>
                <a:spcPts val="480"/>
              </a:spcBef>
              <a:buNone/>
            </a:pPr>
            <a:endParaRPr/>
          </a:p>
        </p:txBody>
      </p:sp>
    </p:spTree>
    <p:extLst>
      <p:ext uri="{BB962C8B-B14F-4D97-AF65-F5344CB8AC3E}">
        <p14:creationId xmlns:p14="http://schemas.microsoft.com/office/powerpoint/2010/main" val="2790733018"/>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strrev()-Example</a:t>
            </a:r>
            <a:endParaRPr/>
          </a:p>
        </p:txBody>
      </p:sp>
      <p:sp>
        <p:nvSpPr>
          <p:cNvPr id="300" name="Google Shape;300;p29"/>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fontScale="85000" lnSpcReduction="20000"/>
          </a:bodyPr>
          <a:lstStyle/>
          <a:p>
            <a:pPr marL="0" indent="0">
              <a:spcBef>
                <a:spcPts val="0"/>
              </a:spcBef>
              <a:buNone/>
            </a:pPr>
            <a:r>
              <a:rPr lang="en-IN"/>
              <a:t>#include&lt;stdio.h&gt;</a:t>
            </a:r>
            <a:endParaRPr/>
          </a:p>
          <a:p>
            <a:pPr marL="0" indent="0">
              <a:spcBef>
                <a:spcPts val="480"/>
              </a:spcBef>
              <a:buNone/>
            </a:pPr>
            <a:r>
              <a:rPr lang="en-IN"/>
              <a:t>#include&lt;string.h&gt;</a:t>
            </a:r>
            <a:endParaRPr/>
          </a:p>
          <a:p>
            <a:pPr marL="0" indent="0">
              <a:spcBef>
                <a:spcPts val="480"/>
              </a:spcBef>
              <a:buNone/>
            </a:pPr>
            <a:r>
              <a:rPr lang="en-IN"/>
              <a:t>int main()</a:t>
            </a:r>
            <a:endParaRPr/>
          </a:p>
          <a:p>
            <a:pPr marL="0" indent="0">
              <a:spcBef>
                <a:spcPts val="480"/>
              </a:spcBef>
              <a:buNone/>
            </a:pPr>
            <a:r>
              <a:rPr lang="en-IN"/>
              <a:t>{</a:t>
            </a:r>
            <a:endParaRPr/>
          </a:p>
          <a:p>
            <a:pPr marL="0" indent="0">
              <a:spcBef>
                <a:spcPts val="480"/>
              </a:spcBef>
              <a:buNone/>
            </a:pPr>
            <a:r>
              <a:rPr lang="en-IN"/>
              <a:t>	char s[100]="Hello";</a:t>
            </a:r>
            <a:endParaRPr/>
          </a:p>
          <a:p>
            <a:pPr marL="0" indent="0">
              <a:spcBef>
                <a:spcPts val="480"/>
              </a:spcBef>
              <a:buNone/>
            </a:pPr>
            <a:r>
              <a:rPr lang="en-IN"/>
              <a:t>	printf("%s",strrev(s));</a:t>
            </a:r>
            <a:endParaRPr/>
          </a:p>
          <a:p>
            <a:pPr marL="0" indent="0">
              <a:spcBef>
                <a:spcPts val="480"/>
              </a:spcBef>
              <a:buNone/>
            </a:pPr>
            <a:r>
              <a:rPr lang="en-IN"/>
              <a:t>	return 0;</a:t>
            </a:r>
            <a:endParaRPr/>
          </a:p>
          <a:p>
            <a:pPr marL="0" indent="0">
              <a:spcBef>
                <a:spcPts val="480"/>
              </a:spcBef>
              <a:buNone/>
            </a:pPr>
            <a:r>
              <a:rPr lang="en-IN"/>
              <a:t>}</a:t>
            </a:r>
            <a:endParaRPr/>
          </a:p>
          <a:p>
            <a:pPr marL="257175" indent="-104775">
              <a:spcBef>
                <a:spcPts val="480"/>
              </a:spcBef>
              <a:buNone/>
            </a:pPr>
            <a:endParaRPr/>
          </a:p>
        </p:txBody>
      </p:sp>
    </p:spTree>
    <p:extLst>
      <p:ext uri="{BB962C8B-B14F-4D97-AF65-F5344CB8AC3E}">
        <p14:creationId xmlns:p14="http://schemas.microsoft.com/office/powerpoint/2010/main" val="100611594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strlwr(),strupr()-Examples</a:t>
            </a:r>
            <a:endParaRPr/>
          </a:p>
        </p:txBody>
      </p:sp>
      <p:sp>
        <p:nvSpPr>
          <p:cNvPr id="306" name="Google Shape;306;p30"/>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480"/>
              <a:buNone/>
            </a:pPr>
            <a:r>
              <a:rPr lang="en-IN" sz="1860"/>
              <a:t>#include&lt;stdio.h&gt;</a:t>
            </a:r>
            <a:endParaRPr/>
          </a:p>
          <a:p>
            <a:pPr marL="0" indent="0">
              <a:lnSpc>
                <a:spcPct val="80000"/>
              </a:lnSpc>
              <a:spcBef>
                <a:spcPts val="372"/>
              </a:spcBef>
              <a:buSzPts val="2480"/>
              <a:buNone/>
            </a:pPr>
            <a:r>
              <a:rPr lang="en-IN" sz="1860"/>
              <a:t>#include&lt;string.h&gt;</a:t>
            </a:r>
            <a:endParaRPr/>
          </a:p>
          <a:p>
            <a:pPr marL="0" indent="0">
              <a:lnSpc>
                <a:spcPct val="80000"/>
              </a:lnSpc>
              <a:spcBef>
                <a:spcPts val="372"/>
              </a:spcBef>
              <a:buSzPts val="2480"/>
              <a:buNone/>
            </a:pPr>
            <a:r>
              <a:rPr lang="en-IN" sz="1860"/>
              <a:t>int main()</a:t>
            </a:r>
            <a:endParaRPr/>
          </a:p>
          <a:p>
            <a:pPr marL="0" indent="0">
              <a:lnSpc>
                <a:spcPct val="80000"/>
              </a:lnSpc>
              <a:spcBef>
                <a:spcPts val="372"/>
              </a:spcBef>
              <a:buSzPts val="2480"/>
              <a:buNone/>
            </a:pPr>
            <a:r>
              <a:rPr lang="en-IN" sz="1860"/>
              <a:t>{</a:t>
            </a:r>
            <a:endParaRPr/>
          </a:p>
          <a:p>
            <a:pPr marL="0" indent="0">
              <a:lnSpc>
                <a:spcPct val="80000"/>
              </a:lnSpc>
              <a:spcBef>
                <a:spcPts val="372"/>
              </a:spcBef>
              <a:buSzPts val="2480"/>
              <a:buNone/>
            </a:pPr>
            <a:r>
              <a:rPr lang="en-IN" sz="1860"/>
              <a:t>	char s[]="hello";</a:t>
            </a:r>
            <a:endParaRPr/>
          </a:p>
          <a:p>
            <a:pPr marL="0" indent="0">
              <a:lnSpc>
                <a:spcPct val="80000"/>
              </a:lnSpc>
              <a:spcBef>
                <a:spcPts val="372"/>
              </a:spcBef>
              <a:buSzPts val="2480"/>
              <a:buNone/>
            </a:pPr>
            <a:r>
              <a:rPr lang="en-IN" sz="1860"/>
              <a:t>	strupr(s);</a:t>
            </a:r>
            <a:endParaRPr/>
          </a:p>
          <a:p>
            <a:pPr marL="0" indent="0">
              <a:lnSpc>
                <a:spcPct val="80000"/>
              </a:lnSpc>
              <a:spcBef>
                <a:spcPts val="372"/>
              </a:spcBef>
              <a:buSzPts val="2480"/>
              <a:buNone/>
            </a:pPr>
            <a:r>
              <a:rPr lang="en-IN" sz="1860"/>
              <a:t>	puts(s);</a:t>
            </a:r>
            <a:endParaRPr/>
          </a:p>
          <a:p>
            <a:pPr marL="0" indent="0">
              <a:lnSpc>
                <a:spcPct val="80000"/>
              </a:lnSpc>
              <a:spcBef>
                <a:spcPts val="372"/>
              </a:spcBef>
              <a:buSzPts val="2480"/>
              <a:buNone/>
            </a:pPr>
            <a:r>
              <a:rPr lang="en-IN" sz="1860"/>
              <a:t>	strlwr(s);</a:t>
            </a:r>
            <a:endParaRPr/>
          </a:p>
          <a:p>
            <a:pPr marL="0" indent="0">
              <a:lnSpc>
                <a:spcPct val="80000"/>
              </a:lnSpc>
              <a:spcBef>
                <a:spcPts val="372"/>
              </a:spcBef>
              <a:buSzPts val="2480"/>
              <a:buNone/>
            </a:pPr>
            <a:r>
              <a:rPr lang="en-IN" sz="1860"/>
              <a:t>	puts(s);</a:t>
            </a:r>
            <a:endParaRPr/>
          </a:p>
          <a:p>
            <a:pPr marL="0" indent="0">
              <a:lnSpc>
                <a:spcPct val="80000"/>
              </a:lnSpc>
              <a:spcBef>
                <a:spcPts val="372"/>
              </a:spcBef>
              <a:buSzPts val="2480"/>
              <a:buNone/>
            </a:pPr>
            <a:r>
              <a:rPr lang="en-IN" sz="1860"/>
              <a:t>	return 0;</a:t>
            </a:r>
            <a:endParaRPr/>
          </a:p>
          <a:p>
            <a:pPr marL="0" indent="0">
              <a:lnSpc>
                <a:spcPct val="80000"/>
              </a:lnSpc>
              <a:spcBef>
                <a:spcPts val="372"/>
              </a:spcBef>
              <a:buSzPts val="2480"/>
              <a:buNone/>
            </a:pPr>
            <a:r>
              <a:rPr lang="en-IN" sz="1860"/>
              <a:t>}</a:t>
            </a:r>
            <a:endParaRPr/>
          </a:p>
          <a:p>
            <a:pPr marL="257175" indent="-139065">
              <a:lnSpc>
                <a:spcPct val="80000"/>
              </a:lnSpc>
              <a:spcBef>
                <a:spcPts val="372"/>
              </a:spcBef>
              <a:buSzPts val="2480"/>
              <a:buNone/>
            </a:pPr>
            <a:endParaRPr sz="1860"/>
          </a:p>
        </p:txBody>
      </p:sp>
    </p:spTree>
    <p:extLst>
      <p:ext uri="{BB962C8B-B14F-4D97-AF65-F5344CB8AC3E}">
        <p14:creationId xmlns:p14="http://schemas.microsoft.com/office/powerpoint/2010/main" val="205263541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3200"/>
            </a:pPr>
            <a:r>
              <a:rPr lang="en-IN" sz="2400"/>
              <a:t>All string operations without inbuilt functions</a:t>
            </a:r>
            <a:endParaRPr sz="2400"/>
          </a:p>
        </p:txBody>
      </p:sp>
      <p:sp>
        <p:nvSpPr>
          <p:cNvPr id="312" name="Google Shape;312;p31"/>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lnSpcReduction="10000"/>
          </a:bodyPr>
          <a:lstStyle/>
          <a:p>
            <a:pPr marL="257175" indent="-257175">
              <a:spcBef>
                <a:spcPts val="0"/>
              </a:spcBef>
              <a:buSzPts val="2720"/>
            </a:pPr>
            <a:r>
              <a:rPr lang="en-IN" sz="2040"/>
              <a:t>Copying one string to another</a:t>
            </a:r>
            <a:endParaRPr/>
          </a:p>
          <a:p>
            <a:pPr marL="257175" indent="-257175">
              <a:spcBef>
                <a:spcPts val="408"/>
              </a:spcBef>
              <a:buSzPts val="2720"/>
            </a:pPr>
            <a:r>
              <a:rPr lang="en-IN" sz="2040"/>
              <a:t>Finding length of a string</a:t>
            </a:r>
            <a:endParaRPr/>
          </a:p>
          <a:p>
            <a:pPr marL="257175" indent="-257175">
              <a:spcBef>
                <a:spcPts val="408"/>
              </a:spcBef>
              <a:buSzPts val="2720"/>
            </a:pPr>
            <a:r>
              <a:rPr lang="en-IN" sz="2040"/>
              <a:t>Concatenation(or Combining) of two strings</a:t>
            </a:r>
            <a:endParaRPr/>
          </a:p>
          <a:p>
            <a:pPr marL="257175" indent="-257175">
              <a:spcBef>
                <a:spcPts val="408"/>
              </a:spcBef>
              <a:buSzPts val="2720"/>
            </a:pPr>
            <a:r>
              <a:rPr lang="en-IN" sz="2040"/>
              <a:t>Comparing two strings</a:t>
            </a:r>
            <a:endParaRPr/>
          </a:p>
          <a:p>
            <a:pPr marL="257175" indent="-257175">
              <a:spcBef>
                <a:spcPts val="408"/>
              </a:spcBef>
              <a:buSzPts val="2720"/>
            </a:pPr>
            <a:r>
              <a:rPr lang="en-IN" sz="2040"/>
              <a:t>Displaying reverse of a number</a:t>
            </a:r>
            <a:endParaRPr/>
          </a:p>
          <a:p>
            <a:pPr marL="257175" indent="-257175">
              <a:spcBef>
                <a:spcPts val="408"/>
              </a:spcBef>
              <a:buSzPts val="2720"/>
            </a:pPr>
            <a:r>
              <a:rPr lang="en-IN" sz="2040"/>
              <a:t>Checking whether a given string is palindrome or not</a:t>
            </a:r>
            <a:endParaRPr/>
          </a:p>
          <a:p>
            <a:pPr marL="257175" indent="-257175">
              <a:spcBef>
                <a:spcPts val="408"/>
              </a:spcBef>
              <a:buSzPts val="2720"/>
            </a:pPr>
            <a:r>
              <a:rPr lang="en-IN" sz="2040"/>
              <a:t>Converting all characters of a given string from lowercase to uppercase</a:t>
            </a:r>
            <a:endParaRPr/>
          </a:p>
          <a:p>
            <a:pPr marL="257175" indent="-257175">
              <a:spcBef>
                <a:spcPts val="408"/>
              </a:spcBef>
              <a:buSzPts val="2720"/>
            </a:pPr>
            <a:r>
              <a:rPr lang="en-IN" sz="2040"/>
              <a:t>Converting all characters of a given string from uppercase to lowercase</a:t>
            </a:r>
            <a:endParaRPr/>
          </a:p>
          <a:p>
            <a:pPr marL="257175" indent="-127635">
              <a:spcBef>
                <a:spcPts val="408"/>
              </a:spcBef>
              <a:buSzPts val="2720"/>
              <a:buNone/>
            </a:pPr>
            <a:endParaRPr sz="2040"/>
          </a:p>
        </p:txBody>
      </p:sp>
    </p:spTree>
    <p:extLst>
      <p:ext uri="{BB962C8B-B14F-4D97-AF65-F5344CB8AC3E}">
        <p14:creationId xmlns:p14="http://schemas.microsoft.com/office/powerpoint/2010/main" val="4096939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dirty="0"/>
              <a:t>Which of the following is true for variable names in C?</a:t>
            </a:r>
            <a:br>
              <a:rPr lang="en-IN" dirty="0"/>
            </a:br>
            <a:endParaRPr lang="en-IN" dirty="0"/>
          </a:p>
          <a:p>
            <a:pPr marL="0" indent="0">
              <a:buNone/>
            </a:pPr>
            <a:r>
              <a:rPr lang="en-IN" dirty="0"/>
              <a:t>A. </a:t>
            </a:r>
            <a:r>
              <a:rPr lang="en-IN" b="1" dirty="0"/>
              <a:t>Variable names cannot start with a digit</a:t>
            </a:r>
            <a:br>
              <a:rPr lang="en-IN" b="1" dirty="0"/>
            </a:br>
            <a:r>
              <a:rPr lang="en-IN" dirty="0"/>
              <a:t>B. Variable can be of any length</a:t>
            </a:r>
            <a:br>
              <a:rPr lang="en-IN" dirty="0"/>
            </a:br>
            <a:r>
              <a:rPr lang="en-IN" dirty="0"/>
              <a:t>C. They can contain alphanumeric characters as well as special characters</a:t>
            </a:r>
            <a:br>
              <a:rPr lang="en-IN" dirty="0"/>
            </a:br>
            <a:r>
              <a:rPr lang="en-IN" dirty="0"/>
              <a:t>D. Reserved Word can be used as variable name</a:t>
            </a:r>
          </a:p>
        </p:txBody>
      </p:sp>
    </p:spTree>
    <p:extLst>
      <p:ext uri="{BB962C8B-B14F-4D97-AF65-F5344CB8AC3E}">
        <p14:creationId xmlns:p14="http://schemas.microsoft.com/office/powerpoint/2010/main" val="2864284918"/>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914400" y="685800"/>
            <a:ext cx="6172200" cy="857250"/>
          </a:xfrm>
          <a:prstGeom prst="rect">
            <a:avLst/>
          </a:prstGeom>
          <a:noFill/>
          <a:ln>
            <a:noFill/>
          </a:ln>
        </p:spPr>
        <p:txBody>
          <a:bodyPr spcFirstLastPara="1" vert="horz" wrap="square" lIns="68569" tIns="34275" rIns="68569" bIns="34275" rtlCol="0" anchor="ctr" anchorCtr="0">
            <a:normAutofit/>
          </a:bodyPr>
          <a:lstStyle/>
          <a:p>
            <a:pPr>
              <a:buSzPts val="2400"/>
            </a:pPr>
            <a:r>
              <a:rPr lang="en-IN" sz="1800"/>
              <a:t>WAP to copy one string to another without using strcpy()/or inbuilt function</a:t>
            </a:r>
            <a:endParaRPr sz="1800"/>
          </a:p>
        </p:txBody>
      </p:sp>
      <p:sp>
        <p:nvSpPr>
          <p:cNvPr id="318" name="Google Shape;318;p32"/>
          <p:cNvSpPr txBox="1">
            <a:spLocks noGrp="1"/>
          </p:cNvSpPr>
          <p:nvPr>
            <p:ph type="body" idx="1"/>
          </p:nvPr>
        </p:nvSpPr>
        <p:spPr>
          <a:xfrm>
            <a:off x="1485900" y="1371601"/>
            <a:ext cx="3371850" cy="40802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170"/>
              <a:buNone/>
            </a:pPr>
            <a:r>
              <a:rPr lang="en-IN" sz="1627"/>
              <a:t>#include&lt;stdio.h&gt;</a:t>
            </a:r>
            <a:endParaRPr/>
          </a:p>
          <a:p>
            <a:pPr marL="0" indent="0">
              <a:lnSpc>
                <a:spcPct val="80000"/>
              </a:lnSpc>
              <a:spcBef>
                <a:spcPts val="326"/>
              </a:spcBef>
              <a:buSzPts val="2170"/>
              <a:buNone/>
            </a:pPr>
            <a:r>
              <a:rPr lang="en-IN" sz="1627"/>
              <a:t>int main() {</a:t>
            </a:r>
            <a:endParaRPr/>
          </a:p>
          <a:p>
            <a:pPr marL="0" indent="0">
              <a:lnSpc>
                <a:spcPct val="80000"/>
              </a:lnSpc>
              <a:spcBef>
                <a:spcPts val="326"/>
              </a:spcBef>
              <a:buSzPts val="2170"/>
              <a:buNone/>
            </a:pPr>
            <a:r>
              <a:rPr lang="en-IN" sz="1627"/>
              <a:t>   char s1[100], s2[100];</a:t>
            </a:r>
            <a:endParaRPr/>
          </a:p>
          <a:p>
            <a:pPr marL="0" indent="0">
              <a:lnSpc>
                <a:spcPct val="80000"/>
              </a:lnSpc>
              <a:spcBef>
                <a:spcPts val="326"/>
              </a:spcBef>
              <a:buSzPts val="2170"/>
              <a:buNone/>
            </a:pPr>
            <a:r>
              <a:rPr lang="en-IN" sz="1627"/>
              <a:t>   int i;</a:t>
            </a:r>
            <a:endParaRPr/>
          </a:p>
          <a:p>
            <a:pPr marL="0" indent="0">
              <a:lnSpc>
                <a:spcPct val="80000"/>
              </a:lnSpc>
              <a:spcBef>
                <a:spcPts val="326"/>
              </a:spcBef>
              <a:buSzPts val="2170"/>
              <a:buNone/>
            </a:pPr>
            <a:r>
              <a:rPr lang="en-IN" sz="1627"/>
              <a:t>   printf("\nEnter the string :");</a:t>
            </a:r>
            <a:endParaRPr/>
          </a:p>
          <a:p>
            <a:pPr marL="0" indent="0">
              <a:lnSpc>
                <a:spcPct val="80000"/>
              </a:lnSpc>
              <a:spcBef>
                <a:spcPts val="326"/>
              </a:spcBef>
              <a:buSzPts val="2170"/>
              <a:buNone/>
            </a:pPr>
            <a:r>
              <a:rPr lang="en-IN" sz="1627"/>
              <a:t>   gets(s1);//Hello</a:t>
            </a:r>
            <a:endParaRPr/>
          </a:p>
          <a:p>
            <a:pPr marL="0" indent="0">
              <a:lnSpc>
                <a:spcPct val="80000"/>
              </a:lnSpc>
              <a:spcBef>
                <a:spcPts val="326"/>
              </a:spcBef>
              <a:buSzPts val="2170"/>
              <a:buNone/>
            </a:pPr>
            <a:r>
              <a:rPr lang="en-IN" sz="1627"/>
              <a:t>   i = 0;</a:t>
            </a:r>
            <a:endParaRPr/>
          </a:p>
          <a:p>
            <a:pPr marL="0" indent="0">
              <a:lnSpc>
                <a:spcPct val="80000"/>
              </a:lnSpc>
              <a:spcBef>
                <a:spcPts val="326"/>
              </a:spcBef>
              <a:buSzPts val="2170"/>
              <a:buNone/>
            </a:pPr>
            <a:r>
              <a:rPr lang="en-IN" sz="1627"/>
              <a:t>   while (s1[i] != '\0') {</a:t>
            </a:r>
            <a:endParaRPr/>
          </a:p>
          <a:p>
            <a:pPr marL="0" indent="0">
              <a:lnSpc>
                <a:spcPct val="80000"/>
              </a:lnSpc>
              <a:spcBef>
                <a:spcPts val="326"/>
              </a:spcBef>
              <a:buSzPts val="2170"/>
              <a:buNone/>
            </a:pPr>
            <a:r>
              <a:rPr lang="en-IN" sz="1627"/>
              <a:t>      s2[i] = s1[i];</a:t>
            </a:r>
            <a:endParaRPr/>
          </a:p>
          <a:p>
            <a:pPr marL="0" indent="0">
              <a:lnSpc>
                <a:spcPct val="80000"/>
              </a:lnSpc>
              <a:spcBef>
                <a:spcPts val="326"/>
              </a:spcBef>
              <a:buSzPts val="2170"/>
              <a:buNone/>
            </a:pPr>
            <a:r>
              <a:rPr lang="en-IN" sz="1627"/>
              <a:t>      i++;</a:t>
            </a:r>
            <a:endParaRPr/>
          </a:p>
          <a:p>
            <a:pPr marL="0" indent="0">
              <a:lnSpc>
                <a:spcPct val="80000"/>
              </a:lnSpc>
              <a:spcBef>
                <a:spcPts val="326"/>
              </a:spcBef>
              <a:buSzPts val="2170"/>
              <a:buNone/>
            </a:pPr>
            <a:r>
              <a:rPr lang="en-IN" sz="1627"/>
              <a:t>   }</a:t>
            </a:r>
            <a:endParaRPr/>
          </a:p>
          <a:p>
            <a:pPr marL="0" indent="0">
              <a:lnSpc>
                <a:spcPct val="80000"/>
              </a:lnSpc>
              <a:spcBef>
                <a:spcPts val="326"/>
              </a:spcBef>
              <a:buSzPts val="2170"/>
              <a:buNone/>
            </a:pPr>
            <a:r>
              <a:rPr lang="en-IN" sz="1627"/>
              <a:t>   s2[i] = '\0';</a:t>
            </a:r>
            <a:endParaRPr/>
          </a:p>
          <a:p>
            <a:pPr marL="0" indent="0">
              <a:lnSpc>
                <a:spcPct val="80000"/>
              </a:lnSpc>
              <a:spcBef>
                <a:spcPts val="326"/>
              </a:spcBef>
              <a:buSzPts val="2170"/>
              <a:buNone/>
            </a:pPr>
            <a:r>
              <a:rPr lang="en-IN" sz="1627"/>
              <a:t>   printf("\nCopied String is %s ", s2);</a:t>
            </a:r>
            <a:endParaRPr/>
          </a:p>
          <a:p>
            <a:pPr marL="0" indent="0">
              <a:lnSpc>
                <a:spcPct val="80000"/>
              </a:lnSpc>
              <a:spcBef>
                <a:spcPts val="326"/>
              </a:spcBef>
              <a:buSzPts val="2170"/>
              <a:buNone/>
            </a:pPr>
            <a:r>
              <a:rPr lang="en-IN" sz="1627"/>
              <a:t>   return (0);</a:t>
            </a:r>
            <a:endParaRPr/>
          </a:p>
          <a:p>
            <a:pPr marL="0" indent="0">
              <a:lnSpc>
                <a:spcPct val="80000"/>
              </a:lnSpc>
              <a:spcBef>
                <a:spcPts val="326"/>
              </a:spcBef>
              <a:buSzPts val="2170"/>
              <a:buNone/>
            </a:pPr>
            <a:r>
              <a:rPr lang="en-IN" sz="1627"/>
              <a:t>}</a:t>
            </a:r>
            <a:endParaRPr/>
          </a:p>
          <a:p>
            <a:pPr marL="257175" indent="-153829">
              <a:lnSpc>
                <a:spcPct val="80000"/>
              </a:lnSpc>
              <a:spcBef>
                <a:spcPts val="326"/>
              </a:spcBef>
              <a:buSzPts val="2170"/>
              <a:buNone/>
            </a:pPr>
            <a:endParaRPr sz="1627"/>
          </a:p>
        </p:txBody>
      </p:sp>
      <p:sp>
        <p:nvSpPr>
          <p:cNvPr id="319" name="Google Shape;319;p32"/>
          <p:cNvSpPr txBox="1">
            <a:spLocks noGrp="1"/>
          </p:cNvSpPr>
          <p:nvPr>
            <p:ph type="body" idx="2"/>
          </p:nvPr>
        </p:nvSpPr>
        <p:spPr>
          <a:xfrm>
            <a:off x="4629150" y="1371601"/>
            <a:ext cx="3028950" cy="4080272"/>
          </a:xfrm>
          <a:prstGeom prst="rect">
            <a:avLst/>
          </a:prstGeom>
          <a:noFill/>
          <a:ln>
            <a:noFill/>
          </a:ln>
        </p:spPr>
        <p:txBody>
          <a:bodyPr spcFirstLastPara="1" vert="horz" wrap="square" lIns="68569" tIns="34275" rIns="68569" bIns="34275" rtlCol="0" anchor="t" anchorCtr="0">
            <a:normAutofit/>
          </a:bodyPr>
          <a:lstStyle/>
          <a:p>
            <a:pPr marL="257175" indent="-153829">
              <a:lnSpc>
                <a:spcPct val="80000"/>
              </a:lnSpc>
              <a:spcBef>
                <a:spcPts val="0"/>
              </a:spcBef>
              <a:buSzPts val="2170"/>
              <a:buNone/>
            </a:pPr>
            <a:endParaRPr sz="1627"/>
          </a:p>
        </p:txBody>
      </p:sp>
    </p:spTree>
    <p:extLst>
      <p:ext uri="{BB962C8B-B14F-4D97-AF65-F5344CB8AC3E}">
        <p14:creationId xmlns:p14="http://schemas.microsoft.com/office/powerpoint/2010/main" val="2542220967"/>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3"/>
          <p:cNvSpPr txBox="1">
            <a:spLocks noGrp="1"/>
          </p:cNvSpPr>
          <p:nvPr>
            <p:ph type="title"/>
          </p:nvPr>
        </p:nvSpPr>
        <p:spPr>
          <a:xfrm>
            <a:off x="914400" y="742950"/>
            <a:ext cx="6172200" cy="857250"/>
          </a:xfrm>
          <a:prstGeom prst="rect">
            <a:avLst/>
          </a:prstGeom>
          <a:noFill/>
          <a:ln>
            <a:noFill/>
          </a:ln>
        </p:spPr>
        <p:txBody>
          <a:bodyPr spcFirstLastPara="1" vert="horz" wrap="square" lIns="68569" tIns="34275" rIns="68569" bIns="34275" rtlCol="0" anchor="ctr" anchorCtr="0">
            <a:normAutofit/>
          </a:bodyPr>
          <a:lstStyle/>
          <a:p>
            <a:pPr>
              <a:buSzPts val="2400"/>
            </a:pPr>
            <a:r>
              <a:rPr lang="en-IN" sz="1800"/>
              <a:t>WAP to find the length of a string without using strlen()/ or inbuilt function</a:t>
            </a:r>
            <a:endParaRPr sz="1800"/>
          </a:p>
        </p:txBody>
      </p:sp>
      <p:sp>
        <p:nvSpPr>
          <p:cNvPr id="325" name="Google Shape;325;p33"/>
          <p:cNvSpPr txBox="1">
            <a:spLocks noGrp="1"/>
          </p:cNvSpPr>
          <p:nvPr>
            <p:ph type="body" idx="1"/>
          </p:nvPr>
        </p:nvSpPr>
        <p:spPr>
          <a:xfrm>
            <a:off x="1485900" y="1485901"/>
            <a:ext cx="4343400" cy="39659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170"/>
              <a:buNone/>
            </a:pPr>
            <a:r>
              <a:rPr lang="en-IN" sz="1627"/>
              <a:t>#include&lt;stdio.h&gt;</a:t>
            </a:r>
            <a:endParaRPr/>
          </a:p>
          <a:p>
            <a:pPr marL="0" indent="0">
              <a:lnSpc>
                <a:spcPct val="80000"/>
              </a:lnSpc>
              <a:spcBef>
                <a:spcPts val="326"/>
              </a:spcBef>
              <a:buSzPts val="2170"/>
              <a:buNone/>
            </a:pPr>
            <a:r>
              <a:rPr lang="en-IN" sz="1627"/>
              <a:t>int main()</a:t>
            </a:r>
            <a:endParaRPr/>
          </a:p>
          <a:p>
            <a:pPr marL="0" indent="0">
              <a:lnSpc>
                <a:spcPct val="80000"/>
              </a:lnSpc>
              <a:spcBef>
                <a:spcPts val="326"/>
              </a:spcBef>
              <a:buSzPts val="2170"/>
              <a:buNone/>
            </a:pPr>
            <a:r>
              <a:rPr lang="en-IN" sz="1627"/>
              <a:t>{</a:t>
            </a:r>
            <a:endParaRPr/>
          </a:p>
          <a:p>
            <a:pPr marL="0" indent="0">
              <a:lnSpc>
                <a:spcPct val="80000"/>
              </a:lnSpc>
              <a:spcBef>
                <a:spcPts val="326"/>
              </a:spcBef>
              <a:buSzPts val="2170"/>
              <a:buNone/>
            </a:pPr>
            <a:r>
              <a:rPr lang="en-IN" sz="1627"/>
              <a:t>	char x[100];</a:t>
            </a:r>
            <a:endParaRPr/>
          </a:p>
          <a:p>
            <a:pPr marL="0" indent="0">
              <a:lnSpc>
                <a:spcPct val="80000"/>
              </a:lnSpc>
              <a:spcBef>
                <a:spcPts val="326"/>
              </a:spcBef>
              <a:buSzPts val="2170"/>
              <a:buNone/>
            </a:pPr>
            <a:r>
              <a:rPr lang="en-IN" sz="1627"/>
              <a:t>	int i=0;</a:t>
            </a:r>
            <a:endParaRPr/>
          </a:p>
          <a:p>
            <a:pPr marL="0" indent="0">
              <a:lnSpc>
                <a:spcPct val="80000"/>
              </a:lnSpc>
              <a:spcBef>
                <a:spcPts val="326"/>
              </a:spcBef>
              <a:buSzPts val="2170"/>
              <a:buNone/>
            </a:pPr>
            <a:r>
              <a:rPr lang="en-IN" sz="1627"/>
              <a:t>	printf("\n Enter String:");</a:t>
            </a:r>
            <a:endParaRPr/>
          </a:p>
          <a:p>
            <a:pPr marL="0" indent="0">
              <a:lnSpc>
                <a:spcPct val="80000"/>
              </a:lnSpc>
              <a:spcBef>
                <a:spcPts val="326"/>
              </a:spcBef>
              <a:buSzPts val="2170"/>
              <a:buNone/>
            </a:pPr>
            <a:r>
              <a:rPr lang="en-IN" sz="1627"/>
              <a:t>	gets(x);</a:t>
            </a:r>
            <a:endParaRPr/>
          </a:p>
          <a:p>
            <a:pPr marL="0" indent="0">
              <a:lnSpc>
                <a:spcPct val="80000"/>
              </a:lnSpc>
              <a:spcBef>
                <a:spcPts val="326"/>
              </a:spcBef>
              <a:buSzPts val="2170"/>
              <a:buNone/>
            </a:pPr>
            <a:r>
              <a:rPr lang="en-IN" sz="1627"/>
              <a:t>	while(x[i]!='\0')</a:t>
            </a:r>
            <a:endParaRPr/>
          </a:p>
          <a:p>
            <a:pPr marL="0" indent="0">
              <a:lnSpc>
                <a:spcPct val="80000"/>
              </a:lnSpc>
              <a:spcBef>
                <a:spcPts val="326"/>
              </a:spcBef>
              <a:buSzPts val="2170"/>
              <a:buNone/>
            </a:pPr>
            <a:r>
              <a:rPr lang="en-IN" sz="1627"/>
              <a:t>        {</a:t>
            </a:r>
            <a:endParaRPr/>
          </a:p>
          <a:p>
            <a:pPr marL="0" indent="0">
              <a:lnSpc>
                <a:spcPct val="80000"/>
              </a:lnSpc>
              <a:spcBef>
                <a:spcPts val="326"/>
              </a:spcBef>
              <a:buSzPts val="2170"/>
              <a:buNone/>
            </a:pPr>
            <a:r>
              <a:rPr lang="en-IN" sz="1627"/>
              <a:t>		i++;</a:t>
            </a:r>
            <a:endParaRPr/>
          </a:p>
          <a:p>
            <a:pPr marL="0" indent="0">
              <a:lnSpc>
                <a:spcPct val="80000"/>
              </a:lnSpc>
              <a:spcBef>
                <a:spcPts val="326"/>
              </a:spcBef>
              <a:buSzPts val="2170"/>
              <a:buNone/>
            </a:pPr>
            <a:r>
              <a:rPr lang="en-IN" sz="1627"/>
              <a:t>	    }</a:t>
            </a:r>
            <a:endParaRPr/>
          </a:p>
          <a:p>
            <a:pPr marL="0" indent="0">
              <a:lnSpc>
                <a:spcPct val="80000"/>
              </a:lnSpc>
              <a:spcBef>
                <a:spcPts val="326"/>
              </a:spcBef>
              <a:buSzPts val="2170"/>
              <a:buNone/>
            </a:pPr>
            <a:r>
              <a:rPr lang="en-IN" sz="1627"/>
              <a:t>	printf("\n Length of the string is:%d",i);</a:t>
            </a:r>
            <a:endParaRPr/>
          </a:p>
          <a:p>
            <a:pPr marL="0" indent="0">
              <a:lnSpc>
                <a:spcPct val="80000"/>
              </a:lnSpc>
              <a:spcBef>
                <a:spcPts val="326"/>
              </a:spcBef>
              <a:buSzPts val="2170"/>
              <a:buNone/>
            </a:pPr>
            <a:r>
              <a:rPr lang="en-IN" sz="1627"/>
              <a:t>	return 0;</a:t>
            </a:r>
            <a:endParaRPr/>
          </a:p>
          <a:p>
            <a:pPr marL="0" indent="0">
              <a:lnSpc>
                <a:spcPct val="80000"/>
              </a:lnSpc>
              <a:spcBef>
                <a:spcPts val="326"/>
              </a:spcBef>
              <a:buSzPts val="2170"/>
              <a:buNone/>
            </a:pPr>
            <a:r>
              <a:rPr lang="en-IN" sz="1627"/>
              <a:t>}</a:t>
            </a:r>
            <a:endParaRPr/>
          </a:p>
          <a:p>
            <a:pPr marL="257175" indent="-153829">
              <a:lnSpc>
                <a:spcPct val="80000"/>
              </a:lnSpc>
              <a:spcBef>
                <a:spcPts val="326"/>
              </a:spcBef>
              <a:buSzPts val="2170"/>
              <a:buNone/>
            </a:pPr>
            <a:endParaRPr sz="1627"/>
          </a:p>
        </p:txBody>
      </p:sp>
      <p:sp>
        <p:nvSpPr>
          <p:cNvPr id="326" name="Google Shape;326;p33"/>
          <p:cNvSpPr txBox="1">
            <a:spLocks noGrp="1"/>
          </p:cNvSpPr>
          <p:nvPr>
            <p:ph type="body" idx="2"/>
          </p:nvPr>
        </p:nvSpPr>
        <p:spPr>
          <a:xfrm>
            <a:off x="4629150" y="1485901"/>
            <a:ext cx="3028950" cy="3965972"/>
          </a:xfrm>
          <a:prstGeom prst="rect">
            <a:avLst/>
          </a:prstGeom>
          <a:noFill/>
          <a:ln>
            <a:noFill/>
          </a:ln>
        </p:spPr>
        <p:txBody>
          <a:bodyPr spcFirstLastPara="1" vert="horz" wrap="square" lIns="68569" tIns="34275" rIns="68569" bIns="34275" rtlCol="0" anchor="t" anchorCtr="0">
            <a:normAutofit/>
          </a:bodyPr>
          <a:lstStyle/>
          <a:p>
            <a:pPr marL="257175" indent="-153829">
              <a:lnSpc>
                <a:spcPct val="80000"/>
              </a:lnSpc>
              <a:spcBef>
                <a:spcPts val="0"/>
              </a:spcBef>
              <a:buSzPts val="2170"/>
              <a:buNone/>
            </a:pPr>
            <a:endParaRPr sz="1627"/>
          </a:p>
        </p:txBody>
      </p:sp>
    </p:spTree>
    <p:extLst>
      <p:ext uri="{BB962C8B-B14F-4D97-AF65-F5344CB8AC3E}">
        <p14:creationId xmlns:p14="http://schemas.microsoft.com/office/powerpoint/2010/main" val="384996162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title"/>
          </p:nvPr>
        </p:nvSpPr>
        <p:spPr>
          <a:xfrm>
            <a:off x="1028700" y="742950"/>
            <a:ext cx="6172200" cy="857250"/>
          </a:xfrm>
          <a:prstGeom prst="rect">
            <a:avLst/>
          </a:prstGeom>
          <a:noFill/>
          <a:ln>
            <a:noFill/>
          </a:ln>
        </p:spPr>
        <p:txBody>
          <a:bodyPr spcFirstLastPara="1" vert="horz" wrap="square" lIns="68569" tIns="34275" rIns="68569" bIns="34275" rtlCol="0" anchor="ctr" anchorCtr="0">
            <a:normAutofit/>
          </a:bodyPr>
          <a:lstStyle/>
          <a:p>
            <a:pPr>
              <a:buSzPts val="2400"/>
            </a:pPr>
            <a:r>
              <a:rPr lang="en-IN" sz="1800"/>
              <a:t>WAP to concatenate(or combine) two strings without using strcat/ or inbuilt function</a:t>
            </a:r>
            <a:endParaRPr sz="1800"/>
          </a:p>
        </p:txBody>
      </p:sp>
      <p:sp>
        <p:nvSpPr>
          <p:cNvPr id="332" name="Google Shape;332;p34"/>
          <p:cNvSpPr txBox="1">
            <a:spLocks noGrp="1"/>
          </p:cNvSpPr>
          <p:nvPr>
            <p:ph type="body" idx="1"/>
          </p:nvPr>
        </p:nvSpPr>
        <p:spPr>
          <a:xfrm>
            <a:off x="1485900" y="1428751"/>
            <a:ext cx="3028950" cy="402312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50"/>
              <a:buNone/>
            </a:pPr>
            <a:r>
              <a:rPr lang="en-IN" sz="1313"/>
              <a:t>#include&lt;stdio.h&gt;</a:t>
            </a:r>
            <a:endParaRPr/>
          </a:p>
          <a:p>
            <a:pPr marL="0" indent="0">
              <a:lnSpc>
                <a:spcPct val="80000"/>
              </a:lnSpc>
              <a:spcBef>
                <a:spcPts val="263"/>
              </a:spcBef>
              <a:buSzPts val="1750"/>
              <a:buNone/>
            </a:pPr>
            <a:r>
              <a:rPr lang="en-IN" sz="1313"/>
              <a:t>int main()</a:t>
            </a:r>
            <a:endParaRPr/>
          </a:p>
          <a:p>
            <a:pPr marL="0" indent="0">
              <a:lnSpc>
                <a:spcPct val="80000"/>
              </a:lnSpc>
              <a:spcBef>
                <a:spcPts val="263"/>
              </a:spcBef>
              <a:buSzPts val="1750"/>
              <a:buNone/>
            </a:pPr>
            <a:r>
              <a:rPr lang="en-IN" sz="1313"/>
              <a:t>{</a:t>
            </a:r>
            <a:endParaRPr/>
          </a:p>
          <a:p>
            <a:pPr marL="0" indent="0">
              <a:lnSpc>
                <a:spcPct val="80000"/>
              </a:lnSpc>
              <a:spcBef>
                <a:spcPts val="263"/>
              </a:spcBef>
              <a:buSzPts val="1750"/>
              <a:buNone/>
            </a:pPr>
            <a:r>
              <a:rPr lang="en-IN" sz="1313"/>
              <a:t>	char str1[100],str2[100],str3[200];</a:t>
            </a:r>
            <a:endParaRPr/>
          </a:p>
          <a:p>
            <a:pPr marL="0" indent="0">
              <a:lnSpc>
                <a:spcPct val="80000"/>
              </a:lnSpc>
              <a:spcBef>
                <a:spcPts val="263"/>
              </a:spcBef>
              <a:buSzPts val="1750"/>
              <a:buNone/>
            </a:pPr>
            <a:r>
              <a:rPr lang="en-IN" sz="1313"/>
              <a:t>	int i=0,j=0;</a:t>
            </a:r>
            <a:endParaRPr/>
          </a:p>
          <a:p>
            <a:pPr marL="0" indent="0">
              <a:lnSpc>
                <a:spcPct val="80000"/>
              </a:lnSpc>
              <a:spcBef>
                <a:spcPts val="263"/>
              </a:spcBef>
              <a:buSzPts val="1750"/>
              <a:buNone/>
            </a:pPr>
            <a:r>
              <a:rPr lang="en-IN" sz="1313"/>
              <a:t>	printf("\n Enter the first string:");</a:t>
            </a:r>
            <a:endParaRPr/>
          </a:p>
          <a:p>
            <a:pPr marL="0" indent="0">
              <a:lnSpc>
                <a:spcPct val="80000"/>
              </a:lnSpc>
              <a:spcBef>
                <a:spcPts val="263"/>
              </a:spcBef>
              <a:buSzPts val="1750"/>
              <a:buNone/>
            </a:pPr>
            <a:r>
              <a:rPr lang="en-IN" sz="1313"/>
              <a:t>	gets(str1);</a:t>
            </a:r>
            <a:endParaRPr/>
          </a:p>
          <a:p>
            <a:pPr marL="0" indent="0">
              <a:lnSpc>
                <a:spcPct val="80000"/>
              </a:lnSpc>
              <a:spcBef>
                <a:spcPts val="263"/>
              </a:spcBef>
              <a:buSzPts val="1750"/>
              <a:buNone/>
            </a:pPr>
            <a:r>
              <a:rPr lang="en-IN" sz="1313"/>
              <a:t>	printf("\n Enter the second string:");</a:t>
            </a:r>
            <a:endParaRPr/>
          </a:p>
          <a:p>
            <a:pPr marL="0" indent="0">
              <a:lnSpc>
                <a:spcPct val="80000"/>
              </a:lnSpc>
              <a:spcBef>
                <a:spcPts val="263"/>
              </a:spcBef>
              <a:buSzPts val="1750"/>
              <a:buNone/>
            </a:pPr>
            <a:r>
              <a:rPr lang="en-IN" sz="1313"/>
              <a:t>	gets(str2);</a:t>
            </a:r>
            <a:endParaRPr/>
          </a:p>
          <a:p>
            <a:pPr marL="0" indent="0">
              <a:lnSpc>
                <a:spcPct val="80000"/>
              </a:lnSpc>
              <a:spcBef>
                <a:spcPts val="263"/>
              </a:spcBef>
              <a:buSzPts val="1750"/>
              <a:buNone/>
            </a:pPr>
            <a:r>
              <a:rPr lang="en-IN" sz="1313"/>
              <a:t>	while(str1[i]!='\0')</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str3[j]=str1[i];</a:t>
            </a:r>
            <a:endParaRPr/>
          </a:p>
          <a:p>
            <a:pPr marL="0" indent="0">
              <a:lnSpc>
                <a:spcPct val="80000"/>
              </a:lnSpc>
              <a:spcBef>
                <a:spcPts val="263"/>
              </a:spcBef>
              <a:buSzPts val="1750"/>
              <a:buNone/>
            </a:pPr>
            <a:r>
              <a:rPr lang="en-IN" sz="1313"/>
              <a:t>		i++;</a:t>
            </a:r>
            <a:endParaRPr/>
          </a:p>
          <a:p>
            <a:pPr marL="0" indent="0">
              <a:lnSpc>
                <a:spcPct val="80000"/>
              </a:lnSpc>
              <a:spcBef>
                <a:spcPts val="263"/>
              </a:spcBef>
              <a:buSzPts val="1750"/>
              <a:buNone/>
            </a:pPr>
            <a:r>
              <a:rPr lang="en-IN" sz="1313"/>
              <a:t>		j++;</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i=0;</a:t>
            </a:r>
            <a:endParaRPr/>
          </a:p>
          <a:p>
            <a:pPr marL="0" indent="0">
              <a:lnSpc>
                <a:spcPct val="80000"/>
              </a:lnSpc>
              <a:spcBef>
                <a:spcPts val="263"/>
              </a:spcBef>
              <a:buSzPts val="1750"/>
              <a:buNone/>
            </a:pPr>
            <a:r>
              <a:rPr lang="en-IN" sz="1313"/>
              <a:t>	</a:t>
            </a:r>
            <a:endParaRPr/>
          </a:p>
        </p:txBody>
      </p:sp>
      <p:sp>
        <p:nvSpPr>
          <p:cNvPr id="333" name="Google Shape;333;p34"/>
          <p:cNvSpPr txBox="1">
            <a:spLocks noGrp="1"/>
          </p:cNvSpPr>
          <p:nvPr>
            <p:ph type="body" idx="2"/>
          </p:nvPr>
        </p:nvSpPr>
        <p:spPr>
          <a:xfrm>
            <a:off x="4629150" y="1428751"/>
            <a:ext cx="3028950" cy="402312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50"/>
              <a:buNone/>
            </a:pPr>
            <a:r>
              <a:rPr lang="en-IN" sz="1313"/>
              <a:t>while(str2[i]!='\0')</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str3[j]=str2[i];</a:t>
            </a:r>
            <a:endParaRPr/>
          </a:p>
          <a:p>
            <a:pPr marL="0" indent="0">
              <a:lnSpc>
                <a:spcPct val="80000"/>
              </a:lnSpc>
              <a:spcBef>
                <a:spcPts val="263"/>
              </a:spcBef>
              <a:buSzPts val="1750"/>
              <a:buNone/>
            </a:pPr>
            <a:r>
              <a:rPr lang="en-IN" sz="1313"/>
              <a:t>		i++;</a:t>
            </a:r>
            <a:endParaRPr/>
          </a:p>
          <a:p>
            <a:pPr marL="0" indent="0">
              <a:lnSpc>
                <a:spcPct val="80000"/>
              </a:lnSpc>
              <a:spcBef>
                <a:spcPts val="263"/>
              </a:spcBef>
              <a:buSzPts val="1750"/>
              <a:buNone/>
            </a:pPr>
            <a:r>
              <a:rPr lang="en-IN" sz="1313"/>
              <a:t>		j++;</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str3[j]='\0';</a:t>
            </a:r>
            <a:endParaRPr/>
          </a:p>
          <a:p>
            <a:pPr marL="0" indent="0">
              <a:lnSpc>
                <a:spcPct val="80000"/>
              </a:lnSpc>
              <a:spcBef>
                <a:spcPts val="263"/>
              </a:spcBef>
              <a:buSzPts val="1750"/>
              <a:buNone/>
            </a:pPr>
            <a:r>
              <a:rPr lang="en-IN" sz="1313"/>
              <a:t>	printf("\n The concatenated string is:");</a:t>
            </a:r>
            <a:endParaRPr/>
          </a:p>
          <a:p>
            <a:pPr marL="0" indent="0">
              <a:lnSpc>
                <a:spcPct val="80000"/>
              </a:lnSpc>
              <a:spcBef>
                <a:spcPts val="263"/>
              </a:spcBef>
              <a:buSzPts val="1750"/>
              <a:buNone/>
            </a:pPr>
            <a:r>
              <a:rPr lang="en-IN" sz="1313"/>
              <a:t>	puts(str3);</a:t>
            </a:r>
            <a:endParaRPr/>
          </a:p>
          <a:p>
            <a:pPr marL="0" indent="0">
              <a:lnSpc>
                <a:spcPct val="80000"/>
              </a:lnSpc>
              <a:spcBef>
                <a:spcPts val="263"/>
              </a:spcBef>
              <a:buSzPts val="1750"/>
              <a:buNone/>
            </a:pPr>
            <a:r>
              <a:rPr lang="en-IN" sz="1313"/>
              <a:t>	return 0;</a:t>
            </a:r>
            <a:endParaRPr/>
          </a:p>
          <a:p>
            <a:pPr marL="0" indent="0">
              <a:lnSpc>
                <a:spcPct val="80000"/>
              </a:lnSpc>
              <a:spcBef>
                <a:spcPts val="263"/>
              </a:spcBef>
              <a:buSzPts val="1750"/>
              <a:buNone/>
            </a:pPr>
            <a:r>
              <a:rPr lang="en-IN" sz="1313"/>
              <a:t>}</a:t>
            </a:r>
            <a:endParaRPr/>
          </a:p>
          <a:p>
            <a:pPr marL="257175" indent="-173831">
              <a:lnSpc>
                <a:spcPct val="80000"/>
              </a:lnSpc>
              <a:spcBef>
                <a:spcPts val="263"/>
              </a:spcBef>
              <a:buSzPts val="1750"/>
              <a:buNone/>
            </a:pPr>
            <a:endParaRPr sz="1313"/>
          </a:p>
        </p:txBody>
      </p:sp>
    </p:spTree>
    <p:extLst>
      <p:ext uri="{BB962C8B-B14F-4D97-AF65-F5344CB8AC3E}">
        <p14:creationId xmlns:p14="http://schemas.microsoft.com/office/powerpoint/2010/main" val="201761017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5"/>
          <p:cNvSpPr txBox="1">
            <a:spLocks noGrp="1"/>
          </p:cNvSpPr>
          <p:nvPr>
            <p:ph type="title"/>
          </p:nvPr>
        </p:nvSpPr>
        <p:spPr>
          <a:xfrm>
            <a:off x="1028700" y="685800"/>
            <a:ext cx="6172200" cy="857250"/>
          </a:xfrm>
          <a:prstGeom prst="rect">
            <a:avLst/>
          </a:prstGeom>
          <a:noFill/>
          <a:ln>
            <a:noFill/>
          </a:ln>
        </p:spPr>
        <p:txBody>
          <a:bodyPr spcFirstLastPara="1" vert="horz" wrap="square" lIns="68569" tIns="34275" rIns="68569" bIns="34275" rtlCol="0" anchor="ctr" anchorCtr="0">
            <a:normAutofit/>
          </a:bodyPr>
          <a:lstStyle/>
          <a:p>
            <a:pPr>
              <a:buSzPts val="2400"/>
            </a:pPr>
            <a:r>
              <a:rPr lang="en-IN" sz="1800"/>
              <a:t>WAP to compare two strings without using strcmp()/ or inbuilt function</a:t>
            </a:r>
            <a:endParaRPr sz="1800"/>
          </a:p>
        </p:txBody>
      </p:sp>
      <p:sp>
        <p:nvSpPr>
          <p:cNvPr id="339" name="Google Shape;339;p35"/>
          <p:cNvSpPr txBox="1">
            <a:spLocks noGrp="1"/>
          </p:cNvSpPr>
          <p:nvPr>
            <p:ph type="body" idx="1"/>
          </p:nvPr>
        </p:nvSpPr>
        <p:spPr>
          <a:xfrm>
            <a:off x="1485900" y="1200150"/>
            <a:ext cx="3028950" cy="4686300"/>
          </a:xfrm>
          <a:prstGeom prst="rect">
            <a:avLst/>
          </a:prstGeom>
          <a:noFill/>
          <a:ln>
            <a:noFill/>
          </a:ln>
        </p:spPr>
        <p:txBody>
          <a:bodyPr spcFirstLastPara="1" vert="horz" wrap="square" lIns="68569" tIns="34275" rIns="68569" bIns="34275" rtlCol="0" anchor="t" anchorCtr="0">
            <a:noAutofit/>
          </a:bodyPr>
          <a:lstStyle/>
          <a:p>
            <a:pPr marL="0" indent="0">
              <a:spcBef>
                <a:spcPts val="0"/>
              </a:spcBef>
              <a:buSzPts val="1400"/>
              <a:buNone/>
            </a:pPr>
            <a:r>
              <a:rPr lang="en-IN" sz="1050"/>
              <a:t>#include &lt;stdio.h&gt;</a:t>
            </a:r>
            <a:endParaRPr/>
          </a:p>
          <a:p>
            <a:pPr marL="0" indent="0">
              <a:spcBef>
                <a:spcPts val="210"/>
              </a:spcBef>
              <a:buSzPts val="1400"/>
              <a:buNone/>
            </a:pPr>
            <a:r>
              <a:rPr lang="en-IN" sz="1050"/>
              <a:t>#include&lt;string.h&gt;</a:t>
            </a:r>
            <a:endParaRPr/>
          </a:p>
          <a:p>
            <a:pPr marL="0" indent="0">
              <a:spcBef>
                <a:spcPts val="210"/>
              </a:spcBef>
              <a:buSzPts val="1400"/>
              <a:buNone/>
            </a:pPr>
            <a:r>
              <a:rPr lang="en-IN" sz="1050"/>
              <a:t>int main ()</a:t>
            </a:r>
            <a:endParaRPr/>
          </a:p>
          <a:p>
            <a:pPr marL="0" indent="0">
              <a:spcBef>
                <a:spcPts val="210"/>
              </a:spcBef>
              <a:buSzPts val="1400"/>
              <a:buNone/>
            </a:pPr>
            <a:r>
              <a:rPr lang="en-IN" sz="1050"/>
              <a:t>{</a:t>
            </a:r>
            <a:endParaRPr/>
          </a:p>
          <a:p>
            <a:pPr marL="0" indent="0">
              <a:spcBef>
                <a:spcPts val="210"/>
              </a:spcBef>
              <a:buSzPts val="1400"/>
              <a:buNone/>
            </a:pPr>
            <a:r>
              <a:rPr lang="en-IN" sz="1050"/>
              <a:t>  // declare variables</a:t>
            </a:r>
            <a:endParaRPr/>
          </a:p>
          <a:p>
            <a:pPr marL="0" indent="0">
              <a:spcBef>
                <a:spcPts val="210"/>
              </a:spcBef>
              <a:buSzPts val="1400"/>
              <a:buNone/>
            </a:pPr>
            <a:r>
              <a:rPr lang="en-IN" sz="1050"/>
              <a:t>   char str1 [30], str2 [30];</a:t>
            </a:r>
            <a:endParaRPr/>
          </a:p>
          <a:p>
            <a:pPr marL="0" indent="0">
              <a:spcBef>
                <a:spcPts val="210"/>
              </a:spcBef>
              <a:buSzPts val="1400"/>
              <a:buNone/>
            </a:pPr>
            <a:r>
              <a:rPr lang="en-IN" sz="1050"/>
              <a:t>   int i = 0, flag=0 ,length1, length2, length;</a:t>
            </a:r>
            <a:endParaRPr sz="1050"/>
          </a:p>
          <a:p>
            <a:pPr marL="0" indent="0">
              <a:spcBef>
                <a:spcPts val="210"/>
              </a:spcBef>
              <a:buSzPts val="1400"/>
              <a:buNone/>
            </a:pPr>
            <a:r>
              <a:rPr lang="en-IN" sz="1050"/>
              <a:t>  // take two string input </a:t>
            </a:r>
            <a:endParaRPr/>
          </a:p>
          <a:p>
            <a:pPr marL="0" indent="0">
              <a:spcBef>
                <a:spcPts val="210"/>
              </a:spcBef>
              <a:buSzPts val="1400"/>
              <a:buNone/>
            </a:pPr>
            <a:r>
              <a:rPr lang="en-IN" sz="1050"/>
              <a:t>  printf ("Enter string1:");</a:t>
            </a:r>
            <a:endParaRPr/>
          </a:p>
          <a:p>
            <a:pPr marL="0" indent="0">
              <a:spcBef>
                <a:spcPts val="210"/>
              </a:spcBef>
              <a:buSzPts val="1400"/>
              <a:buNone/>
            </a:pPr>
            <a:r>
              <a:rPr lang="en-IN" sz="1050"/>
              <a:t>  gets (str1);</a:t>
            </a:r>
            <a:endParaRPr/>
          </a:p>
          <a:p>
            <a:pPr marL="0" indent="0">
              <a:spcBef>
                <a:spcPts val="210"/>
              </a:spcBef>
              <a:buSzPts val="1400"/>
              <a:buNone/>
            </a:pPr>
            <a:r>
              <a:rPr lang="en-IN" sz="1050"/>
              <a:t>  printf ("\nEnter string2:");</a:t>
            </a:r>
            <a:endParaRPr/>
          </a:p>
          <a:p>
            <a:pPr marL="0" indent="0">
              <a:spcBef>
                <a:spcPts val="210"/>
              </a:spcBef>
              <a:buSzPts val="1400"/>
              <a:buNone/>
            </a:pPr>
            <a:r>
              <a:rPr lang="en-IN" sz="1050"/>
              <a:t>  gets (str2);</a:t>
            </a:r>
            <a:endParaRPr/>
          </a:p>
          <a:p>
            <a:pPr marL="0" indent="0">
              <a:spcBef>
                <a:spcPts val="210"/>
              </a:spcBef>
              <a:buSzPts val="1400"/>
              <a:buNone/>
            </a:pPr>
            <a:r>
              <a:rPr lang="en-IN" sz="1050"/>
              <a:t>  //length of both string </a:t>
            </a:r>
            <a:endParaRPr/>
          </a:p>
          <a:p>
            <a:pPr marL="0" indent="0">
              <a:spcBef>
                <a:spcPts val="210"/>
              </a:spcBef>
              <a:buSzPts val="1400"/>
              <a:buNone/>
            </a:pPr>
            <a:r>
              <a:rPr lang="en-IN" sz="1050"/>
              <a:t>   length1 = strlen (str1);</a:t>
            </a:r>
            <a:endParaRPr/>
          </a:p>
          <a:p>
            <a:pPr marL="0" indent="0">
              <a:spcBef>
                <a:spcPts val="210"/>
              </a:spcBef>
              <a:buSzPts val="1400"/>
              <a:buNone/>
            </a:pPr>
            <a:r>
              <a:rPr lang="en-IN" sz="1050"/>
              <a:t>   length2 = strlen (str2);</a:t>
            </a:r>
            <a:endParaRPr/>
          </a:p>
          <a:p>
            <a:pPr marL="0" indent="0">
              <a:spcBef>
                <a:spcPts val="210"/>
              </a:spcBef>
              <a:buSzPts val="1400"/>
              <a:buNone/>
            </a:pPr>
            <a:r>
              <a:rPr lang="en-IN" sz="1050"/>
              <a:t>   if(length1&gt;length2)</a:t>
            </a:r>
            <a:endParaRPr/>
          </a:p>
          <a:p>
            <a:pPr marL="0" indent="0">
              <a:spcBef>
                <a:spcPts val="210"/>
              </a:spcBef>
              <a:buSzPts val="1400"/>
              <a:buNone/>
            </a:pPr>
            <a:r>
              <a:rPr lang="en-IN" sz="1050"/>
              <a:t>   length=length1;</a:t>
            </a:r>
            <a:endParaRPr/>
          </a:p>
          <a:p>
            <a:pPr marL="0" indent="0">
              <a:spcBef>
                <a:spcPts val="210"/>
              </a:spcBef>
              <a:buSzPts val="1400"/>
              <a:buNone/>
            </a:pPr>
            <a:r>
              <a:rPr lang="en-IN" sz="1050"/>
              <a:t>   else</a:t>
            </a:r>
            <a:endParaRPr/>
          </a:p>
          <a:p>
            <a:pPr marL="0" indent="0">
              <a:spcBef>
                <a:spcPts val="210"/>
              </a:spcBef>
              <a:buSzPts val="1400"/>
              <a:buNone/>
            </a:pPr>
            <a:r>
              <a:rPr lang="en-IN" sz="1050"/>
              <a:t>   length=length2;</a:t>
            </a:r>
            <a:endParaRPr/>
          </a:p>
          <a:p>
            <a:pPr marL="0" indent="0">
              <a:spcBef>
                <a:spcPts val="210"/>
              </a:spcBef>
              <a:buSzPts val="1400"/>
              <a:buNone/>
            </a:pPr>
            <a:r>
              <a:rPr lang="en-IN" sz="1050"/>
              <a:t>   </a:t>
            </a:r>
            <a:endParaRPr/>
          </a:p>
          <a:p>
            <a:pPr marL="257175" indent="-257175">
              <a:spcBef>
                <a:spcPts val="210"/>
              </a:spcBef>
              <a:buSzPts val="1400"/>
            </a:pPr>
            <a:r>
              <a:rPr lang="en-IN" sz="1050"/>
              <a:t>      </a:t>
            </a:r>
            <a:endParaRPr/>
          </a:p>
        </p:txBody>
      </p:sp>
      <p:sp>
        <p:nvSpPr>
          <p:cNvPr id="340" name="Google Shape;340;p35"/>
          <p:cNvSpPr txBox="1">
            <a:spLocks noGrp="1"/>
          </p:cNvSpPr>
          <p:nvPr>
            <p:ph type="body" idx="2"/>
          </p:nvPr>
        </p:nvSpPr>
        <p:spPr>
          <a:xfrm>
            <a:off x="4629150" y="1200150"/>
            <a:ext cx="3028950" cy="4686300"/>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540"/>
              <a:buNone/>
            </a:pPr>
            <a:r>
              <a:rPr lang="en-IN" sz="1155"/>
              <a:t>while (i&lt;length)</a:t>
            </a:r>
            <a:endParaRPr/>
          </a:p>
          <a:p>
            <a:pPr marL="0" indent="0">
              <a:lnSpc>
                <a:spcPct val="80000"/>
              </a:lnSpc>
              <a:spcBef>
                <a:spcPts val="231"/>
              </a:spcBef>
              <a:buSzPts val="1540"/>
              <a:buNone/>
            </a:pPr>
            <a:r>
              <a:rPr lang="en-IN" sz="1155"/>
              <a:t>    {</a:t>
            </a:r>
            <a:endParaRPr/>
          </a:p>
          <a:p>
            <a:pPr marL="0" indent="0">
              <a:lnSpc>
                <a:spcPct val="80000"/>
              </a:lnSpc>
              <a:spcBef>
                <a:spcPts val="231"/>
              </a:spcBef>
              <a:buSzPts val="1540"/>
              <a:buNone/>
            </a:pPr>
            <a:r>
              <a:rPr lang="en-IN" sz="1155"/>
              <a:t>      if( str1 [i] == str2 [i])</a:t>
            </a:r>
            <a:endParaRPr/>
          </a:p>
          <a:p>
            <a:pPr marL="0" indent="0">
              <a:lnSpc>
                <a:spcPct val="80000"/>
              </a:lnSpc>
              <a:spcBef>
                <a:spcPts val="231"/>
              </a:spcBef>
              <a:buSzPts val="1540"/>
              <a:buNone/>
            </a:pPr>
            <a:r>
              <a:rPr lang="en-IN" sz="1155"/>
              <a:t>       {</a:t>
            </a:r>
            <a:endParaRPr/>
          </a:p>
          <a:p>
            <a:pPr marL="0" indent="0">
              <a:lnSpc>
                <a:spcPct val="80000"/>
              </a:lnSpc>
              <a:spcBef>
                <a:spcPts val="231"/>
              </a:spcBef>
              <a:buSzPts val="1540"/>
              <a:buNone/>
            </a:pPr>
            <a:r>
              <a:rPr lang="en-IN" sz="1155"/>
              <a:t>         i++;</a:t>
            </a:r>
            <a:endParaRPr/>
          </a:p>
          <a:p>
            <a:pPr marL="0" indent="0">
              <a:lnSpc>
                <a:spcPct val="80000"/>
              </a:lnSpc>
              <a:spcBef>
                <a:spcPts val="231"/>
              </a:spcBef>
              <a:buSzPts val="1540"/>
              <a:buNone/>
            </a:pPr>
            <a:r>
              <a:rPr lang="en-IN" sz="1155"/>
              <a:t>         continue;</a:t>
            </a:r>
            <a:endParaRPr/>
          </a:p>
          <a:p>
            <a:pPr marL="0" indent="0">
              <a:lnSpc>
                <a:spcPct val="80000"/>
              </a:lnSpc>
              <a:spcBef>
                <a:spcPts val="231"/>
              </a:spcBef>
              <a:buSzPts val="1540"/>
              <a:buNone/>
            </a:pPr>
            <a:r>
              <a:rPr lang="en-IN" sz="1155"/>
              <a:t>       }</a:t>
            </a:r>
            <a:endParaRPr sz="1155"/>
          </a:p>
          <a:p>
            <a:pPr marL="0" indent="0">
              <a:lnSpc>
                <a:spcPct val="80000"/>
              </a:lnSpc>
              <a:spcBef>
                <a:spcPts val="231"/>
              </a:spcBef>
              <a:buSzPts val="1540"/>
              <a:buNone/>
            </a:pPr>
            <a:r>
              <a:rPr lang="en-IN" sz="1155"/>
              <a:t> if( str1 [i] &lt; str2 [i])</a:t>
            </a:r>
            <a:endParaRPr/>
          </a:p>
          <a:p>
            <a:pPr marL="0" indent="0">
              <a:lnSpc>
                <a:spcPct val="80000"/>
              </a:lnSpc>
              <a:spcBef>
                <a:spcPts val="231"/>
              </a:spcBef>
              <a:buSzPts val="1540"/>
              <a:buNone/>
            </a:pPr>
            <a:r>
              <a:rPr lang="en-IN" sz="1155"/>
              <a:t>       {</a:t>
            </a:r>
            <a:endParaRPr/>
          </a:p>
          <a:p>
            <a:pPr marL="0" indent="0">
              <a:lnSpc>
                <a:spcPct val="80000"/>
              </a:lnSpc>
              <a:spcBef>
                <a:spcPts val="231"/>
              </a:spcBef>
              <a:buSzPts val="1540"/>
              <a:buNone/>
            </a:pPr>
            <a:r>
              <a:rPr lang="en-IN" sz="1155"/>
              <a:t>         flag = -1;</a:t>
            </a:r>
            <a:endParaRPr/>
          </a:p>
          <a:p>
            <a:pPr marL="0" indent="0">
              <a:lnSpc>
                <a:spcPct val="80000"/>
              </a:lnSpc>
              <a:spcBef>
                <a:spcPts val="231"/>
              </a:spcBef>
              <a:buSzPts val="1540"/>
              <a:buNone/>
            </a:pPr>
            <a:r>
              <a:rPr lang="en-IN" sz="1155"/>
              <a:t>         break;</a:t>
            </a:r>
            <a:endParaRPr/>
          </a:p>
          <a:p>
            <a:pPr marL="0" indent="0">
              <a:lnSpc>
                <a:spcPct val="80000"/>
              </a:lnSpc>
              <a:spcBef>
                <a:spcPts val="231"/>
              </a:spcBef>
              <a:buSzPts val="1540"/>
              <a:buNone/>
            </a:pPr>
            <a:r>
              <a:rPr lang="en-IN" sz="1155"/>
              <a:t>       }</a:t>
            </a:r>
            <a:endParaRPr/>
          </a:p>
          <a:p>
            <a:pPr marL="0" indent="0">
              <a:lnSpc>
                <a:spcPct val="80000"/>
              </a:lnSpc>
              <a:spcBef>
                <a:spcPts val="231"/>
              </a:spcBef>
              <a:buSzPts val="1540"/>
              <a:buNone/>
            </a:pPr>
            <a:r>
              <a:rPr lang="en-IN" sz="1155"/>
              <a:t>      if( str1 [i] &gt; str2 [i])</a:t>
            </a:r>
            <a:endParaRPr/>
          </a:p>
          <a:p>
            <a:pPr marL="0" indent="0">
              <a:lnSpc>
                <a:spcPct val="80000"/>
              </a:lnSpc>
              <a:spcBef>
                <a:spcPts val="231"/>
              </a:spcBef>
              <a:buSzPts val="1540"/>
              <a:buNone/>
            </a:pPr>
            <a:r>
              <a:rPr lang="en-IN" sz="1155"/>
              <a:t>       {</a:t>
            </a:r>
            <a:endParaRPr/>
          </a:p>
          <a:p>
            <a:pPr marL="0" indent="0">
              <a:lnSpc>
                <a:spcPct val="80000"/>
              </a:lnSpc>
              <a:spcBef>
                <a:spcPts val="231"/>
              </a:spcBef>
              <a:buSzPts val="1540"/>
              <a:buNone/>
            </a:pPr>
            <a:r>
              <a:rPr lang="en-IN" sz="1155"/>
              <a:t>         flag = 1;</a:t>
            </a:r>
            <a:endParaRPr/>
          </a:p>
          <a:p>
            <a:pPr marL="0" indent="0">
              <a:lnSpc>
                <a:spcPct val="80000"/>
              </a:lnSpc>
              <a:spcBef>
                <a:spcPts val="231"/>
              </a:spcBef>
              <a:buSzPts val="1540"/>
              <a:buNone/>
            </a:pPr>
            <a:r>
              <a:rPr lang="en-IN" sz="1155"/>
              <a:t>         break;</a:t>
            </a:r>
            <a:endParaRPr/>
          </a:p>
          <a:p>
            <a:pPr marL="0" indent="0">
              <a:lnSpc>
                <a:spcPct val="80000"/>
              </a:lnSpc>
              <a:spcBef>
                <a:spcPts val="231"/>
              </a:spcBef>
              <a:buSzPts val="1540"/>
              <a:buNone/>
            </a:pPr>
            <a:r>
              <a:rPr lang="en-IN" sz="1155"/>
              <a:t>       }</a:t>
            </a:r>
            <a:endParaRPr/>
          </a:p>
          <a:p>
            <a:pPr marL="0" indent="0">
              <a:lnSpc>
                <a:spcPct val="80000"/>
              </a:lnSpc>
              <a:spcBef>
                <a:spcPts val="231"/>
              </a:spcBef>
              <a:buSzPts val="1540"/>
              <a:buNone/>
            </a:pPr>
            <a:r>
              <a:rPr lang="en-IN" sz="1155"/>
              <a:t>  }</a:t>
            </a:r>
            <a:endParaRPr/>
          </a:p>
          <a:p>
            <a:pPr marL="0" indent="0">
              <a:lnSpc>
                <a:spcPct val="80000"/>
              </a:lnSpc>
              <a:spcBef>
                <a:spcPts val="231"/>
              </a:spcBef>
              <a:buSzPts val="1540"/>
              <a:buNone/>
            </a:pPr>
            <a:r>
              <a:rPr lang="en-IN" sz="1155"/>
              <a:t>  if (flag == 0)</a:t>
            </a:r>
            <a:endParaRPr/>
          </a:p>
          <a:p>
            <a:pPr marL="0" indent="0">
              <a:lnSpc>
                <a:spcPct val="80000"/>
              </a:lnSpc>
              <a:spcBef>
                <a:spcPts val="231"/>
              </a:spcBef>
              <a:buSzPts val="1540"/>
              <a:buNone/>
            </a:pPr>
            <a:r>
              <a:rPr lang="en-IN" sz="1155"/>
              <a:t>    printf ("\nBoth strings are equal ");</a:t>
            </a:r>
            <a:endParaRPr/>
          </a:p>
          <a:p>
            <a:pPr marL="0" indent="0">
              <a:lnSpc>
                <a:spcPct val="80000"/>
              </a:lnSpc>
              <a:spcBef>
                <a:spcPts val="231"/>
              </a:spcBef>
              <a:buSzPts val="1540"/>
              <a:buNone/>
            </a:pPr>
            <a:r>
              <a:rPr lang="en-IN" sz="1155"/>
              <a:t>  if(flag == -1)</a:t>
            </a:r>
            <a:endParaRPr/>
          </a:p>
          <a:p>
            <a:pPr marL="0" indent="0">
              <a:lnSpc>
                <a:spcPct val="80000"/>
              </a:lnSpc>
              <a:spcBef>
                <a:spcPts val="231"/>
              </a:spcBef>
              <a:buSzPts val="1540"/>
              <a:buNone/>
            </a:pPr>
            <a:r>
              <a:rPr lang="en-IN" sz="1155"/>
              <a:t>    printf ("\nstring1 is less than string2 ");</a:t>
            </a:r>
            <a:endParaRPr/>
          </a:p>
          <a:p>
            <a:pPr marL="0" indent="0">
              <a:lnSpc>
                <a:spcPct val="80000"/>
              </a:lnSpc>
              <a:spcBef>
                <a:spcPts val="231"/>
              </a:spcBef>
              <a:buSzPts val="1540"/>
              <a:buNone/>
            </a:pPr>
            <a:r>
              <a:rPr lang="en-IN" sz="1155"/>
              <a:t>  if( flag == 1)</a:t>
            </a:r>
            <a:endParaRPr/>
          </a:p>
          <a:p>
            <a:pPr marL="0" indent="0">
              <a:lnSpc>
                <a:spcPct val="80000"/>
              </a:lnSpc>
              <a:spcBef>
                <a:spcPts val="231"/>
              </a:spcBef>
              <a:buSzPts val="1540"/>
              <a:buNone/>
            </a:pPr>
            <a:r>
              <a:rPr lang="en-IN" sz="1155"/>
              <a:t>    printf ("\nstring1 is greater than string2 ");</a:t>
            </a:r>
            <a:endParaRPr/>
          </a:p>
          <a:p>
            <a:pPr marL="0" indent="0">
              <a:lnSpc>
                <a:spcPct val="80000"/>
              </a:lnSpc>
              <a:spcBef>
                <a:spcPts val="231"/>
              </a:spcBef>
              <a:buSzPts val="1540"/>
              <a:buNone/>
            </a:pPr>
            <a:r>
              <a:rPr lang="en-IN" sz="1155"/>
              <a:t>    return 0;</a:t>
            </a:r>
            <a:endParaRPr/>
          </a:p>
          <a:p>
            <a:pPr marL="0" indent="0">
              <a:lnSpc>
                <a:spcPct val="80000"/>
              </a:lnSpc>
              <a:spcBef>
                <a:spcPts val="231"/>
              </a:spcBef>
              <a:buSzPts val="1540"/>
              <a:buNone/>
            </a:pPr>
            <a:r>
              <a:rPr lang="en-IN" sz="1155"/>
              <a:t>}</a:t>
            </a:r>
            <a:endParaRPr/>
          </a:p>
        </p:txBody>
      </p:sp>
    </p:spTree>
    <p:extLst>
      <p:ext uri="{BB962C8B-B14F-4D97-AF65-F5344CB8AC3E}">
        <p14:creationId xmlns:p14="http://schemas.microsoft.com/office/powerpoint/2010/main" val="411095516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6"/>
          <p:cNvSpPr txBox="1">
            <a:spLocks noGrp="1"/>
          </p:cNvSpPr>
          <p:nvPr>
            <p:ph type="title"/>
          </p:nvPr>
        </p:nvSpPr>
        <p:spPr>
          <a:xfrm>
            <a:off x="1371600" y="571500"/>
            <a:ext cx="6172200" cy="857250"/>
          </a:xfrm>
          <a:prstGeom prst="rect">
            <a:avLst/>
          </a:prstGeom>
          <a:noFill/>
          <a:ln>
            <a:noFill/>
          </a:ln>
        </p:spPr>
        <p:txBody>
          <a:bodyPr spcFirstLastPara="1" vert="horz" wrap="square" lIns="68569" tIns="34275" rIns="68569" bIns="34275" rtlCol="0" anchor="ctr" anchorCtr="0">
            <a:normAutofit/>
          </a:bodyPr>
          <a:lstStyle/>
          <a:p>
            <a:pPr>
              <a:buSzPts val="4000"/>
            </a:pPr>
            <a:r>
              <a:rPr lang="en-IN" sz="3000"/>
              <a:t>Dry running</a:t>
            </a:r>
            <a:endParaRPr sz="3000"/>
          </a:p>
        </p:txBody>
      </p:sp>
      <p:pic>
        <p:nvPicPr>
          <p:cNvPr id="346" name="Google Shape;346;p36"/>
          <p:cNvPicPr preferRelativeResize="0">
            <a:picLocks noGrp="1"/>
          </p:cNvPicPr>
          <p:nvPr>
            <p:ph type="body" idx="1"/>
          </p:nvPr>
        </p:nvPicPr>
        <p:blipFill rotWithShape="1">
          <a:blip r:embed="rId3">
            <a:alphaModFix/>
          </a:blip>
          <a:srcRect/>
          <a:stretch/>
        </p:blipFill>
        <p:spPr>
          <a:xfrm>
            <a:off x="1371600" y="1200150"/>
            <a:ext cx="6286500" cy="4800600"/>
          </a:xfrm>
          <a:prstGeom prst="rect">
            <a:avLst/>
          </a:prstGeom>
          <a:noFill/>
          <a:ln>
            <a:noFill/>
          </a:ln>
        </p:spPr>
      </p:pic>
    </p:spTree>
    <p:extLst>
      <p:ext uri="{BB962C8B-B14F-4D97-AF65-F5344CB8AC3E}">
        <p14:creationId xmlns:p14="http://schemas.microsoft.com/office/powerpoint/2010/main" val="2613039073"/>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7"/>
          <p:cNvSpPr txBox="1">
            <a:spLocks noGrp="1"/>
          </p:cNvSpPr>
          <p:nvPr>
            <p:ph type="title"/>
          </p:nvPr>
        </p:nvSpPr>
        <p:spPr>
          <a:xfrm>
            <a:off x="971550" y="742950"/>
            <a:ext cx="6172200" cy="857250"/>
          </a:xfrm>
          <a:prstGeom prst="rect">
            <a:avLst/>
          </a:prstGeom>
          <a:noFill/>
          <a:ln>
            <a:noFill/>
          </a:ln>
        </p:spPr>
        <p:txBody>
          <a:bodyPr spcFirstLastPara="1" vert="horz" wrap="square" lIns="68569" tIns="34275" rIns="68569" bIns="34275" rtlCol="0" anchor="ctr" anchorCtr="0">
            <a:normAutofit/>
          </a:bodyPr>
          <a:lstStyle/>
          <a:p>
            <a:pPr>
              <a:buSzPts val="2800"/>
            </a:pPr>
            <a:r>
              <a:rPr lang="en-IN" sz="2100"/>
              <a:t>WAP to display the reverse of a given string without strrev()/ or inbuilt function</a:t>
            </a:r>
            <a:endParaRPr sz="2100"/>
          </a:p>
        </p:txBody>
      </p:sp>
      <p:sp>
        <p:nvSpPr>
          <p:cNvPr id="352" name="Google Shape;352;p37"/>
          <p:cNvSpPr txBox="1">
            <a:spLocks noGrp="1"/>
          </p:cNvSpPr>
          <p:nvPr>
            <p:ph type="body" idx="1"/>
          </p:nvPr>
        </p:nvSpPr>
        <p:spPr>
          <a:xfrm>
            <a:off x="1485900" y="1543050"/>
            <a:ext cx="3028950" cy="4286250"/>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50"/>
              <a:buNone/>
            </a:pPr>
            <a:r>
              <a:rPr lang="en-IN" sz="1313" dirty="0"/>
              <a:t>#include&lt;</a:t>
            </a:r>
            <a:r>
              <a:rPr lang="en-IN" sz="1313" dirty="0" err="1"/>
              <a:t>stdio.h</a:t>
            </a:r>
            <a:r>
              <a:rPr lang="en-IN" sz="1313" dirty="0"/>
              <a:t>&gt;</a:t>
            </a:r>
            <a:endParaRPr dirty="0"/>
          </a:p>
          <a:p>
            <a:pPr marL="0" indent="0">
              <a:lnSpc>
                <a:spcPct val="80000"/>
              </a:lnSpc>
              <a:spcBef>
                <a:spcPts val="263"/>
              </a:spcBef>
              <a:buSzPts val="1750"/>
              <a:buNone/>
            </a:pPr>
            <a:r>
              <a:rPr lang="en-IN" sz="1313" dirty="0"/>
              <a:t>#include&lt;</a:t>
            </a:r>
            <a:r>
              <a:rPr lang="en-IN" sz="1313" dirty="0" err="1"/>
              <a:t>string.h</a:t>
            </a:r>
            <a:r>
              <a:rPr lang="en-IN" sz="1313" dirty="0"/>
              <a:t>&gt;</a:t>
            </a:r>
            <a:endParaRPr dirty="0"/>
          </a:p>
          <a:p>
            <a:pPr marL="0" indent="0">
              <a:lnSpc>
                <a:spcPct val="80000"/>
              </a:lnSpc>
              <a:spcBef>
                <a:spcPts val="263"/>
              </a:spcBef>
              <a:buSzPts val="1750"/>
              <a:buNone/>
            </a:pPr>
            <a:r>
              <a:rPr lang="en-IN" sz="1313" dirty="0" err="1"/>
              <a:t>int</a:t>
            </a:r>
            <a:r>
              <a:rPr lang="en-IN" sz="1313" dirty="0"/>
              <a:t> main() {</a:t>
            </a:r>
            <a:endParaRPr dirty="0"/>
          </a:p>
          <a:p>
            <a:pPr marL="0" indent="0">
              <a:lnSpc>
                <a:spcPct val="80000"/>
              </a:lnSpc>
              <a:spcBef>
                <a:spcPts val="263"/>
              </a:spcBef>
              <a:buSzPts val="1750"/>
              <a:buNone/>
            </a:pPr>
            <a:r>
              <a:rPr lang="en-IN" sz="1313" dirty="0"/>
              <a:t>   char </a:t>
            </a:r>
            <a:r>
              <a:rPr lang="en-IN" sz="1313" dirty="0" err="1"/>
              <a:t>str</a:t>
            </a:r>
            <a:r>
              <a:rPr lang="en-IN" sz="1313" dirty="0"/>
              <a:t>[100], temp;</a:t>
            </a:r>
            <a:endParaRPr dirty="0"/>
          </a:p>
          <a:p>
            <a:pPr marL="0" indent="0">
              <a:lnSpc>
                <a:spcPct val="80000"/>
              </a:lnSpc>
              <a:spcBef>
                <a:spcPts val="263"/>
              </a:spcBef>
              <a:buSzPts val="1750"/>
              <a:buNone/>
            </a:pPr>
            <a:r>
              <a:rPr lang="en-IN" sz="1313" dirty="0"/>
              <a:t>   </a:t>
            </a:r>
            <a:r>
              <a:rPr lang="en-IN" sz="1313" dirty="0" err="1"/>
              <a:t>int</a:t>
            </a:r>
            <a:r>
              <a:rPr lang="en-IN" sz="1313" dirty="0"/>
              <a:t> </a:t>
            </a:r>
            <a:r>
              <a:rPr lang="en-IN" sz="1313" dirty="0" err="1"/>
              <a:t>i</a:t>
            </a:r>
            <a:r>
              <a:rPr lang="en-IN" sz="1313" dirty="0"/>
              <a:t>, j;</a:t>
            </a:r>
            <a:endParaRPr dirty="0"/>
          </a:p>
          <a:p>
            <a:pPr marL="0" indent="0">
              <a:lnSpc>
                <a:spcPct val="80000"/>
              </a:lnSpc>
              <a:spcBef>
                <a:spcPts val="263"/>
              </a:spcBef>
              <a:buSzPts val="1750"/>
              <a:buNone/>
            </a:pPr>
            <a:r>
              <a:rPr lang="en-IN" sz="1313" dirty="0"/>
              <a:t>   </a:t>
            </a:r>
            <a:r>
              <a:rPr lang="en-IN" sz="1313" dirty="0" err="1"/>
              <a:t>printf</a:t>
            </a:r>
            <a:r>
              <a:rPr lang="en-IN" sz="1313" dirty="0"/>
              <a:t>("\</a:t>
            </a:r>
            <a:r>
              <a:rPr lang="en-IN" sz="1313" dirty="0" err="1"/>
              <a:t>nEnter</a:t>
            </a:r>
            <a:r>
              <a:rPr lang="en-IN" sz="1313" dirty="0"/>
              <a:t> the string :");</a:t>
            </a:r>
            <a:endParaRPr dirty="0"/>
          </a:p>
          <a:p>
            <a:pPr marL="0" indent="0">
              <a:lnSpc>
                <a:spcPct val="80000"/>
              </a:lnSpc>
              <a:spcBef>
                <a:spcPts val="263"/>
              </a:spcBef>
              <a:buSzPts val="1750"/>
              <a:buNone/>
            </a:pPr>
            <a:r>
              <a:rPr lang="en-IN" sz="1313" dirty="0"/>
              <a:t>   gets(</a:t>
            </a:r>
            <a:r>
              <a:rPr lang="en-IN" sz="1313" dirty="0" err="1"/>
              <a:t>str</a:t>
            </a:r>
            <a:r>
              <a:rPr lang="en-IN" sz="1313" dirty="0"/>
              <a:t>);</a:t>
            </a:r>
            <a:endParaRPr dirty="0"/>
          </a:p>
          <a:p>
            <a:pPr marL="0" indent="0">
              <a:lnSpc>
                <a:spcPct val="80000"/>
              </a:lnSpc>
              <a:spcBef>
                <a:spcPts val="263"/>
              </a:spcBef>
              <a:buSzPts val="1750"/>
              <a:buNone/>
            </a:pPr>
            <a:r>
              <a:rPr lang="en-IN" sz="1313" dirty="0"/>
              <a:t>   </a:t>
            </a:r>
            <a:r>
              <a:rPr lang="en-IN" sz="1313" dirty="0" err="1"/>
              <a:t>i</a:t>
            </a:r>
            <a:r>
              <a:rPr lang="en-IN" sz="1313" dirty="0"/>
              <a:t> = 0;</a:t>
            </a:r>
            <a:endParaRPr dirty="0"/>
          </a:p>
          <a:p>
            <a:pPr marL="0" indent="0">
              <a:lnSpc>
                <a:spcPct val="80000"/>
              </a:lnSpc>
              <a:spcBef>
                <a:spcPts val="263"/>
              </a:spcBef>
              <a:buSzPts val="1750"/>
              <a:buNone/>
            </a:pPr>
            <a:r>
              <a:rPr lang="en-IN" sz="1313" dirty="0"/>
              <a:t>   j = </a:t>
            </a:r>
            <a:r>
              <a:rPr lang="en-IN" sz="1313" dirty="0" err="1"/>
              <a:t>strlen</a:t>
            </a:r>
            <a:r>
              <a:rPr lang="en-IN" sz="1313" dirty="0"/>
              <a:t>(</a:t>
            </a:r>
            <a:r>
              <a:rPr lang="en-IN" sz="1313" dirty="0" err="1"/>
              <a:t>str</a:t>
            </a:r>
            <a:r>
              <a:rPr lang="en-IN" sz="1313" dirty="0"/>
              <a:t>) - 1;</a:t>
            </a:r>
            <a:endParaRPr dirty="0"/>
          </a:p>
          <a:p>
            <a:pPr marL="0" indent="0">
              <a:lnSpc>
                <a:spcPct val="80000"/>
              </a:lnSpc>
              <a:spcBef>
                <a:spcPts val="263"/>
              </a:spcBef>
              <a:buSzPts val="1750"/>
              <a:buNone/>
            </a:pPr>
            <a:r>
              <a:rPr lang="en-IN" sz="1313" dirty="0"/>
              <a:t>   while (</a:t>
            </a:r>
            <a:r>
              <a:rPr lang="en-IN" sz="1313" dirty="0" err="1"/>
              <a:t>i</a:t>
            </a:r>
            <a:r>
              <a:rPr lang="en-IN" sz="1313" dirty="0"/>
              <a:t> &lt; j) {</a:t>
            </a:r>
            <a:endParaRPr dirty="0"/>
          </a:p>
          <a:p>
            <a:pPr marL="0" indent="0">
              <a:lnSpc>
                <a:spcPct val="80000"/>
              </a:lnSpc>
              <a:spcBef>
                <a:spcPts val="263"/>
              </a:spcBef>
              <a:buSzPts val="1750"/>
              <a:buNone/>
            </a:pPr>
            <a:r>
              <a:rPr lang="en-IN" sz="1313" dirty="0"/>
              <a:t>      temp = </a:t>
            </a:r>
            <a:r>
              <a:rPr lang="en-IN" sz="1313" dirty="0" err="1"/>
              <a:t>str</a:t>
            </a:r>
            <a:r>
              <a:rPr lang="en-IN" sz="1313" dirty="0"/>
              <a:t>[</a:t>
            </a:r>
            <a:r>
              <a:rPr lang="en-IN" sz="1313" dirty="0" err="1"/>
              <a:t>i</a:t>
            </a:r>
            <a:r>
              <a:rPr lang="en-IN" sz="1313" dirty="0"/>
              <a:t>];</a:t>
            </a:r>
            <a:endParaRPr dirty="0"/>
          </a:p>
          <a:p>
            <a:pPr marL="0" indent="0">
              <a:lnSpc>
                <a:spcPct val="80000"/>
              </a:lnSpc>
              <a:spcBef>
                <a:spcPts val="263"/>
              </a:spcBef>
              <a:buSzPts val="1750"/>
              <a:buNone/>
            </a:pPr>
            <a:r>
              <a:rPr lang="en-IN" sz="1313" dirty="0"/>
              <a:t>      </a:t>
            </a:r>
            <a:r>
              <a:rPr lang="en-IN" sz="1313" dirty="0" err="1"/>
              <a:t>str</a:t>
            </a:r>
            <a:r>
              <a:rPr lang="en-IN" sz="1313" dirty="0"/>
              <a:t>[</a:t>
            </a:r>
            <a:r>
              <a:rPr lang="en-IN" sz="1313" dirty="0" err="1"/>
              <a:t>i</a:t>
            </a:r>
            <a:r>
              <a:rPr lang="en-IN" sz="1313" dirty="0"/>
              <a:t>] = </a:t>
            </a:r>
            <a:r>
              <a:rPr lang="en-IN" sz="1313" dirty="0" err="1"/>
              <a:t>str</a:t>
            </a:r>
            <a:r>
              <a:rPr lang="en-IN" sz="1313" dirty="0"/>
              <a:t>[j];</a:t>
            </a:r>
            <a:endParaRPr dirty="0"/>
          </a:p>
          <a:p>
            <a:pPr marL="0" indent="0">
              <a:lnSpc>
                <a:spcPct val="80000"/>
              </a:lnSpc>
              <a:spcBef>
                <a:spcPts val="263"/>
              </a:spcBef>
              <a:buSzPts val="1750"/>
              <a:buNone/>
            </a:pPr>
            <a:r>
              <a:rPr lang="en-IN" sz="1313" dirty="0"/>
              <a:t>      </a:t>
            </a:r>
            <a:r>
              <a:rPr lang="en-IN" sz="1313" dirty="0" err="1"/>
              <a:t>str</a:t>
            </a:r>
            <a:r>
              <a:rPr lang="en-IN" sz="1313" dirty="0"/>
              <a:t>[j] = temp;</a:t>
            </a:r>
            <a:endParaRPr dirty="0"/>
          </a:p>
          <a:p>
            <a:pPr marL="0" indent="0">
              <a:lnSpc>
                <a:spcPct val="80000"/>
              </a:lnSpc>
              <a:spcBef>
                <a:spcPts val="263"/>
              </a:spcBef>
              <a:buSzPts val="1750"/>
              <a:buNone/>
            </a:pPr>
            <a:r>
              <a:rPr lang="en-IN" sz="1313" dirty="0"/>
              <a:t>      </a:t>
            </a:r>
            <a:r>
              <a:rPr lang="en-IN" sz="1313" dirty="0" err="1"/>
              <a:t>i</a:t>
            </a:r>
            <a:r>
              <a:rPr lang="en-IN" sz="1313" dirty="0"/>
              <a:t>++;</a:t>
            </a:r>
            <a:endParaRPr dirty="0"/>
          </a:p>
          <a:p>
            <a:pPr marL="0" indent="0">
              <a:lnSpc>
                <a:spcPct val="80000"/>
              </a:lnSpc>
              <a:spcBef>
                <a:spcPts val="263"/>
              </a:spcBef>
              <a:buSzPts val="1750"/>
              <a:buNone/>
            </a:pPr>
            <a:r>
              <a:rPr lang="en-IN" sz="1313" dirty="0"/>
              <a:t>      j--;</a:t>
            </a:r>
            <a:endParaRPr dirty="0"/>
          </a:p>
          <a:p>
            <a:pPr marL="0" indent="0">
              <a:lnSpc>
                <a:spcPct val="80000"/>
              </a:lnSpc>
              <a:spcBef>
                <a:spcPts val="263"/>
              </a:spcBef>
              <a:buSzPts val="1750"/>
              <a:buNone/>
            </a:pPr>
            <a:r>
              <a:rPr lang="en-IN" sz="1313" dirty="0"/>
              <a:t>   }</a:t>
            </a:r>
            <a:endParaRPr dirty="0"/>
          </a:p>
          <a:p>
            <a:pPr marL="0" indent="0">
              <a:lnSpc>
                <a:spcPct val="80000"/>
              </a:lnSpc>
              <a:spcBef>
                <a:spcPts val="263"/>
              </a:spcBef>
              <a:buSzPts val="1750"/>
              <a:buNone/>
            </a:pPr>
            <a:r>
              <a:rPr lang="en-IN" sz="1313" dirty="0"/>
              <a:t>   </a:t>
            </a:r>
            <a:r>
              <a:rPr lang="en-IN" sz="1313" dirty="0" err="1"/>
              <a:t>printf</a:t>
            </a:r>
            <a:r>
              <a:rPr lang="en-IN" sz="1313" dirty="0"/>
              <a:t>("\</a:t>
            </a:r>
            <a:r>
              <a:rPr lang="en-IN" sz="1313" dirty="0" err="1"/>
              <a:t>nReverse</a:t>
            </a:r>
            <a:r>
              <a:rPr lang="en-IN" sz="1313" dirty="0"/>
              <a:t> string is :%s", </a:t>
            </a:r>
            <a:r>
              <a:rPr lang="en-IN" sz="1313" dirty="0" err="1"/>
              <a:t>str</a:t>
            </a:r>
            <a:r>
              <a:rPr lang="en-IN" sz="1313" dirty="0"/>
              <a:t>);</a:t>
            </a:r>
            <a:endParaRPr dirty="0"/>
          </a:p>
          <a:p>
            <a:pPr marL="0" indent="0">
              <a:lnSpc>
                <a:spcPct val="80000"/>
              </a:lnSpc>
              <a:spcBef>
                <a:spcPts val="263"/>
              </a:spcBef>
              <a:buSzPts val="1750"/>
              <a:buNone/>
            </a:pPr>
            <a:r>
              <a:rPr lang="en-IN" sz="1313" dirty="0"/>
              <a:t>   return (0);</a:t>
            </a:r>
            <a:endParaRPr dirty="0"/>
          </a:p>
          <a:p>
            <a:pPr marL="0" indent="0">
              <a:lnSpc>
                <a:spcPct val="80000"/>
              </a:lnSpc>
              <a:spcBef>
                <a:spcPts val="263"/>
              </a:spcBef>
              <a:buSzPts val="1750"/>
              <a:buNone/>
            </a:pPr>
            <a:r>
              <a:rPr lang="en-IN" sz="1313" dirty="0"/>
              <a:t>}</a:t>
            </a:r>
            <a:endParaRPr dirty="0"/>
          </a:p>
          <a:p>
            <a:pPr marL="257175" indent="-173831">
              <a:lnSpc>
                <a:spcPct val="80000"/>
              </a:lnSpc>
              <a:spcBef>
                <a:spcPts val="263"/>
              </a:spcBef>
              <a:buSzPts val="1750"/>
              <a:buNone/>
            </a:pPr>
            <a:endParaRPr sz="1313" dirty="0"/>
          </a:p>
        </p:txBody>
      </p:sp>
      <p:sp>
        <p:nvSpPr>
          <p:cNvPr id="353" name="Google Shape;353;p37"/>
          <p:cNvSpPr txBox="1">
            <a:spLocks noGrp="1"/>
          </p:cNvSpPr>
          <p:nvPr>
            <p:ph type="body" idx="2"/>
          </p:nvPr>
        </p:nvSpPr>
        <p:spPr>
          <a:xfrm>
            <a:off x="4629150" y="1543051"/>
            <a:ext cx="3028950" cy="3908822"/>
          </a:xfrm>
          <a:prstGeom prst="rect">
            <a:avLst/>
          </a:prstGeom>
          <a:noFill/>
          <a:ln>
            <a:noFill/>
          </a:ln>
        </p:spPr>
        <p:txBody>
          <a:bodyPr spcFirstLastPara="1" vert="horz" wrap="square" lIns="68569" tIns="34275" rIns="68569" bIns="34275" rtlCol="0" anchor="t" anchorCtr="0">
            <a:normAutofit/>
          </a:bodyPr>
          <a:lstStyle/>
          <a:p>
            <a:pPr marL="257175" indent="-173831">
              <a:lnSpc>
                <a:spcPct val="80000"/>
              </a:lnSpc>
              <a:spcBef>
                <a:spcPts val="0"/>
              </a:spcBef>
              <a:buSzPts val="1750"/>
              <a:buNone/>
            </a:pPr>
            <a:endParaRPr sz="1313"/>
          </a:p>
        </p:txBody>
      </p:sp>
    </p:spTree>
    <p:extLst>
      <p:ext uri="{BB962C8B-B14F-4D97-AF65-F5344CB8AC3E}">
        <p14:creationId xmlns:p14="http://schemas.microsoft.com/office/powerpoint/2010/main" val="27633152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8"/>
          <p:cNvSpPr txBox="1">
            <a:spLocks noGrp="1"/>
          </p:cNvSpPr>
          <p:nvPr>
            <p:ph type="title"/>
          </p:nvPr>
        </p:nvSpPr>
        <p:spPr>
          <a:xfrm>
            <a:off x="1428750" y="571500"/>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Dry running</a:t>
            </a:r>
            <a:endParaRPr/>
          </a:p>
        </p:txBody>
      </p:sp>
      <p:pic>
        <p:nvPicPr>
          <p:cNvPr id="359" name="Google Shape;359;p38"/>
          <p:cNvPicPr preferRelativeResize="0">
            <a:picLocks noGrp="1"/>
          </p:cNvPicPr>
          <p:nvPr>
            <p:ph type="body" idx="1"/>
          </p:nvPr>
        </p:nvPicPr>
        <p:blipFill rotWithShape="1">
          <a:blip r:embed="rId3">
            <a:alphaModFix/>
          </a:blip>
          <a:srcRect/>
          <a:stretch/>
        </p:blipFill>
        <p:spPr>
          <a:xfrm>
            <a:off x="1257300" y="1200150"/>
            <a:ext cx="6457950" cy="4800600"/>
          </a:xfrm>
          <a:prstGeom prst="rect">
            <a:avLst/>
          </a:prstGeom>
          <a:noFill/>
          <a:ln>
            <a:noFill/>
          </a:ln>
        </p:spPr>
      </p:pic>
    </p:spTree>
    <p:extLst>
      <p:ext uri="{BB962C8B-B14F-4D97-AF65-F5344CB8AC3E}">
        <p14:creationId xmlns:p14="http://schemas.microsoft.com/office/powerpoint/2010/main" val="41781031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9"/>
          <p:cNvSpPr txBox="1">
            <a:spLocks noGrp="1"/>
          </p:cNvSpPr>
          <p:nvPr>
            <p:ph type="title"/>
          </p:nvPr>
        </p:nvSpPr>
        <p:spPr>
          <a:xfrm>
            <a:off x="971550" y="857250"/>
            <a:ext cx="6172200" cy="857250"/>
          </a:xfrm>
          <a:prstGeom prst="rect">
            <a:avLst/>
          </a:prstGeom>
          <a:noFill/>
          <a:ln>
            <a:noFill/>
          </a:ln>
        </p:spPr>
        <p:txBody>
          <a:bodyPr spcFirstLastPara="1" vert="horz" wrap="square" lIns="68569" tIns="34275" rIns="68569" bIns="34275" rtlCol="0" anchor="ctr" anchorCtr="0">
            <a:noAutofit/>
          </a:bodyPr>
          <a:lstStyle/>
          <a:p>
            <a:pPr>
              <a:buSzPts val="2400"/>
            </a:pPr>
            <a:r>
              <a:rPr lang="en-IN" sz="1800" b="1"/>
              <a:t>WAP to check whether the given string is palindrome or not(without using strrev())</a:t>
            </a:r>
            <a:br>
              <a:rPr lang="en-IN" sz="1800"/>
            </a:br>
            <a:endParaRPr sz="1800"/>
          </a:p>
        </p:txBody>
      </p:sp>
      <p:sp>
        <p:nvSpPr>
          <p:cNvPr id="365" name="Google Shape;365;p39"/>
          <p:cNvSpPr txBox="1">
            <a:spLocks noGrp="1"/>
          </p:cNvSpPr>
          <p:nvPr>
            <p:ph type="body" idx="1"/>
          </p:nvPr>
        </p:nvSpPr>
        <p:spPr>
          <a:xfrm>
            <a:off x="1485900" y="1543050"/>
            <a:ext cx="3028950" cy="4171950"/>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50"/>
              <a:buNone/>
            </a:pPr>
            <a:r>
              <a:rPr lang="en-IN" sz="1313"/>
              <a:t>#include&lt;stdio.h&gt;</a:t>
            </a:r>
            <a:endParaRPr/>
          </a:p>
          <a:p>
            <a:pPr marL="0" indent="0">
              <a:lnSpc>
                <a:spcPct val="80000"/>
              </a:lnSpc>
              <a:spcBef>
                <a:spcPts val="263"/>
              </a:spcBef>
              <a:buSzPts val="1750"/>
              <a:buNone/>
            </a:pPr>
            <a:r>
              <a:rPr lang="en-IN" sz="1313"/>
              <a:t>#include&lt;string.h&gt;</a:t>
            </a:r>
            <a:endParaRPr sz="1313"/>
          </a:p>
          <a:p>
            <a:pPr marL="0" indent="0">
              <a:lnSpc>
                <a:spcPct val="80000"/>
              </a:lnSpc>
              <a:spcBef>
                <a:spcPts val="263"/>
              </a:spcBef>
              <a:buSzPts val="1750"/>
              <a:buNone/>
            </a:pPr>
            <a:r>
              <a:rPr lang="en-IN" sz="1313"/>
              <a:t>int main() {</a:t>
            </a:r>
            <a:endParaRPr/>
          </a:p>
          <a:p>
            <a:pPr marL="0" indent="0">
              <a:lnSpc>
                <a:spcPct val="80000"/>
              </a:lnSpc>
              <a:spcBef>
                <a:spcPts val="263"/>
              </a:spcBef>
              <a:buSzPts val="1750"/>
              <a:buNone/>
            </a:pPr>
            <a:r>
              <a:rPr lang="en-IN" sz="1313"/>
              <a:t>   char str[100], temp;</a:t>
            </a:r>
            <a:endParaRPr/>
          </a:p>
          <a:p>
            <a:pPr marL="0" indent="0">
              <a:lnSpc>
                <a:spcPct val="80000"/>
              </a:lnSpc>
              <a:spcBef>
                <a:spcPts val="263"/>
              </a:spcBef>
              <a:buSzPts val="1750"/>
              <a:buNone/>
            </a:pPr>
            <a:r>
              <a:rPr lang="en-IN" sz="1313"/>
              <a:t>   char str1[100];</a:t>
            </a:r>
            <a:endParaRPr/>
          </a:p>
          <a:p>
            <a:pPr marL="0" indent="0">
              <a:lnSpc>
                <a:spcPct val="80000"/>
              </a:lnSpc>
              <a:spcBef>
                <a:spcPts val="263"/>
              </a:spcBef>
              <a:buSzPts val="1750"/>
              <a:buNone/>
            </a:pPr>
            <a:r>
              <a:rPr lang="en-IN" sz="1313"/>
              <a:t>   int i, j;</a:t>
            </a:r>
            <a:endParaRPr/>
          </a:p>
          <a:p>
            <a:pPr marL="0" indent="0">
              <a:lnSpc>
                <a:spcPct val="80000"/>
              </a:lnSpc>
              <a:spcBef>
                <a:spcPts val="263"/>
              </a:spcBef>
              <a:buSzPts val="1750"/>
              <a:buNone/>
            </a:pPr>
            <a:r>
              <a:rPr lang="en-IN" sz="1313"/>
              <a:t>   printf("\nEnter the string :");</a:t>
            </a:r>
            <a:endParaRPr/>
          </a:p>
          <a:p>
            <a:pPr marL="0" indent="0">
              <a:lnSpc>
                <a:spcPct val="80000"/>
              </a:lnSpc>
              <a:spcBef>
                <a:spcPts val="263"/>
              </a:spcBef>
              <a:buSzPts val="1750"/>
              <a:buNone/>
            </a:pPr>
            <a:r>
              <a:rPr lang="en-IN" sz="1313"/>
              <a:t>   gets(str);</a:t>
            </a:r>
            <a:endParaRPr/>
          </a:p>
          <a:p>
            <a:pPr marL="0" indent="0">
              <a:lnSpc>
                <a:spcPct val="80000"/>
              </a:lnSpc>
              <a:spcBef>
                <a:spcPts val="263"/>
              </a:spcBef>
              <a:buSzPts val="1750"/>
              <a:buNone/>
            </a:pPr>
            <a:r>
              <a:rPr lang="en-IN" sz="1313"/>
              <a:t>   i = 0;</a:t>
            </a:r>
            <a:endParaRPr/>
          </a:p>
          <a:p>
            <a:pPr marL="0" indent="0">
              <a:lnSpc>
                <a:spcPct val="80000"/>
              </a:lnSpc>
              <a:spcBef>
                <a:spcPts val="263"/>
              </a:spcBef>
              <a:buSzPts val="1750"/>
              <a:buNone/>
            </a:pPr>
            <a:r>
              <a:rPr lang="en-IN" sz="1313"/>
              <a:t>   j = strlen(str) - 1;</a:t>
            </a:r>
            <a:endParaRPr/>
          </a:p>
          <a:p>
            <a:pPr marL="0" indent="0">
              <a:lnSpc>
                <a:spcPct val="80000"/>
              </a:lnSpc>
              <a:spcBef>
                <a:spcPts val="263"/>
              </a:spcBef>
              <a:buSzPts val="1750"/>
              <a:buNone/>
            </a:pPr>
            <a:r>
              <a:rPr lang="en-IN" sz="1313"/>
              <a:t>   strcpy(str1,str);</a:t>
            </a:r>
            <a:endParaRPr/>
          </a:p>
          <a:p>
            <a:pPr marL="0" indent="0">
              <a:lnSpc>
                <a:spcPct val="80000"/>
              </a:lnSpc>
              <a:spcBef>
                <a:spcPts val="263"/>
              </a:spcBef>
              <a:buSzPts val="1750"/>
              <a:buNone/>
            </a:pPr>
            <a:r>
              <a:rPr lang="en-IN" sz="1313"/>
              <a:t>   while (i &lt; j) </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temp = str[i];</a:t>
            </a:r>
            <a:endParaRPr/>
          </a:p>
          <a:p>
            <a:pPr marL="0" indent="0">
              <a:lnSpc>
                <a:spcPct val="80000"/>
              </a:lnSpc>
              <a:spcBef>
                <a:spcPts val="263"/>
              </a:spcBef>
              <a:buSzPts val="1750"/>
              <a:buNone/>
            </a:pPr>
            <a:r>
              <a:rPr lang="en-IN" sz="1313"/>
              <a:t>      str[i] = str[j];</a:t>
            </a:r>
            <a:endParaRPr/>
          </a:p>
          <a:p>
            <a:pPr marL="0" indent="0">
              <a:lnSpc>
                <a:spcPct val="80000"/>
              </a:lnSpc>
              <a:spcBef>
                <a:spcPts val="263"/>
              </a:spcBef>
              <a:buSzPts val="1750"/>
              <a:buNone/>
            </a:pPr>
            <a:r>
              <a:rPr lang="en-IN" sz="1313"/>
              <a:t>      str[j] = temp;</a:t>
            </a:r>
            <a:endParaRPr/>
          </a:p>
          <a:p>
            <a:pPr marL="0" indent="0">
              <a:lnSpc>
                <a:spcPct val="80000"/>
              </a:lnSpc>
              <a:spcBef>
                <a:spcPts val="263"/>
              </a:spcBef>
              <a:buSzPts val="1750"/>
              <a:buNone/>
            </a:pPr>
            <a:r>
              <a:rPr lang="en-IN" sz="1313"/>
              <a:t>      i++;</a:t>
            </a:r>
            <a:endParaRPr/>
          </a:p>
          <a:p>
            <a:pPr marL="0" indent="0">
              <a:lnSpc>
                <a:spcPct val="80000"/>
              </a:lnSpc>
              <a:spcBef>
                <a:spcPts val="263"/>
              </a:spcBef>
              <a:buSzPts val="1750"/>
              <a:buNone/>
            </a:pPr>
            <a:r>
              <a:rPr lang="en-IN" sz="1313"/>
              <a:t>      j--;</a:t>
            </a:r>
            <a:endParaRPr/>
          </a:p>
          <a:p>
            <a:pPr marL="0" indent="0">
              <a:lnSpc>
                <a:spcPct val="80000"/>
              </a:lnSpc>
              <a:spcBef>
                <a:spcPts val="263"/>
              </a:spcBef>
              <a:buSzPts val="1750"/>
              <a:buNone/>
            </a:pPr>
            <a:r>
              <a:rPr lang="en-IN" sz="1313"/>
              <a:t>   }</a:t>
            </a:r>
            <a:endParaRPr/>
          </a:p>
          <a:p>
            <a:pPr marL="257175" indent="-173831">
              <a:lnSpc>
                <a:spcPct val="80000"/>
              </a:lnSpc>
              <a:spcBef>
                <a:spcPts val="263"/>
              </a:spcBef>
              <a:buSzPts val="1750"/>
              <a:buNone/>
            </a:pPr>
            <a:endParaRPr sz="1313"/>
          </a:p>
        </p:txBody>
      </p:sp>
      <p:sp>
        <p:nvSpPr>
          <p:cNvPr id="366" name="Google Shape;366;p39"/>
          <p:cNvSpPr txBox="1">
            <a:spLocks noGrp="1"/>
          </p:cNvSpPr>
          <p:nvPr>
            <p:ph type="body" idx="2"/>
          </p:nvPr>
        </p:nvSpPr>
        <p:spPr>
          <a:xfrm>
            <a:off x="3943350" y="1543051"/>
            <a:ext cx="3714750" cy="390882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50"/>
              <a:buNone/>
            </a:pPr>
            <a:r>
              <a:rPr lang="en-IN" sz="1313"/>
              <a:t> if(strcmp(str1,str)==0)</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printf("\n Given String is Palindrome");</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else</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printf("\n Not a Palindrome");</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return (0);</a:t>
            </a:r>
            <a:endParaRPr/>
          </a:p>
          <a:p>
            <a:pPr marL="0" indent="0">
              <a:lnSpc>
                <a:spcPct val="80000"/>
              </a:lnSpc>
              <a:spcBef>
                <a:spcPts val="263"/>
              </a:spcBef>
              <a:buSzPts val="1750"/>
              <a:buNone/>
            </a:pPr>
            <a:r>
              <a:rPr lang="en-IN" sz="1313"/>
              <a:t>}</a:t>
            </a:r>
            <a:endParaRPr/>
          </a:p>
        </p:txBody>
      </p:sp>
    </p:spTree>
    <p:extLst>
      <p:ext uri="{BB962C8B-B14F-4D97-AF65-F5344CB8AC3E}">
        <p14:creationId xmlns:p14="http://schemas.microsoft.com/office/powerpoint/2010/main" val="3173171855"/>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0"/>
          <p:cNvSpPr txBox="1">
            <a:spLocks noGrp="1"/>
          </p:cNvSpPr>
          <p:nvPr>
            <p:ph type="title"/>
          </p:nvPr>
        </p:nvSpPr>
        <p:spPr>
          <a:xfrm>
            <a:off x="971550" y="742950"/>
            <a:ext cx="6172200" cy="857250"/>
          </a:xfrm>
          <a:prstGeom prst="rect">
            <a:avLst/>
          </a:prstGeom>
          <a:noFill/>
          <a:ln>
            <a:noFill/>
          </a:ln>
        </p:spPr>
        <p:txBody>
          <a:bodyPr spcFirstLastPara="1" vert="horz" wrap="square" lIns="68569" tIns="34275" rIns="68569" bIns="34275" rtlCol="0" anchor="ctr" anchorCtr="0">
            <a:normAutofit/>
          </a:bodyPr>
          <a:lstStyle/>
          <a:p>
            <a:pPr>
              <a:buSzPts val="2400"/>
            </a:pPr>
            <a:r>
              <a:rPr lang="en-IN" sz="1800" b="1"/>
              <a:t>WAP to convert all characters of a given string into uppercase without using strupr()/or inbuilt function</a:t>
            </a:r>
            <a:endParaRPr sz="1800"/>
          </a:p>
        </p:txBody>
      </p:sp>
      <p:sp>
        <p:nvSpPr>
          <p:cNvPr id="372" name="Google Shape;372;p40"/>
          <p:cNvSpPr txBox="1">
            <a:spLocks noGrp="1"/>
          </p:cNvSpPr>
          <p:nvPr>
            <p:ph type="body" idx="1"/>
          </p:nvPr>
        </p:nvSpPr>
        <p:spPr>
          <a:xfrm>
            <a:off x="1485900" y="1543050"/>
            <a:ext cx="3028950" cy="4171950"/>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50"/>
              <a:buNone/>
            </a:pPr>
            <a:r>
              <a:rPr lang="en-IN" sz="1313"/>
              <a:t>#include&lt;stdio.h&gt;</a:t>
            </a:r>
            <a:endParaRPr/>
          </a:p>
          <a:p>
            <a:pPr marL="0" indent="0">
              <a:lnSpc>
                <a:spcPct val="80000"/>
              </a:lnSpc>
              <a:spcBef>
                <a:spcPts val="263"/>
              </a:spcBef>
              <a:buSzPts val="1750"/>
              <a:buNone/>
            </a:pPr>
            <a:r>
              <a:rPr lang="en-IN" sz="1313"/>
              <a:t>#include&lt;string.h&gt;</a:t>
            </a:r>
            <a:endParaRPr/>
          </a:p>
          <a:p>
            <a:pPr marL="0" indent="0">
              <a:lnSpc>
                <a:spcPct val="80000"/>
              </a:lnSpc>
              <a:spcBef>
                <a:spcPts val="263"/>
              </a:spcBef>
              <a:buSzPts val="1750"/>
              <a:buNone/>
            </a:pPr>
            <a:r>
              <a:rPr lang="en-IN" sz="1313"/>
              <a:t>int main()</a:t>
            </a:r>
            <a:endParaRPr/>
          </a:p>
          <a:p>
            <a:pPr marL="0" indent="0">
              <a:lnSpc>
                <a:spcPct val="80000"/>
              </a:lnSpc>
              <a:spcBef>
                <a:spcPts val="263"/>
              </a:spcBef>
              <a:buSzPts val="1750"/>
              <a:buNone/>
            </a:pPr>
            <a:r>
              <a:rPr lang="en-IN" sz="1313"/>
              <a:t>{</a:t>
            </a:r>
            <a:endParaRPr/>
          </a:p>
          <a:p>
            <a:pPr marL="0" indent="0">
              <a:lnSpc>
                <a:spcPct val="80000"/>
              </a:lnSpc>
              <a:spcBef>
                <a:spcPts val="263"/>
              </a:spcBef>
              <a:buSzPts val="1750"/>
              <a:buNone/>
            </a:pPr>
            <a:r>
              <a:rPr lang="en-IN" sz="1313"/>
              <a:t>char str1[10];</a:t>
            </a:r>
            <a:endParaRPr/>
          </a:p>
          <a:p>
            <a:pPr marL="0" indent="0">
              <a:lnSpc>
                <a:spcPct val="80000"/>
              </a:lnSpc>
              <a:spcBef>
                <a:spcPts val="263"/>
              </a:spcBef>
              <a:buSzPts val="1750"/>
              <a:buNone/>
            </a:pPr>
            <a:r>
              <a:rPr lang="en-IN" sz="1313"/>
              <a:t>int i,len;</a:t>
            </a:r>
            <a:endParaRPr/>
          </a:p>
          <a:p>
            <a:pPr marL="0" indent="0">
              <a:lnSpc>
                <a:spcPct val="80000"/>
              </a:lnSpc>
              <a:spcBef>
                <a:spcPts val="263"/>
              </a:spcBef>
              <a:buSzPts val="1750"/>
              <a:buNone/>
            </a:pPr>
            <a:r>
              <a:rPr lang="en-IN" sz="1313"/>
              <a:t>printf("Enter any string \t");</a:t>
            </a:r>
            <a:endParaRPr/>
          </a:p>
          <a:p>
            <a:pPr marL="0" indent="0">
              <a:lnSpc>
                <a:spcPct val="80000"/>
              </a:lnSpc>
              <a:spcBef>
                <a:spcPts val="263"/>
              </a:spcBef>
              <a:buSzPts val="1750"/>
              <a:buNone/>
            </a:pPr>
            <a:r>
              <a:rPr lang="en-IN" sz="1313"/>
              <a:t>gets(str1);</a:t>
            </a:r>
            <a:endParaRPr/>
          </a:p>
          <a:p>
            <a:pPr marL="0" indent="0">
              <a:lnSpc>
                <a:spcPct val="80000"/>
              </a:lnSpc>
              <a:spcBef>
                <a:spcPts val="263"/>
              </a:spcBef>
              <a:buSzPts val="1750"/>
              <a:buNone/>
            </a:pPr>
            <a:r>
              <a:rPr lang="en-IN" sz="1313"/>
              <a:t>len=strlen(str1);</a:t>
            </a:r>
            <a:endParaRPr/>
          </a:p>
          <a:p>
            <a:pPr marL="0" indent="0">
              <a:lnSpc>
                <a:spcPct val="80000"/>
              </a:lnSpc>
              <a:spcBef>
                <a:spcPts val="263"/>
              </a:spcBef>
              <a:buSzPts val="1750"/>
              <a:buNone/>
            </a:pPr>
            <a:r>
              <a:rPr lang="en-IN" sz="1313"/>
              <a:t>for(i=0;i&lt;len;i++)</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if(str1[i]&gt;='a' &amp;&amp; str1[i]&lt;='z')</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str1[i]=str1[i]-32;</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puts("string in upper is");</a:t>
            </a:r>
            <a:endParaRPr/>
          </a:p>
          <a:p>
            <a:pPr marL="0" indent="0">
              <a:lnSpc>
                <a:spcPct val="80000"/>
              </a:lnSpc>
              <a:spcBef>
                <a:spcPts val="263"/>
              </a:spcBef>
              <a:buSzPts val="1750"/>
              <a:buNone/>
            </a:pPr>
            <a:r>
              <a:rPr lang="en-IN" sz="1313"/>
              <a:t>puts(str1);</a:t>
            </a:r>
            <a:endParaRPr/>
          </a:p>
          <a:p>
            <a:pPr marL="0" indent="0">
              <a:lnSpc>
                <a:spcPct val="80000"/>
              </a:lnSpc>
              <a:spcBef>
                <a:spcPts val="263"/>
              </a:spcBef>
              <a:buSzPts val="1750"/>
              <a:buNone/>
            </a:pPr>
            <a:r>
              <a:rPr lang="en-IN" sz="1313"/>
              <a:t>return 0;</a:t>
            </a:r>
            <a:endParaRPr/>
          </a:p>
          <a:p>
            <a:pPr marL="0" indent="0">
              <a:lnSpc>
                <a:spcPct val="80000"/>
              </a:lnSpc>
              <a:spcBef>
                <a:spcPts val="263"/>
              </a:spcBef>
              <a:buSzPts val="1750"/>
              <a:buNone/>
            </a:pPr>
            <a:r>
              <a:rPr lang="en-IN" sz="1313"/>
              <a:t>}</a:t>
            </a:r>
            <a:endParaRPr/>
          </a:p>
          <a:p>
            <a:pPr marL="257175" indent="-173831">
              <a:lnSpc>
                <a:spcPct val="80000"/>
              </a:lnSpc>
              <a:spcBef>
                <a:spcPts val="263"/>
              </a:spcBef>
              <a:buSzPts val="1750"/>
              <a:buNone/>
            </a:pPr>
            <a:endParaRPr sz="1313"/>
          </a:p>
        </p:txBody>
      </p:sp>
      <p:sp>
        <p:nvSpPr>
          <p:cNvPr id="373" name="Google Shape;373;p40"/>
          <p:cNvSpPr txBox="1">
            <a:spLocks noGrp="1"/>
          </p:cNvSpPr>
          <p:nvPr>
            <p:ph type="body" idx="2"/>
          </p:nvPr>
        </p:nvSpPr>
        <p:spPr>
          <a:xfrm>
            <a:off x="4629150" y="1543051"/>
            <a:ext cx="3028950" cy="3908822"/>
          </a:xfrm>
          <a:prstGeom prst="rect">
            <a:avLst/>
          </a:prstGeom>
          <a:noFill/>
          <a:ln>
            <a:noFill/>
          </a:ln>
        </p:spPr>
        <p:txBody>
          <a:bodyPr spcFirstLastPara="1" vert="horz" wrap="square" lIns="68569" tIns="34275" rIns="68569" bIns="34275" rtlCol="0" anchor="t" anchorCtr="0">
            <a:normAutofit/>
          </a:bodyPr>
          <a:lstStyle/>
          <a:p>
            <a:pPr marL="257175" indent="-173831">
              <a:lnSpc>
                <a:spcPct val="80000"/>
              </a:lnSpc>
              <a:spcBef>
                <a:spcPts val="0"/>
              </a:spcBef>
              <a:buSzPts val="1750"/>
              <a:buNone/>
            </a:pPr>
            <a:endParaRPr sz="1313"/>
          </a:p>
        </p:txBody>
      </p:sp>
    </p:spTree>
    <p:extLst>
      <p:ext uri="{BB962C8B-B14F-4D97-AF65-F5344CB8AC3E}">
        <p14:creationId xmlns:p14="http://schemas.microsoft.com/office/powerpoint/2010/main" val="1941519718"/>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1"/>
          <p:cNvSpPr txBox="1">
            <a:spLocks noGrp="1"/>
          </p:cNvSpPr>
          <p:nvPr>
            <p:ph type="title"/>
          </p:nvPr>
        </p:nvSpPr>
        <p:spPr>
          <a:xfrm>
            <a:off x="971550" y="971550"/>
            <a:ext cx="6172200" cy="857250"/>
          </a:xfrm>
          <a:prstGeom prst="rect">
            <a:avLst/>
          </a:prstGeom>
          <a:noFill/>
          <a:ln>
            <a:noFill/>
          </a:ln>
        </p:spPr>
        <p:txBody>
          <a:bodyPr spcFirstLastPara="1" vert="horz" wrap="square" lIns="68569" tIns="34275" rIns="68569" bIns="34275" rtlCol="0" anchor="ctr" anchorCtr="0">
            <a:normAutofit fontScale="90000"/>
          </a:bodyPr>
          <a:lstStyle/>
          <a:p>
            <a:pPr>
              <a:buSzPts val="2790"/>
            </a:pPr>
            <a:r>
              <a:rPr lang="en-IN" sz="2093" b="1"/>
              <a:t>WAP to convert all characters of a given string into lowercase without using strlwr()/or inbuilt function</a:t>
            </a:r>
            <a:br>
              <a:rPr lang="en-IN" sz="2969"/>
            </a:br>
            <a:endParaRPr sz="2969"/>
          </a:p>
        </p:txBody>
      </p:sp>
      <p:sp>
        <p:nvSpPr>
          <p:cNvPr id="379" name="Google Shape;379;p41"/>
          <p:cNvSpPr txBox="1">
            <a:spLocks noGrp="1"/>
          </p:cNvSpPr>
          <p:nvPr>
            <p:ph type="body" idx="1"/>
          </p:nvPr>
        </p:nvSpPr>
        <p:spPr>
          <a:xfrm>
            <a:off x="1485900" y="1543050"/>
            <a:ext cx="3028950" cy="4171950"/>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50"/>
              <a:buNone/>
            </a:pPr>
            <a:r>
              <a:rPr lang="en-IN" sz="1313"/>
              <a:t>#include&lt;stdio.h&gt;</a:t>
            </a:r>
            <a:endParaRPr/>
          </a:p>
          <a:p>
            <a:pPr marL="0" indent="0">
              <a:lnSpc>
                <a:spcPct val="80000"/>
              </a:lnSpc>
              <a:spcBef>
                <a:spcPts val="263"/>
              </a:spcBef>
              <a:buSzPts val="1750"/>
              <a:buNone/>
            </a:pPr>
            <a:r>
              <a:rPr lang="en-IN" sz="1313"/>
              <a:t>#include&lt;string.h&gt;</a:t>
            </a:r>
            <a:endParaRPr/>
          </a:p>
          <a:p>
            <a:pPr marL="0" indent="0">
              <a:lnSpc>
                <a:spcPct val="80000"/>
              </a:lnSpc>
              <a:spcBef>
                <a:spcPts val="263"/>
              </a:spcBef>
              <a:buSzPts val="1750"/>
              <a:buNone/>
            </a:pPr>
            <a:r>
              <a:rPr lang="en-IN" sz="1313"/>
              <a:t>int main()</a:t>
            </a:r>
            <a:endParaRPr/>
          </a:p>
          <a:p>
            <a:pPr marL="0" indent="0">
              <a:lnSpc>
                <a:spcPct val="80000"/>
              </a:lnSpc>
              <a:spcBef>
                <a:spcPts val="263"/>
              </a:spcBef>
              <a:buSzPts val="1750"/>
              <a:buNone/>
            </a:pPr>
            <a:r>
              <a:rPr lang="en-IN" sz="1313"/>
              <a:t>{</a:t>
            </a:r>
            <a:endParaRPr/>
          </a:p>
          <a:p>
            <a:pPr marL="0" indent="0">
              <a:lnSpc>
                <a:spcPct val="80000"/>
              </a:lnSpc>
              <a:spcBef>
                <a:spcPts val="263"/>
              </a:spcBef>
              <a:buSzPts val="1750"/>
              <a:buNone/>
            </a:pPr>
            <a:r>
              <a:rPr lang="en-IN" sz="1313"/>
              <a:t>char str1[10];</a:t>
            </a:r>
            <a:endParaRPr/>
          </a:p>
          <a:p>
            <a:pPr marL="0" indent="0">
              <a:lnSpc>
                <a:spcPct val="80000"/>
              </a:lnSpc>
              <a:spcBef>
                <a:spcPts val="263"/>
              </a:spcBef>
              <a:buSzPts val="1750"/>
              <a:buNone/>
            </a:pPr>
            <a:r>
              <a:rPr lang="en-IN" sz="1313"/>
              <a:t>int i,len;</a:t>
            </a:r>
            <a:endParaRPr/>
          </a:p>
          <a:p>
            <a:pPr marL="0" indent="0">
              <a:lnSpc>
                <a:spcPct val="80000"/>
              </a:lnSpc>
              <a:spcBef>
                <a:spcPts val="263"/>
              </a:spcBef>
              <a:buSzPts val="1750"/>
              <a:buNone/>
            </a:pPr>
            <a:r>
              <a:rPr lang="en-IN" sz="1313"/>
              <a:t>printf("Enter any string \t");</a:t>
            </a:r>
            <a:endParaRPr/>
          </a:p>
          <a:p>
            <a:pPr marL="0" indent="0">
              <a:lnSpc>
                <a:spcPct val="80000"/>
              </a:lnSpc>
              <a:spcBef>
                <a:spcPts val="263"/>
              </a:spcBef>
              <a:buSzPts val="1750"/>
              <a:buNone/>
            </a:pPr>
            <a:r>
              <a:rPr lang="en-IN" sz="1313"/>
              <a:t>gets(str1);</a:t>
            </a:r>
            <a:endParaRPr/>
          </a:p>
          <a:p>
            <a:pPr marL="0" indent="0">
              <a:lnSpc>
                <a:spcPct val="80000"/>
              </a:lnSpc>
              <a:spcBef>
                <a:spcPts val="263"/>
              </a:spcBef>
              <a:buSzPts val="1750"/>
              <a:buNone/>
            </a:pPr>
            <a:r>
              <a:rPr lang="en-IN" sz="1313"/>
              <a:t>len=strlen(str1);</a:t>
            </a:r>
            <a:endParaRPr/>
          </a:p>
          <a:p>
            <a:pPr marL="0" indent="0">
              <a:lnSpc>
                <a:spcPct val="80000"/>
              </a:lnSpc>
              <a:spcBef>
                <a:spcPts val="263"/>
              </a:spcBef>
              <a:buSzPts val="1750"/>
              <a:buNone/>
            </a:pPr>
            <a:r>
              <a:rPr lang="en-IN" sz="1313"/>
              <a:t>for(i=0;i&lt;len;i++)</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	if(str1[i]&gt;='A' &amp;&amp; str1[i]&lt;='Z')	</a:t>
            </a:r>
            <a:endParaRPr/>
          </a:p>
          <a:p>
            <a:pPr marL="0" indent="0">
              <a:lnSpc>
                <a:spcPct val="80000"/>
              </a:lnSpc>
              <a:spcBef>
                <a:spcPts val="263"/>
              </a:spcBef>
              <a:buSzPts val="1750"/>
              <a:buNone/>
            </a:pPr>
            <a:r>
              <a:rPr lang="en-IN" sz="1313"/>
              <a:t>	str1[i]=str1[i]+32;</a:t>
            </a:r>
            <a:endParaRPr/>
          </a:p>
          <a:p>
            <a:pPr marL="0" indent="0">
              <a:lnSpc>
                <a:spcPct val="80000"/>
              </a:lnSpc>
              <a:spcBef>
                <a:spcPts val="263"/>
              </a:spcBef>
              <a:buSzPts val="1750"/>
              <a:buNone/>
            </a:pPr>
            <a:r>
              <a:rPr lang="en-IN" sz="1313"/>
              <a:t>	}</a:t>
            </a:r>
            <a:endParaRPr/>
          </a:p>
          <a:p>
            <a:pPr marL="0" indent="0">
              <a:lnSpc>
                <a:spcPct val="80000"/>
              </a:lnSpc>
              <a:spcBef>
                <a:spcPts val="263"/>
              </a:spcBef>
              <a:buSzPts val="1750"/>
              <a:buNone/>
            </a:pPr>
            <a:r>
              <a:rPr lang="en-IN" sz="1313"/>
              <a:t>puts("string in lower is");</a:t>
            </a:r>
            <a:endParaRPr/>
          </a:p>
          <a:p>
            <a:pPr marL="0" indent="0">
              <a:lnSpc>
                <a:spcPct val="80000"/>
              </a:lnSpc>
              <a:spcBef>
                <a:spcPts val="263"/>
              </a:spcBef>
              <a:buSzPts val="1750"/>
              <a:buNone/>
            </a:pPr>
            <a:r>
              <a:rPr lang="en-IN" sz="1313"/>
              <a:t>puts(str1);</a:t>
            </a:r>
            <a:endParaRPr/>
          </a:p>
          <a:p>
            <a:pPr marL="0" indent="0">
              <a:lnSpc>
                <a:spcPct val="80000"/>
              </a:lnSpc>
              <a:spcBef>
                <a:spcPts val="263"/>
              </a:spcBef>
              <a:buSzPts val="1750"/>
              <a:buNone/>
            </a:pPr>
            <a:r>
              <a:rPr lang="en-IN" sz="1313"/>
              <a:t>return 0;</a:t>
            </a:r>
            <a:endParaRPr/>
          </a:p>
          <a:p>
            <a:pPr marL="0" indent="0">
              <a:lnSpc>
                <a:spcPct val="80000"/>
              </a:lnSpc>
              <a:spcBef>
                <a:spcPts val="263"/>
              </a:spcBef>
              <a:buSzPts val="1750"/>
              <a:buNone/>
            </a:pPr>
            <a:r>
              <a:rPr lang="en-IN" sz="1313"/>
              <a:t>}</a:t>
            </a:r>
            <a:endParaRPr/>
          </a:p>
          <a:p>
            <a:pPr marL="257175" indent="-173831">
              <a:lnSpc>
                <a:spcPct val="80000"/>
              </a:lnSpc>
              <a:spcBef>
                <a:spcPts val="263"/>
              </a:spcBef>
              <a:buSzPts val="1750"/>
              <a:buNone/>
            </a:pPr>
            <a:endParaRPr sz="1313"/>
          </a:p>
        </p:txBody>
      </p:sp>
      <p:sp>
        <p:nvSpPr>
          <p:cNvPr id="380" name="Google Shape;380;p41"/>
          <p:cNvSpPr txBox="1">
            <a:spLocks noGrp="1"/>
          </p:cNvSpPr>
          <p:nvPr>
            <p:ph type="body" idx="2"/>
          </p:nvPr>
        </p:nvSpPr>
        <p:spPr>
          <a:xfrm>
            <a:off x="4629150" y="1543051"/>
            <a:ext cx="3028950" cy="3908822"/>
          </a:xfrm>
          <a:prstGeom prst="rect">
            <a:avLst/>
          </a:prstGeom>
          <a:noFill/>
          <a:ln>
            <a:noFill/>
          </a:ln>
        </p:spPr>
        <p:txBody>
          <a:bodyPr spcFirstLastPara="1" vert="horz" wrap="square" lIns="68569" tIns="34275" rIns="68569" bIns="34275" rtlCol="0" anchor="t" anchorCtr="0">
            <a:normAutofit/>
          </a:bodyPr>
          <a:lstStyle/>
          <a:p>
            <a:pPr marL="257175" indent="-173831">
              <a:lnSpc>
                <a:spcPct val="80000"/>
              </a:lnSpc>
              <a:spcBef>
                <a:spcPts val="0"/>
              </a:spcBef>
              <a:buSzPts val="1750"/>
              <a:buNone/>
            </a:pPr>
            <a:endParaRPr sz="1313"/>
          </a:p>
        </p:txBody>
      </p:sp>
    </p:spTree>
    <p:extLst>
      <p:ext uri="{BB962C8B-B14F-4D97-AF65-F5344CB8AC3E}">
        <p14:creationId xmlns:p14="http://schemas.microsoft.com/office/powerpoint/2010/main" val="198926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Which of the following cannot be a variable name in C?</a:t>
            </a:r>
            <a:br>
              <a:rPr lang="en-IN" dirty="0"/>
            </a:br>
            <a:endParaRPr lang="en-IN" dirty="0"/>
          </a:p>
          <a:p>
            <a:r>
              <a:rPr lang="en-IN" dirty="0"/>
              <a:t>A. TRUE</a:t>
            </a:r>
            <a:br>
              <a:rPr lang="en-IN" dirty="0"/>
            </a:br>
            <a:r>
              <a:rPr lang="en-IN" dirty="0"/>
              <a:t>B. friend</a:t>
            </a:r>
            <a:br>
              <a:rPr lang="en-IN" dirty="0"/>
            </a:br>
            <a:r>
              <a:rPr lang="en-IN" dirty="0"/>
              <a:t>C. export</a:t>
            </a:r>
            <a:br>
              <a:rPr lang="en-IN" dirty="0"/>
            </a:br>
            <a:r>
              <a:rPr lang="en-IN" dirty="0"/>
              <a:t>D. volatile</a:t>
            </a:r>
          </a:p>
          <a:p>
            <a:endParaRPr lang="en-IN" dirty="0"/>
          </a:p>
        </p:txBody>
      </p:sp>
    </p:spTree>
    <p:extLst>
      <p:ext uri="{BB962C8B-B14F-4D97-AF65-F5344CB8AC3E}">
        <p14:creationId xmlns:p14="http://schemas.microsoft.com/office/powerpoint/2010/main" val="109465516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txBox="1">
            <a:spLocks noGrp="1"/>
          </p:cNvSpPr>
          <p:nvPr>
            <p:ph type="title"/>
          </p:nvPr>
        </p:nvSpPr>
        <p:spPr>
          <a:xfrm>
            <a:off x="1371600" y="2857500"/>
            <a:ext cx="6172200" cy="857250"/>
          </a:xfrm>
          <a:prstGeom prst="rect">
            <a:avLst/>
          </a:prstGeom>
          <a:noFill/>
          <a:ln>
            <a:noFill/>
          </a:ln>
        </p:spPr>
        <p:txBody>
          <a:bodyPr spcFirstLastPara="1" vert="horz" wrap="square" lIns="68569" tIns="34275" rIns="68569" bIns="34275" rtlCol="0" anchor="ctr" anchorCtr="0">
            <a:normAutofit/>
          </a:bodyPr>
          <a:lstStyle/>
          <a:p>
            <a:r>
              <a:rPr lang="en-IN"/>
              <a:t>More programs on strings</a:t>
            </a:r>
            <a:endParaRPr/>
          </a:p>
        </p:txBody>
      </p:sp>
    </p:spTree>
    <p:extLst>
      <p:ext uri="{BB962C8B-B14F-4D97-AF65-F5344CB8AC3E}">
        <p14:creationId xmlns:p14="http://schemas.microsoft.com/office/powerpoint/2010/main" val="855308460"/>
      </p:ext>
    </p:extLst>
  </p:cSld>
  <p:clrMapOvr>
    <a:masterClrMapping/>
  </p:clrMapOvr>
  <p:transition spd="med"/>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3"/>
          <p:cNvSpPr txBox="1">
            <a:spLocks noGrp="1"/>
          </p:cNvSpPr>
          <p:nvPr>
            <p:ph type="title"/>
          </p:nvPr>
        </p:nvSpPr>
        <p:spPr>
          <a:xfrm>
            <a:off x="971550" y="858103"/>
            <a:ext cx="6172200" cy="857250"/>
          </a:xfrm>
          <a:prstGeom prst="rect">
            <a:avLst/>
          </a:prstGeom>
          <a:noFill/>
          <a:ln>
            <a:noFill/>
          </a:ln>
        </p:spPr>
        <p:txBody>
          <a:bodyPr spcFirstLastPara="1" vert="horz" wrap="square" lIns="68569" tIns="34275" rIns="68569" bIns="34275" rtlCol="0" anchor="ctr" anchorCtr="0">
            <a:noAutofit/>
          </a:bodyPr>
          <a:lstStyle/>
          <a:p>
            <a:pPr>
              <a:buSzPts val="2400"/>
            </a:pPr>
            <a:r>
              <a:rPr lang="en-IN" sz="1800" b="1"/>
              <a:t>WAP to sort the characters of a given string into ascending order</a:t>
            </a:r>
            <a:br>
              <a:rPr lang="en-IN" sz="1800"/>
            </a:br>
            <a:endParaRPr sz="1800"/>
          </a:p>
        </p:txBody>
      </p:sp>
      <p:sp>
        <p:nvSpPr>
          <p:cNvPr id="391" name="Google Shape;391;p43"/>
          <p:cNvSpPr txBox="1">
            <a:spLocks noGrp="1"/>
          </p:cNvSpPr>
          <p:nvPr>
            <p:ph type="body" idx="1"/>
          </p:nvPr>
        </p:nvSpPr>
        <p:spPr>
          <a:xfrm>
            <a:off x="1485900" y="1485900"/>
            <a:ext cx="3028950" cy="4286250"/>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540"/>
              <a:buNone/>
            </a:pPr>
            <a:r>
              <a:rPr lang="en-IN" sz="1155"/>
              <a:t>#include&lt;stdio.h&gt;</a:t>
            </a:r>
            <a:endParaRPr/>
          </a:p>
          <a:p>
            <a:pPr marL="0" indent="0">
              <a:lnSpc>
                <a:spcPct val="80000"/>
              </a:lnSpc>
              <a:spcBef>
                <a:spcPts val="231"/>
              </a:spcBef>
              <a:buSzPts val="1540"/>
              <a:buNone/>
            </a:pPr>
            <a:r>
              <a:rPr lang="en-IN" sz="1155"/>
              <a:t>#include&lt;string.h&gt;</a:t>
            </a:r>
            <a:endParaRPr/>
          </a:p>
          <a:p>
            <a:pPr marL="0" indent="0">
              <a:lnSpc>
                <a:spcPct val="80000"/>
              </a:lnSpc>
              <a:spcBef>
                <a:spcPts val="231"/>
              </a:spcBef>
              <a:buSzPts val="1540"/>
              <a:buNone/>
            </a:pPr>
            <a:r>
              <a:rPr lang="en-IN" sz="1155"/>
              <a:t>int main()</a:t>
            </a:r>
            <a:endParaRPr/>
          </a:p>
          <a:p>
            <a:pPr marL="0" indent="0">
              <a:lnSpc>
                <a:spcPct val="80000"/>
              </a:lnSpc>
              <a:spcBef>
                <a:spcPts val="231"/>
              </a:spcBef>
              <a:buSzPts val="1540"/>
              <a:buNone/>
            </a:pPr>
            <a:r>
              <a:rPr lang="en-IN" sz="1155"/>
              <a:t>{</a:t>
            </a:r>
            <a:endParaRPr/>
          </a:p>
          <a:p>
            <a:pPr marL="0" indent="0">
              <a:lnSpc>
                <a:spcPct val="80000"/>
              </a:lnSpc>
              <a:spcBef>
                <a:spcPts val="231"/>
              </a:spcBef>
              <a:buSzPts val="1540"/>
              <a:buNone/>
            </a:pPr>
            <a:r>
              <a:rPr lang="en-IN" sz="1155"/>
              <a:t>char s[10],t;</a:t>
            </a:r>
            <a:endParaRPr/>
          </a:p>
          <a:p>
            <a:pPr marL="0" indent="0">
              <a:lnSpc>
                <a:spcPct val="80000"/>
              </a:lnSpc>
              <a:spcBef>
                <a:spcPts val="231"/>
              </a:spcBef>
              <a:buSzPts val="1540"/>
              <a:buNone/>
            </a:pPr>
            <a:r>
              <a:rPr lang="en-IN" sz="1155"/>
              <a:t>int n,i,j;</a:t>
            </a:r>
            <a:endParaRPr/>
          </a:p>
          <a:p>
            <a:pPr marL="0" indent="0">
              <a:lnSpc>
                <a:spcPct val="80000"/>
              </a:lnSpc>
              <a:spcBef>
                <a:spcPts val="231"/>
              </a:spcBef>
              <a:buSzPts val="1540"/>
              <a:buNone/>
            </a:pPr>
            <a:r>
              <a:rPr lang="en-IN" sz="1155"/>
              <a:t>printf("\n Enter String:");</a:t>
            </a:r>
            <a:endParaRPr/>
          </a:p>
          <a:p>
            <a:pPr marL="0" indent="0">
              <a:lnSpc>
                <a:spcPct val="80000"/>
              </a:lnSpc>
              <a:spcBef>
                <a:spcPts val="231"/>
              </a:spcBef>
              <a:buSzPts val="1540"/>
              <a:buNone/>
            </a:pPr>
            <a:r>
              <a:rPr lang="en-IN" sz="1155"/>
              <a:t>gets(s);</a:t>
            </a:r>
            <a:endParaRPr/>
          </a:p>
          <a:p>
            <a:pPr marL="0" indent="0">
              <a:lnSpc>
                <a:spcPct val="80000"/>
              </a:lnSpc>
              <a:spcBef>
                <a:spcPts val="231"/>
              </a:spcBef>
              <a:buSzPts val="1540"/>
              <a:buNone/>
            </a:pPr>
            <a:r>
              <a:rPr lang="en-IN" sz="1155"/>
              <a:t>n=strlen(s);</a:t>
            </a:r>
            <a:endParaRPr/>
          </a:p>
          <a:p>
            <a:pPr marL="0" indent="0">
              <a:lnSpc>
                <a:spcPct val="80000"/>
              </a:lnSpc>
              <a:spcBef>
                <a:spcPts val="231"/>
              </a:spcBef>
              <a:buSzPts val="1540"/>
              <a:buNone/>
            </a:pPr>
            <a:r>
              <a:rPr lang="en-IN" sz="1155"/>
              <a:t>for(i=0;i&lt;n-1;i++)</a:t>
            </a:r>
            <a:endParaRPr/>
          </a:p>
          <a:p>
            <a:pPr marL="0" indent="0">
              <a:lnSpc>
                <a:spcPct val="80000"/>
              </a:lnSpc>
              <a:spcBef>
                <a:spcPts val="231"/>
              </a:spcBef>
              <a:buSzPts val="1540"/>
              <a:buNone/>
            </a:pPr>
            <a:r>
              <a:rPr lang="en-IN" sz="1155"/>
              <a:t>{</a:t>
            </a:r>
            <a:endParaRPr/>
          </a:p>
          <a:p>
            <a:pPr marL="0" indent="0">
              <a:lnSpc>
                <a:spcPct val="80000"/>
              </a:lnSpc>
              <a:spcBef>
                <a:spcPts val="231"/>
              </a:spcBef>
              <a:buSzPts val="1540"/>
              <a:buNone/>
            </a:pPr>
            <a:r>
              <a:rPr lang="en-IN" sz="1155"/>
              <a:t>for(j=0;j&lt;n-i-1;j++)</a:t>
            </a:r>
            <a:endParaRPr/>
          </a:p>
          <a:p>
            <a:pPr marL="0" indent="0">
              <a:lnSpc>
                <a:spcPct val="80000"/>
              </a:lnSpc>
              <a:spcBef>
                <a:spcPts val="231"/>
              </a:spcBef>
              <a:buSzPts val="1540"/>
              <a:buNone/>
            </a:pPr>
            <a:r>
              <a:rPr lang="en-IN" sz="1155"/>
              <a:t>{ </a:t>
            </a:r>
            <a:endParaRPr/>
          </a:p>
          <a:p>
            <a:pPr marL="0" indent="0">
              <a:lnSpc>
                <a:spcPct val="80000"/>
              </a:lnSpc>
              <a:spcBef>
                <a:spcPts val="231"/>
              </a:spcBef>
              <a:buSzPts val="1540"/>
              <a:buNone/>
            </a:pPr>
            <a:r>
              <a:rPr lang="en-IN" sz="1155"/>
              <a:t>if(s[j]&gt;s[j+1])</a:t>
            </a:r>
            <a:endParaRPr/>
          </a:p>
          <a:p>
            <a:pPr marL="0" indent="0">
              <a:lnSpc>
                <a:spcPct val="80000"/>
              </a:lnSpc>
              <a:spcBef>
                <a:spcPts val="231"/>
              </a:spcBef>
              <a:buSzPts val="1540"/>
              <a:buNone/>
            </a:pPr>
            <a:r>
              <a:rPr lang="en-IN" sz="1155"/>
              <a:t>{</a:t>
            </a:r>
            <a:endParaRPr/>
          </a:p>
          <a:p>
            <a:pPr marL="0" indent="0">
              <a:lnSpc>
                <a:spcPct val="80000"/>
              </a:lnSpc>
              <a:spcBef>
                <a:spcPts val="231"/>
              </a:spcBef>
              <a:buSzPts val="1540"/>
              <a:buNone/>
            </a:pPr>
            <a:r>
              <a:rPr lang="en-IN" sz="1155"/>
              <a:t>    t=s[j];</a:t>
            </a:r>
            <a:endParaRPr/>
          </a:p>
          <a:p>
            <a:pPr marL="0" indent="0">
              <a:lnSpc>
                <a:spcPct val="80000"/>
              </a:lnSpc>
              <a:spcBef>
                <a:spcPts val="231"/>
              </a:spcBef>
              <a:buSzPts val="1540"/>
              <a:buNone/>
            </a:pPr>
            <a:r>
              <a:rPr lang="en-IN" sz="1155"/>
              <a:t>    s[j]=s[j+1];</a:t>
            </a:r>
            <a:endParaRPr/>
          </a:p>
          <a:p>
            <a:pPr marL="0" indent="0">
              <a:lnSpc>
                <a:spcPct val="80000"/>
              </a:lnSpc>
              <a:spcBef>
                <a:spcPts val="231"/>
              </a:spcBef>
              <a:buSzPts val="1540"/>
              <a:buNone/>
            </a:pPr>
            <a:r>
              <a:rPr lang="en-IN" sz="1155"/>
              <a:t>    s[j+1]=t;</a:t>
            </a:r>
            <a:endParaRPr/>
          </a:p>
          <a:p>
            <a:pPr marL="0" indent="0">
              <a:lnSpc>
                <a:spcPct val="80000"/>
              </a:lnSpc>
              <a:spcBef>
                <a:spcPts val="231"/>
              </a:spcBef>
              <a:buSzPts val="1540"/>
              <a:buNone/>
            </a:pPr>
            <a:r>
              <a:rPr lang="en-IN" sz="1155"/>
              <a:t>}</a:t>
            </a:r>
            <a:endParaRPr/>
          </a:p>
          <a:p>
            <a:pPr marL="0" indent="0">
              <a:lnSpc>
                <a:spcPct val="80000"/>
              </a:lnSpc>
              <a:spcBef>
                <a:spcPts val="231"/>
              </a:spcBef>
              <a:buSzPts val="1540"/>
              <a:buNone/>
            </a:pPr>
            <a:r>
              <a:rPr lang="en-IN" sz="1155"/>
              <a:t>}</a:t>
            </a:r>
            <a:endParaRPr/>
          </a:p>
          <a:p>
            <a:pPr marL="0" indent="0">
              <a:lnSpc>
                <a:spcPct val="80000"/>
              </a:lnSpc>
              <a:spcBef>
                <a:spcPts val="231"/>
              </a:spcBef>
              <a:buSzPts val="1540"/>
              <a:buNone/>
            </a:pPr>
            <a:r>
              <a:rPr lang="en-IN" sz="1155"/>
              <a:t>}</a:t>
            </a:r>
            <a:endParaRPr/>
          </a:p>
          <a:p>
            <a:pPr marL="0" indent="0">
              <a:lnSpc>
                <a:spcPct val="80000"/>
              </a:lnSpc>
              <a:spcBef>
                <a:spcPts val="231"/>
              </a:spcBef>
              <a:buSzPts val="1540"/>
              <a:buNone/>
            </a:pPr>
            <a:r>
              <a:rPr lang="en-IN" sz="1155"/>
              <a:t>printf("%s",s);</a:t>
            </a:r>
            <a:endParaRPr/>
          </a:p>
          <a:p>
            <a:pPr marL="0" indent="0">
              <a:lnSpc>
                <a:spcPct val="80000"/>
              </a:lnSpc>
              <a:spcBef>
                <a:spcPts val="231"/>
              </a:spcBef>
              <a:buSzPts val="1540"/>
              <a:buNone/>
            </a:pPr>
            <a:r>
              <a:rPr lang="en-IN" sz="1155"/>
              <a:t>}</a:t>
            </a:r>
            <a:endParaRPr/>
          </a:p>
          <a:p>
            <a:pPr marL="257175" indent="-183832">
              <a:lnSpc>
                <a:spcPct val="80000"/>
              </a:lnSpc>
              <a:spcBef>
                <a:spcPts val="231"/>
              </a:spcBef>
              <a:buSzPts val="1540"/>
              <a:buNone/>
            </a:pPr>
            <a:endParaRPr sz="1155"/>
          </a:p>
        </p:txBody>
      </p:sp>
      <p:sp>
        <p:nvSpPr>
          <p:cNvPr id="392" name="Google Shape;392;p43"/>
          <p:cNvSpPr txBox="1">
            <a:spLocks noGrp="1"/>
          </p:cNvSpPr>
          <p:nvPr>
            <p:ph type="body" idx="2"/>
          </p:nvPr>
        </p:nvSpPr>
        <p:spPr>
          <a:xfrm>
            <a:off x="4629150" y="1485901"/>
            <a:ext cx="3028950" cy="3965972"/>
          </a:xfrm>
          <a:prstGeom prst="rect">
            <a:avLst/>
          </a:prstGeom>
          <a:noFill/>
          <a:ln>
            <a:noFill/>
          </a:ln>
        </p:spPr>
        <p:txBody>
          <a:bodyPr spcFirstLastPara="1" vert="horz" wrap="square" lIns="68569" tIns="34275" rIns="68569" bIns="34275" rtlCol="0" anchor="t" anchorCtr="0">
            <a:normAutofit/>
          </a:bodyPr>
          <a:lstStyle/>
          <a:p>
            <a:pPr marL="257175" indent="-183832">
              <a:lnSpc>
                <a:spcPct val="80000"/>
              </a:lnSpc>
              <a:spcBef>
                <a:spcPts val="0"/>
              </a:spcBef>
              <a:buSzPts val="1540"/>
              <a:buNone/>
            </a:pPr>
            <a:endParaRPr sz="1155"/>
          </a:p>
        </p:txBody>
      </p:sp>
    </p:spTree>
    <p:extLst>
      <p:ext uri="{BB962C8B-B14F-4D97-AF65-F5344CB8AC3E}">
        <p14:creationId xmlns:p14="http://schemas.microsoft.com/office/powerpoint/2010/main" val="3277832887"/>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4"/>
          <p:cNvSpPr txBox="1">
            <a:spLocks noGrp="1"/>
          </p:cNvSpPr>
          <p:nvPr>
            <p:ph type="title"/>
          </p:nvPr>
        </p:nvSpPr>
        <p:spPr>
          <a:xfrm>
            <a:off x="1257300" y="742950"/>
            <a:ext cx="6172200" cy="857250"/>
          </a:xfrm>
          <a:prstGeom prst="rect">
            <a:avLst/>
          </a:prstGeom>
          <a:noFill/>
          <a:ln>
            <a:noFill/>
          </a:ln>
        </p:spPr>
        <p:txBody>
          <a:bodyPr spcFirstLastPara="1" vert="horz" wrap="square" lIns="68569" tIns="34275" rIns="68569" bIns="34275" rtlCol="0" anchor="ctr" anchorCtr="0">
            <a:normAutofit/>
          </a:bodyPr>
          <a:lstStyle/>
          <a:p>
            <a:pPr>
              <a:buSzPts val="2400"/>
            </a:pPr>
            <a:r>
              <a:rPr lang="en-IN" sz="1800" b="1"/>
              <a:t>WAP to count vowels in a given string</a:t>
            </a:r>
            <a:br>
              <a:rPr lang="en-IN" sz="1800"/>
            </a:br>
            <a:endParaRPr sz="1800"/>
          </a:p>
        </p:txBody>
      </p:sp>
      <p:sp>
        <p:nvSpPr>
          <p:cNvPr id="398" name="Google Shape;398;p44"/>
          <p:cNvSpPr txBox="1">
            <a:spLocks noGrp="1"/>
          </p:cNvSpPr>
          <p:nvPr>
            <p:ph type="body" idx="1"/>
          </p:nvPr>
        </p:nvSpPr>
        <p:spPr>
          <a:xfrm>
            <a:off x="1485900" y="1371600"/>
            <a:ext cx="6172200" cy="4343400"/>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60"/>
              <a:buNone/>
            </a:pPr>
            <a:r>
              <a:rPr lang="en-IN" sz="1320"/>
              <a:t>#include&lt;stdio.h&gt;</a:t>
            </a:r>
            <a:endParaRPr/>
          </a:p>
          <a:p>
            <a:pPr marL="0" indent="0">
              <a:lnSpc>
                <a:spcPct val="80000"/>
              </a:lnSpc>
              <a:spcBef>
                <a:spcPts val="264"/>
              </a:spcBef>
              <a:buSzPts val="1760"/>
              <a:buNone/>
            </a:pPr>
            <a:r>
              <a:rPr lang="en-IN" sz="1320"/>
              <a:t>int main()</a:t>
            </a:r>
            <a:endParaRPr/>
          </a:p>
          <a:p>
            <a:pPr marL="0" indent="0">
              <a:lnSpc>
                <a:spcPct val="80000"/>
              </a:lnSpc>
              <a:spcBef>
                <a:spcPts val="264"/>
              </a:spcBef>
              <a:buSzPts val="1760"/>
              <a:buNone/>
            </a:pPr>
            <a:r>
              <a:rPr lang="en-IN" sz="1320"/>
              <a:t>{</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char x[100];</a:t>
            </a:r>
            <a:endParaRPr/>
          </a:p>
          <a:p>
            <a:pPr marL="0" indent="0">
              <a:lnSpc>
                <a:spcPct val="80000"/>
              </a:lnSpc>
              <a:spcBef>
                <a:spcPts val="264"/>
              </a:spcBef>
              <a:buSzPts val="1760"/>
              <a:buNone/>
            </a:pPr>
            <a:r>
              <a:rPr lang="en-IN" sz="1320"/>
              <a:t>	int i=0,count=0;</a:t>
            </a:r>
            <a:endParaRPr/>
          </a:p>
          <a:p>
            <a:pPr marL="0" indent="0">
              <a:lnSpc>
                <a:spcPct val="80000"/>
              </a:lnSpc>
              <a:spcBef>
                <a:spcPts val="264"/>
              </a:spcBef>
              <a:buSzPts val="1760"/>
              <a:buNone/>
            </a:pPr>
            <a:r>
              <a:rPr lang="en-IN" sz="1320"/>
              <a:t>	printf("\n Enter the string:");</a:t>
            </a:r>
            <a:endParaRPr/>
          </a:p>
          <a:p>
            <a:pPr marL="0" indent="0">
              <a:lnSpc>
                <a:spcPct val="80000"/>
              </a:lnSpc>
              <a:spcBef>
                <a:spcPts val="264"/>
              </a:spcBef>
              <a:buSzPts val="1760"/>
              <a:buNone/>
            </a:pPr>
            <a:r>
              <a:rPr lang="en-IN" sz="1320"/>
              <a:t>	gets(x);</a:t>
            </a:r>
            <a:endParaRPr/>
          </a:p>
          <a:p>
            <a:pPr marL="0" indent="0">
              <a:lnSpc>
                <a:spcPct val="80000"/>
              </a:lnSpc>
              <a:spcBef>
                <a:spcPts val="264"/>
              </a:spcBef>
              <a:buSzPts val="1760"/>
              <a:buNone/>
            </a:pPr>
            <a:r>
              <a:rPr lang="en-IN" sz="1320"/>
              <a:t>	while(x[i]!='\0')</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if(x[i]=='a'||x[i]=='e'||x[i]=='i'||x[i]=='o'||x[i]=='u'||x[i]=='A'||x[i]=='E'||x[i]=='I'||x[i]=='O'||x[i]=='U')</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count++;</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i++;</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printf("\n Number of vowels in the string are:%d",count);</a:t>
            </a:r>
            <a:endParaRPr/>
          </a:p>
          <a:p>
            <a:pPr marL="0" indent="0">
              <a:lnSpc>
                <a:spcPct val="80000"/>
              </a:lnSpc>
              <a:spcBef>
                <a:spcPts val="264"/>
              </a:spcBef>
              <a:buSzPts val="1760"/>
              <a:buNone/>
            </a:pPr>
            <a:r>
              <a:rPr lang="en-IN" sz="1320"/>
              <a:t>	return 0;</a:t>
            </a:r>
            <a:endParaRPr/>
          </a:p>
          <a:p>
            <a:pPr marL="0" indent="0">
              <a:lnSpc>
                <a:spcPct val="80000"/>
              </a:lnSpc>
              <a:spcBef>
                <a:spcPts val="264"/>
              </a:spcBef>
              <a:buSzPts val="1760"/>
              <a:buNone/>
            </a:pPr>
            <a:r>
              <a:rPr lang="en-IN" sz="1320"/>
              <a:t>}</a:t>
            </a:r>
            <a:endParaRPr/>
          </a:p>
        </p:txBody>
      </p:sp>
    </p:spTree>
    <p:extLst>
      <p:ext uri="{BB962C8B-B14F-4D97-AF65-F5344CB8AC3E}">
        <p14:creationId xmlns:p14="http://schemas.microsoft.com/office/powerpoint/2010/main" val="142224878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5"/>
          <p:cNvSpPr txBox="1">
            <a:spLocks noGrp="1"/>
          </p:cNvSpPr>
          <p:nvPr>
            <p:ph type="title"/>
          </p:nvPr>
        </p:nvSpPr>
        <p:spPr>
          <a:xfrm>
            <a:off x="1028700" y="685800"/>
            <a:ext cx="6172200" cy="857250"/>
          </a:xfrm>
          <a:prstGeom prst="rect">
            <a:avLst/>
          </a:prstGeom>
          <a:noFill/>
          <a:ln>
            <a:noFill/>
          </a:ln>
        </p:spPr>
        <p:txBody>
          <a:bodyPr spcFirstLastPara="1" vert="horz" wrap="square" lIns="68569" tIns="34275" rIns="68569" bIns="34275" rtlCol="0" anchor="ctr" anchorCtr="0">
            <a:normAutofit/>
          </a:bodyPr>
          <a:lstStyle/>
          <a:p>
            <a:pPr>
              <a:buSzPts val="2000"/>
            </a:pPr>
            <a:r>
              <a:rPr lang="en-IN" sz="1500" b="1"/>
              <a:t>WAP to traverse all characters of a given string using pointer to character</a:t>
            </a:r>
            <a:br>
              <a:rPr lang="en-IN" sz="1500"/>
            </a:br>
            <a:endParaRPr sz="1500"/>
          </a:p>
        </p:txBody>
      </p:sp>
      <p:sp>
        <p:nvSpPr>
          <p:cNvPr id="404" name="Google Shape;404;p45"/>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000"/>
              <a:buNone/>
            </a:pPr>
            <a:r>
              <a:rPr lang="en-IN" sz="1500"/>
              <a:t>#include&lt;stdio.h&gt;</a:t>
            </a:r>
            <a:endParaRPr/>
          </a:p>
          <a:p>
            <a:pPr marL="0" indent="0">
              <a:lnSpc>
                <a:spcPct val="80000"/>
              </a:lnSpc>
              <a:spcBef>
                <a:spcPts val="300"/>
              </a:spcBef>
              <a:buSzPts val="2000"/>
              <a:buNone/>
            </a:pPr>
            <a:r>
              <a:rPr lang="en-IN" sz="1500"/>
              <a:t>int main()</a:t>
            </a:r>
            <a:endParaRPr/>
          </a:p>
          <a:p>
            <a:pPr marL="0" indent="0">
              <a:lnSpc>
                <a:spcPct val="80000"/>
              </a:lnSpc>
              <a:spcBef>
                <a:spcPts val="300"/>
              </a:spcBef>
              <a:buSzPts val="2000"/>
              <a:buNone/>
            </a:pPr>
            <a:r>
              <a:rPr lang="en-IN" sz="1500"/>
              <a:t>{</a:t>
            </a:r>
            <a:endParaRPr/>
          </a:p>
          <a:p>
            <a:pPr marL="0" indent="0">
              <a:lnSpc>
                <a:spcPct val="80000"/>
              </a:lnSpc>
              <a:spcBef>
                <a:spcPts val="300"/>
              </a:spcBef>
              <a:buSzPts val="2000"/>
              <a:buNone/>
            </a:pPr>
            <a:r>
              <a:rPr lang="en-IN" sz="1500"/>
              <a:t>	char *g="C Programming";</a:t>
            </a:r>
            <a:endParaRPr/>
          </a:p>
          <a:p>
            <a:pPr marL="0" indent="0">
              <a:lnSpc>
                <a:spcPct val="80000"/>
              </a:lnSpc>
              <a:spcBef>
                <a:spcPts val="300"/>
              </a:spcBef>
              <a:buSzPts val="2000"/>
              <a:buNone/>
            </a:pPr>
            <a:r>
              <a:rPr lang="en-IN" sz="1500"/>
              <a:t>	int length=0,i=0;</a:t>
            </a:r>
            <a:endParaRPr/>
          </a:p>
          <a:p>
            <a:pPr marL="0" indent="0">
              <a:lnSpc>
                <a:spcPct val="80000"/>
              </a:lnSpc>
              <a:spcBef>
                <a:spcPts val="300"/>
              </a:spcBef>
              <a:buSzPts val="2000"/>
              <a:buNone/>
            </a:pPr>
            <a:r>
              <a:rPr lang="en-IN" sz="1500"/>
              <a:t>    while(*g!='\0')</a:t>
            </a:r>
            <a:endParaRPr/>
          </a:p>
          <a:p>
            <a:pPr marL="0" indent="0">
              <a:lnSpc>
                <a:spcPct val="80000"/>
              </a:lnSpc>
              <a:spcBef>
                <a:spcPts val="300"/>
              </a:spcBef>
              <a:buSzPts val="2000"/>
              <a:buNone/>
            </a:pPr>
            <a:r>
              <a:rPr lang="en-IN" sz="1500"/>
              <a:t>	{</a:t>
            </a:r>
            <a:endParaRPr/>
          </a:p>
          <a:p>
            <a:pPr marL="0" indent="0">
              <a:lnSpc>
                <a:spcPct val="80000"/>
              </a:lnSpc>
              <a:spcBef>
                <a:spcPts val="300"/>
              </a:spcBef>
              <a:buSzPts val="2000"/>
              <a:buNone/>
            </a:pPr>
            <a:r>
              <a:rPr lang="en-IN" sz="1500"/>
              <a:t>		printf("%c",*g);//Value at address</a:t>
            </a:r>
            <a:endParaRPr/>
          </a:p>
          <a:p>
            <a:pPr marL="0" indent="0">
              <a:lnSpc>
                <a:spcPct val="80000"/>
              </a:lnSpc>
              <a:spcBef>
                <a:spcPts val="300"/>
              </a:spcBef>
              <a:buSzPts val="2000"/>
              <a:buNone/>
            </a:pPr>
            <a:r>
              <a:rPr lang="en-IN" sz="1500"/>
              <a:t>		g++;//Pointer is incremented by 1 after each iteration</a:t>
            </a:r>
            <a:endParaRPr/>
          </a:p>
          <a:p>
            <a:pPr marL="0" indent="0">
              <a:lnSpc>
                <a:spcPct val="80000"/>
              </a:lnSpc>
              <a:spcBef>
                <a:spcPts val="300"/>
              </a:spcBef>
              <a:buSzPts val="2000"/>
              <a:buNone/>
            </a:pPr>
            <a:r>
              <a:rPr lang="en-IN" sz="1500"/>
              <a:t>		length++;//Variable for counting length</a:t>
            </a:r>
            <a:endParaRPr/>
          </a:p>
          <a:p>
            <a:pPr marL="0" indent="0">
              <a:lnSpc>
                <a:spcPct val="80000"/>
              </a:lnSpc>
              <a:spcBef>
                <a:spcPts val="300"/>
              </a:spcBef>
              <a:buSzPts val="2000"/>
              <a:buNone/>
            </a:pPr>
            <a:r>
              <a:rPr lang="en-IN" sz="1500"/>
              <a:t>	}</a:t>
            </a:r>
            <a:endParaRPr/>
          </a:p>
          <a:p>
            <a:pPr marL="0" indent="0">
              <a:lnSpc>
                <a:spcPct val="80000"/>
              </a:lnSpc>
              <a:spcBef>
                <a:spcPts val="300"/>
              </a:spcBef>
              <a:buSzPts val="2000"/>
              <a:buNone/>
            </a:pPr>
            <a:r>
              <a:rPr lang="en-IN" sz="1500"/>
              <a:t>	printf("\nLength of the string is:%d",length);</a:t>
            </a:r>
            <a:endParaRPr/>
          </a:p>
          <a:p>
            <a:pPr marL="0" indent="0">
              <a:lnSpc>
                <a:spcPct val="80000"/>
              </a:lnSpc>
              <a:spcBef>
                <a:spcPts val="300"/>
              </a:spcBef>
              <a:buSzPts val="2000"/>
              <a:buNone/>
            </a:pPr>
            <a:r>
              <a:rPr lang="en-IN" sz="1500"/>
              <a:t>	return 0;</a:t>
            </a:r>
            <a:endParaRPr/>
          </a:p>
          <a:p>
            <a:pPr marL="0" indent="0">
              <a:lnSpc>
                <a:spcPct val="80000"/>
              </a:lnSpc>
              <a:spcBef>
                <a:spcPts val="300"/>
              </a:spcBef>
              <a:buSzPts val="2000"/>
              <a:buNone/>
            </a:pPr>
            <a:r>
              <a:rPr lang="en-IN" sz="1500"/>
              <a:t>}</a:t>
            </a:r>
            <a:endParaRPr/>
          </a:p>
          <a:p>
            <a:pPr marL="257175" indent="-161925">
              <a:lnSpc>
                <a:spcPct val="80000"/>
              </a:lnSpc>
              <a:spcBef>
                <a:spcPts val="300"/>
              </a:spcBef>
              <a:buSzPts val="2000"/>
              <a:buNone/>
            </a:pPr>
            <a:endParaRPr sz="1500"/>
          </a:p>
        </p:txBody>
      </p:sp>
    </p:spTree>
    <p:extLst>
      <p:ext uri="{BB962C8B-B14F-4D97-AF65-F5344CB8AC3E}">
        <p14:creationId xmlns:p14="http://schemas.microsoft.com/office/powerpoint/2010/main" val="2651639543"/>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6"/>
          <p:cNvSpPr txBox="1">
            <a:spLocks noGrp="1"/>
          </p:cNvSpPr>
          <p:nvPr>
            <p:ph type="title"/>
          </p:nvPr>
        </p:nvSpPr>
        <p:spPr>
          <a:xfrm>
            <a:off x="1143000" y="685800"/>
            <a:ext cx="6172200" cy="857250"/>
          </a:xfrm>
          <a:prstGeom prst="rect">
            <a:avLst/>
          </a:prstGeom>
          <a:noFill/>
          <a:ln>
            <a:noFill/>
          </a:ln>
        </p:spPr>
        <p:txBody>
          <a:bodyPr spcFirstLastPara="1" vert="horz" wrap="square" lIns="68569" tIns="34275" rIns="68569" bIns="34275" rtlCol="0" anchor="ctr" anchorCtr="0">
            <a:noAutofit/>
          </a:bodyPr>
          <a:lstStyle/>
          <a:p>
            <a:pPr>
              <a:buSzPts val="2000"/>
            </a:pPr>
            <a:r>
              <a:rPr lang="en-IN" sz="1500" b="1"/>
              <a:t>WAP to count total no. of characters and words in a given string</a:t>
            </a:r>
            <a:br>
              <a:rPr lang="en-IN" sz="1500"/>
            </a:br>
            <a:endParaRPr sz="1500"/>
          </a:p>
        </p:txBody>
      </p:sp>
      <p:sp>
        <p:nvSpPr>
          <p:cNvPr id="410" name="Google Shape;410;p46"/>
          <p:cNvSpPr txBox="1">
            <a:spLocks noGrp="1"/>
          </p:cNvSpPr>
          <p:nvPr>
            <p:ph type="body" idx="1"/>
          </p:nvPr>
        </p:nvSpPr>
        <p:spPr>
          <a:xfrm>
            <a:off x="1485900" y="1371601"/>
            <a:ext cx="6172200" cy="40802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60"/>
              <a:buNone/>
            </a:pPr>
            <a:r>
              <a:rPr lang="en-IN" sz="1320"/>
              <a:t>#include&lt;stdio.h&gt;</a:t>
            </a:r>
            <a:endParaRPr/>
          </a:p>
          <a:p>
            <a:pPr marL="0" indent="0">
              <a:lnSpc>
                <a:spcPct val="80000"/>
              </a:lnSpc>
              <a:spcBef>
                <a:spcPts val="264"/>
              </a:spcBef>
              <a:buSzPts val="1760"/>
              <a:buNone/>
            </a:pPr>
            <a:r>
              <a:rPr lang="en-IN" sz="1320"/>
              <a:t>int main()</a:t>
            </a:r>
            <a:endParaRPr/>
          </a:p>
          <a:p>
            <a:pPr marL="0" indent="0">
              <a:lnSpc>
                <a:spcPct val="80000"/>
              </a:lnSpc>
              <a:spcBef>
                <a:spcPts val="264"/>
              </a:spcBef>
              <a:buSzPts val="1760"/>
              <a:buNone/>
            </a:pPr>
            <a:r>
              <a:rPr lang="en-IN" sz="1320"/>
              <a:t>{</a:t>
            </a:r>
            <a:endParaRPr/>
          </a:p>
          <a:p>
            <a:pPr marL="0" indent="0">
              <a:lnSpc>
                <a:spcPct val="80000"/>
              </a:lnSpc>
              <a:spcBef>
                <a:spcPts val="264"/>
              </a:spcBef>
              <a:buSzPts val="1760"/>
              <a:buNone/>
            </a:pPr>
            <a:r>
              <a:rPr lang="en-IN" sz="1320"/>
              <a:t>	char x[100];</a:t>
            </a:r>
            <a:endParaRPr/>
          </a:p>
          <a:p>
            <a:pPr marL="0" indent="0">
              <a:lnSpc>
                <a:spcPct val="80000"/>
              </a:lnSpc>
              <a:spcBef>
                <a:spcPts val="264"/>
              </a:spcBef>
              <a:buSzPts val="1760"/>
              <a:buNone/>
            </a:pPr>
            <a:r>
              <a:rPr lang="en-IN" sz="1320"/>
              <a:t>	int i=0,length=0,c=0,w=1;</a:t>
            </a:r>
            <a:endParaRPr/>
          </a:p>
          <a:p>
            <a:pPr marL="0" indent="0">
              <a:lnSpc>
                <a:spcPct val="80000"/>
              </a:lnSpc>
              <a:spcBef>
                <a:spcPts val="264"/>
              </a:spcBef>
              <a:buSzPts val="1760"/>
              <a:buNone/>
            </a:pPr>
            <a:r>
              <a:rPr lang="en-IN" sz="1320"/>
              <a:t>	printf("\n Enter String:");</a:t>
            </a:r>
            <a:endParaRPr/>
          </a:p>
          <a:p>
            <a:pPr marL="0" indent="0">
              <a:lnSpc>
                <a:spcPct val="80000"/>
              </a:lnSpc>
              <a:spcBef>
                <a:spcPts val="264"/>
              </a:spcBef>
              <a:buSzPts val="1760"/>
              <a:buNone/>
            </a:pPr>
            <a:r>
              <a:rPr lang="en-IN" sz="1320"/>
              <a:t>	gets(x);</a:t>
            </a:r>
            <a:endParaRPr/>
          </a:p>
          <a:p>
            <a:pPr marL="0" indent="0">
              <a:lnSpc>
                <a:spcPct val="80000"/>
              </a:lnSpc>
              <a:spcBef>
                <a:spcPts val="264"/>
              </a:spcBef>
              <a:buSzPts val="1760"/>
              <a:buNone/>
            </a:pPr>
            <a:r>
              <a:rPr lang="en-IN" sz="1320"/>
              <a:t>	while(x[i]!='\0')</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if(x[i]==' ' &amp;&amp; x[i+1]!=' ')</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w++;</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c++;</a:t>
            </a:r>
            <a:endParaRPr/>
          </a:p>
          <a:p>
            <a:pPr marL="0" indent="0">
              <a:lnSpc>
                <a:spcPct val="80000"/>
              </a:lnSpc>
              <a:spcBef>
                <a:spcPts val="264"/>
              </a:spcBef>
              <a:buSzPts val="1760"/>
              <a:buNone/>
            </a:pPr>
            <a:r>
              <a:rPr lang="en-IN" sz="1320"/>
              <a:t>		 i++;</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printf("\n Total number of characters are:%d, and no. of words are:%d",c,w);</a:t>
            </a:r>
            <a:endParaRPr/>
          </a:p>
          <a:p>
            <a:pPr marL="0" indent="0">
              <a:lnSpc>
                <a:spcPct val="80000"/>
              </a:lnSpc>
              <a:spcBef>
                <a:spcPts val="264"/>
              </a:spcBef>
              <a:buSzPts val="1760"/>
              <a:buNone/>
            </a:pPr>
            <a:r>
              <a:rPr lang="en-IN" sz="1320"/>
              <a:t>	return 0;</a:t>
            </a:r>
            <a:endParaRPr/>
          </a:p>
          <a:p>
            <a:pPr marL="0" indent="0">
              <a:lnSpc>
                <a:spcPct val="80000"/>
              </a:lnSpc>
              <a:spcBef>
                <a:spcPts val="264"/>
              </a:spcBef>
              <a:buSzPts val="1760"/>
              <a:buNone/>
            </a:pPr>
            <a:r>
              <a:rPr lang="en-IN" sz="1320"/>
              <a:t>}</a:t>
            </a:r>
            <a:endParaRPr/>
          </a:p>
          <a:p>
            <a:pPr marL="257175" indent="-173355">
              <a:lnSpc>
                <a:spcPct val="80000"/>
              </a:lnSpc>
              <a:spcBef>
                <a:spcPts val="264"/>
              </a:spcBef>
              <a:buSzPts val="1760"/>
              <a:buNone/>
            </a:pPr>
            <a:endParaRPr sz="1320"/>
          </a:p>
        </p:txBody>
      </p:sp>
    </p:spTree>
    <p:extLst>
      <p:ext uri="{BB962C8B-B14F-4D97-AF65-F5344CB8AC3E}">
        <p14:creationId xmlns:p14="http://schemas.microsoft.com/office/powerpoint/2010/main" val="314445058"/>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7"/>
          <p:cNvSpPr txBox="1">
            <a:spLocks noGrp="1"/>
          </p:cNvSpPr>
          <p:nvPr>
            <p:ph type="title"/>
          </p:nvPr>
        </p:nvSpPr>
        <p:spPr>
          <a:xfrm>
            <a:off x="1143000" y="742950"/>
            <a:ext cx="6172200" cy="857250"/>
          </a:xfrm>
          <a:prstGeom prst="rect">
            <a:avLst/>
          </a:prstGeom>
          <a:noFill/>
          <a:ln>
            <a:noFill/>
          </a:ln>
        </p:spPr>
        <p:txBody>
          <a:bodyPr spcFirstLastPara="1" vert="horz" wrap="square" lIns="68569" tIns="34275" rIns="68569" bIns="34275" rtlCol="0" anchor="ctr" anchorCtr="0">
            <a:normAutofit/>
          </a:bodyPr>
          <a:lstStyle/>
          <a:p>
            <a:pPr>
              <a:buSzPts val="2400"/>
            </a:pPr>
            <a:r>
              <a:rPr lang="en-IN" sz="1800" b="1"/>
              <a:t>WAP to demonstrate array of strings in C</a:t>
            </a:r>
            <a:br>
              <a:rPr lang="en-IN" sz="1800"/>
            </a:br>
            <a:endParaRPr sz="1800"/>
          </a:p>
        </p:txBody>
      </p:sp>
      <p:sp>
        <p:nvSpPr>
          <p:cNvPr id="416" name="Google Shape;416;p47"/>
          <p:cNvSpPr txBox="1">
            <a:spLocks noGrp="1"/>
          </p:cNvSpPr>
          <p:nvPr>
            <p:ph type="body" idx="1"/>
          </p:nvPr>
        </p:nvSpPr>
        <p:spPr>
          <a:xfrm>
            <a:off x="1485900" y="1371601"/>
            <a:ext cx="6172200" cy="40802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60"/>
              <a:buNone/>
            </a:pPr>
            <a:r>
              <a:rPr lang="en-IN" sz="1320"/>
              <a:t>#include&lt;stdio.h&gt;</a:t>
            </a:r>
            <a:endParaRPr/>
          </a:p>
          <a:p>
            <a:pPr marL="0" indent="0">
              <a:lnSpc>
                <a:spcPct val="80000"/>
              </a:lnSpc>
              <a:spcBef>
                <a:spcPts val="264"/>
              </a:spcBef>
              <a:buSzPts val="1760"/>
              <a:buNone/>
            </a:pPr>
            <a:r>
              <a:rPr lang="en-IN" sz="1320"/>
              <a:t>int main()</a:t>
            </a:r>
            <a:endParaRPr/>
          </a:p>
          <a:p>
            <a:pPr marL="0" indent="0">
              <a:lnSpc>
                <a:spcPct val="80000"/>
              </a:lnSpc>
              <a:spcBef>
                <a:spcPts val="264"/>
              </a:spcBef>
              <a:buSzPts val="1760"/>
              <a:buNone/>
            </a:pPr>
            <a:r>
              <a:rPr lang="en-IN" sz="1320"/>
              <a:t>{</a:t>
            </a:r>
            <a:endParaRPr/>
          </a:p>
          <a:p>
            <a:pPr marL="0" indent="0">
              <a:lnSpc>
                <a:spcPct val="80000"/>
              </a:lnSpc>
              <a:spcBef>
                <a:spcPts val="264"/>
              </a:spcBef>
              <a:buSzPts val="1760"/>
              <a:buNone/>
            </a:pPr>
            <a:r>
              <a:rPr lang="en-IN" sz="1320"/>
              <a:t>	char names[5][10];</a:t>
            </a:r>
            <a:endParaRPr/>
          </a:p>
          <a:p>
            <a:pPr marL="0" indent="0">
              <a:lnSpc>
                <a:spcPct val="80000"/>
              </a:lnSpc>
              <a:spcBef>
                <a:spcPts val="264"/>
              </a:spcBef>
              <a:buSzPts val="1760"/>
              <a:buNone/>
            </a:pPr>
            <a:r>
              <a:rPr lang="en-IN" sz="1320"/>
              <a:t>	int i,n;</a:t>
            </a:r>
            <a:endParaRPr/>
          </a:p>
          <a:p>
            <a:pPr marL="0" indent="0">
              <a:lnSpc>
                <a:spcPct val="80000"/>
              </a:lnSpc>
              <a:spcBef>
                <a:spcPts val="264"/>
              </a:spcBef>
              <a:buSzPts val="1760"/>
              <a:buNone/>
            </a:pPr>
            <a:r>
              <a:rPr lang="en-IN" sz="1320"/>
              <a:t>	printf("\n Enter the number of students:");</a:t>
            </a:r>
            <a:endParaRPr/>
          </a:p>
          <a:p>
            <a:pPr marL="0" indent="0">
              <a:lnSpc>
                <a:spcPct val="80000"/>
              </a:lnSpc>
              <a:spcBef>
                <a:spcPts val="264"/>
              </a:spcBef>
              <a:buSzPts val="1760"/>
              <a:buNone/>
            </a:pPr>
            <a:r>
              <a:rPr lang="en-IN" sz="1320"/>
              <a:t>	scanf("%d",&amp;n);</a:t>
            </a:r>
            <a:endParaRPr/>
          </a:p>
          <a:p>
            <a:pPr marL="0" indent="0">
              <a:lnSpc>
                <a:spcPct val="80000"/>
              </a:lnSpc>
              <a:spcBef>
                <a:spcPts val="264"/>
              </a:spcBef>
              <a:buSzPts val="1760"/>
              <a:buNone/>
            </a:pPr>
            <a:r>
              <a:rPr lang="en-IN" sz="1320"/>
              <a:t>	fflush(stdin);</a:t>
            </a:r>
            <a:endParaRPr/>
          </a:p>
          <a:p>
            <a:pPr marL="0" indent="0">
              <a:lnSpc>
                <a:spcPct val="80000"/>
              </a:lnSpc>
              <a:spcBef>
                <a:spcPts val="264"/>
              </a:spcBef>
              <a:buSzPts val="1760"/>
              <a:buNone/>
            </a:pPr>
            <a:r>
              <a:rPr lang="en-IN" sz="1320"/>
              <a:t>	for(i=0;i&lt;n;i++)</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printf("\n Enter the name of student %d: ",i+1);</a:t>
            </a:r>
            <a:endParaRPr/>
          </a:p>
          <a:p>
            <a:pPr marL="0" indent="0">
              <a:lnSpc>
                <a:spcPct val="80000"/>
              </a:lnSpc>
              <a:spcBef>
                <a:spcPts val="264"/>
              </a:spcBef>
              <a:buSzPts val="1760"/>
              <a:buNone/>
            </a:pPr>
            <a:r>
              <a:rPr lang="en-IN" sz="1320"/>
              <a:t>		gets(names[i]);</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printf("\n Names of the students are:\n");</a:t>
            </a:r>
            <a:endParaRPr/>
          </a:p>
          <a:p>
            <a:pPr marL="0" indent="0">
              <a:lnSpc>
                <a:spcPct val="80000"/>
              </a:lnSpc>
              <a:spcBef>
                <a:spcPts val="264"/>
              </a:spcBef>
              <a:buSzPts val="1760"/>
              <a:buNone/>
            </a:pPr>
            <a:r>
              <a:rPr lang="en-IN" sz="1320"/>
              <a:t>	for(i=0;i&lt;n;i++)</a:t>
            </a:r>
            <a:endParaRPr/>
          </a:p>
          <a:p>
            <a:pPr marL="0" indent="0">
              <a:lnSpc>
                <a:spcPct val="80000"/>
              </a:lnSpc>
              <a:spcBef>
                <a:spcPts val="264"/>
              </a:spcBef>
              <a:buSzPts val="1760"/>
              <a:buNone/>
            </a:pPr>
            <a:r>
              <a:rPr lang="en-IN" sz="1320"/>
              <a:t>	puts(names[i]);</a:t>
            </a:r>
            <a:endParaRPr/>
          </a:p>
          <a:p>
            <a:pPr marL="0" indent="0">
              <a:lnSpc>
                <a:spcPct val="80000"/>
              </a:lnSpc>
              <a:spcBef>
                <a:spcPts val="264"/>
              </a:spcBef>
              <a:buSzPts val="1760"/>
              <a:buNone/>
            </a:pPr>
            <a:r>
              <a:rPr lang="en-IN" sz="1320"/>
              <a:t>	return 0;</a:t>
            </a:r>
            <a:endParaRPr/>
          </a:p>
          <a:p>
            <a:pPr marL="0" indent="0">
              <a:lnSpc>
                <a:spcPct val="80000"/>
              </a:lnSpc>
              <a:spcBef>
                <a:spcPts val="264"/>
              </a:spcBef>
              <a:buSzPts val="1760"/>
              <a:buNone/>
            </a:pPr>
            <a:r>
              <a:rPr lang="en-IN" sz="1320"/>
              <a:t>}</a:t>
            </a:r>
            <a:endParaRPr/>
          </a:p>
          <a:p>
            <a:pPr marL="257175" indent="-173355">
              <a:lnSpc>
                <a:spcPct val="80000"/>
              </a:lnSpc>
              <a:spcBef>
                <a:spcPts val="264"/>
              </a:spcBef>
              <a:buSzPts val="1760"/>
              <a:buNone/>
            </a:pPr>
            <a:endParaRPr sz="1320"/>
          </a:p>
        </p:txBody>
      </p:sp>
    </p:spTree>
    <p:extLst>
      <p:ext uri="{BB962C8B-B14F-4D97-AF65-F5344CB8AC3E}">
        <p14:creationId xmlns:p14="http://schemas.microsoft.com/office/powerpoint/2010/main" val="3177335250"/>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8"/>
          <p:cNvSpPr txBox="1">
            <a:spLocks noGrp="1"/>
          </p:cNvSpPr>
          <p:nvPr>
            <p:ph type="title"/>
          </p:nvPr>
        </p:nvSpPr>
        <p:spPr>
          <a:xfrm>
            <a:off x="1028700" y="571500"/>
            <a:ext cx="6172200" cy="857250"/>
          </a:xfrm>
          <a:prstGeom prst="rect">
            <a:avLst/>
          </a:prstGeom>
          <a:noFill/>
          <a:ln>
            <a:noFill/>
          </a:ln>
        </p:spPr>
        <p:txBody>
          <a:bodyPr spcFirstLastPara="1" vert="horz" wrap="square" lIns="68569" tIns="34275" rIns="68569" bIns="34275" rtlCol="0" anchor="ctr" anchorCtr="0">
            <a:normAutofit/>
          </a:bodyPr>
          <a:lstStyle/>
          <a:p>
            <a:pPr>
              <a:buSzPts val="2800"/>
            </a:pPr>
            <a:r>
              <a:rPr lang="en-IN" sz="2100"/>
              <a:t>WAP to traverse a string character by character</a:t>
            </a:r>
            <a:endParaRPr sz="2100"/>
          </a:p>
        </p:txBody>
      </p:sp>
      <p:sp>
        <p:nvSpPr>
          <p:cNvPr id="422" name="Google Shape;422;p48"/>
          <p:cNvSpPr txBox="1">
            <a:spLocks noGrp="1"/>
          </p:cNvSpPr>
          <p:nvPr>
            <p:ph type="body" idx="1"/>
          </p:nvPr>
        </p:nvSpPr>
        <p:spPr>
          <a:xfrm>
            <a:off x="1371600" y="1404867"/>
            <a:ext cx="6172200" cy="4138684"/>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960"/>
              <a:buNone/>
            </a:pPr>
            <a:r>
              <a:rPr lang="en-IN" sz="2220"/>
              <a:t>#include &lt;stdio.h&gt;</a:t>
            </a:r>
            <a:endParaRPr/>
          </a:p>
          <a:p>
            <a:pPr marL="0" indent="0">
              <a:lnSpc>
                <a:spcPct val="80000"/>
              </a:lnSpc>
              <a:spcBef>
                <a:spcPts val="444"/>
              </a:spcBef>
              <a:buSzPts val="2960"/>
              <a:buNone/>
            </a:pPr>
            <a:r>
              <a:rPr lang="en-IN" sz="2220"/>
              <a:t>int main()</a:t>
            </a:r>
            <a:endParaRPr/>
          </a:p>
          <a:p>
            <a:pPr marL="0" indent="0">
              <a:lnSpc>
                <a:spcPct val="80000"/>
              </a:lnSpc>
              <a:spcBef>
                <a:spcPts val="444"/>
              </a:spcBef>
              <a:buSzPts val="2960"/>
              <a:buNone/>
            </a:pPr>
            <a:r>
              <a:rPr lang="en-IN" sz="2220"/>
              <a:t>{</a:t>
            </a:r>
            <a:endParaRPr/>
          </a:p>
          <a:p>
            <a:pPr marL="0" indent="0">
              <a:lnSpc>
                <a:spcPct val="80000"/>
              </a:lnSpc>
              <a:spcBef>
                <a:spcPts val="444"/>
              </a:spcBef>
              <a:buSzPts val="2960"/>
              <a:buNone/>
            </a:pPr>
            <a:r>
              <a:rPr lang="en-IN" sz="2220"/>
              <a:t> char  name[]="Hello  World"; //string char array</a:t>
            </a:r>
            <a:endParaRPr/>
          </a:p>
          <a:p>
            <a:pPr marL="0" indent="0">
              <a:lnSpc>
                <a:spcPct val="80000"/>
              </a:lnSpc>
              <a:spcBef>
                <a:spcPts val="444"/>
              </a:spcBef>
              <a:buSzPts val="2960"/>
              <a:buNone/>
            </a:pPr>
            <a:r>
              <a:rPr lang="en-IN" sz="2220"/>
              <a:t> int i=0;</a:t>
            </a:r>
            <a:endParaRPr/>
          </a:p>
          <a:p>
            <a:pPr marL="0" indent="0">
              <a:lnSpc>
                <a:spcPct val="80000"/>
              </a:lnSpc>
              <a:spcBef>
                <a:spcPts val="444"/>
              </a:spcBef>
              <a:buSzPts val="2960"/>
              <a:buNone/>
            </a:pPr>
            <a:r>
              <a:rPr lang="en-IN" sz="2220"/>
              <a:t> while(name[i]!='\0') //untill null character</a:t>
            </a:r>
            <a:endParaRPr/>
          </a:p>
          <a:p>
            <a:pPr marL="0" indent="0">
              <a:lnSpc>
                <a:spcPct val="80000"/>
              </a:lnSpc>
              <a:spcBef>
                <a:spcPts val="444"/>
              </a:spcBef>
              <a:buSzPts val="2960"/>
              <a:buNone/>
            </a:pPr>
            <a:r>
              <a:rPr lang="en-IN" sz="2220"/>
              <a:t>  {           </a:t>
            </a:r>
            <a:endParaRPr/>
          </a:p>
          <a:p>
            <a:pPr marL="0" indent="0">
              <a:lnSpc>
                <a:spcPct val="80000"/>
              </a:lnSpc>
              <a:spcBef>
                <a:spcPts val="444"/>
              </a:spcBef>
              <a:buSzPts val="2960"/>
              <a:buNone/>
            </a:pPr>
            <a:r>
              <a:rPr lang="en-IN" sz="2220"/>
              <a:t>   printf("%c\n", name[i]);</a:t>
            </a:r>
            <a:endParaRPr/>
          </a:p>
          <a:p>
            <a:pPr marL="0" indent="0">
              <a:lnSpc>
                <a:spcPct val="80000"/>
              </a:lnSpc>
              <a:spcBef>
                <a:spcPts val="444"/>
              </a:spcBef>
              <a:buSzPts val="2960"/>
              <a:buNone/>
            </a:pPr>
            <a:r>
              <a:rPr lang="en-IN" sz="2220"/>
              <a:t>   i++;</a:t>
            </a:r>
            <a:endParaRPr/>
          </a:p>
          <a:p>
            <a:pPr marL="0" indent="0">
              <a:lnSpc>
                <a:spcPct val="80000"/>
              </a:lnSpc>
              <a:spcBef>
                <a:spcPts val="444"/>
              </a:spcBef>
              <a:buSzPts val="2960"/>
              <a:buNone/>
            </a:pPr>
            <a:r>
              <a:rPr lang="en-IN" sz="2220"/>
              <a:t>  }//end while</a:t>
            </a:r>
            <a:endParaRPr/>
          </a:p>
          <a:p>
            <a:pPr marL="0" indent="0">
              <a:lnSpc>
                <a:spcPct val="80000"/>
              </a:lnSpc>
              <a:spcBef>
                <a:spcPts val="444"/>
              </a:spcBef>
              <a:buSzPts val="2960"/>
              <a:buNone/>
            </a:pPr>
            <a:r>
              <a:rPr lang="en-IN" sz="2220"/>
              <a:t>}//</a:t>
            </a:r>
            <a:endParaRPr/>
          </a:p>
          <a:p>
            <a:pPr marL="257175" indent="-116205">
              <a:lnSpc>
                <a:spcPct val="80000"/>
              </a:lnSpc>
              <a:spcBef>
                <a:spcPts val="444"/>
              </a:spcBef>
              <a:buSzPts val="2960"/>
              <a:buNone/>
            </a:pPr>
            <a:endParaRPr sz="2220"/>
          </a:p>
        </p:txBody>
      </p:sp>
    </p:spTree>
    <p:extLst>
      <p:ext uri="{BB962C8B-B14F-4D97-AF65-F5344CB8AC3E}">
        <p14:creationId xmlns:p14="http://schemas.microsoft.com/office/powerpoint/2010/main" val="3354468073"/>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9"/>
          <p:cNvSpPr txBox="1">
            <a:spLocks noGrp="1"/>
          </p:cNvSpPr>
          <p:nvPr>
            <p:ph type="title"/>
          </p:nvPr>
        </p:nvSpPr>
        <p:spPr>
          <a:xfrm>
            <a:off x="971550" y="857250"/>
            <a:ext cx="6172200" cy="857250"/>
          </a:xfrm>
          <a:prstGeom prst="rect">
            <a:avLst/>
          </a:prstGeom>
          <a:noFill/>
          <a:ln>
            <a:noFill/>
          </a:ln>
        </p:spPr>
        <p:txBody>
          <a:bodyPr spcFirstLastPara="1" vert="horz" wrap="square" lIns="68569" tIns="34275" rIns="68569" bIns="34275" rtlCol="0" anchor="ctr" anchorCtr="0">
            <a:normAutofit/>
          </a:bodyPr>
          <a:lstStyle/>
          <a:p>
            <a:pPr>
              <a:buSzPts val="2000"/>
            </a:pPr>
            <a:r>
              <a:rPr lang="en-IN" sz="1500" b="1"/>
              <a:t>WAP to replace all spaces in a given string with ‘$’[Example for character replacement]</a:t>
            </a:r>
            <a:br>
              <a:rPr lang="en-IN" sz="1500"/>
            </a:br>
            <a:endParaRPr sz="1500"/>
          </a:p>
        </p:txBody>
      </p:sp>
      <p:sp>
        <p:nvSpPr>
          <p:cNvPr id="428" name="Google Shape;428;p49"/>
          <p:cNvSpPr txBox="1">
            <a:spLocks noGrp="1"/>
          </p:cNvSpPr>
          <p:nvPr>
            <p:ph type="body" idx="1"/>
          </p:nvPr>
        </p:nvSpPr>
        <p:spPr>
          <a:xfrm>
            <a:off x="1485900" y="1485901"/>
            <a:ext cx="6172200" cy="39659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60"/>
              <a:buNone/>
            </a:pPr>
            <a:r>
              <a:rPr lang="en-IN" sz="1320"/>
              <a:t>#include&lt;stdio.h&gt;</a:t>
            </a:r>
            <a:endParaRPr/>
          </a:p>
          <a:p>
            <a:pPr marL="0" indent="0">
              <a:lnSpc>
                <a:spcPct val="80000"/>
              </a:lnSpc>
              <a:spcBef>
                <a:spcPts val="264"/>
              </a:spcBef>
              <a:buSzPts val="1760"/>
              <a:buNone/>
            </a:pPr>
            <a:r>
              <a:rPr lang="en-IN" sz="1320"/>
              <a:t>int main()</a:t>
            </a:r>
            <a:endParaRPr/>
          </a:p>
          <a:p>
            <a:pPr marL="0" indent="0">
              <a:lnSpc>
                <a:spcPct val="80000"/>
              </a:lnSpc>
              <a:spcBef>
                <a:spcPts val="264"/>
              </a:spcBef>
              <a:buSzPts val="1760"/>
              <a:buNone/>
            </a:pPr>
            <a:r>
              <a:rPr lang="en-IN" sz="1320"/>
              <a:t>{</a:t>
            </a:r>
            <a:endParaRPr/>
          </a:p>
          <a:p>
            <a:pPr marL="0" indent="0">
              <a:lnSpc>
                <a:spcPct val="80000"/>
              </a:lnSpc>
              <a:spcBef>
                <a:spcPts val="264"/>
              </a:spcBef>
              <a:buSzPts val="1760"/>
              <a:buNone/>
            </a:pPr>
            <a:r>
              <a:rPr lang="en-IN" sz="1320"/>
              <a:t>	char x[100];</a:t>
            </a:r>
            <a:endParaRPr/>
          </a:p>
          <a:p>
            <a:pPr marL="0" indent="0">
              <a:lnSpc>
                <a:spcPct val="80000"/>
              </a:lnSpc>
              <a:spcBef>
                <a:spcPts val="264"/>
              </a:spcBef>
              <a:buSzPts val="1760"/>
              <a:buNone/>
            </a:pPr>
            <a:r>
              <a:rPr lang="en-IN" sz="1320"/>
              <a:t>	int i=0;</a:t>
            </a:r>
            <a:endParaRPr/>
          </a:p>
          <a:p>
            <a:pPr marL="0" indent="0">
              <a:lnSpc>
                <a:spcPct val="80000"/>
              </a:lnSpc>
              <a:spcBef>
                <a:spcPts val="264"/>
              </a:spcBef>
              <a:buSzPts val="1760"/>
              <a:buNone/>
            </a:pPr>
            <a:r>
              <a:rPr lang="en-IN" sz="1320"/>
              <a:t>	printf("\n Enter the string:");</a:t>
            </a:r>
            <a:endParaRPr/>
          </a:p>
          <a:p>
            <a:pPr marL="0" indent="0">
              <a:lnSpc>
                <a:spcPct val="80000"/>
              </a:lnSpc>
              <a:spcBef>
                <a:spcPts val="264"/>
              </a:spcBef>
              <a:buSzPts val="1760"/>
              <a:buNone/>
            </a:pPr>
            <a:r>
              <a:rPr lang="en-IN" sz="1320"/>
              <a:t>	gets(x);</a:t>
            </a:r>
            <a:endParaRPr/>
          </a:p>
          <a:p>
            <a:pPr marL="0" indent="0">
              <a:lnSpc>
                <a:spcPct val="80000"/>
              </a:lnSpc>
              <a:spcBef>
                <a:spcPts val="264"/>
              </a:spcBef>
              <a:buSzPts val="1760"/>
              <a:buNone/>
            </a:pPr>
            <a:r>
              <a:rPr lang="en-IN" sz="1320"/>
              <a:t>	while(x[i]!='\0')</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if(x[i]==' ')</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x[i]='$';//Character replacement</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i++;</a:t>
            </a:r>
            <a:endParaRPr/>
          </a:p>
          <a:p>
            <a:pPr marL="0" indent="0">
              <a:lnSpc>
                <a:spcPct val="80000"/>
              </a:lnSpc>
              <a:spcBef>
                <a:spcPts val="264"/>
              </a:spcBef>
              <a:buSzPts val="1760"/>
              <a:buNone/>
            </a:pPr>
            <a:r>
              <a:rPr lang="en-IN" sz="1320"/>
              <a:t>    }</a:t>
            </a:r>
            <a:endParaRPr/>
          </a:p>
          <a:p>
            <a:pPr marL="0" indent="0">
              <a:lnSpc>
                <a:spcPct val="80000"/>
              </a:lnSpc>
              <a:spcBef>
                <a:spcPts val="264"/>
              </a:spcBef>
              <a:buSzPts val="1760"/>
              <a:buNone/>
            </a:pPr>
            <a:r>
              <a:rPr lang="en-IN" sz="1320"/>
              <a:t>  printf("\n String after character replacement is:%s",x);</a:t>
            </a:r>
            <a:endParaRPr/>
          </a:p>
          <a:p>
            <a:pPr marL="0" indent="0">
              <a:lnSpc>
                <a:spcPct val="80000"/>
              </a:lnSpc>
              <a:spcBef>
                <a:spcPts val="264"/>
              </a:spcBef>
              <a:buSzPts val="1760"/>
              <a:buNone/>
            </a:pPr>
            <a:r>
              <a:rPr lang="en-IN" sz="1320"/>
              <a:t>  return 0;</a:t>
            </a:r>
            <a:endParaRPr/>
          </a:p>
          <a:p>
            <a:pPr marL="0" indent="0">
              <a:lnSpc>
                <a:spcPct val="80000"/>
              </a:lnSpc>
              <a:spcBef>
                <a:spcPts val="264"/>
              </a:spcBef>
              <a:buSzPts val="1760"/>
              <a:buNone/>
            </a:pPr>
            <a:r>
              <a:rPr lang="en-IN" sz="1320"/>
              <a:t>}</a:t>
            </a:r>
            <a:endParaRPr/>
          </a:p>
          <a:p>
            <a:pPr marL="257175" indent="-173355">
              <a:lnSpc>
                <a:spcPct val="80000"/>
              </a:lnSpc>
              <a:spcBef>
                <a:spcPts val="264"/>
              </a:spcBef>
              <a:buSzPts val="1760"/>
              <a:buNone/>
            </a:pPr>
            <a:endParaRPr sz="1320"/>
          </a:p>
        </p:txBody>
      </p:sp>
    </p:spTree>
    <p:extLst>
      <p:ext uri="{BB962C8B-B14F-4D97-AF65-F5344CB8AC3E}">
        <p14:creationId xmlns:p14="http://schemas.microsoft.com/office/powerpoint/2010/main" val="337897186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1475184" y="800100"/>
            <a:ext cx="6172200" cy="857250"/>
          </a:xfrm>
          <a:prstGeom prst="rect">
            <a:avLst/>
          </a:prstGeom>
          <a:noFill/>
          <a:ln>
            <a:noFill/>
          </a:ln>
        </p:spPr>
        <p:txBody>
          <a:bodyPr spcFirstLastPara="1" vert="horz" wrap="square" lIns="68569" tIns="34275" rIns="68569" bIns="34275" rtlCol="0" anchor="ctr" anchorCtr="0">
            <a:normAutofit fontScale="90000"/>
          </a:bodyPr>
          <a:lstStyle/>
          <a:p>
            <a:pPr>
              <a:buSzPts val="3959"/>
            </a:pPr>
            <a:r>
              <a:rPr lang="en-IN" sz="2969"/>
              <a:t>Output-1??</a:t>
            </a:r>
            <a:br>
              <a:rPr lang="en-IN" sz="2969"/>
            </a:br>
            <a:endParaRPr sz="2969"/>
          </a:p>
        </p:txBody>
      </p:sp>
      <p:sp>
        <p:nvSpPr>
          <p:cNvPr id="434" name="Google Shape;434;p50"/>
          <p:cNvSpPr txBox="1">
            <a:spLocks noGrp="1"/>
          </p:cNvSpPr>
          <p:nvPr>
            <p:ph type="body" idx="1"/>
          </p:nvPr>
        </p:nvSpPr>
        <p:spPr>
          <a:xfrm>
            <a:off x="1485900" y="1600201"/>
            <a:ext cx="6172200" cy="3486150"/>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720"/>
              <a:buNone/>
            </a:pPr>
            <a:r>
              <a:rPr lang="en-IN" sz="2040"/>
              <a:t>#include&lt;stdio.h&gt;</a:t>
            </a:r>
            <a:endParaRPr sz="2040"/>
          </a:p>
          <a:p>
            <a:pPr marL="0" indent="0">
              <a:lnSpc>
                <a:spcPct val="80000"/>
              </a:lnSpc>
              <a:spcBef>
                <a:spcPts val="408"/>
              </a:spcBef>
              <a:buSzPts val="2720"/>
              <a:buNone/>
            </a:pPr>
            <a:r>
              <a:rPr lang="en-IN" sz="2040"/>
              <a:t>int main()</a:t>
            </a:r>
            <a:endParaRPr/>
          </a:p>
          <a:p>
            <a:pPr marL="0" indent="0">
              <a:lnSpc>
                <a:spcPct val="80000"/>
              </a:lnSpc>
              <a:spcBef>
                <a:spcPts val="408"/>
              </a:spcBef>
              <a:buSzPts val="2720"/>
              <a:buNone/>
            </a:pPr>
            <a:r>
              <a:rPr lang="en-IN" sz="2040"/>
              <a:t>{</a:t>
            </a:r>
            <a:endParaRPr/>
          </a:p>
          <a:p>
            <a:pPr marL="0" indent="0">
              <a:lnSpc>
                <a:spcPct val="80000"/>
              </a:lnSpc>
              <a:spcBef>
                <a:spcPts val="408"/>
              </a:spcBef>
              <a:buSzPts val="2720"/>
              <a:buNone/>
            </a:pPr>
            <a:r>
              <a:rPr lang="en-IN" sz="2040"/>
              <a:t>char str[]="Practice MCQ";</a:t>
            </a:r>
            <a:endParaRPr/>
          </a:p>
          <a:p>
            <a:pPr marL="0" indent="0">
              <a:lnSpc>
                <a:spcPct val="80000"/>
              </a:lnSpc>
              <a:spcBef>
                <a:spcPts val="408"/>
              </a:spcBef>
              <a:buSzPts val="2720"/>
              <a:buNone/>
            </a:pPr>
            <a:r>
              <a:rPr lang="en-IN" sz="2040"/>
              <a:t>printf("\n%d",sizeof(str));</a:t>
            </a:r>
            <a:endParaRPr/>
          </a:p>
          <a:p>
            <a:pPr marL="0" indent="0">
              <a:lnSpc>
                <a:spcPct val="80000"/>
              </a:lnSpc>
              <a:spcBef>
                <a:spcPts val="408"/>
              </a:spcBef>
              <a:buSzPts val="2720"/>
              <a:buNone/>
            </a:pPr>
            <a:r>
              <a:rPr lang="en-IN" sz="2040"/>
              <a:t>return 0;</a:t>
            </a:r>
            <a:endParaRPr/>
          </a:p>
          <a:p>
            <a:pPr marL="0" indent="0">
              <a:lnSpc>
                <a:spcPct val="80000"/>
              </a:lnSpc>
              <a:spcBef>
                <a:spcPts val="408"/>
              </a:spcBef>
              <a:buSzPts val="2720"/>
              <a:buNone/>
            </a:pPr>
            <a:r>
              <a:rPr lang="en-IN" sz="2040"/>
              <a:t>}</a:t>
            </a:r>
            <a:endParaRPr/>
          </a:p>
          <a:p>
            <a:pPr marL="0" indent="0">
              <a:lnSpc>
                <a:spcPct val="80000"/>
              </a:lnSpc>
              <a:spcBef>
                <a:spcPts val="408"/>
              </a:spcBef>
              <a:buSzPts val="2720"/>
              <a:buNone/>
            </a:pPr>
            <a:r>
              <a:rPr lang="en-IN" sz="2040"/>
              <a:t>A. 13</a:t>
            </a:r>
            <a:endParaRPr/>
          </a:p>
          <a:p>
            <a:pPr marL="0" indent="0">
              <a:lnSpc>
                <a:spcPct val="80000"/>
              </a:lnSpc>
              <a:spcBef>
                <a:spcPts val="408"/>
              </a:spcBef>
              <a:buSzPts val="2720"/>
              <a:buNone/>
            </a:pPr>
            <a:r>
              <a:rPr lang="en-IN" sz="2040"/>
              <a:t>B. 12</a:t>
            </a:r>
            <a:endParaRPr/>
          </a:p>
          <a:p>
            <a:pPr marL="0" indent="0">
              <a:lnSpc>
                <a:spcPct val="80000"/>
              </a:lnSpc>
              <a:spcBef>
                <a:spcPts val="408"/>
              </a:spcBef>
              <a:buSzPts val="2720"/>
              <a:buNone/>
            </a:pPr>
            <a:r>
              <a:rPr lang="en-IN" sz="2040"/>
              <a:t>C. 11</a:t>
            </a:r>
            <a:endParaRPr/>
          </a:p>
          <a:p>
            <a:pPr marL="0" indent="0">
              <a:lnSpc>
                <a:spcPct val="80000"/>
              </a:lnSpc>
              <a:spcBef>
                <a:spcPts val="408"/>
              </a:spcBef>
              <a:buSzPts val="2720"/>
              <a:buNone/>
            </a:pPr>
            <a:r>
              <a:rPr lang="en-IN" sz="2040"/>
              <a:t>D. 1</a:t>
            </a:r>
            <a:endParaRPr/>
          </a:p>
        </p:txBody>
      </p:sp>
    </p:spTree>
    <p:extLst>
      <p:ext uri="{BB962C8B-B14F-4D97-AF65-F5344CB8AC3E}">
        <p14:creationId xmlns:p14="http://schemas.microsoft.com/office/powerpoint/2010/main" val="3771085950"/>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Output-2??</a:t>
            </a:r>
            <a:endParaRPr/>
          </a:p>
        </p:txBody>
      </p:sp>
      <p:sp>
        <p:nvSpPr>
          <p:cNvPr id="440" name="Google Shape;440;p51"/>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480"/>
              <a:buNone/>
            </a:pPr>
            <a:r>
              <a:rPr lang="en-IN" sz="1860"/>
              <a:t>#include&lt;stdio.h&gt;</a:t>
            </a:r>
            <a:endParaRPr/>
          </a:p>
          <a:p>
            <a:pPr marL="0" indent="0">
              <a:lnSpc>
                <a:spcPct val="80000"/>
              </a:lnSpc>
              <a:spcBef>
                <a:spcPts val="372"/>
              </a:spcBef>
              <a:buSzPts val="2480"/>
              <a:buNone/>
            </a:pPr>
            <a:r>
              <a:rPr lang="en-IN" sz="1860"/>
              <a:t>int main()</a:t>
            </a:r>
            <a:endParaRPr/>
          </a:p>
          <a:p>
            <a:pPr marL="0" indent="0">
              <a:lnSpc>
                <a:spcPct val="80000"/>
              </a:lnSpc>
              <a:spcBef>
                <a:spcPts val="372"/>
              </a:spcBef>
              <a:buSzPts val="2480"/>
              <a:buNone/>
            </a:pPr>
            <a:r>
              <a:rPr lang="en-IN" sz="1860"/>
              <a:t>{</a:t>
            </a:r>
            <a:endParaRPr/>
          </a:p>
          <a:p>
            <a:pPr marL="0" indent="0">
              <a:lnSpc>
                <a:spcPct val="80000"/>
              </a:lnSpc>
              <a:spcBef>
                <a:spcPts val="372"/>
              </a:spcBef>
              <a:buSzPts val="2480"/>
              <a:buNone/>
            </a:pPr>
            <a:r>
              <a:rPr lang="en-IN" sz="1860"/>
              <a:t>char str[]="Program";</a:t>
            </a:r>
            <a:endParaRPr/>
          </a:p>
          <a:p>
            <a:pPr marL="0" indent="0">
              <a:lnSpc>
                <a:spcPct val="80000"/>
              </a:lnSpc>
              <a:spcBef>
                <a:spcPts val="372"/>
              </a:spcBef>
              <a:buSzPts val="2480"/>
              <a:buNone/>
            </a:pPr>
            <a:r>
              <a:rPr lang="en-IN" sz="1860"/>
              <a:t>printf("%c",str[7]);</a:t>
            </a:r>
            <a:endParaRPr/>
          </a:p>
          <a:p>
            <a:pPr marL="0" indent="0">
              <a:lnSpc>
                <a:spcPct val="80000"/>
              </a:lnSpc>
              <a:spcBef>
                <a:spcPts val="372"/>
              </a:spcBef>
              <a:buSzPts val="2480"/>
              <a:buNone/>
            </a:pPr>
            <a:r>
              <a:rPr lang="en-IN" sz="1860"/>
              <a:t>return 0;</a:t>
            </a:r>
            <a:endParaRPr/>
          </a:p>
          <a:p>
            <a:pPr marL="0" indent="0">
              <a:lnSpc>
                <a:spcPct val="80000"/>
              </a:lnSpc>
              <a:spcBef>
                <a:spcPts val="372"/>
              </a:spcBef>
              <a:buSzPts val="2480"/>
              <a:buNone/>
            </a:pPr>
            <a:r>
              <a:rPr lang="en-IN" sz="1860"/>
              <a:t>}</a:t>
            </a:r>
            <a:endParaRPr/>
          </a:p>
          <a:p>
            <a:pPr marL="0" indent="0">
              <a:lnSpc>
                <a:spcPct val="80000"/>
              </a:lnSpc>
              <a:spcBef>
                <a:spcPts val="372"/>
              </a:spcBef>
              <a:buSzPts val="2480"/>
              <a:buNone/>
            </a:pPr>
            <a:r>
              <a:rPr lang="en-IN" sz="1860"/>
              <a:t>A. m</a:t>
            </a:r>
            <a:endParaRPr/>
          </a:p>
          <a:p>
            <a:pPr marL="0" indent="0">
              <a:lnSpc>
                <a:spcPct val="80000"/>
              </a:lnSpc>
              <a:spcBef>
                <a:spcPts val="372"/>
              </a:spcBef>
              <a:buSzPts val="2480"/>
              <a:buNone/>
            </a:pPr>
            <a:r>
              <a:rPr lang="en-IN" sz="1860"/>
              <a:t>B. Program</a:t>
            </a:r>
            <a:endParaRPr/>
          </a:p>
          <a:p>
            <a:pPr marL="0" indent="0">
              <a:lnSpc>
                <a:spcPct val="80000"/>
              </a:lnSpc>
              <a:spcBef>
                <a:spcPts val="372"/>
              </a:spcBef>
              <a:buSzPts val="2480"/>
              <a:buNone/>
            </a:pPr>
            <a:r>
              <a:rPr lang="en-IN" sz="1860"/>
              <a:t>C. Compile time error</a:t>
            </a:r>
            <a:endParaRPr/>
          </a:p>
          <a:p>
            <a:pPr marL="0" indent="0">
              <a:lnSpc>
                <a:spcPct val="80000"/>
              </a:lnSpc>
              <a:spcBef>
                <a:spcPts val="372"/>
              </a:spcBef>
              <a:buSzPts val="2480"/>
              <a:buNone/>
            </a:pPr>
            <a:r>
              <a:rPr lang="en-IN" sz="1860"/>
              <a:t>D. Nothing will be visible</a:t>
            </a:r>
            <a:endParaRPr/>
          </a:p>
        </p:txBody>
      </p:sp>
    </p:spTree>
    <p:extLst>
      <p:ext uri="{BB962C8B-B14F-4D97-AF65-F5344CB8AC3E}">
        <p14:creationId xmlns:p14="http://schemas.microsoft.com/office/powerpoint/2010/main" val="982292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Which of the following cannot be a variable name in C?</a:t>
            </a:r>
            <a:br>
              <a:rPr lang="en-IN" dirty="0"/>
            </a:br>
            <a:endParaRPr lang="en-IN" dirty="0"/>
          </a:p>
          <a:p>
            <a:r>
              <a:rPr lang="en-IN" dirty="0"/>
              <a:t>A. TRUE</a:t>
            </a:r>
            <a:br>
              <a:rPr lang="en-IN" dirty="0"/>
            </a:br>
            <a:r>
              <a:rPr lang="en-IN" dirty="0"/>
              <a:t>B. friend</a:t>
            </a:r>
            <a:br>
              <a:rPr lang="en-IN" dirty="0"/>
            </a:br>
            <a:r>
              <a:rPr lang="en-IN" dirty="0"/>
              <a:t>C. export</a:t>
            </a:r>
            <a:br>
              <a:rPr lang="en-IN" dirty="0"/>
            </a:br>
            <a:r>
              <a:rPr lang="en-IN" b="1" dirty="0"/>
              <a:t>D. volatile</a:t>
            </a:r>
          </a:p>
          <a:p>
            <a:endParaRPr lang="en-IN" dirty="0"/>
          </a:p>
        </p:txBody>
      </p:sp>
    </p:spTree>
    <p:extLst>
      <p:ext uri="{BB962C8B-B14F-4D97-AF65-F5344CB8AC3E}">
        <p14:creationId xmlns:p14="http://schemas.microsoft.com/office/powerpoint/2010/main" val="2473568934"/>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2"/>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Output-3??</a:t>
            </a:r>
            <a:endParaRPr/>
          </a:p>
        </p:txBody>
      </p:sp>
      <p:sp>
        <p:nvSpPr>
          <p:cNvPr id="446" name="Google Shape;446;p52"/>
          <p:cNvSpPr txBox="1">
            <a:spLocks noGrp="1"/>
          </p:cNvSpPr>
          <p:nvPr>
            <p:ph type="body" idx="1"/>
          </p:nvPr>
        </p:nvSpPr>
        <p:spPr>
          <a:xfrm>
            <a:off x="1485900" y="1828801"/>
            <a:ext cx="6172200" cy="33944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1760"/>
              <a:buNone/>
            </a:pPr>
            <a:endParaRPr sz="1320"/>
          </a:p>
          <a:p>
            <a:pPr marL="0" indent="0">
              <a:lnSpc>
                <a:spcPct val="80000"/>
              </a:lnSpc>
              <a:spcBef>
                <a:spcPts val="314"/>
              </a:spcBef>
              <a:buSzPts val="2090"/>
              <a:buNone/>
            </a:pPr>
            <a:r>
              <a:rPr lang="en-IN" sz="1568"/>
              <a:t>#include&lt;stdio.h&gt;</a:t>
            </a:r>
            <a:endParaRPr/>
          </a:p>
          <a:p>
            <a:pPr marL="0" indent="0">
              <a:lnSpc>
                <a:spcPct val="80000"/>
              </a:lnSpc>
              <a:spcBef>
                <a:spcPts val="314"/>
              </a:spcBef>
              <a:buSzPts val="2090"/>
              <a:buNone/>
            </a:pPr>
            <a:r>
              <a:rPr lang="en-IN" sz="1568"/>
              <a:t>int main()</a:t>
            </a:r>
            <a:endParaRPr/>
          </a:p>
          <a:p>
            <a:pPr marL="0" indent="0">
              <a:lnSpc>
                <a:spcPct val="80000"/>
              </a:lnSpc>
              <a:spcBef>
                <a:spcPts val="314"/>
              </a:spcBef>
              <a:buSzPts val="2090"/>
              <a:buNone/>
            </a:pPr>
            <a:r>
              <a:rPr lang="en-IN" sz="1568"/>
              <a:t>{</a:t>
            </a:r>
            <a:endParaRPr/>
          </a:p>
          <a:p>
            <a:pPr marL="0" indent="0">
              <a:lnSpc>
                <a:spcPct val="80000"/>
              </a:lnSpc>
              <a:spcBef>
                <a:spcPts val="314"/>
              </a:spcBef>
              <a:buSzPts val="2090"/>
              <a:buNone/>
            </a:pPr>
            <a:r>
              <a:rPr lang="en-IN" sz="1568"/>
              <a:t>char str1[]="Good";</a:t>
            </a:r>
            <a:endParaRPr/>
          </a:p>
          <a:p>
            <a:pPr marL="0" indent="0">
              <a:lnSpc>
                <a:spcPct val="80000"/>
              </a:lnSpc>
              <a:spcBef>
                <a:spcPts val="314"/>
              </a:spcBef>
              <a:buSzPts val="2090"/>
              <a:buNone/>
            </a:pPr>
            <a:r>
              <a:rPr lang="en-IN" sz="1568"/>
              <a:t>char str2[5];</a:t>
            </a:r>
            <a:endParaRPr/>
          </a:p>
          <a:p>
            <a:pPr marL="0" indent="0">
              <a:lnSpc>
                <a:spcPct val="80000"/>
              </a:lnSpc>
              <a:spcBef>
                <a:spcPts val="314"/>
              </a:spcBef>
              <a:buSzPts val="2090"/>
              <a:buNone/>
            </a:pPr>
            <a:r>
              <a:rPr lang="en-IN" sz="1568"/>
              <a:t>str2=str1;</a:t>
            </a:r>
            <a:endParaRPr/>
          </a:p>
          <a:p>
            <a:pPr marL="0" indent="0">
              <a:lnSpc>
                <a:spcPct val="80000"/>
              </a:lnSpc>
              <a:spcBef>
                <a:spcPts val="314"/>
              </a:spcBef>
              <a:buSzPts val="2090"/>
              <a:buNone/>
            </a:pPr>
            <a:r>
              <a:rPr lang="en-IN" sz="1568"/>
              <a:t>printf("%s",str2);</a:t>
            </a:r>
            <a:endParaRPr/>
          </a:p>
          <a:p>
            <a:pPr marL="0" indent="0">
              <a:lnSpc>
                <a:spcPct val="80000"/>
              </a:lnSpc>
              <a:spcBef>
                <a:spcPts val="314"/>
              </a:spcBef>
              <a:buSzPts val="2090"/>
              <a:buNone/>
            </a:pPr>
            <a:r>
              <a:rPr lang="en-IN" sz="1568"/>
              <a:t>return 0;</a:t>
            </a:r>
            <a:endParaRPr/>
          </a:p>
          <a:p>
            <a:pPr marL="0" indent="0">
              <a:lnSpc>
                <a:spcPct val="80000"/>
              </a:lnSpc>
              <a:spcBef>
                <a:spcPts val="314"/>
              </a:spcBef>
              <a:buSzPts val="2090"/>
              <a:buNone/>
            </a:pPr>
            <a:r>
              <a:rPr lang="en-IN" sz="1568"/>
              <a:t>}</a:t>
            </a:r>
            <a:endParaRPr/>
          </a:p>
          <a:p>
            <a:pPr marL="0" indent="0">
              <a:lnSpc>
                <a:spcPct val="80000"/>
              </a:lnSpc>
              <a:spcBef>
                <a:spcPts val="314"/>
              </a:spcBef>
              <a:buSzPts val="2090"/>
              <a:buNone/>
            </a:pPr>
            <a:r>
              <a:rPr lang="en-IN" sz="1568"/>
              <a:t>A. Good</a:t>
            </a:r>
            <a:endParaRPr/>
          </a:p>
          <a:p>
            <a:pPr marL="0" indent="0">
              <a:lnSpc>
                <a:spcPct val="80000"/>
              </a:lnSpc>
              <a:spcBef>
                <a:spcPts val="314"/>
              </a:spcBef>
              <a:buSzPts val="2090"/>
              <a:buNone/>
            </a:pPr>
            <a:r>
              <a:rPr lang="en-IN" sz="1568"/>
              <a:t>B. Garbage value</a:t>
            </a:r>
            <a:endParaRPr/>
          </a:p>
          <a:p>
            <a:pPr marL="0" indent="0">
              <a:lnSpc>
                <a:spcPct val="80000"/>
              </a:lnSpc>
              <a:spcBef>
                <a:spcPts val="314"/>
              </a:spcBef>
              <a:buSzPts val="2090"/>
              <a:buNone/>
            </a:pPr>
            <a:r>
              <a:rPr lang="en-IN" sz="1568"/>
              <a:t>C. Compile time error</a:t>
            </a:r>
            <a:endParaRPr/>
          </a:p>
          <a:p>
            <a:pPr marL="0" indent="0">
              <a:lnSpc>
                <a:spcPct val="80000"/>
              </a:lnSpc>
              <a:spcBef>
                <a:spcPts val="314"/>
              </a:spcBef>
              <a:buSzPts val="2090"/>
              <a:buNone/>
            </a:pPr>
            <a:r>
              <a:rPr lang="en-IN" sz="1568"/>
              <a:t>D. Nothing will be visible</a:t>
            </a:r>
            <a:endParaRPr/>
          </a:p>
          <a:p>
            <a:pPr marL="0" indent="0">
              <a:lnSpc>
                <a:spcPct val="80000"/>
              </a:lnSpc>
              <a:spcBef>
                <a:spcPts val="264"/>
              </a:spcBef>
              <a:buSzPts val="1760"/>
              <a:buNone/>
            </a:pPr>
            <a:endParaRPr sz="1320"/>
          </a:p>
        </p:txBody>
      </p:sp>
    </p:spTree>
    <p:extLst>
      <p:ext uri="{BB962C8B-B14F-4D97-AF65-F5344CB8AC3E}">
        <p14:creationId xmlns:p14="http://schemas.microsoft.com/office/powerpoint/2010/main" val="2419804074"/>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3"/>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Output-4??</a:t>
            </a:r>
            <a:endParaRPr/>
          </a:p>
        </p:txBody>
      </p:sp>
      <p:sp>
        <p:nvSpPr>
          <p:cNvPr id="452" name="Google Shape;452;p53"/>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000"/>
              <a:buNone/>
            </a:pPr>
            <a:endParaRPr sz="1500"/>
          </a:p>
          <a:p>
            <a:pPr marL="0" indent="0">
              <a:lnSpc>
                <a:spcPct val="80000"/>
              </a:lnSpc>
              <a:spcBef>
                <a:spcPts val="300"/>
              </a:spcBef>
              <a:buSzPts val="2000"/>
              <a:buNone/>
            </a:pPr>
            <a:r>
              <a:rPr lang="en-IN" sz="1500"/>
              <a:t>#include&lt;stdio.h&gt;</a:t>
            </a:r>
            <a:endParaRPr/>
          </a:p>
          <a:p>
            <a:pPr marL="0" indent="0">
              <a:lnSpc>
                <a:spcPct val="80000"/>
              </a:lnSpc>
              <a:spcBef>
                <a:spcPts val="300"/>
              </a:spcBef>
              <a:buSzPts val="2000"/>
              <a:buNone/>
            </a:pPr>
            <a:r>
              <a:rPr lang="en-IN" sz="1500"/>
              <a:t>int main()</a:t>
            </a:r>
            <a:endParaRPr/>
          </a:p>
          <a:p>
            <a:pPr marL="0" indent="0">
              <a:lnSpc>
                <a:spcPct val="80000"/>
              </a:lnSpc>
              <a:spcBef>
                <a:spcPts val="300"/>
              </a:spcBef>
              <a:buSzPts val="2000"/>
              <a:buNone/>
            </a:pPr>
            <a:r>
              <a:rPr lang="en-IN" sz="1500"/>
              <a:t>{</a:t>
            </a:r>
            <a:endParaRPr/>
          </a:p>
          <a:p>
            <a:pPr marL="0" indent="0">
              <a:lnSpc>
                <a:spcPct val="80000"/>
              </a:lnSpc>
              <a:spcBef>
                <a:spcPts val="300"/>
              </a:spcBef>
              <a:buSzPts val="2000"/>
              <a:buNone/>
            </a:pPr>
            <a:r>
              <a:rPr lang="en-IN" sz="1500"/>
              <a:t>char str1[]="Good";</a:t>
            </a:r>
            <a:endParaRPr/>
          </a:p>
          <a:p>
            <a:pPr marL="0" indent="0">
              <a:lnSpc>
                <a:spcPct val="80000"/>
              </a:lnSpc>
              <a:spcBef>
                <a:spcPts val="300"/>
              </a:spcBef>
              <a:buSzPts val="2000"/>
              <a:buNone/>
            </a:pPr>
            <a:r>
              <a:rPr lang="en-IN" sz="1500"/>
              <a:t>char *str2;</a:t>
            </a:r>
            <a:endParaRPr/>
          </a:p>
          <a:p>
            <a:pPr marL="0" indent="0">
              <a:lnSpc>
                <a:spcPct val="80000"/>
              </a:lnSpc>
              <a:spcBef>
                <a:spcPts val="300"/>
              </a:spcBef>
              <a:buSzPts val="2000"/>
              <a:buNone/>
            </a:pPr>
            <a:r>
              <a:rPr lang="en-IN" sz="1500"/>
              <a:t>str2=str1;</a:t>
            </a:r>
            <a:endParaRPr/>
          </a:p>
          <a:p>
            <a:pPr marL="0" indent="0">
              <a:lnSpc>
                <a:spcPct val="80000"/>
              </a:lnSpc>
              <a:spcBef>
                <a:spcPts val="300"/>
              </a:spcBef>
              <a:buSzPts val="2000"/>
              <a:buNone/>
            </a:pPr>
            <a:r>
              <a:rPr lang="en-IN" sz="1500"/>
              <a:t>puts(str2);</a:t>
            </a:r>
            <a:endParaRPr/>
          </a:p>
          <a:p>
            <a:pPr marL="0" indent="0">
              <a:lnSpc>
                <a:spcPct val="80000"/>
              </a:lnSpc>
              <a:spcBef>
                <a:spcPts val="300"/>
              </a:spcBef>
              <a:buSzPts val="2000"/>
              <a:buNone/>
            </a:pPr>
            <a:r>
              <a:rPr lang="en-IN" sz="1500"/>
              <a:t>return 0;</a:t>
            </a:r>
            <a:endParaRPr/>
          </a:p>
          <a:p>
            <a:pPr marL="0" indent="0">
              <a:lnSpc>
                <a:spcPct val="80000"/>
              </a:lnSpc>
              <a:spcBef>
                <a:spcPts val="300"/>
              </a:spcBef>
              <a:buSzPts val="2000"/>
              <a:buNone/>
            </a:pPr>
            <a:r>
              <a:rPr lang="en-IN" sz="1500"/>
              <a:t>}</a:t>
            </a:r>
            <a:endParaRPr/>
          </a:p>
          <a:p>
            <a:pPr marL="0" indent="0">
              <a:lnSpc>
                <a:spcPct val="80000"/>
              </a:lnSpc>
              <a:spcBef>
                <a:spcPts val="300"/>
              </a:spcBef>
              <a:buSzPts val="2000"/>
              <a:buNone/>
            </a:pPr>
            <a:r>
              <a:rPr lang="en-IN" sz="1500"/>
              <a:t>A. Good</a:t>
            </a:r>
            <a:endParaRPr/>
          </a:p>
          <a:p>
            <a:pPr marL="0" indent="0">
              <a:lnSpc>
                <a:spcPct val="80000"/>
              </a:lnSpc>
              <a:spcBef>
                <a:spcPts val="300"/>
              </a:spcBef>
              <a:buSzPts val="2000"/>
              <a:buNone/>
            </a:pPr>
            <a:r>
              <a:rPr lang="en-IN" sz="1500"/>
              <a:t>B. Garbage value</a:t>
            </a:r>
            <a:endParaRPr/>
          </a:p>
          <a:p>
            <a:pPr marL="0" indent="0">
              <a:lnSpc>
                <a:spcPct val="80000"/>
              </a:lnSpc>
              <a:spcBef>
                <a:spcPts val="300"/>
              </a:spcBef>
              <a:buSzPts val="2000"/>
              <a:buNone/>
            </a:pPr>
            <a:r>
              <a:rPr lang="en-IN" sz="1500"/>
              <a:t>C. Compile time error</a:t>
            </a:r>
            <a:endParaRPr/>
          </a:p>
          <a:p>
            <a:pPr marL="0" indent="0">
              <a:lnSpc>
                <a:spcPct val="80000"/>
              </a:lnSpc>
              <a:spcBef>
                <a:spcPts val="300"/>
              </a:spcBef>
              <a:buSzPts val="2000"/>
              <a:buNone/>
            </a:pPr>
            <a:r>
              <a:rPr lang="en-IN" sz="1500"/>
              <a:t>D. Nothing will be visible</a:t>
            </a:r>
            <a:endParaRPr/>
          </a:p>
        </p:txBody>
      </p:sp>
    </p:spTree>
    <p:extLst>
      <p:ext uri="{BB962C8B-B14F-4D97-AF65-F5344CB8AC3E}">
        <p14:creationId xmlns:p14="http://schemas.microsoft.com/office/powerpoint/2010/main" val="30529937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4"/>
          <p:cNvSpPr txBox="1">
            <a:spLocks noGrp="1"/>
          </p:cNvSpPr>
          <p:nvPr>
            <p:ph type="title"/>
          </p:nvPr>
        </p:nvSpPr>
        <p:spPr>
          <a:xfrm>
            <a:off x="1485900" y="800100"/>
            <a:ext cx="6172200" cy="857250"/>
          </a:xfrm>
          <a:prstGeom prst="rect">
            <a:avLst/>
          </a:prstGeom>
          <a:noFill/>
          <a:ln>
            <a:noFill/>
          </a:ln>
        </p:spPr>
        <p:txBody>
          <a:bodyPr spcFirstLastPara="1" vert="horz" wrap="square" lIns="68569" tIns="34275" rIns="68569" bIns="34275" rtlCol="0" anchor="ctr" anchorCtr="0">
            <a:normAutofit fontScale="90000"/>
          </a:bodyPr>
          <a:lstStyle/>
          <a:p>
            <a:pPr>
              <a:buSzPts val="3959"/>
            </a:pPr>
            <a:r>
              <a:rPr lang="en-IN" sz="2969"/>
              <a:t>Output-5??</a:t>
            </a:r>
            <a:br>
              <a:rPr lang="en-IN" sz="2969"/>
            </a:br>
            <a:endParaRPr sz="2969"/>
          </a:p>
        </p:txBody>
      </p:sp>
      <p:sp>
        <p:nvSpPr>
          <p:cNvPr id="458" name="Google Shape;458;p54"/>
          <p:cNvSpPr txBox="1">
            <a:spLocks noGrp="1"/>
          </p:cNvSpPr>
          <p:nvPr>
            <p:ph type="body" idx="1"/>
          </p:nvPr>
        </p:nvSpPr>
        <p:spPr>
          <a:xfrm>
            <a:off x="1485900" y="1428751"/>
            <a:ext cx="6172200" cy="402312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720"/>
              <a:buNone/>
            </a:pPr>
            <a:r>
              <a:rPr lang="en-IN" sz="2040"/>
              <a:t>#include&lt;stdio.h&gt;</a:t>
            </a:r>
            <a:endParaRPr/>
          </a:p>
          <a:p>
            <a:pPr marL="0" indent="0">
              <a:lnSpc>
                <a:spcPct val="80000"/>
              </a:lnSpc>
              <a:spcBef>
                <a:spcPts val="408"/>
              </a:spcBef>
              <a:buSzPts val="2720"/>
              <a:buNone/>
            </a:pPr>
            <a:r>
              <a:rPr lang="en-IN" sz="2040"/>
              <a:t>#include&lt;string.h&gt;</a:t>
            </a:r>
            <a:endParaRPr/>
          </a:p>
          <a:p>
            <a:pPr marL="0" indent="0">
              <a:lnSpc>
                <a:spcPct val="80000"/>
              </a:lnSpc>
              <a:spcBef>
                <a:spcPts val="408"/>
              </a:spcBef>
              <a:buSzPts val="2720"/>
              <a:buNone/>
            </a:pPr>
            <a:r>
              <a:rPr lang="en-IN" sz="2040"/>
              <a:t>int main()</a:t>
            </a:r>
            <a:endParaRPr/>
          </a:p>
          <a:p>
            <a:pPr marL="0" indent="0">
              <a:lnSpc>
                <a:spcPct val="80000"/>
              </a:lnSpc>
              <a:spcBef>
                <a:spcPts val="408"/>
              </a:spcBef>
              <a:buSzPts val="2720"/>
              <a:buNone/>
            </a:pPr>
            <a:r>
              <a:rPr lang="en-IN" sz="2040"/>
              <a:t>{</a:t>
            </a:r>
            <a:endParaRPr/>
          </a:p>
          <a:p>
            <a:pPr marL="0" indent="0">
              <a:lnSpc>
                <a:spcPct val="80000"/>
              </a:lnSpc>
              <a:spcBef>
                <a:spcPts val="408"/>
              </a:spcBef>
              <a:buSzPts val="2720"/>
              <a:buNone/>
            </a:pPr>
            <a:r>
              <a:rPr lang="en-IN" sz="2040"/>
              <a:t>char str[20]="Example";</a:t>
            </a:r>
            <a:endParaRPr/>
          </a:p>
          <a:p>
            <a:pPr marL="0" indent="0">
              <a:lnSpc>
                <a:spcPct val="80000"/>
              </a:lnSpc>
              <a:spcBef>
                <a:spcPts val="408"/>
              </a:spcBef>
              <a:buSzPts val="2720"/>
              <a:buNone/>
            </a:pPr>
            <a:r>
              <a:rPr lang="en-IN" sz="2040"/>
              <a:t>printf("%d %d",sizeof(str),strlen(str));</a:t>
            </a:r>
            <a:endParaRPr/>
          </a:p>
          <a:p>
            <a:pPr marL="0" indent="0">
              <a:lnSpc>
                <a:spcPct val="80000"/>
              </a:lnSpc>
              <a:spcBef>
                <a:spcPts val="408"/>
              </a:spcBef>
              <a:buSzPts val="2720"/>
              <a:buNone/>
            </a:pPr>
            <a:r>
              <a:rPr lang="en-IN" sz="2040"/>
              <a:t>return 0;</a:t>
            </a:r>
            <a:endParaRPr/>
          </a:p>
          <a:p>
            <a:pPr marL="0" indent="0">
              <a:lnSpc>
                <a:spcPct val="80000"/>
              </a:lnSpc>
              <a:spcBef>
                <a:spcPts val="408"/>
              </a:spcBef>
              <a:buSzPts val="2720"/>
              <a:buNone/>
            </a:pPr>
            <a:r>
              <a:rPr lang="en-IN" sz="2040"/>
              <a:t>}</a:t>
            </a:r>
            <a:endParaRPr/>
          </a:p>
          <a:p>
            <a:pPr marL="0" indent="0">
              <a:lnSpc>
                <a:spcPct val="80000"/>
              </a:lnSpc>
              <a:spcBef>
                <a:spcPts val="408"/>
              </a:spcBef>
              <a:buSzPts val="2720"/>
              <a:buNone/>
            </a:pPr>
            <a:r>
              <a:rPr lang="en-IN" sz="2040"/>
              <a:t>A. 7 7</a:t>
            </a:r>
            <a:endParaRPr/>
          </a:p>
          <a:p>
            <a:pPr marL="0" indent="0">
              <a:lnSpc>
                <a:spcPct val="80000"/>
              </a:lnSpc>
              <a:spcBef>
                <a:spcPts val="408"/>
              </a:spcBef>
              <a:buSzPts val="2720"/>
              <a:buNone/>
            </a:pPr>
            <a:r>
              <a:rPr lang="en-IN" sz="2040"/>
              <a:t>B. 20 20</a:t>
            </a:r>
            <a:endParaRPr/>
          </a:p>
          <a:p>
            <a:pPr marL="0" indent="0">
              <a:lnSpc>
                <a:spcPct val="80000"/>
              </a:lnSpc>
              <a:spcBef>
                <a:spcPts val="408"/>
              </a:spcBef>
              <a:buSzPts val="2720"/>
              <a:buNone/>
            </a:pPr>
            <a:r>
              <a:rPr lang="en-IN" sz="2040"/>
              <a:t>C. 20 7</a:t>
            </a:r>
            <a:endParaRPr/>
          </a:p>
          <a:p>
            <a:pPr marL="0" indent="0">
              <a:lnSpc>
                <a:spcPct val="80000"/>
              </a:lnSpc>
              <a:spcBef>
                <a:spcPts val="408"/>
              </a:spcBef>
              <a:buSzPts val="2720"/>
              <a:buNone/>
            </a:pPr>
            <a:r>
              <a:rPr lang="en-IN" sz="2040"/>
              <a:t>D. 20 8</a:t>
            </a:r>
            <a:endParaRPr/>
          </a:p>
        </p:txBody>
      </p:sp>
    </p:spTree>
    <p:extLst>
      <p:ext uri="{BB962C8B-B14F-4D97-AF65-F5344CB8AC3E}">
        <p14:creationId xmlns:p14="http://schemas.microsoft.com/office/powerpoint/2010/main" val="173772963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5"/>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Output-6??</a:t>
            </a:r>
            <a:endParaRPr/>
          </a:p>
        </p:txBody>
      </p:sp>
      <p:sp>
        <p:nvSpPr>
          <p:cNvPr id="464" name="Google Shape;464;p55"/>
          <p:cNvSpPr txBox="1">
            <a:spLocks noGrp="1"/>
          </p:cNvSpPr>
          <p:nvPr>
            <p:ph type="body" idx="1"/>
          </p:nvPr>
        </p:nvSpPr>
        <p:spPr>
          <a:xfrm>
            <a:off x="1485900" y="1714500"/>
            <a:ext cx="6172200" cy="4000500"/>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000"/>
              <a:buNone/>
            </a:pPr>
            <a:endParaRPr sz="1500"/>
          </a:p>
          <a:p>
            <a:pPr marL="0" indent="0">
              <a:lnSpc>
                <a:spcPct val="80000"/>
              </a:lnSpc>
              <a:spcBef>
                <a:spcPts val="300"/>
              </a:spcBef>
              <a:buSzPts val="2000"/>
              <a:buNone/>
            </a:pPr>
            <a:r>
              <a:rPr lang="en-IN" sz="1500"/>
              <a:t>#include&lt;stdio.h&gt;</a:t>
            </a:r>
            <a:endParaRPr/>
          </a:p>
          <a:p>
            <a:pPr marL="0" indent="0">
              <a:lnSpc>
                <a:spcPct val="80000"/>
              </a:lnSpc>
              <a:spcBef>
                <a:spcPts val="300"/>
              </a:spcBef>
              <a:buSzPts val="2000"/>
              <a:buNone/>
            </a:pPr>
            <a:r>
              <a:rPr lang="en-IN" sz="1500"/>
              <a:t>#include&lt;string.h&gt;</a:t>
            </a:r>
            <a:endParaRPr/>
          </a:p>
          <a:p>
            <a:pPr marL="0" indent="0">
              <a:lnSpc>
                <a:spcPct val="80000"/>
              </a:lnSpc>
              <a:spcBef>
                <a:spcPts val="300"/>
              </a:spcBef>
              <a:buSzPts val="2000"/>
              <a:buNone/>
            </a:pPr>
            <a:r>
              <a:rPr lang="en-IN" sz="1500"/>
              <a:t>int main()</a:t>
            </a:r>
            <a:endParaRPr/>
          </a:p>
          <a:p>
            <a:pPr marL="0" indent="0">
              <a:lnSpc>
                <a:spcPct val="80000"/>
              </a:lnSpc>
              <a:spcBef>
                <a:spcPts val="300"/>
              </a:spcBef>
              <a:buSzPts val="2000"/>
              <a:buNone/>
            </a:pPr>
            <a:r>
              <a:rPr lang="en-IN" sz="1500"/>
              <a:t>{</a:t>
            </a:r>
            <a:endParaRPr/>
          </a:p>
          <a:p>
            <a:pPr marL="0" indent="0">
              <a:lnSpc>
                <a:spcPct val="80000"/>
              </a:lnSpc>
              <a:spcBef>
                <a:spcPts val="300"/>
              </a:spcBef>
              <a:buSzPts val="2000"/>
              <a:buNone/>
            </a:pPr>
            <a:r>
              <a:rPr lang="en-IN" sz="1500"/>
              <a:t>char str1[20]="Example";</a:t>
            </a:r>
            <a:endParaRPr/>
          </a:p>
          <a:p>
            <a:pPr marL="0" indent="0">
              <a:lnSpc>
                <a:spcPct val="80000"/>
              </a:lnSpc>
              <a:spcBef>
                <a:spcPts val="300"/>
              </a:spcBef>
              <a:buSzPts val="2000"/>
              <a:buNone/>
            </a:pPr>
            <a:r>
              <a:rPr lang="en-IN" sz="1500"/>
              <a:t>char str2[30]="Exam";</a:t>
            </a:r>
            <a:endParaRPr/>
          </a:p>
          <a:p>
            <a:pPr marL="0" indent="0">
              <a:lnSpc>
                <a:spcPct val="80000"/>
              </a:lnSpc>
              <a:spcBef>
                <a:spcPts val="300"/>
              </a:spcBef>
              <a:buSzPts val="2000"/>
              <a:buNone/>
            </a:pPr>
            <a:r>
              <a:rPr lang="en-IN" sz="1500"/>
              <a:t>if(strncmp(str1,str2,4))</a:t>
            </a:r>
            <a:endParaRPr/>
          </a:p>
          <a:p>
            <a:pPr marL="0" indent="0">
              <a:lnSpc>
                <a:spcPct val="80000"/>
              </a:lnSpc>
              <a:spcBef>
                <a:spcPts val="300"/>
              </a:spcBef>
              <a:buSzPts val="2000"/>
              <a:buNone/>
            </a:pPr>
            <a:r>
              <a:rPr lang="en-IN" sz="1500"/>
              <a:t>printf("\nHello");</a:t>
            </a:r>
            <a:endParaRPr/>
          </a:p>
          <a:p>
            <a:pPr marL="0" indent="0">
              <a:lnSpc>
                <a:spcPct val="80000"/>
              </a:lnSpc>
              <a:spcBef>
                <a:spcPts val="300"/>
              </a:spcBef>
              <a:buSzPts val="2000"/>
              <a:buNone/>
            </a:pPr>
            <a:r>
              <a:rPr lang="en-IN" sz="1500"/>
              <a:t>else</a:t>
            </a:r>
            <a:endParaRPr/>
          </a:p>
          <a:p>
            <a:pPr marL="0" indent="0">
              <a:lnSpc>
                <a:spcPct val="80000"/>
              </a:lnSpc>
              <a:spcBef>
                <a:spcPts val="300"/>
              </a:spcBef>
              <a:buSzPts val="2000"/>
              <a:buNone/>
            </a:pPr>
            <a:r>
              <a:rPr lang="en-IN" sz="1500"/>
              <a:t>printf("\nWorld");</a:t>
            </a:r>
            <a:endParaRPr/>
          </a:p>
          <a:p>
            <a:pPr marL="0" indent="0">
              <a:lnSpc>
                <a:spcPct val="80000"/>
              </a:lnSpc>
              <a:spcBef>
                <a:spcPts val="300"/>
              </a:spcBef>
              <a:buSzPts val="2000"/>
              <a:buNone/>
            </a:pPr>
            <a:r>
              <a:rPr lang="en-IN" sz="1500"/>
              <a:t>return 0;</a:t>
            </a:r>
            <a:endParaRPr/>
          </a:p>
          <a:p>
            <a:pPr marL="0" indent="0">
              <a:lnSpc>
                <a:spcPct val="80000"/>
              </a:lnSpc>
              <a:spcBef>
                <a:spcPts val="300"/>
              </a:spcBef>
              <a:buSzPts val="2000"/>
              <a:buNone/>
            </a:pPr>
            <a:r>
              <a:rPr lang="en-IN" sz="1500"/>
              <a:t>}</a:t>
            </a:r>
            <a:endParaRPr/>
          </a:p>
          <a:p>
            <a:pPr marL="0" indent="0">
              <a:lnSpc>
                <a:spcPct val="80000"/>
              </a:lnSpc>
              <a:spcBef>
                <a:spcPts val="300"/>
              </a:spcBef>
              <a:buSzPts val="2000"/>
              <a:buNone/>
            </a:pPr>
            <a:r>
              <a:rPr lang="en-IN" sz="1500"/>
              <a:t>A. Hello</a:t>
            </a:r>
            <a:endParaRPr/>
          </a:p>
          <a:p>
            <a:pPr marL="0" indent="0">
              <a:lnSpc>
                <a:spcPct val="80000"/>
              </a:lnSpc>
              <a:spcBef>
                <a:spcPts val="300"/>
              </a:spcBef>
              <a:buSzPts val="2000"/>
              <a:buNone/>
            </a:pPr>
            <a:r>
              <a:rPr lang="en-IN" sz="1500"/>
              <a:t>B. World</a:t>
            </a:r>
            <a:endParaRPr/>
          </a:p>
          <a:p>
            <a:pPr marL="0" indent="0">
              <a:lnSpc>
                <a:spcPct val="80000"/>
              </a:lnSpc>
              <a:spcBef>
                <a:spcPts val="300"/>
              </a:spcBef>
              <a:buSzPts val="2000"/>
              <a:buNone/>
            </a:pPr>
            <a:r>
              <a:rPr lang="en-IN" sz="1500"/>
              <a:t>C. Nothing will be printed</a:t>
            </a:r>
            <a:endParaRPr/>
          </a:p>
          <a:p>
            <a:pPr marL="0" indent="0">
              <a:lnSpc>
                <a:spcPct val="80000"/>
              </a:lnSpc>
              <a:spcBef>
                <a:spcPts val="300"/>
              </a:spcBef>
              <a:buSzPts val="2000"/>
              <a:buNone/>
            </a:pPr>
            <a:r>
              <a:rPr lang="en-IN" sz="1500"/>
              <a:t>D. Compile time error</a:t>
            </a:r>
            <a:endParaRPr/>
          </a:p>
          <a:p>
            <a:pPr marL="0" indent="0">
              <a:lnSpc>
                <a:spcPct val="80000"/>
              </a:lnSpc>
              <a:spcBef>
                <a:spcPts val="300"/>
              </a:spcBef>
              <a:buSzPts val="2000"/>
              <a:buNone/>
            </a:pPr>
            <a:endParaRPr sz="1500"/>
          </a:p>
        </p:txBody>
      </p:sp>
    </p:spTree>
    <p:extLst>
      <p:ext uri="{BB962C8B-B14F-4D97-AF65-F5344CB8AC3E}">
        <p14:creationId xmlns:p14="http://schemas.microsoft.com/office/powerpoint/2010/main" val="95537187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6"/>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Output-7??</a:t>
            </a:r>
            <a:endParaRPr/>
          </a:p>
        </p:txBody>
      </p:sp>
      <p:sp>
        <p:nvSpPr>
          <p:cNvPr id="470" name="Google Shape;470;p56"/>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240"/>
              <a:buNone/>
            </a:pPr>
            <a:r>
              <a:rPr lang="en-IN" sz="1680"/>
              <a:t>What will be the output of the program ?</a:t>
            </a:r>
            <a:endParaRPr/>
          </a:p>
          <a:p>
            <a:pPr marL="0" indent="0">
              <a:lnSpc>
                <a:spcPct val="80000"/>
              </a:lnSpc>
              <a:spcBef>
                <a:spcPts val="336"/>
              </a:spcBef>
              <a:buSzPts val="2240"/>
              <a:buNone/>
            </a:pPr>
            <a:r>
              <a:rPr lang="en-IN" sz="1680"/>
              <a:t>#include&lt;stdio.h&gt;</a:t>
            </a:r>
            <a:endParaRPr/>
          </a:p>
          <a:p>
            <a:pPr marL="0" indent="0">
              <a:lnSpc>
                <a:spcPct val="80000"/>
              </a:lnSpc>
              <a:spcBef>
                <a:spcPts val="336"/>
              </a:spcBef>
              <a:buSzPts val="2240"/>
              <a:buNone/>
            </a:pPr>
            <a:r>
              <a:rPr lang="en-IN" sz="1680"/>
              <a:t>#include&lt;string.h&gt;</a:t>
            </a:r>
            <a:endParaRPr/>
          </a:p>
          <a:p>
            <a:pPr marL="0" indent="0">
              <a:lnSpc>
                <a:spcPct val="80000"/>
              </a:lnSpc>
              <a:spcBef>
                <a:spcPts val="336"/>
              </a:spcBef>
              <a:buSzPts val="2240"/>
              <a:buNone/>
            </a:pPr>
            <a:r>
              <a:rPr lang="en-IN" sz="1680"/>
              <a:t>int main()</a:t>
            </a:r>
            <a:endParaRPr/>
          </a:p>
          <a:p>
            <a:pPr marL="0" indent="0">
              <a:lnSpc>
                <a:spcPct val="80000"/>
              </a:lnSpc>
              <a:spcBef>
                <a:spcPts val="336"/>
              </a:spcBef>
              <a:buSzPts val="2240"/>
              <a:buNone/>
            </a:pPr>
            <a:r>
              <a:rPr lang="en-IN" sz="1680"/>
              <a:t>{</a:t>
            </a:r>
            <a:endParaRPr/>
          </a:p>
          <a:p>
            <a:pPr marL="0" indent="0">
              <a:lnSpc>
                <a:spcPct val="80000"/>
              </a:lnSpc>
              <a:spcBef>
                <a:spcPts val="336"/>
              </a:spcBef>
              <a:buSzPts val="2240"/>
              <a:buNone/>
            </a:pPr>
            <a:r>
              <a:rPr lang="en-IN" sz="1680"/>
              <a:t>    char str1[20] = "Hello", str2[20] = " World";</a:t>
            </a:r>
            <a:endParaRPr/>
          </a:p>
          <a:p>
            <a:pPr marL="0" indent="0">
              <a:lnSpc>
                <a:spcPct val="80000"/>
              </a:lnSpc>
              <a:spcBef>
                <a:spcPts val="336"/>
              </a:spcBef>
              <a:buSzPts val="2240"/>
              <a:buNone/>
            </a:pPr>
            <a:r>
              <a:rPr lang="en-IN" sz="1680"/>
              <a:t>    printf("%s\n", strcpy(str2, strcat(str1, str2)));</a:t>
            </a:r>
            <a:endParaRPr/>
          </a:p>
          <a:p>
            <a:pPr marL="0" indent="0">
              <a:lnSpc>
                <a:spcPct val="80000"/>
              </a:lnSpc>
              <a:spcBef>
                <a:spcPts val="336"/>
              </a:spcBef>
              <a:buSzPts val="2240"/>
              <a:buNone/>
            </a:pPr>
            <a:r>
              <a:rPr lang="en-IN" sz="1680"/>
              <a:t>    return 0;</a:t>
            </a:r>
            <a:endParaRPr/>
          </a:p>
          <a:p>
            <a:pPr marL="0" indent="0">
              <a:lnSpc>
                <a:spcPct val="80000"/>
              </a:lnSpc>
              <a:spcBef>
                <a:spcPts val="336"/>
              </a:spcBef>
              <a:buSzPts val="2240"/>
              <a:buNone/>
            </a:pPr>
            <a:r>
              <a:rPr lang="en-IN" sz="1680"/>
              <a:t>}</a:t>
            </a:r>
            <a:endParaRPr/>
          </a:p>
          <a:p>
            <a:pPr marL="0" indent="0">
              <a:lnSpc>
                <a:spcPct val="80000"/>
              </a:lnSpc>
              <a:spcBef>
                <a:spcPts val="336"/>
              </a:spcBef>
              <a:buSzPts val="2240"/>
              <a:buNone/>
            </a:pPr>
            <a:r>
              <a:rPr lang="en-IN" sz="1680"/>
              <a:t>A. Hello</a:t>
            </a:r>
            <a:endParaRPr/>
          </a:p>
          <a:p>
            <a:pPr marL="0" indent="0">
              <a:lnSpc>
                <a:spcPct val="80000"/>
              </a:lnSpc>
              <a:spcBef>
                <a:spcPts val="336"/>
              </a:spcBef>
              <a:buSzPts val="2240"/>
              <a:buNone/>
            </a:pPr>
            <a:r>
              <a:rPr lang="en-IN" sz="1680"/>
              <a:t>B. World</a:t>
            </a:r>
            <a:endParaRPr/>
          </a:p>
          <a:p>
            <a:pPr marL="0" indent="0">
              <a:lnSpc>
                <a:spcPct val="80000"/>
              </a:lnSpc>
              <a:spcBef>
                <a:spcPts val="336"/>
              </a:spcBef>
              <a:buSzPts val="2240"/>
              <a:buNone/>
            </a:pPr>
            <a:r>
              <a:rPr lang="en-IN" sz="1680"/>
              <a:t>C. Hello World</a:t>
            </a:r>
            <a:endParaRPr/>
          </a:p>
          <a:p>
            <a:pPr marL="0" indent="0">
              <a:lnSpc>
                <a:spcPct val="80000"/>
              </a:lnSpc>
              <a:spcBef>
                <a:spcPts val="336"/>
              </a:spcBef>
              <a:buSzPts val="2240"/>
              <a:buNone/>
            </a:pPr>
            <a:r>
              <a:rPr lang="en-IN" sz="1680"/>
              <a:t>D. WorldHello</a:t>
            </a:r>
            <a:endParaRPr sz="1680"/>
          </a:p>
        </p:txBody>
      </p:sp>
    </p:spTree>
    <p:extLst>
      <p:ext uri="{BB962C8B-B14F-4D97-AF65-F5344CB8AC3E}">
        <p14:creationId xmlns:p14="http://schemas.microsoft.com/office/powerpoint/2010/main" val="1502218122"/>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485900" y="1063229"/>
            <a:ext cx="6172200" cy="857250"/>
          </a:xfrm>
          <a:prstGeom prst="rect">
            <a:avLst/>
          </a:prstGeom>
          <a:noFill/>
          <a:ln>
            <a:noFill/>
          </a:ln>
        </p:spPr>
        <p:txBody>
          <a:bodyPr spcFirstLastPara="1" vert="horz" wrap="square" lIns="68569" tIns="34275" rIns="68569" bIns="34275" rtlCol="0" anchor="ctr" anchorCtr="0">
            <a:normAutofit/>
          </a:bodyPr>
          <a:lstStyle/>
          <a:p>
            <a:pPr>
              <a:buSzPts val="4400"/>
            </a:pPr>
            <a:r>
              <a:rPr lang="en-IN"/>
              <a:t>Output-8??</a:t>
            </a:r>
            <a:endParaRPr/>
          </a:p>
        </p:txBody>
      </p:sp>
      <p:sp>
        <p:nvSpPr>
          <p:cNvPr id="476" name="Google Shape;476;p57"/>
          <p:cNvSpPr txBox="1">
            <a:spLocks noGrp="1"/>
          </p:cNvSpPr>
          <p:nvPr>
            <p:ph type="body" idx="1"/>
          </p:nvPr>
        </p:nvSpPr>
        <p:spPr>
          <a:xfrm>
            <a:off x="1485900" y="2057401"/>
            <a:ext cx="6172200" cy="3394472"/>
          </a:xfrm>
          <a:prstGeom prst="rect">
            <a:avLst/>
          </a:prstGeom>
          <a:noFill/>
          <a:ln>
            <a:noFill/>
          </a:ln>
        </p:spPr>
        <p:txBody>
          <a:bodyPr spcFirstLastPara="1" vert="horz" wrap="square" lIns="68569" tIns="34275" rIns="68569" bIns="34275" rtlCol="0" anchor="t" anchorCtr="0">
            <a:normAutofit/>
          </a:bodyPr>
          <a:lstStyle/>
          <a:p>
            <a:pPr marL="0" indent="0">
              <a:lnSpc>
                <a:spcPct val="80000"/>
              </a:lnSpc>
              <a:spcBef>
                <a:spcPts val="0"/>
              </a:spcBef>
              <a:buSzPts val="2240"/>
              <a:buNone/>
            </a:pPr>
            <a:r>
              <a:rPr lang="en-IN" sz="1680"/>
              <a:t>In below program, what would you put in place of “?” to print “Quiz”?</a:t>
            </a:r>
            <a:endParaRPr/>
          </a:p>
          <a:p>
            <a:pPr marL="0" indent="0">
              <a:lnSpc>
                <a:spcPct val="80000"/>
              </a:lnSpc>
              <a:spcBef>
                <a:spcPts val="336"/>
              </a:spcBef>
              <a:buSzPts val="2240"/>
              <a:buNone/>
            </a:pPr>
            <a:r>
              <a:rPr lang="en-IN" sz="1680"/>
              <a:t>#include &lt;stdio.h&gt;</a:t>
            </a:r>
            <a:endParaRPr/>
          </a:p>
          <a:p>
            <a:pPr marL="0" indent="0">
              <a:lnSpc>
                <a:spcPct val="80000"/>
              </a:lnSpc>
              <a:spcBef>
                <a:spcPts val="336"/>
              </a:spcBef>
              <a:buSzPts val="2240"/>
              <a:buNone/>
            </a:pPr>
            <a:r>
              <a:rPr lang="en-IN" sz="1680"/>
              <a:t>int main() </a:t>
            </a:r>
            <a:endParaRPr/>
          </a:p>
          <a:p>
            <a:pPr marL="0" indent="0">
              <a:lnSpc>
                <a:spcPct val="80000"/>
              </a:lnSpc>
              <a:spcBef>
                <a:spcPts val="336"/>
              </a:spcBef>
              <a:buSzPts val="2240"/>
              <a:buNone/>
            </a:pPr>
            <a:r>
              <a:rPr lang="en-IN" sz="1680"/>
              <a:t>{ </a:t>
            </a:r>
            <a:endParaRPr/>
          </a:p>
          <a:p>
            <a:pPr marL="0" indent="0">
              <a:lnSpc>
                <a:spcPct val="80000"/>
              </a:lnSpc>
              <a:spcBef>
                <a:spcPts val="336"/>
              </a:spcBef>
              <a:buSzPts val="2240"/>
              <a:buNone/>
            </a:pPr>
            <a:r>
              <a:rPr lang="en-IN" sz="1680"/>
              <a:t>  char arr[] = "HelloQuiz"; </a:t>
            </a:r>
            <a:endParaRPr/>
          </a:p>
          <a:p>
            <a:pPr marL="0" indent="0">
              <a:lnSpc>
                <a:spcPct val="80000"/>
              </a:lnSpc>
              <a:spcBef>
                <a:spcPts val="336"/>
              </a:spcBef>
              <a:buSzPts val="2240"/>
              <a:buNone/>
            </a:pPr>
            <a:r>
              <a:rPr lang="en-IN" sz="1680"/>
              <a:t>  printf("%s", ?); </a:t>
            </a:r>
            <a:endParaRPr/>
          </a:p>
          <a:p>
            <a:pPr marL="0" indent="0">
              <a:lnSpc>
                <a:spcPct val="80000"/>
              </a:lnSpc>
              <a:spcBef>
                <a:spcPts val="336"/>
              </a:spcBef>
              <a:buSzPts val="2240"/>
              <a:buNone/>
            </a:pPr>
            <a:r>
              <a:rPr lang="en-IN" sz="1680"/>
              <a:t>  return 0; </a:t>
            </a:r>
            <a:endParaRPr/>
          </a:p>
          <a:p>
            <a:pPr marL="0" indent="0">
              <a:lnSpc>
                <a:spcPct val="80000"/>
              </a:lnSpc>
              <a:spcBef>
                <a:spcPts val="336"/>
              </a:spcBef>
              <a:buSzPts val="2240"/>
              <a:buNone/>
            </a:pPr>
            <a:r>
              <a:rPr lang="en-IN" sz="1680"/>
              <a:t>}</a:t>
            </a:r>
            <a:endParaRPr/>
          </a:p>
          <a:p>
            <a:pPr marL="0" indent="0">
              <a:lnSpc>
                <a:spcPct val="80000"/>
              </a:lnSpc>
              <a:spcBef>
                <a:spcPts val="336"/>
              </a:spcBef>
              <a:buSzPts val="2240"/>
              <a:buNone/>
            </a:pPr>
            <a:r>
              <a:rPr lang="en-IN" sz="1680"/>
              <a:t>A.  arr</a:t>
            </a:r>
            <a:endParaRPr sz="1680"/>
          </a:p>
          <a:p>
            <a:pPr marL="0" indent="0">
              <a:lnSpc>
                <a:spcPct val="80000"/>
              </a:lnSpc>
              <a:spcBef>
                <a:spcPts val="336"/>
              </a:spcBef>
              <a:buSzPts val="2240"/>
              <a:buNone/>
            </a:pPr>
            <a:r>
              <a:rPr lang="en-IN" sz="1680"/>
              <a:t>B. (arr+5)</a:t>
            </a:r>
            <a:endParaRPr/>
          </a:p>
          <a:p>
            <a:pPr marL="0" indent="0">
              <a:lnSpc>
                <a:spcPct val="80000"/>
              </a:lnSpc>
              <a:spcBef>
                <a:spcPts val="336"/>
              </a:spcBef>
              <a:buSzPts val="2240"/>
              <a:buNone/>
            </a:pPr>
            <a:r>
              <a:rPr lang="en-IN" sz="1680"/>
              <a:t>C. (arr+4)</a:t>
            </a:r>
            <a:endParaRPr/>
          </a:p>
          <a:p>
            <a:pPr marL="0" indent="0">
              <a:lnSpc>
                <a:spcPct val="80000"/>
              </a:lnSpc>
              <a:spcBef>
                <a:spcPts val="336"/>
              </a:spcBef>
              <a:buSzPts val="2240"/>
              <a:buNone/>
            </a:pPr>
            <a:r>
              <a:rPr lang="en-IN" sz="1680"/>
              <a:t>D. Not possible</a:t>
            </a:r>
            <a:endParaRPr/>
          </a:p>
        </p:txBody>
      </p:sp>
    </p:spTree>
    <p:extLst>
      <p:ext uri="{BB962C8B-B14F-4D97-AF65-F5344CB8AC3E}">
        <p14:creationId xmlns:p14="http://schemas.microsoft.com/office/powerpoint/2010/main" val="133063386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8"/>
          <p:cNvSpPr txBox="1">
            <a:spLocks noGrp="1"/>
          </p:cNvSpPr>
          <p:nvPr>
            <p:ph type="title"/>
          </p:nvPr>
        </p:nvSpPr>
        <p:spPr>
          <a:xfrm>
            <a:off x="1645297" y="991195"/>
            <a:ext cx="5853410" cy="1232297"/>
          </a:xfrm>
          <a:prstGeom prst="rect">
            <a:avLst/>
          </a:prstGeom>
          <a:noFill/>
          <a:ln>
            <a:noFill/>
          </a:ln>
        </p:spPr>
        <p:txBody>
          <a:bodyPr spcFirstLastPara="1" vert="horz" wrap="square" lIns="38100" tIns="38100" rIns="38100" bIns="38100" rtlCol="0" anchor="ctr" anchorCtr="0">
            <a:normAutofit/>
          </a:bodyPr>
          <a:lstStyle/>
          <a:p>
            <a:pPr>
              <a:buSzPts val="3200"/>
            </a:pPr>
            <a:r>
              <a:rPr lang="en-IN" sz="2400" b="1"/>
              <a:t>Question-9</a:t>
            </a:r>
            <a:endParaRPr sz="2400" b="1"/>
          </a:p>
        </p:txBody>
      </p:sp>
      <p:sp>
        <p:nvSpPr>
          <p:cNvPr id="482" name="Google Shape;482;p58"/>
          <p:cNvSpPr txBox="1">
            <a:spLocks noGrp="1"/>
          </p:cNvSpPr>
          <p:nvPr>
            <p:ph type="body" idx="1"/>
          </p:nvPr>
        </p:nvSpPr>
        <p:spPr>
          <a:xfrm>
            <a:off x="1645297" y="2223493"/>
            <a:ext cx="5853410" cy="3315146"/>
          </a:xfrm>
          <a:prstGeom prst="rect">
            <a:avLst/>
          </a:prstGeom>
          <a:noFill/>
          <a:ln>
            <a:noFill/>
          </a:ln>
        </p:spPr>
        <p:txBody>
          <a:bodyPr spcFirstLastPara="1" vert="horz" wrap="square" lIns="38100" tIns="38100" rIns="38100" bIns="38100" rtlCol="0" anchor="t" anchorCtr="0">
            <a:normAutofit fontScale="62500" lnSpcReduction="20000"/>
          </a:bodyPr>
          <a:lstStyle/>
          <a:p>
            <a:pPr marL="0" indent="0">
              <a:lnSpc>
                <a:spcPct val="207727"/>
              </a:lnSpc>
              <a:spcBef>
                <a:spcPts val="0"/>
              </a:spcBef>
              <a:buSzPts val="2200"/>
              <a:buNone/>
            </a:pPr>
            <a:r>
              <a:rPr lang="en-IN">
                <a:solidFill>
                  <a:srgbClr val="000000"/>
                </a:solidFill>
                <a:latin typeface="Helvetica Neue"/>
                <a:ea typeface="Helvetica Neue"/>
                <a:cs typeface="Helvetica Neue"/>
                <a:sym typeface="Helvetica Neue"/>
              </a:rPr>
              <a:t>Which of the following C code snippet is not valid?</a:t>
            </a:r>
            <a:endParaRPr/>
          </a:p>
          <a:p>
            <a:pPr marL="0" indent="0">
              <a:lnSpc>
                <a:spcPct val="207727"/>
              </a:lnSpc>
              <a:spcBef>
                <a:spcPts val="527"/>
              </a:spcBef>
              <a:buSzPts val="2200"/>
              <a:buNone/>
            </a:pPr>
            <a:r>
              <a:rPr lang="en-IN">
                <a:solidFill>
                  <a:srgbClr val="000000"/>
                </a:solidFill>
                <a:latin typeface="Helvetica Neue"/>
                <a:ea typeface="Helvetica Neue"/>
                <a:cs typeface="Helvetica Neue"/>
                <a:sym typeface="Helvetica Neue"/>
              </a:rPr>
              <a:t>(A) char* p = “string1”; printf(“%c”, *++p);</a:t>
            </a:r>
            <a:br>
              <a:rPr lang="en-IN">
                <a:solidFill>
                  <a:srgbClr val="000000"/>
                </a:solidFill>
                <a:latin typeface="Helvetica Neue"/>
                <a:ea typeface="Helvetica Neue"/>
                <a:cs typeface="Helvetica Neue"/>
                <a:sym typeface="Helvetica Neue"/>
              </a:rPr>
            </a:br>
            <a:r>
              <a:rPr lang="en-IN">
                <a:solidFill>
                  <a:srgbClr val="000000"/>
                </a:solidFill>
                <a:latin typeface="Helvetica Neue"/>
                <a:ea typeface="Helvetica Neue"/>
                <a:cs typeface="Helvetica Neue"/>
                <a:sym typeface="Helvetica Neue"/>
              </a:rPr>
              <a:t>(B) char q[] = “string1”; printf(“%c”, *++q);</a:t>
            </a:r>
            <a:br>
              <a:rPr lang="en-IN">
                <a:solidFill>
                  <a:srgbClr val="000000"/>
                </a:solidFill>
                <a:latin typeface="Helvetica Neue"/>
                <a:ea typeface="Helvetica Neue"/>
                <a:cs typeface="Helvetica Neue"/>
                <a:sym typeface="Helvetica Neue"/>
              </a:rPr>
            </a:br>
            <a:r>
              <a:rPr lang="en-IN">
                <a:solidFill>
                  <a:srgbClr val="000000"/>
                </a:solidFill>
                <a:latin typeface="Helvetica Neue"/>
                <a:ea typeface="Helvetica Neue"/>
                <a:cs typeface="Helvetica Neue"/>
                <a:sym typeface="Helvetica Neue"/>
              </a:rPr>
              <a:t>(C) char* r = “string1”; printf(“%c”, r[1]);</a:t>
            </a:r>
            <a:br>
              <a:rPr lang="en-IN">
                <a:solidFill>
                  <a:srgbClr val="000000"/>
                </a:solidFill>
                <a:latin typeface="Helvetica Neue"/>
                <a:ea typeface="Helvetica Neue"/>
                <a:cs typeface="Helvetica Neue"/>
                <a:sym typeface="Helvetica Neue"/>
              </a:rPr>
            </a:br>
            <a:r>
              <a:rPr lang="en-IN">
                <a:solidFill>
                  <a:srgbClr val="000000"/>
                </a:solidFill>
                <a:latin typeface="Helvetica Neue"/>
                <a:ea typeface="Helvetica Neue"/>
                <a:cs typeface="Helvetica Neue"/>
                <a:sym typeface="Helvetica Neue"/>
              </a:rPr>
              <a:t>(D) None of the above</a:t>
            </a:r>
            <a:endParaRPr/>
          </a:p>
        </p:txBody>
      </p:sp>
    </p:spTree>
    <p:extLst>
      <p:ext uri="{BB962C8B-B14F-4D97-AF65-F5344CB8AC3E}">
        <p14:creationId xmlns:p14="http://schemas.microsoft.com/office/powerpoint/2010/main" val="3022619087"/>
      </p:ext>
    </p:extLst>
  </p:cSld>
  <p:clrMapOvr>
    <a:masterClrMapping/>
  </p:clrMapOvr>
  <p:transition spd="med"/>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9"/>
          <p:cNvSpPr txBox="1">
            <a:spLocks noGrp="1"/>
          </p:cNvSpPr>
          <p:nvPr>
            <p:ph type="title"/>
          </p:nvPr>
        </p:nvSpPr>
        <p:spPr>
          <a:xfrm>
            <a:off x="1885951" y="839391"/>
            <a:ext cx="5853410" cy="437554"/>
          </a:xfrm>
          <a:prstGeom prst="rect">
            <a:avLst/>
          </a:prstGeom>
          <a:noFill/>
          <a:ln>
            <a:noFill/>
          </a:ln>
        </p:spPr>
        <p:txBody>
          <a:bodyPr spcFirstLastPara="1" vert="horz" wrap="square" lIns="38100" tIns="38100" rIns="38100" bIns="38100" rtlCol="0" anchor="ctr" anchorCtr="0">
            <a:noAutofit/>
          </a:bodyPr>
          <a:lstStyle/>
          <a:p>
            <a:pPr>
              <a:buSzPts val="3200"/>
            </a:pPr>
            <a:r>
              <a:rPr lang="en-IN" sz="2400" b="1"/>
              <a:t>Output-10 ??</a:t>
            </a:r>
            <a:endParaRPr sz="2400" b="1"/>
          </a:p>
        </p:txBody>
      </p:sp>
      <p:sp>
        <p:nvSpPr>
          <p:cNvPr id="488" name="Google Shape;488;p59"/>
          <p:cNvSpPr txBox="1">
            <a:spLocks noGrp="1"/>
          </p:cNvSpPr>
          <p:nvPr>
            <p:ph type="body" idx="1"/>
          </p:nvPr>
        </p:nvSpPr>
        <p:spPr>
          <a:xfrm>
            <a:off x="1645297" y="1600201"/>
            <a:ext cx="5853410" cy="3938438"/>
          </a:xfrm>
          <a:prstGeom prst="rect">
            <a:avLst/>
          </a:prstGeom>
          <a:noFill/>
          <a:ln>
            <a:noFill/>
          </a:ln>
        </p:spPr>
        <p:txBody>
          <a:bodyPr spcFirstLastPara="1" vert="horz" wrap="square" lIns="38100" tIns="38100" rIns="38100" bIns="38100" rtlCol="0" anchor="ctr" anchorCtr="0">
            <a:noAutofit/>
          </a:bodyPr>
          <a:lstStyle/>
          <a:p>
            <a:pPr marL="0" indent="0">
              <a:spcBef>
                <a:spcPts val="0"/>
              </a:spcBef>
              <a:buNone/>
            </a:pPr>
            <a:r>
              <a:rPr lang="en-IN" sz="1350"/>
              <a:t>#include&lt;stdio.h&gt;</a:t>
            </a:r>
            <a:endParaRPr/>
          </a:p>
          <a:p>
            <a:pPr marL="0" indent="0">
              <a:spcBef>
                <a:spcPts val="1350"/>
              </a:spcBef>
              <a:buNone/>
            </a:pPr>
            <a:r>
              <a:rPr lang="en-IN" sz="1350"/>
              <a:t>int main()</a:t>
            </a:r>
            <a:endParaRPr/>
          </a:p>
          <a:p>
            <a:pPr marL="0" indent="0">
              <a:spcBef>
                <a:spcPts val="1350"/>
              </a:spcBef>
              <a:buNone/>
            </a:pPr>
            <a:r>
              <a:rPr lang="en-IN" sz="1350"/>
              <a:t>{</a:t>
            </a:r>
            <a:endParaRPr/>
          </a:p>
          <a:p>
            <a:pPr marL="0" indent="0">
              <a:spcBef>
                <a:spcPts val="1350"/>
              </a:spcBef>
              <a:buNone/>
            </a:pPr>
            <a:r>
              <a:rPr lang="en-IN" sz="1350"/>
              <a:t>    printf(8+"C Programming\n");</a:t>
            </a:r>
            <a:endParaRPr/>
          </a:p>
          <a:p>
            <a:pPr marL="0" indent="0">
              <a:spcBef>
                <a:spcPts val="1350"/>
              </a:spcBef>
              <a:buNone/>
            </a:pPr>
            <a:r>
              <a:rPr lang="en-IN" sz="1350"/>
              <a:t>    return 0;</a:t>
            </a:r>
            <a:endParaRPr/>
          </a:p>
          <a:p>
            <a:pPr marL="0" indent="0">
              <a:spcBef>
                <a:spcPts val="1350"/>
              </a:spcBef>
              <a:buNone/>
            </a:pPr>
            <a:r>
              <a:rPr lang="en-IN" sz="1350"/>
              <a:t>}</a:t>
            </a:r>
            <a:endParaRPr/>
          </a:p>
          <a:p>
            <a:pPr marL="0" indent="0">
              <a:spcBef>
                <a:spcPts val="1350"/>
              </a:spcBef>
              <a:buNone/>
            </a:pPr>
            <a:r>
              <a:rPr lang="en-IN" sz="1350"/>
              <a:t>A. mming</a:t>
            </a:r>
            <a:endParaRPr sz="1350"/>
          </a:p>
          <a:p>
            <a:pPr marL="0" indent="0">
              <a:spcBef>
                <a:spcPts val="1350"/>
              </a:spcBef>
              <a:buNone/>
            </a:pPr>
            <a:r>
              <a:rPr lang="en-IN" sz="1350"/>
              <a:t>B. ming</a:t>
            </a:r>
            <a:endParaRPr sz="1350"/>
          </a:p>
          <a:p>
            <a:pPr marL="0" indent="0">
              <a:spcBef>
                <a:spcPts val="1350"/>
              </a:spcBef>
              <a:buNone/>
            </a:pPr>
            <a:r>
              <a:rPr lang="en-IN" sz="1350"/>
              <a:t>C. amming</a:t>
            </a:r>
            <a:endParaRPr sz="1350"/>
          </a:p>
          <a:p>
            <a:pPr marL="0" indent="0">
              <a:spcBef>
                <a:spcPts val="1350"/>
              </a:spcBef>
              <a:buNone/>
            </a:pPr>
            <a:r>
              <a:rPr lang="en-IN" sz="1350"/>
              <a:t>D. gramming</a:t>
            </a:r>
            <a:endParaRPr sz="1350"/>
          </a:p>
        </p:txBody>
      </p:sp>
    </p:spTree>
    <p:extLst>
      <p:ext uri="{BB962C8B-B14F-4D97-AF65-F5344CB8AC3E}">
        <p14:creationId xmlns:p14="http://schemas.microsoft.com/office/powerpoint/2010/main" val="1006770026"/>
      </p:ext>
    </p:extLst>
  </p:cSld>
  <p:clrMapOvr>
    <a:masterClrMapping/>
  </p:clrMapOvr>
  <p:transition spd="med"/>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0"/>
          <p:cNvSpPr txBox="1">
            <a:spLocks noGrp="1"/>
          </p:cNvSpPr>
          <p:nvPr>
            <p:ph type="title"/>
          </p:nvPr>
        </p:nvSpPr>
        <p:spPr>
          <a:xfrm>
            <a:off x="1645297" y="991196"/>
            <a:ext cx="5853410" cy="551855"/>
          </a:xfrm>
          <a:prstGeom prst="rect">
            <a:avLst/>
          </a:prstGeom>
          <a:noFill/>
          <a:ln>
            <a:noFill/>
          </a:ln>
        </p:spPr>
        <p:txBody>
          <a:bodyPr spcFirstLastPara="1" vert="horz" wrap="square" lIns="38100" tIns="38100" rIns="38100" bIns="38100" rtlCol="0" anchor="ctr" anchorCtr="0">
            <a:normAutofit/>
          </a:bodyPr>
          <a:lstStyle/>
          <a:p>
            <a:pPr>
              <a:buSzPts val="2800"/>
            </a:pPr>
            <a:r>
              <a:rPr lang="en-IN" sz="2100" b="1"/>
              <a:t>Output-11 ??</a:t>
            </a:r>
            <a:endParaRPr sz="2100" b="1"/>
          </a:p>
        </p:txBody>
      </p:sp>
      <p:sp>
        <p:nvSpPr>
          <p:cNvPr id="494" name="Google Shape;494;p60"/>
          <p:cNvSpPr txBox="1">
            <a:spLocks noGrp="1"/>
          </p:cNvSpPr>
          <p:nvPr>
            <p:ph type="body" idx="1"/>
          </p:nvPr>
        </p:nvSpPr>
        <p:spPr>
          <a:xfrm>
            <a:off x="1645297" y="1885951"/>
            <a:ext cx="5853410" cy="3652688"/>
          </a:xfrm>
          <a:prstGeom prst="rect">
            <a:avLst/>
          </a:prstGeom>
          <a:noFill/>
          <a:ln>
            <a:noFill/>
          </a:ln>
        </p:spPr>
        <p:txBody>
          <a:bodyPr spcFirstLastPara="1" vert="horz" wrap="square" lIns="38100" tIns="38100" rIns="38100" bIns="38100" rtlCol="0" anchor="ctr" anchorCtr="0">
            <a:normAutofit lnSpcReduction="10000"/>
          </a:bodyPr>
          <a:lstStyle/>
          <a:p>
            <a:pPr marL="0" indent="0">
              <a:spcBef>
                <a:spcPts val="0"/>
              </a:spcBef>
              <a:buSzPts val="2320"/>
              <a:buNone/>
            </a:pPr>
            <a:r>
              <a:rPr lang="en-IN" sz="1200"/>
              <a:t>//Assume unsigned integer takes 4 bytes</a:t>
            </a:r>
            <a:endParaRPr/>
          </a:p>
          <a:p>
            <a:pPr marL="0" indent="0">
              <a:spcBef>
                <a:spcPts val="900"/>
              </a:spcBef>
              <a:buSzPts val="2320"/>
              <a:buNone/>
            </a:pPr>
            <a:r>
              <a:rPr lang="en-IN" sz="1200"/>
              <a:t>#include &lt;stdio.h&gt;</a:t>
            </a:r>
            <a:endParaRPr/>
          </a:p>
          <a:p>
            <a:pPr marL="0" indent="0">
              <a:spcBef>
                <a:spcPts val="900"/>
              </a:spcBef>
              <a:buSzPts val="2320"/>
              <a:buNone/>
            </a:pPr>
            <a:r>
              <a:rPr lang="en-IN" sz="1200"/>
              <a:t>int main()</a:t>
            </a:r>
            <a:endParaRPr/>
          </a:p>
          <a:p>
            <a:pPr marL="0" indent="0">
              <a:spcBef>
                <a:spcPts val="900"/>
              </a:spcBef>
              <a:buSzPts val="2320"/>
              <a:buNone/>
            </a:pPr>
            <a:r>
              <a:rPr lang="en-IN" sz="1200"/>
              <a:t>{</a:t>
            </a:r>
            <a:endParaRPr/>
          </a:p>
          <a:p>
            <a:pPr marL="0" indent="0">
              <a:spcBef>
                <a:spcPts val="900"/>
              </a:spcBef>
              <a:buSzPts val="2320"/>
              <a:buNone/>
            </a:pPr>
            <a:r>
              <a:rPr lang="en-IN" sz="1200"/>
              <a:t>    char *str1 = "Hello";</a:t>
            </a:r>
            <a:endParaRPr/>
          </a:p>
          <a:p>
            <a:pPr marL="0" indent="0">
              <a:spcBef>
                <a:spcPts val="900"/>
              </a:spcBef>
              <a:buSzPts val="2320"/>
              <a:buNone/>
            </a:pPr>
            <a:r>
              <a:rPr lang="en-IN" sz="1200"/>
              <a:t>    char str2[] = "Hello";</a:t>
            </a:r>
            <a:endParaRPr/>
          </a:p>
          <a:p>
            <a:pPr marL="0" indent="0">
              <a:spcBef>
                <a:spcPts val="900"/>
              </a:spcBef>
              <a:buSzPts val="2320"/>
              <a:buNone/>
            </a:pPr>
            <a:r>
              <a:rPr lang="en-IN" sz="1200"/>
              <a:t>    printf("sizeof(str1) = %d, sizeof(str2) = %d",sizeof(str1), sizeof(str2));</a:t>
            </a:r>
            <a:endParaRPr/>
          </a:p>
          <a:p>
            <a:pPr marL="0" indent="0">
              <a:spcBef>
                <a:spcPts val="900"/>
              </a:spcBef>
              <a:buSzPts val="2320"/>
              <a:buNone/>
            </a:pPr>
            <a:r>
              <a:rPr lang="en-IN" sz="1200"/>
              <a:t>    return 0;</a:t>
            </a:r>
            <a:endParaRPr/>
          </a:p>
          <a:p>
            <a:pPr marL="0" indent="0">
              <a:spcBef>
                <a:spcPts val="900"/>
              </a:spcBef>
              <a:buSzPts val="2320"/>
              <a:buNone/>
            </a:pPr>
            <a:r>
              <a:rPr lang="en-IN" sz="1200"/>
              <a:t>}</a:t>
            </a:r>
            <a:endParaRPr/>
          </a:p>
          <a:p>
            <a:pPr marL="0" indent="0">
              <a:spcBef>
                <a:spcPts val="900"/>
              </a:spcBef>
              <a:buSzPts val="2320"/>
              <a:buNone/>
            </a:pPr>
            <a:r>
              <a:rPr lang="en-IN" sz="1200"/>
              <a:t>A. sizeof(str1) = 6, sizeof(str2) = 6</a:t>
            </a:r>
            <a:endParaRPr/>
          </a:p>
          <a:p>
            <a:pPr marL="0" indent="0">
              <a:spcBef>
                <a:spcPts val="900"/>
              </a:spcBef>
              <a:buSzPts val="2320"/>
              <a:buNone/>
            </a:pPr>
            <a:r>
              <a:rPr lang="en-IN" sz="1200"/>
              <a:t>B. sizeof(str1) = 4, sizeof(str2) = 6</a:t>
            </a:r>
            <a:endParaRPr/>
          </a:p>
          <a:p>
            <a:pPr marL="0" indent="0">
              <a:spcBef>
                <a:spcPts val="900"/>
              </a:spcBef>
              <a:buSzPts val="2320"/>
              <a:buNone/>
            </a:pPr>
            <a:r>
              <a:rPr lang="en-IN" sz="1200"/>
              <a:t>C. sizeof(str1) = 4, sizeof(str2) = 4</a:t>
            </a:r>
            <a:endParaRPr/>
          </a:p>
          <a:p>
            <a:pPr marL="0" indent="0">
              <a:spcBef>
                <a:spcPts val="900"/>
              </a:spcBef>
              <a:buSzPts val="2320"/>
              <a:buNone/>
            </a:pPr>
            <a:r>
              <a:rPr lang="en-IN" sz="1200"/>
              <a:t>D. sizeof(str1) = 6, sizeof(str2) = 4</a:t>
            </a:r>
            <a:endParaRPr/>
          </a:p>
          <a:p>
            <a:pPr marL="234396" indent="-195586">
              <a:lnSpc>
                <a:spcPct val="80000"/>
              </a:lnSpc>
              <a:buSzPts val="815"/>
              <a:buNone/>
            </a:pPr>
            <a:endParaRPr sz="422"/>
          </a:p>
        </p:txBody>
      </p:sp>
    </p:spTree>
    <p:extLst>
      <p:ext uri="{BB962C8B-B14F-4D97-AF65-F5344CB8AC3E}">
        <p14:creationId xmlns:p14="http://schemas.microsoft.com/office/powerpoint/2010/main" val="3932067389"/>
      </p:ext>
    </p:extLst>
  </p:cSld>
  <p:clrMapOvr>
    <a:masterClrMapping/>
  </p:clrMapOvr>
  <p:transition spd="med"/>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1"/>
          <p:cNvSpPr txBox="1">
            <a:spLocks noGrp="1"/>
          </p:cNvSpPr>
          <p:nvPr>
            <p:ph type="title"/>
          </p:nvPr>
        </p:nvSpPr>
        <p:spPr>
          <a:xfrm>
            <a:off x="1645297" y="991196"/>
            <a:ext cx="5853410" cy="380405"/>
          </a:xfrm>
          <a:prstGeom prst="rect">
            <a:avLst/>
          </a:prstGeom>
          <a:noFill/>
          <a:ln>
            <a:noFill/>
          </a:ln>
        </p:spPr>
        <p:txBody>
          <a:bodyPr spcFirstLastPara="1" vert="horz" wrap="square" lIns="38100" tIns="38100" rIns="38100" bIns="38100" rtlCol="0" anchor="ctr" anchorCtr="0">
            <a:noAutofit/>
          </a:bodyPr>
          <a:lstStyle/>
          <a:p>
            <a:pPr>
              <a:buSzPts val="3600"/>
            </a:pPr>
            <a:r>
              <a:rPr lang="en-IN" sz="2700" b="1"/>
              <a:t>Output-12 ??</a:t>
            </a:r>
            <a:endParaRPr sz="2700" b="1"/>
          </a:p>
        </p:txBody>
      </p:sp>
      <p:sp>
        <p:nvSpPr>
          <p:cNvPr id="500" name="Google Shape;500;p61"/>
          <p:cNvSpPr txBox="1">
            <a:spLocks noGrp="1"/>
          </p:cNvSpPr>
          <p:nvPr>
            <p:ph type="body" idx="1"/>
          </p:nvPr>
        </p:nvSpPr>
        <p:spPr>
          <a:xfrm>
            <a:off x="1645297" y="2000251"/>
            <a:ext cx="5853410" cy="3538388"/>
          </a:xfrm>
          <a:prstGeom prst="rect">
            <a:avLst/>
          </a:prstGeom>
          <a:noFill/>
          <a:ln>
            <a:noFill/>
          </a:ln>
        </p:spPr>
        <p:txBody>
          <a:bodyPr spcFirstLastPara="1" vert="horz" wrap="square" lIns="38100" tIns="38100" rIns="38100" bIns="38100" rtlCol="0" anchor="ctr" anchorCtr="0">
            <a:normAutofit fontScale="85000" lnSpcReduction="20000"/>
          </a:bodyPr>
          <a:lstStyle/>
          <a:p>
            <a:pPr marL="0" indent="0">
              <a:lnSpc>
                <a:spcPct val="80000"/>
              </a:lnSpc>
              <a:spcBef>
                <a:spcPts val="0"/>
              </a:spcBef>
              <a:buSzPts val="1800"/>
              <a:buNone/>
            </a:pPr>
            <a:r>
              <a:rPr lang="en-IN" sz="1350"/>
              <a:t>Predict the output of the following program:</a:t>
            </a:r>
            <a:endParaRPr/>
          </a:p>
          <a:p>
            <a:pPr marL="0" indent="0">
              <a:lnSpc>
                <a:spcPct val="80000"/>
              </a:lnSpc>
              <a:spcBef>
                <a:spcPts val="1500"/>
              </a:spcBef>
              <a:buSzPts val="1800"/>
              <a:buNone/>
            </a:pPr>
            <a:r>
              <a:rPr lang="en-IN" sz="1350"/>
              <a:t>#include &lt;stdio.h&gt;</a:t>
            </a:r>
            <a:endParaRPr/>
          </a:p>
          <a:p>
            <a:pPr marL="0" indent="0">
              <a:lnSpc>
                <a:spcPct val="80000"/>
              </a:lnSpc>
              <a:spcBef>
                <a:spcPts val="1500"/>
              </a:spcBef>
              <a:buSzPts val="1800"/>
              <a:buNone/>
            </a:pPr>
            <a:r>
              <a:rPr lang="en-IN" sz="1350"/>
              <a:t>int main()</a:t>
            </a:r>
            <a:endParaRPr/>
          </a:p>
          <a:p>
            <a:pPr marL="0" indent="0">
              <a:lnSpc>
                <a:spcPct val="80000"/>
              </a:lnSpc>
              <a:spcBef>
                <a:spcPts val="1500"/>
              </a:spcBef>
              <a:buSzPts val="1800"/>
              <a:buNone/>
            </a:pPr>
            <a:r>
              <a:rPr lang="en-IN" sz="1350"/>
              <a:t>{</a:t>
            </a:r>
            <a:endParaRPr/>
          </a:p>
          <a:p>
            <a:pPr marL="0" indent="0">
              <a:lnSpc>
                <a:spcPct val="80000"/>
              </a:lnSpc>
              <a:spcBef>
                <a:spcPts val="1500"/>
              </a:spcBef>
              <a:buSzPts val="1800"/>
              <a:buNone/>
            </a:pPr>
            <a:r>
              <a:rPr lang="en-IN" sz="1350"/>
              <a:t>    char str[] = "%d %c", arr[] = "HelloWorld";</a:t>
            </a:r>
            <a:endParaRPr/>
          </a:p>
          <a:p>
            <a:pPr marL="0" indent="0">
              <a:lnSpc>
                <a:spcPct val="80000"/>
              </a:lnSpc>
              <a:spcBef>
                <a:spcPts val="1500"/>
              </a:spcBef>
              <a:buSzPts val="1800"/>
              <a:buNone/>
            </a:pPr>
            <a:r>
              <a:rPr lang="en-IN" sz="1350"/>
              <a:t>    printf(str, 0[arr], 2[arr + 3]);</a:t>
            </a:r>
            <a:endParaRPr/>
          </a:p>
          <a:p>
            <a:pPr marL="0" indent="0">
              <a:lnSpc>
                <a:spcPct val="80000"/>
              </a:lnSpc>
              <a:spcBef>
                <a:spcPts val="1500"/>
              </a:spcBef>
              <a:buSzPts val="1800"/>
              <a:buNone/>
            </a:pPr>
            <a:r>
              <a:rPr lang="en-IN" sz="1350"/>
              <a:t>    return 0;</a:t>
            </a:r>
            <a:endParaRPr/>
          </a:p>
          <a:p>
            <a:pPr marL="0" indent="0">
              <a:lnSpc>
                <a:spcPct val="80000"/>
              </a:lnSpc>
              <a:spcBef>
                <a:spcPts val="1500"/>
              </a:spcBef>
              <a:buSzPts val="1800"/>
              <a:buNone/>
            </a:pPr>
            <a:r>
              <a:rPr lang="en-IN" sz="1350"/>
              <a:t>}</a:t>
            </a:r>
            <a:endParaRPr sz="1350"/>
          </a:p>
          <a:p>
            <a:pPr marL="0" indent="0">
              <a:lnSpc>
                <a:spcPct val="80000"/>
              </a:lnSpc>
              <a:spcBef>
                <a:spcPts val="1500"/>
              </a:spcBef>
              <a:buSzPts val="1800"/>
              <a:buNone/>
            </a:pPr>
            <a:r>
              <a:rPr lang="en-IN" sz="1350"/>
              <a:t>A. 72 W</a:t>
            </a:r>
            <a:endParaRPr/>
          </a:p>
          <a:p>
            <a:pPr marL="0" indent="0">
              <a:lnSpc>
                <a:spcPct val="80000"/>
              </a:lnSpc>
              <a:spcBef>
                <a:spcPts val="1500"/>
              </a:spcBef>
              <a:buSzPts val="1800"/>
              <a:buNone/>
            </a:pPr>
            <a:r>
              <a:rPr lang="en-IN" sz="1350"/>
              <a:t>B. H  W </a:t>
            </a:r>
            <a:endParaRPr/>
          </a:p>
          <a:p>
            <a:pPr marL="0" indent="0">
              <a:lnSpc>
                <a:spcPct val="80000"/>
              </a:lnSpc>
              <a:spcBef>
                <a:spcPts val="1500"/>
              </a:spcBef>
              <a:buSzPts val="1800"/>
              <a:buNone/>
            </a:pPr>
            <a:r>
              <a:rPr lang="en-IN" sz="1350"/>
              <a:t>C. W  H</a:t>
            </a:r>
            <a:endParaRPr/>
          </a:p>
          <a:p>
            <a:pPr marL="0" indent="0">
              <a:lnSpc>
                <a:spcPct val="80000"/>
              </a:lnSpc>
              <a:spcBef>
                <a:spcPts val="1500"/>
              </a:spcBef>
              <a:buSzPts val="1800"/>
              <a:buNone/>
            </a:pPr>
            <a:r>
              <a:rPr lang="en-IN" sz="1350"/>
              <a:t>D. Compile-time error</a:t>
            </a:r>
            <a:endParaRPr/>
          </a:p>
          <a:p>
            <a:pPr marL="234396" indent="-195586">
              <a:lnSpc>
                <a:spcPct val="80000"/>
              </a:lnSpc>
              <a:buSzPts val="815"/>
              <a:buNone/>
            </a:pPr>
            <a:endParaRPr sz="422"/>
          </a:p>
        </p:txBody>
      </p:sp>
    </p:spTree>
    <p:extLst>
      <p:ext uri="{BB962C8B-B14F-4D97-AF65-F5344CB8AC3E}">
        <p14:creationId xmlns:p14="http://schemas.microsoft.com/office/powerpoint/2010/main" val="116475575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794" y="381000"/>
            <a:ext cx="8229600" cy="1143000"/>
          </a:xfrm>
        </p:spPr>
        <p:txBody>
          <a:bodyPr/>
          <a:lstStyle/>
          <a:p>
            <a:r>
              <a:rPr lang="en-US" dirty="0"/>
              <a:t>Expressions</a:t>
            </a:r>
          </a:p>
        </p:txBody>
      </p:sp>
      <p:sp>
        <p:nvSpPr>
          <p:cNvPr id="3" name="Content Placeholder 2"/>
          <p:cNvSpPr>
            <a:spLocks noGrp="1"/>
          </p:cNvSpPr>
          <p:nvPr>
            <p:ph idx="1"/>
          </p:nvPr>
        </p:nvSpPr>
        <p:spPr>
          <a:xfrm>
            <a:off x="481794" y="1752600"/>
            <a:ext cx="8229600" cy="4525963"/>
          </a:xfrm>
        </p:spPr>
        <p:txBody>
          <a:bodyPr>
            <a:normAutofit fontScale="92500" lnSpcReduction="20000"/>
          </a:bodyPr>
          <a:lstStyle/>
          <a:p>
            <a:pPr algn="just"/>
            <a:r>
              <a:rPr lang="en-US" dirty="0">
                <a:solidFill>
                  <a:schemeClr val="accent1"/>
                </a:solidFill>
              </a:rPr>
              <a:t>Expressions are the statements or the instruction given to computer to perform some operation. </a:t>
            </a:r>
          </a:p>
          <a:p>
            <a:pPr algn="just"/>
            <a:r>
              <a:rPr lang="en-US" dirty="0">
                <a:solidFill>
                  <a:schemeClr val="accent1"/>
                </a:solidFill>
              </a:rPr>
              <a:t>Every expression results in some value  that can be stored in a variable.</a:t>
            </a:r>
          </a:p>
          <a:p>
            <a:pPr algn="just"/>
            <a:r>
              <a:rPr lang="en-US" dirty="0">
                <a:solidFill>
                  <a:schemeClr val="accent1"/>
                </a:solidFill>
              </a:rPr>
              <a:t>Following are few example of expressions in program:</a:t>
            </a:r>
          </a:p>
          <a:p>
            <a:pPr lvl="1" algn="just"/>
            <a:r>
              <a:rPr lang="en-US" dirty="0">
                <a:solidFill>
                  <a:schemeClr val="tx2"/>
                </a:solidFill>
              </a:rPr>
              <a:t>Expression to calculate speed of a car.</a:t>
            </a:r>
          </a:p>
          <a:p>
            <a:pPr lvl="2" algn="just"/>
            <a:r>
              <a:rPr lang="en-US" dirty="0">
                <a:solidFill>
                  <a:schemeClr val="tx2"/>
                </a:solidFill>
              </a:rPr>
              <a:t>Speed=distance/time</a:t>
            </a:r>
          </a:p>
          <a:p>
            <a:pPr lvl="1" algn="just"/>
            <a:r>
              <a:rPr lang="en-US" dirty="0">
                <a:solidFill>
                  <a:schemeClr val="tx2"/>
                </a:solidFill>
              </a:rPr>
              <a:t>Expression to find similarity of two things.</a:t>
            </a:r>
          </a:p>
          <a:p>
            <a:pPr lvl="2" algn="just"/>
            <a:r>
              <a:rPr lang="en-US" dirty="0">
                <a:solidFill>
                  <a:schemeClr val="tx2"/>
                </a:solidFill>
              </a:rPr>
              <a:t>c=value1&gt;value2  </a:t>
            </a:r>
            <a:endParaRPr lang="en-US" dirty="0">
              <a:solidFill>
                <a:schemeClr val="accent1"/>
              </a:solidFill>
            </a:endParaRPr>
          </a:p>
        </p:txBody>
      </p:sp>
    </p:spTree>
    <p:extLst>
      <p:ext uri="{BB962C8B-B14F-4D97-AF65-F5344CB8AC3E}">
        <p14:creationId xmlns:p14="http://schemas.microsoft.com/office/powerpoint/2010/main" val="3910982131"/>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2"/>
          <p:cNvSpPr txBox="1">
            <a:spLocks noGrp="1"/>
          </p:cNvSpPr>
          <p:nvPr>
            <p:ph type="title"/>
          </p:nvPr>
        </p:nvSpPr>
        <p:spPr>
          <a:xfrm>
            <a:off x="1645297" y="991196"/>
            <a:ext cx="5853410" cy="494705"/>
          </a:xfrm>
          <a:prstGeom prst="rect">
            <a:avLst/>
          </a:prstGeom>
          <a:noFill/>
          <a:ln>
            <a:noFill/>
          </a:ln>
        </p:spPr>
        <p:txBody>
          <a:bodyPr spcFirstLastPara="1" vert="horz" wrap="square" lIns="38100" tIns="38100" rIns="38100" bIns="38100" rtlCol="0" anchor="ctr" anchorCtr="0">
            <a:normAutofit/>
          </a:bodyPr>
          <a:lstStyle/>
          <a:p>
            <a:pPr>
              <a:buSzPts val="2800"/>
            </a:pPr>
            <a:r>
              <a:rPr lang="en-IN" sz="2100" b="1"/>
              <a:t>Output-13??</a:t>
            </a:r>
            <a:endParaRPr sz="2100" b="1"/>
          </a:p>
        </p:txBody>
      </p:sp>
      <p:sp>
        <p:nvSpPr>
          <p:cNvPr id="506" name="Google Shape;506;p62"/>
          <p:cNvSpPr txBox="1">
            <a:spLocks noGrp="1"/>
          </p:cNvSpPr>
          <p:nvPr>
            <p:ph type="body" idx="1"/>
          </p:nvPr>
        </p:nvSpPr>
        <p:spPr>
          <a:xfrm>
            <a:off x="1645297" y="1371600"/>
            <a:ext cx="5853410" cy="4167039"/>
          </a:xfrm>
          <a:prstGeom prst="rect">
            <a:avLst/>
          </a:prstGeom>
          <a:noFill/>
          <a:ln>
            <a:noFill/>
          </a:ln>
        </p:spPr>
        <p:txBody>
          <a:bodyPr spcFirstLastPara="1" vert="horz" wrap="square" lIns="38100" tIns="38100" rIns="38100" bIns="38100" rtlCol="0" anchor="ctr" anchorCtr="0">
            <a:noAutofit/>
          </a:bodyPr>
          <a:lstStyle/>
          <a:p>
            <a:pPr marL="0" indent="0">
              <a:spcBef>
                <a:spcPts val="0"/>
              </a:spcBef>
              <a:buSzPts val="2900"/>
              <a:buNone/>
            </a:pPr>
            <a:r>
              <a:rPr lang="en-IN" sz="1500">
                <a:latin typeface="Aparajita"/>
                <a:ea typeface="Aparajita"/>
                <a:cs typeface="Aparajita"/>
                <a:sym typeface="Aparajita"/>
              </a:rPr>
              <a:t>#include &lt;stdio.h&gt;</a:t>
            </a:r>
            <a:endParaRPr/>
          </a:p>
          <a:p>
            <a:pPr marL="0" indent="0">
              <a:spcBef>
                <a:spcPts val="450"/>
              </a:spcBef>
              <a:buSzPts val="2900"/>
              <a:buNone/>
            </a:pPr>
            <a:r>
              <a:rPr lang="en-IN" sz="1500">
                <a:latin typeface="Aparajita"/>
                <a:ea typeface="Aparajita"/>
                <a:cs typeface="Aparajita"/>
                <a:sym typeface="Aparajita"/>
              </a:rPr>
              <a:t>int main()</a:t>
            </a:r>
            <a:endParaRPr/>
          </a:p>
          <a:p>
            <a:pPr marL="0" indent="0">
              <a:spcBef>
                <a:spcPts val="450"/>
              </a:spcBef>
              <a:buSzPts val="2900"/>
              <a:buNone/>
            </a:pPr>
            <a:r>
              <a:rPr lang="en-IN" sz="1500">
                <a:latin typeface="Aparajita"/>
                <a:ea typeface="Aparajita"/>
                <a:cs typeface="Aparajita"/>
                <a:sym typeface="Aparajita"/>
              </a:rPr>
              <a:t>{</a:t>
            </a:r>
            <a:endParaRPr/>
          </a:p>
          <a:p>
            <a:pPr marL="0" indent="0">
              <a:spcBef>
                <a:spcPts val="450"/>
              </a:spcBef>
              <a:buSzPts val="2900"/>
              <a:buNone/>
            </a:pPr>
            <a:r>
              <a:rPr lang="en-IN" sz="1500">
                <a:latin typeface="Aparajita"/>
                <a:ea typeface="Aparajita"/>
                <a:cs typeface="Aparajita"/>
                <a:sym typeface="Aparajita"/>
              </a:rPr>
              <a:t>    char *str="WORLD";</a:t>
            </a:r>
            <a:endParaRPr/>
          </a:p>
          <a:p>
            <a:pPr marL="0" indent="0">
              <a:spcBef>
                <a:spcPts val="450"/>
              </a:spcBef>
              <a:buSzPts val="2900"/>
              <a:buNone/>
            </a:pPr>
            <a:r>
              <a:rPr lang="en-IN" sz="1500">
                <a:latin typeface="Aparajita"/>
                <a:ea typeface="Aparajita"/>
                <a:cs typeface="Aparajita"/>
                <a:sym typeface="Aparajita"/>
              </a:rPr>
              <a:t>    while(*++str)</a:t>
            </a:r>
            <a:endParaRPr/>
          </a:p>
          <a:p>
            <a:pPr marL="0" indent="0">
              <a:spcBef>
                <a:spcPts val="450"/>
              </a:spcBef>
              <a:buSzPts val="2900"/>
              <a:buNone/>
            </a:pPr>
            <a:r>
              <a:rPr lang="en-IN" sz="1500">
                <a:latin typeface="Aparajita"/>
                <a:ea typeface="Aparajita"/>
                <a:cs typeface="Aparajita"/>
                <a:sym typeface="Aparajita"/>
              </a:rPr>
              <a:t>    {</a:t>
            </a:r>
            <a:endParaRPr/>
          </a:p>
          <a:p>
            <a:pPr marL="0" indent="0">
              <a:spcBef>
                <a:spcPts val="450"/>
              </a:spcBef>
              <a:buSzPts val="2900"/>
              <a:buNone/>
            </a:pPr>
            <a:r>
              <a:rPr lang="en-IN" sz="1500">
                <a:latin typeface="Aparajita"/>
                <a:ea typeface="Aparajita"/>
                <a:cs typeface="Aparajita"/>
                <a:sym typeface="Aparajita"/>
              </a:rPr>
              <a:t>        printf("%c",*str);</a:t>
            </a:r>
            <a:endParaRPr/>
          </a:p>
          <a:p>
            <a:pPr marL="0" indent="0">
              <a:spcBef>
                <a:spcPts val="450"/>
              </a:spcBef>
              <a:buSzPts val="2900"/>
              <a:buNone/>
            </a:pPr>
            <a:r>
              <a:rPr lang="en-IN" sz="1500">
                <a:latin typeface="Aparajita"/>
                <a:ea typeface="Aparajita"/>
                <a:cs typeface="Aparajita"/>
                <a:sym typeface="Aparajita"/>
              </a:rPr>
              <a:t>    }</a:t>
            </a:r>
            <a:endParaRPr/>
          </a:p>
          <a:p>
            <a:pPr marL="0" indent="0">
              <a:spcBef>
                <a:spcPts val="450"/>
              </a:spcBef>
              <a:buSzPts val="2900"/>
              <a:buNone/>
            </a:pPr>
            <a:r>
              <a:rPr lang="en-IN" sz="1500">
                <a:latin typeface="Aparajita"/>
                <a:ea typeface="Aparajita"/>
                <a:cs typeface="Aparajita"/>
                <a:sym typeface="Aparajita"/>
              </a:rPr>
              <a:t>    return 0;</a:t>
            </a:r>
            <a:endParaRPr/>
          </a:p>
          <a:p>
            <a:pPr marL="0" indent="0">
              <a:spcBef>
                <a:spcPts val="450"/>
              </a:spcBef>
              <a:buSzPts val="2900"/>
              <a:buNone/>
            </a:pPr>
            <a:r>
              <a:rPr lang="en-IN" sz="1500">
                <a:latin typeface="Aparajita"/>
                <a:ea typeface="Aparajita"/>
                <a:cs typeface="Aparajita"/>
                <a:sym typeface="Aparajita"/>
              </a:rPr>
              <a:t>}</a:t>
            </a:r>
            <a:endParaRPr/>
          </a:p>
          <a:p>
            <a:pPr marL="257175" indent="-257175">
              <a:spcBef>
                <a:spcPts val="450"/>
              </a:spcBef>
              <a:buSzPts val="2900"/>
              <a:buFont typeface="Helvetica Neue"/>
              <a:buAutoNum type="alphaUcPeriod"/>
            </a:pPr>
            <a:r>
              <a:rPr lang="en-IN" sz="1500">
                <a:latin typeface="Aparajita"/>
                <a:ea typeface="Aparajita"/>
                <a:cs typeface="Aparajita"/>
                <a:sym typeface="Aparajita"/>
              </a:rPr>
              <a:t>  ORLD</a:t>
            </a:r>
            <a:endParaRPr/>
          </a:p>
          <a:p>
            <a:pPr marL="257175" indent="-257175">
              <a:spcBef>
                <a:spcPts val="450"/>
              </a:spcBef>
              <a:buSzPts val="2900"/>
              <a:buFont typeface="Helvetica Neue"/>
              <a:buAutoNum type="alphaUcPeriod"/>
            </a:pPr>
            <a:r>
              <a:rPr lang="en-IN" sz="1500">
                <a:latin typeface="Aparajita"/>
                <a:ea typeface="Aparajita"/>
                <a:cs typeface="Aparajita"/>
                <a:sym typeface="Aparajita"/>
              </a:rPr>
              <a:t>  WORLD</a:t>
            </a:r>
            <a:endParaRPr/>
          </a:p>
          <a:p>
            <a:pPr marL="257175" indent="-257175">
              <a:spcBef>
                <a:spcPts val="450"/>
              </a:spcBef>
              <a:buSzPts val="2900"/>
              <a:buFont typeface="Helvetica Neue"/>
              <a:buAutoNum type="alphaUcPeriod"/>
            </a:pPr>
            <a:r>
              <a:rPr lang="en-IN" sz="1500">
                <a:latin typeface="Aparajita"/>
                <a:ea typeface="Aparajita"/>
                <a:cs typeface="Aparajita"/>
                <a:sym typeface="Aparajita"/>
              </a:rPr>
              <a:t>  RLD</a:t>
            </a:r>
            <a:endParaRPr/>
          </a:p>
          <a:p>
            <a:pPr marL="257175" indent="-257175">
              <a:spcBef>
                <a:spcPts val="450"/>
              </a:spcBef>
              <a:buSzPts val="2900"/>
              <a:buFont typeface="Helvetica Neue"/>
              <a:buAutoNum type="alphaUcPeriod"/>
            </a:pPr>
            <a:r>
              <a:rPr lang="en-IN" sz="1500">
                <a:latin typeface="Aparajita"/>
                <a:ea typeface="Aparajita"/>
                <a:cs typeface="Aparajita"/>
                <a:sym typeface="Aparajita"/>
              </a:rPr>
              <a:t>  Compile time error</a:t>
            </a:r>
            <a:endParaRPr sz="1500">
              <a:latin typeface="Aparajita"/>
              <a:ea typeface="Aparajita"/>
              <a:cs typeface="Aparajita"/>
              <a:sym typeface="Aparajita"/>
            </a:endParaRPr>
          </a:p>
          <a:p>
            <a:pPr marL="0" indent="0">
              <a:spcBef>
                <a:spcPts val="450"/>
              </a:spcBef>
              <a:buSzPts val="2900"/>
              <a:buNone/>
            </a:pPr>
            <a:endParaRPr sz="1500">
              <a:latin typeface="Aparajita"/>
              <a:ea typeface="Aparajita"/>
              <a:cs typeface="Aparajita"/>
              <a:sym typeface="Aparajita"/>
            </a:endParaRPr>
          </a:p>
        </p:txBody>
      </p:sp>
    </p:spTree>
    <p:extLst>
      <p:ext uri="{BB962C8B-B14F-4D97-AF65-F5344CB8AC3E}">
        <p14:creationId xmlns:p14="http://schemas.microsoft.com/office/powerpoint/2010/main" val="2183577056"/>
      </p:ext>
    </p:extLst>
  </p:cSld>
  <p:clrMapOvr>
    <a:masterClrMapping/>
  </p:clrMapOvr>
  <p:transition spd="med"/>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bject 2"/>
          <p:cNvSpPr txBox="1"/>
          <p:nvPr/>
        </p:nvSpPr>
        <p:spPr>
          <a:xfrm>
            <a:off x="78738" y="6578295"/>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57" name="object 10"/>
          <p:cNvSpPr txBox="1"/>
          <p:nvPr/>
        </p:nvSpPr>
        <p:spPr>
          <a:xfrm>
            <a:off x="1196339" y="2687142"/>
            <a:ext cx="6965613" cy="105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defRPr sz="4400"/>
            </a:pPr>
            <a:r>
              <a:t>User Defined Types</a:t>
            </a:r>
          </a:p>
          <a:p>
            <a:pPr algn="ctr">
              <a:defRPr sz="2800"/>
            </a:pPr>
            <a:r>
              <a:t>(Structures and Union)</a:t>
            </a:r>
          </a:p>
        </p:txBody>
      </p:sp>
    </p:spTree>
  </p:cSld>
  <p:clrMapOvr>
    <a:masterClrMapping/>
  </p:clrMapOvr>
  <p:transition spd="med"/>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60" name="object 2"/>
          <p:cNvSpPr txBox="1">
            <a:spLocks noGrp="1"/>
          </p:cNvSpPr>
          <p:nvPr>
            <p:ph type="title"/>
          </p:nvPr>
        </p:nvSpPr>
        <p:spPr>
          <a:xfrm>
            <a:off x="3719321" y="461594"/>
            <a:ext cx="1706246" cy="697231"/>
          </a:xfrm>
          <a:prstGeom prst="rect">
            <a:avLst/>
          </a:prstGeom>
        </p:spPr>
        <p:txBody>
          <a:bodyPr>
            <a:normAutofit fontScale="90000"/>
          </a:bodyPr>
          <a:lstStyle>
            <a:lvl1pPr indent="12191" defTabSz="877823">
              <a:defRPr sz="4224" spc="-96">
                <a:latin typeface="Calibri"/>
                <a:ea typeface="Calibri"/>
                <a:cs typeface="Calibri"/>
                <a:sym typeface="Calibri"/>
              </a:defRPr>
            </a:lvl1pPr>
          </a:lstStyle>
          <a:p>
            <a:r>
              <a:t>Outline</a:t>
            </a:r>
          </a:p>
        </p:txBody>
      </p:sp>
      <p:sp>
        <p:nvSpPr>
          <p:cNvPr id="61" name="object 3"/>
          <p:cNvSpPr txBox="1"/>
          <p:nvPr/>
        </p:nvSpPr>
        <p:spPr>
          <a:xfrm>
            <a:off x="535939" y="1510635"/>
            <a:ext cx="7115811" cy="205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600" indent="-342900">
              <a:spcBef>
                <a:spcPts val="800"/>
              </a:spcBef>
              <a:buSzPct val="100000"/>
              <a:buFont typeface="Arial"/>
              <a:buChar char="•"/>
              <a:tabLst>
                <a:tab pos="342900" algn="l"/>
                <a:tab pos="355600" algn="l"/>
              </a:tabLst>
              <a:defRPr sz="3200" spc="-15">
                <a:solidFill>
                  <a:srgbClr val="0E6EC5"/>
                </a:solidFill>
              </a:defRPr>
            </a:pPr>
            <a:r>
              <a:t>Declaration </a:t>
            </a:r>
            <a:r>
              <a:rPr spc="-5"/>
              <a:t>of</a:t>
            </a:r>
            <a:r>
              <a:t> </a:t>
            </a:r>
            <a:r>
              <a:rPr spc="0"/>
              <a:t>a</a:t>
            </a:r>
            <a:r>
              <a:rPr spc="-20"/>
              <a:t> </a:t>
            </a:r>
            <a:r>
              <a:rPr spc="-10"/>
              <a:t>structure</a:t>
            </a:r>
          </a:p>
          <a:p>
            <a:pPr marL="355600" indent="-342900">
              <a:spcBef>
                <a:spcPts val="700"/>
              </a:spcBef>
              <a:buSzPct val="100000"/>
              <a:buFont typeface="Arial"/>
              <a:buChar char="•"/>
              <a:tabLst>
                <a:tab pos="342900" algn="l"/>
                <a:tab pos="355600" algn="l"/>
              </a:tabLst>
              <a:defRPr sz="3200" spc="-10">
                <a:solidFill>
                  <a:srgbClr val="0E6EC5"/>
                </a:solidFill>
              </a:defRPr>
            </a:pPr>
            <a:r>
              <a:t>Definition</a:t>
            </a:r>
            <a:r>
              <a:rPr spc="10"/>
              <a:t> </a:t>
            </a:r>
            <a:r>
              <a:rPr spc="0"/>
              <a:t>and</a:t>
            </a:r>
            <a:r>
              <a:rPr spc="10"/>
              <a:t> </a:t>
            </a:r>
            <a:r>
              <a:t>initialization</a:t>
            </a:r>
            <a:r>
              <a:rPr spc="50"/>
              <a:t> </a:t>
            </a:r>
            <a:r>
              <a:rPr spc="0"/>
              <a:t>of</a:t>
            </a:r>
            <a:r>
              <a:rPr spc="-5"/>
              <a:t> </a:t>
            </a:r>
            <a:r>
              <a:t>structures.</a:t>
            </a:r>
          </a:p>
          <a:p>
            <a:pPr marL="355600" indent="-342900">
              <a:spcBef>
                <a:spcPts val="700"/>
              </a:spcBef>
              <a:buSzPct val="100000"/>
              <a:buFont typeface="Arial"/>
              <a:buChar char="•"/>
              <a:tabLst>
                <a:tab pos="342900" algn="l"/>
                <a:tab pos="355600" algn="l"/>
              </a:tabLst>
              <a:defRPr sz="3200" spc="-5">
                <a:solidFill>
                  <a:srgbClr val="0E6EC5"/>
                </a:solidFill>
              </a:defRPr>
            </a:pPr>
            <a:r>
              <a:t>Accessing</a:t>
            </a:r>
            <a:r>
              <a:rPr spc="-40"/>
              <a:t> </a:t>
            </a:r>
            <a:r>
              <a:rPr spc="-10"/>
              <a:t>structures.</a:t>
            </a:r>
          </a:p>
        </p:txBody>
      </p:sp>
    </p:spTree>
  </p:cSld>
  <p:clrMapOvr>
    <a:masterClrMapping/>
  </p:clrMapOvr>
  <p:transition spd="med"/>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64" name="object 2"/>
          <p:cNvSpPr txBox="1">
            <a:spLocks noGrp="1"/>
          </p:cNvSpPr>
          <p:nvPr>
            <p:ph type="title"/>
          </p:nvPr>
        </p:nvSpPr>
        <p:spPr>
          <a:xfrm>
            <a:off x="3097528" y="482930"/>
            <a:ext cx="2951482" cy="697231"/>
          </a:xfrm>
          <a:prstGeom prst="rect">
            <a:avLst/>
          </a:prstGeom>
        </p:spPr>
        <p:txBody>
          <a:bodyPr>
            <a:normAutofit fontScale="90000"/>
          </a:bodyPr>
          <a:lstStyle>
            <a:lvl1pPr indent="12700">
              <a:spcBef>
                <a:spcPts val="100"/>
              </a:spcBef>
              <a:defRPr>
                <a:latin typeface="Arial"/>
                <a:ea typeface="Arial"/>
                <a:cs typeface="Arial"/>
                <a:sym typeface="Arial"/>
              </a:defRPr>
            </a:lvl1pPr>
          </a:lstStyle>
          <a:p>
            <a:r>
              <a:t>Introduction</a:t>
            </a:r>
          </a:p>
        </p:txBody>
      </p:sp>
      <p:sp>
        <p:nvSpPr>
          <p:cNvPr id="65" name="object 3"/>
          <p:cNvSpPr txBox="1"/>
          <p:nvPr/>
        </p:nvSpPr>
        <p:spPr>
          <a:xfrm>
            <a:off x="535939" y="1607564"/>
            <a:ext cx="7987667" cy="3340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599" marR="320040" indent="-342899">
              <a:spcBef>
                <a:spcPts val="100"/>
              </a:spcBef>
              <a:buSzPct val="100000"/>
              <a:buFont typeface="Arial"/>
              <a:buChar char="•"/>
              <a:tabLst>
                <a:tab pos="342900" algn="l"/>
                <a:tab pos="355600" algn="l"/>
              </a:tabLst>
              <a:defRPr sz="2500" spc="-7">
                <a:solidFill>
                  <a:srgbClr val="0E6EC5"/>
                </a:solidFill>
              </a:defRPr>
            </a:pPr>
            <a:r>
              <a:t>Structures </a:t>
            </a:r>
            <a:r>
              <a:rPr spc="-11"/>
              <a:t>are </a:t>
            </a:r>
            <a:r>
              <a:rPr b="1" spc="-3"/>
              <a:t>user defined </a:t>
            </a:r>
            <a:r>
              <a:rPr b="1" spc="-11"/>
              <a:t>data </a:t>
            </a:r>
            <a:r>
              <a:rPr b="1" spc="-3"/>
              <a:t>types.</a:t>
            </a:r>
          </a:p>
          <a:p>
            <a:pPr marL="355599" indent="-342899">
              <a:spcBef>
                <a:spcPts val="700"/>
              </a:spcBef>
              <a:buSzPct val="100000"/>
              <a:buFont typeface="Arial"/>
              <a:buChar char="•"/>
              <a:tabLst>
                <a:tab pos="342900" algn="l"/>
                <a:tab pos="355600" algn="l"/>
              </a:tabLst>
              <a:defRPr sz="2500" spc="-7">
                <a:solidFill>
                  <a:srgbClr val="0E6EC5"/>
                </a:solidFill>
              </a:defRPr>
            </a:pPr>
            <a:r>
              <a:t>Structures</a:t>
            </a:r>
          </a:p>
          <a:p>
            <a:pPr marL="756284" marR="5080" lvl="1" indent="-287019">
              <a:spcBef>
                <a:spcPts val="600"/>
              </a:spcBef>
              <a:buSzPct val="100000"/>
              <a:buFont typeface="Arial"/>
              <a:buChar char="–"/>
              <a:tabLst>
                <a:tab pos="749300" algn="l"/>
              </a:tabLst>
              <a:defRPr sz="2500" spc="-13">
                <a:solidFill>
                  <a:srgbClr val="0E6EC5"/>
                </a:solidFill>
              </a:defRPr>
            </a:pPr>
            <a:r>
              <a:t>Structure</a:t>
            </a:r>
            <a:r>
              <a:rPr spc="13"/>
              <a:t> </a:t>
            </a:r>
            <a:r>
              <a:rPr spc="-4"/>
              <a:t>is</a:t>
            </a:r>
            <a:r>
              <a:rPr spc="0"/>
              <a:t> </a:t>
            </a:r>
            <a:r>
              <a:rPr spc="-4"/>
              <a:t>a</a:t>
            </a:r>
            <a:r>
              <a:rPr spc="4"/>
              <a:t> </a:t>
            </a:r>
            <a:r>
              <a:t>group</a:t>
            </a:r>
            <a:r>
              <a:rPr spc="13"/>
              <a:t> </a:t>
            </a:r>
            <a:r>
              <a:rPr spc="-4"/>
              <a:t>of </a:t>
            </a:r>
            <a:r>
              <a:rPr spc="-17"/>
              <a:t>data</a:t>
            </a:r>
            <a:r>
              <a:rPr spc="0"/>
              <a:t> </a:t>
            </a:r>
            <a:r>
              <a:rPr spc="-8"/>
              <a:t>items</a:t>
            </a:r>
            <a:r>
              <a:rPr spc="0"/>
              <a:t> </a:t>
            </a:r>
            <a:r>
              <a:rPr spc="-4"/>
              <a:t>of </a:t>
            </a:r>
            <a:r>
              <a:rPr spc="-22"/>
              <a:t>different</a:t>
            </a:r>
            <a:r>
              <a:rPr spc="8"/>
              <a:t> </a:t>
            </a:r>
            <a:r>
              <a:rPr spc="-17"/>
              <a:t>data </a:t>
            </a:r>
            <a:r>
              <a:rPr spc="-553"/>
              <a:t> </a:t>
            </a:r>
            <a:r>
              <a:rPr spc="-4"/>
              <a:t>types</a:t>
            </a:r>
            <a:r>
              <a:rPr spc="0"/>
              <a:t> </a:t>
            </a:r>
            <a:r>
              <a:rPr spc="-8"/>
              <a:t>held</a:t>
            </a:r>
            <a:r>
              <a:rPr spc="4"/>
              <a:t> </a:t>
            </a:r>
            <a:r>
              <a:t>together</a:t>
            </a:r>
            <a:r>
              <a:rPr spc="-17"/>
              <a:t> </a:t>
            </a:r>
            <a:r>
              <a:rPr spc="-4"/>
              <a:t>in</a:t>
            </a:r>
            <a:r>
              <a:rPr spc="4"/>
              <a:t> </a:t>
            </a:r>
            <a:r>
              <a:rPr spc="-4"/>
              <a:t>a </a:t>
            </a:r>
            <a:r>
              <a:rPr spc="-8"/>
              <a:t>single</a:t>
            </a:r>
            <a:r>
              <a:rPr spc="8"/>
              <a:t> </a:t>
            </a:r>
            <a:r>
              <a:rPr spc="-8"/>
              <a:t>unit.</a:t>
            </a:r>
          </a:p>
          <a:p>
            <a:pPr marL="756284" lvl="1" indent="-287019">
              <a:spcBef>
                <a:spcPts val="600"/>
              </a:spcBef>
              <a:buSzPct val="100000"/>
              <a:buFont typeface="Arial"/>
              <a:buChar char="–"/>
              <a:tabLst>
                <a:tab pos="749300" algn="l"/>
              </a:tabLst>
              <a:defRPr sz="2500" spc="-4">
                <a:solidFill>
                  <a:srgbClr val="0E6EC5"/>
                </a:solidFill>
              </a:defRPr>
            </a:pPr>
            <a:r>
              <a:t>Collections</a:t>
            </a:r>
            <a:r>
              <a:rPr spc="0"/>
              <a:t> </a:t>
            </a:r>
            <a:r>
              <a:t>of </a:t>
            </a:r>
            <a:r>
              <a:rPr spc="-17"/>
              <a:t>related</a:t>
            </a:r>
            <a:r>
              <a:rPr spc="-8"/>
              <a:t> variables</a:t>
            </a:r>
            <a:r>
              <a:rPr spc="8"/>
              <a:t> </a:t>
            </a:r>
            <a:r>
              <a:rPr spc="-8"/>
              <a:t>under</a:t>
            </a:r>
            <a:r>
              <a:rPr spc="13"/>
              <a:t> </a:t>
            </a:r>
            <a:r>
              <a:rPr b="1"/>
              <a:t>one</a:t>
            </a:r>
            <a:r>
              <a:rPr b="1" spc="0"/>
              <a:t> </a:t>
            </a:r>
            <a:r>
              <a:rPr b="1"/>
              <a:t>name</a:t>
            </a:r>
          </a:p>
          <a:p>
            <a:pPr marL="1155700" lvl="2" indent="-229235">
              <a:spcBef>
                <a:spcPts val="600"/>
              </a:spcBef>
              <a:buSzPct val="100000"/>
              <a:buFont typeface="Arial"/>
              <a:buChar char="•"/>
              <a:tabLst>
                <a:tab pos="1155700" algn="l"/>
              </a:tabLst>
              <a:defRPr sz="2500" spc="-5">
                <a:solidFill>
                  <a:srgbClr val="0E6EC5"/>
                </a:solidFill>
              </a:defRPr>
            </a:pPr>
            <a:r>
              <a:t>Can</a:t>
            </a:r>
            <a:r>
              <a:rPr spc="-31"/>
              <a:t> </a:t>
            </a:r>
            <a:r>
              <a:rPr spc="-15"/>
              <a:t>contain </a:t>
            </a:r>
            <a:r>
              <a:rPr spc="-10"/>
              <a:t>variables</a:t>
            </a:r>
            <a:r>
              <a:rPr spc="0"/>
              <a:t> </a:t>
            </a:r>
            <a:r>
              <a:t>of </a:t>
            </a:r>
            <a:r>
              <a:rPr spc="-20"/>
              <a:t>different</a:t>
            </a:r>
            <a:r>
              <a:rPr spc="10"/>
              <a:t> </a:t>
            </a:r>
            <a:r>
              <a:rPr spc="-15"/>
              <a:t>data </a:t>
            </a:r>
            <a:r>
              <a:rPr spc="0"/>
              <a:t>types</a:t>
            </a:r>
          </a:p>
          <a:p>
            <a:pPr marL="756284" marR="180339" lvl="1" indent="-287019">
              <a:spcBef>
                <a:spcPts val="600"/>
              </a:spcBef>
              <a:buSzPct val="100000"/>
              <a:buFont typeface="Arial"/>
              <a:buChar char="–"/>
              <a:tabLst>
                <a:tab pos="749300" algn="l"/>
              </a:tabLst>
              <a:defRPr sz="2500" spc="-8">
                <a:solidFill>
                  <a:srgbClr val="0E6EC5"/>
                </a:solidFill>
              </a:defRPr>
            </a:pPr>
            <a:r>
              <a:t>Commonly</a:t>
            </a:r>
            <a:r>
              <a:rPr spc="4"/>
              <a:t> </a:t>
            </a:r>
            <a:r>
              <a:t>used</a:t>
            </a:r>
            <a:r>
              <a:rPr spc="13"/>
              <a:t> </a:t>
            </a:r>
            <a:r>
              <a:rPr spc="-17"/>
              <a:t>to</a:t>
            </a:r>
            <a:r>
              <a:rPr spc="0"/>
              <a:t> </a:t>
            </a:r>
            <a:r>
              <a:rPr spc="-13"/>
              <a:t>define</a:t>
            </a:r>
            <a:r>
              <a:rPr spc="13"/>
              <a:t> </a:t>
            </a:r>
            <a:r>
              <a:rPr spc="-17"/>
              <a:t>records</a:t>
            </a:r>
            <a:r>
              <a:rPr spc="17"/>
              <a:t> </a:t>
            </a:r>
            <a:r>
              <a:rPr spc="-17"/>
              <a:t>to</a:t>
            </a:r>
            <a:r>
              <a:rPr spc="0"/>
              <a:t> </a:t>
            </a:r>
            <a:r>
              <a:rPr spc="-4"/>
              <a:t>be </a:t>
            </a:r>
            <a:r>
              <a:rPr spc="-22"/>
              <a:t>stored</a:t>
            </a:r>
            <a:r>
              <a:rPr spc="22"/>
              <a:t> </a:t>
            </a:r>
            <a:r>
              <a:rPr spc="-4"/>
              <a:t>in </a:t>
            </a:r>
            <a:r>
              <a:rPr spc="-553"/>
              <a:t> </a:t>
            </a:r>
            <a:r>
              <a:t>files.</a:t>
            </a:r>
          </a:p>
        </p:txBody>
      </p:sp>
    </p:spTree>
  </p:cSld>
  <p:clrMapOvr>
    <a:masterClrMapping/>
  </p:clrMapOvr>
  <p:transition spd="med"/>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bject 5"/>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68" name="object 2"/>
          <p:cNvSpPr txBox="1">
            <a:spLocks noGrp="1"/>
          </p:cNvSpPr>
          <p:nvPr>
            <p:ph type="title"/>
          </p:nvPr>
        </p:nvSpPr>
        <p:spPr>
          <a:xfrm>
            <a:off x="2190369" y="461594"/>
            <a:ext cx="4766310" cy="697231"/>
          </a:xfrm>
          <a:prstGeom prst="rect">
            <a:avLst/>
          </a:prstGeom>
        </p:spPr>
        <p:txBody>
          <a:bodyPr>
            <a:normAutofit fontScale="90000"/>
          </a:bodyPr>
          <a:lstStyle/>
          <a:p>
            <a:pPr indent="12319" defTabSz="886968">
              <a:defRPr sz="4268" spc="-97">
                <a:latin typeface="Calibri"/>
                <a:ea typeface="Calibri"/>
                <a:cs typeface="Calibri"/>
                <a:sym typeface="Calibri"/>
              </a:defRPr>
            </a:pPr>
            <a:r>
              <a:t>Why </a:t>
            </a:r>
            <a:r>
              <a:rPr spc="0"/>
              <a:t>Use</a:t>
            </a:r>
            <a:r>
              <a:t> Structures?</a:t>
            </a:r>
          </a:p>
        </p:txBody>
      </p:sp>
      <p:sp>
        <p:nvSpPr>
          <p:cNvPr id="69" name="object 3"/>
          <p:cNvSpPr txBox="1"/>
          <p:nvPr/>
        </p:nvSpPr>
        <p:spPr>
          <a:xfrm>
            <a:off x="535939" y="1570989"/>
            <a:ext cx="8034657" cy="410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599" marR="147320" indent="-342899">
              <a:lnSpc>
                <a:spcPts val="2900"/>
              </a:lnSpc>
              <a:spcBef>
                <a:spcPts val="400"/>
              </a:spcBef>
              <a:buSzPct val="100000"/>
              <a:buFont typeface="Arial"/>
              <a:buChar char="•"/>
              <a:tabLst>
                <a:tab pos="342900" algn="l"/>
                <a:tab pos="355600" algn="l"/>
              </a:tabLst>
              <a:defRPr sz="2200" spc="-8">
                <a:solidFill>
                  <a:srgbClr val="0E6EC5"/>
                </a:solidFill>
              </a:defRPr>
            </a:pPr>
            <a:r>
              <a:t>Quite often </a:t>
            </a:r>
            <a:r>
              <a:rPr spc="-12"/>
              <a:t>we </a:t>
            </a:r>
            <a:r>
              <a:rPr spc="-4"/>
              <a:t>deal </a:t>
            </a:r>
            <a:r>
              <a:rPr spc="0"/>
              <a:t>with </a:t>
            </a:r>
            <a:r>
              <a:rPr spc="-4"/>
              <a:t>entities </a:t>
            </a:r>
            <a:r>
              <a:t>that </a:t>
            </a:r>
            <a:r>
              <a:rPr spc="-12"/>
              <a:t>are </a:t>
            </a:r>
            <a:r>
              <a:rPr spc="-4"/>
              <a:t>collection of </a:t>
            </a:r>
            <a:r>
              <a:rPr spc="-488"/>
              <a:t> </a:t>
            </a:r>
            <a:r>
              <a:rPr spc="-4"/>
              <a:t>dissimilar</a:t>
            </a:r>
            <a:r>
              <a:rPr spc="-24"/>
              <a:t> </a:t>
            </a:r>
            <a:r>
              <a:rPr spc="-16"/>
              <a:t>data</a:t>
            </a:r>
            <a:r>
              <a:rPr spc="-20"/>
              <a:t> </a:t>
            </a:r>
            <a:r>
              <a:rPr spc="-4"/>
              <a:t>types.</a:t>
            </a:r>
          </a:p>
          <a:p>
            <a:pPr marL="355599" marR="306070" indent="-342899">
              <a:lnSpc>
                <a:spcPts val="2900"/>
              </a:lnSpc>
              <a:spcBef>
                <a:spcPts val="600"/>
              </a:spcBef>
              <a:buSzPct val="100000"/>
              <a:buFont typeface="Arial"/>
              <a:buChar char="•"/>
              <a:tabLst>
                <a:tab pos="342900" algn="l"/>
                <a:tab pos="355600" algn="l"/>
              </a:tabLst>
              <a:defRPr sz="2200" spc="-16">
                <a:solidFill>
                  <a:srgbClr val="0E6EC5"/>
                </a:solidFill>
              </a:defRPr>
            </a:pPr>
            <a:r>
              <a:t>For</a:t>
            </a:r>
            <a:r>
              <a:rPr spc="-12"/>
              <a:t> example,</a:t>
            </a:r>
            <a:r>
              <a:rPr spc="-4"/>
              <a:t> </a:t>
            </a:r>
            <a:r>
              <a:rPr spc="-8"/>
              <a:t>suppose</a:t>
            </a:r>
            <a:r>
              <a:rPr spc="-28"/>
              <a:t> </a:t>
            </a:r>
            <a:r>
              <a:rPr spc="-12"/>
              <a:t>you</a:t>
            </a:r>
            <a:r>
              <a:rPr spc="-4"/>
              <a:t> </a:t>
            </a:r>
            <a:r>
              <a:rPr spc="-12"/>
              <a:t>want to</a:t>
            </a:r>
            <a:r>
              <a:rPr spc="-4"/>
              <a:t> </a:t>
            </a:r>
            <a:r>
              <a:rPr spc="-20"/>
              <a:t>store</a:t>
            </a:r>
            <a:r>
              <a:rPr spc="-8"/>
              <a:t> </a:t>
            </a:r>
            <a:r>
              <a:t>data </a:t>
            </a:r>
            <a:r>
              <a:rPr spc="0"/>
              <a:t>about</a:t>
            </a:r>
            <a:r>
              <a:rPr spc="-12"/>
              <a:t> </a:t>
            </a:r>
            <a:r>
              <a:rPr spc="0"/>
              <a:t>a </a:t>
            </a:r>
            <a:r>
              <a:rPr spc="-488"/>
              <a:t> </a:t>
            </a:r>
            <a:r>
              <a:rPr b="1" spc="-4"/>
              <a:t>car</a:t>
            </a:r>
            <a:r>
              <a:rPr spc="-4"/>
              <a:t>.</a:t>
            </a:r>
            <a:r>
              <a:rPr spc="-12"/>
              <a:t> </a:t>
            </a:r>
            <a:r>
              <a:rPr spc="-57"/>
              <a:t>You</a:t>
            </a:r>
            <a:r>
              <a:rPr spc="-8"/>
              <a:t> might</a:t>
            </a:r>
            <a:r>
              <a:rPr spc="4"/>
              <a:t> </a:t>
            </a:r>
            <a:r>
              <a:rPr spc="-12"/>
              <a:t>want</a:t>
            </a:r>
            <a:r>
              <a:t> </a:t>
            </a:r>
            <a:r>
              <a:rPr spc="-12"/>
              <a:t>to</a:t>
            </a:r>
            <a:r>
              <a:rPr spc="-4"/>
              <a:t> </a:t>
            </a:r>
            <a:r>
              <a:rPr spc="-20"/>
              <a:t>store</a:t>
            </a:r>
            <a:r>
              <a:rPr spc="-12"/>
              <a:t> </a:t>
            </a:r>
            <a:r>
              <a:rPr spc="0"/>
              <a:t>its</a:t>
            </a:r>
            <a:r>
              <a:rPr spc="-4"/>
              <a:t> name (a</a:t>
            </a:r>
            <a:r>
              <a:rPr spc="-8"/>
              <a:t> string),</a:t>
            </a:r>
            <a:r>
              <a:rPr spc="0"/>
              <a:t> its </a:t>
            </a:r>
            <a:r>
              <a:rPr spc="4"/>
              <a:t> </a:t>
            </a:r>
            <a:r>
              <a:rPr spc="-4"/>
              <a:t>price</a:t>
            </a:r>
            <a:r>
              <a:rPr spc="-32"/>
              <a:t> </a:t>
            </a:r>
            <a:r>
              <a:rPr spc="-4"/>
              <a:t>(a</a:t>
            </a:r>
            <a:r>
              <a:t> </a:t>
            </a:r>
            <a:r>
              <a:rPr spc="-4"/>
              <a:t>float)</a:t>
            </a:r>
            <a:r>
              <a:t> </a:t>
            </a:r>
            <a:r>
              <a:rPr spc="0"/>
              <a:t>and</a:t>
            </a:r>
            <a:r>
              <a:t> </a:t>
            </a:r>
            <a:r>
              <a:rPr spc="-4"/>
              <a:t>number</a:t>
            </a:r>
            <a:r>
              <a:rPr spc="-20"/>
              <a:t> </a:t>
            </a:r>
            <a:r>
              <a:rPr spc="-4"/>
              <a:t>of</a:t>
            </a:r>
            <a:r>
              <a:rPr spc="16"/>
              <a:t> </a:t>
            </a:r>
            <a:r>
              <a:rPr spc="-8"/>
              <a:t>seats</a:t>
            </a:r>
            <a:r>
              <a:rPr spc="-20"/>
              <a:t> </a:t>
            </a:r>
            <a:r>
              <a:rPr spc="0"/>
              <a:t>in</a:t>
            </a:r>
            <a:r>
              <a:rPr spc="-4"/>
              <a:t> </a:t>
            </a:r>
            <a:r>
              <a:rPr spc="0"/>
              <a:t>it </a:t>
            </a:r>
            <a:r>
              <a:rPr spc="-4"/>
              <a:t>(an</a:t>
            </a:r>
            <a:r>
              <a:rPr spc="-24"/>
              <a:t> </a:t>
            </a:r>
            <a:r>
              <a:rPr spc="-4"/>
              <a:t>int).</a:t>
            </a:r>
          </a:p>
          <a:p>
            <a:pPr marL="355599" marR="427990" indent="-342899">
              <a:lnSpc>
                <a:spcPts val="2900"/>
              </a:lnSpc>
              <a:spcBef>
                <a:spcPts val="600"/>
              </a:spcBef>
              <a:buSzPct val="100000"/>
              <a:buFont typeface="Arial"/>
              <a:buChar char="•"/>
              <a:tabLst>
                <a:tab pos="342900" algn="l"/>
                <a:tab pos="355600" algn="l"/>
              </a:tabLst>
              <a:defRPr sz="2200">
                <a:solidFill>
                  <a:srgbClr val="0E6EC5"/>
                </a:solidFill>
              </a:defRPr>
            </a:pPr>
            <a:r>
              <a:t>If </a:t>
            </a:r>
            <a:r>
              <a:rPr spc="-16"/>
              <a:t>data </a:t>
            </a:r>
            <a:r>
              <a:t>about </a:t>
            </a:r>
            <a:r>
              <a:rPr spc="-16"/>
              <a:t>say </a:t>
            </a:r>
            <a:r>
              <a:t>3 </a:t>
            </a:r>
            <a:r>
              <a:rPr spc="-4"/>
              <a:t>such </a:t>
            </a:r>
            <a:r>
              <a:rPr spc="-20"/>
              <a:t>cars </a:t>
            </a:r>
            <a:r>
              <a:t>is </a:t>
            </a:r>
            <a:r>
              <a:rPr spc="-12"/>
              <a:t>to </a:t>
            </a:r>
            <a:r>
              <a:rPr spc="-8"/>
              <a:t>be </a:t>
            </a:r>
            <a:r>
              <a:rPr spc="-16"/>
              <a:t>stored, </a:t>
            </a:r>
            <a:r>
              <a:rPr spc="-4"/>
              <a:t>then </a:t>
            </a:r>
            <a:r>
              <a:rPr spc="-12"/>
              <a:t>we </a:t>
            </a:r>
            <a:r>
              <a:rPr spc="-488"/>
              <a:t> </a:t>
            </a:r>
            <a:r>
              <a:rPr spc="-8"/>
              <a:t>can</a:t>
            </a:r>
            <a:r>
              <a:rPr spc="-24"/>
              <a:t> </a:t>
            </a:r>
            <a:r>
              <a:rPr spc="-12"/>
              <a:t>follow</a:t>
            </a:r>
            <a:r>
              <a:rPr spc="-16"/>
              <a:t> </a:t>
            </a:r>
            <a:r>
              <a:rPr spc="-8"/>
              <a:t>two</a:t>
            </a:r>
            <a:r>
              <a:rPr spc="-4"/>
              <a:t> </a:t>
            </a:r>
            <a:r>
              <a:rPr spc="-8"/>
              <a:t>approaches:</a:t>
            </a:r>
          </a:p>
          <a:p>
            <a:pPr marL="756284" marR="5080" lvl="1" indent="-287020">
              <a:lnSpc>
                <a:spcPts val="2500"/>
              </a:lnSpc>
              <a:spcBef>
                <a:spcPts val="500"/>
              </a:spcBef>
              <a:buSzPct val="100000"/>
              <a:buFont typeface="Arial"/>
              <a:buChar char="–"/>
              <a:tabLst>
                <a:tab pos="749300" algn="l"/>
              </a:tabLst>
              <a:defRPr sz="2200" spc="-4">
                <a:solidFill>
                  <a:srgbClr val="0E6EC5"/>
                </a:solidFill>
              </a:defRPr>
            </a:pPr>
            <a:r>
              <a:t>Construct </a:t>
            </a:r>
            <a:r>
              <a:rPr spc="0"/>
              <a:t>individual </a:t>
            </a:r>
            <a:r>
              <a:rPr spc="-18"/>
              <a:t>arrays, </a:t>
            </a:r>
            <a:r>
              <a:rPr spc="-9"/>
              <a:t>one </a:t>
            </a:r>
            <a:r>
              <a:rPr spc="-18"/>
              <a:t>for </a:t>
            </a:r>
            <a:r>
              <a:rPr spc="-13"/>
              <a:t>storing </a:t>
            </a:r>
            <a:r>
              <a:t>names, </a:t>
            </a:r>
            <a:r>
              <a:rPr spc="0"/>
              <a:t>another </a:t>
            </a:r>
            <a:r>
              <a:rPr spc="-485"/>
              <a:t> </a:t>
            </a:r>
            <a:r>
              <a:rPr spc="-18"/>
              <a:t>for </a:t>
            </a:r>
            <a:r>
              <a:rPr spc="-13"/>
              <a:t>storing </a:t>
            </a:r>
            <a:r>
              <a:t>prices </a:t>
            </a:r>
            <a:r>
              <a:rPr spc="0"/>
              <a:t>and </a:t>
            </a:r>
            <a:r>
              <a:rPr spc="-9"/>
              <a:t>still </a:t>
            </a:r>
            <a:r>
              <a:rPr spc="0"/>
              <a:t>another </a:t>
            </a:r>
            <a:r>
              <a:rPr spc="-18"/>
              <a:t>for </a:t>
            </a:r>
            <a:r>
              <a:rPr spc="-13"/>
              <a:t>storing </a:t>
            </a:r>
            <a:r>
              <a:t>number of </a:t>
            </a:r>
            <a:r>
              <a:rPr spc="0"/>
              <a:t> </a:t>
            </a:r>
            <a:r>
              <a:t>seats.</a:t>
            </a:r>
          </a:p>
          <a:p>
            <a:pPr marL="756284" lvl="1" indent="-287020">
              <a:spcBef>
                <a:spcPts val="200"/>
              </a:spcBef>
              <a:buSzPct val="100000"/>
              <a:buFont typeface="Arial"/>
              <a:buChar char="–"/>
              <a:tabLst>
                <a:tab pos="749300" algn="l"/>
              </a:tabLst>
              <a:defRPr sz="2200" spc="-4">
                <a:solidFill>
                  <a:srgbClr val="0E6EC5"/>
                </a:solidFill>
              </a:defRPr>
            </a:pPr>
            <a:r>
              <a:t>Use</a:t>
            </a:r>
            <a:r>
              <a:rPr spc="-18"/>
              <a:t> </a:t>
            </a:r>
            <a:r>
              <a:rPr spc="0"/>
              <a:t>a</a:t>
            </a:r>
            <a:r>
              <a:rPr spc="-13"/>
              <a:t> </a:t>
            </a:r>
            <a:r>
              <a:rPr spc="-9"/>
              <a:t>structure</a:t>
            </a:r>
            <a:r>
              <a:rPr spc="-27"/>
              <a:t> </a:t>
            </a:r>
            <a:r>
              <a:rPr spc="-9"/>
              <a:t>variable.</a:t>
            </a:r>
          </a:p>
        </p:txBody>
      </p:sp>
      <p:pic>
        <p:nvPicPr>
          <p:cNvPr id="70" name="object 4" descr="object 4"/>
          <p:cNvPicPr>
            <a:picLocks noChangeAspect="1"/>
          </p:cNvPicPr>
          <p:nvPr/>
        </p:nvPicPr>
        <p:blipFill>
          <a:blip r:embed="rId2"/>
          <a:stretch>
            <a:fillRect/>
          </a:stretch>
        </p:blipFill>
        <p:spPr>
          <a:xfrm>
            <a:off x="3817756" y="5054798"/>
            <a:ext cx="5326015" cy="1803199"/>
          </a:xfrm>
          <a:prstGeom prst="rect">
            <a:avLst/>
          </a:prstGeom>
          <a:ln w="12700">
            <a:miter lim="400000"/>
          </a:ln>
        </p:spPr>
      </p:pic>
    </p:spTree>
  </p:cSld>
  <p:clrMapOvr>
    <a:masterClrMapping/>
  </p:clrMapOvr>
  <p:transition spd="med"/>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73" name="object 2"/>
          <p:cNvSpPr txBox="1">
            <a:spLocks noGrp="1"/>
          </p:cNvSpPr>
          <p:nvPr>
            <p:ph type="title"/>
          </p:nvPr>
        </p:nvSpPr>
        <p:spPr>
          <a:xfrm>
            <a:off x="3499865" y="461594"/>
            <a:ext cx="2142491" cy="697231"/>
          </a:xfrm>
          <a:prstGeom prst="rect">
            <a:avLst/>
          </a:prstGeom>
        </p:spPr>
        <p:txBody>
          <a:bodyPr>
            <a:normAutofit fontScale="90000"/>
          </a:bodyPr>
          <a:lstStyle>
            <a:lvl1pPr indent="12064" defTabSz="868680">
              <a:defRPr sz="4180" spc="-95">
                <a:latin typeface="Calibri"/>
                <a:ea typeface="Calibri"/>
                <a:cs typeface="Calibri"/>
                <a:sym typeface="Calibri"/>
              </a:defRPr>
            </a:lvl1pPr>
          </a:lstStyle>
          <a:p>
            <a:r>
              <a:t>Structure</a:t>
            </a:r>
          </a:p>
        </p:txBody>
      </p:sp>
      <p:sp>
        <p:nvSpPr>
          <p:cNvPr id="74" name="object 3"/>
          <p:cNvSpPr txBox="1"/>
          <p:nvPr/>
        </p:nvSpPr>
        <p:spPr>
          <a:xfrm>
            <a:off x="535939" y="1607564"/>
            <a:ext cx="8066407"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600" marR="1143000" indent="-342900">
              <a:spcBef>
                <a:spcPts val="100"/>
              </a:spcBef>
              <a:buSzPct val="100000"/>
              <a:buFont typeface="Arial"/>
              <a:buChar char="•"/>
              <a:tabLst>
                <a:tab pos="342900" algn="l"/>
                <a:tab pos="355600" algn="l"/>
              </a:tabLst>
              <a:defRPr sz="3200" spc="-15">
                <a:solidFill>
                  <a:srgbClr val="0E6EC5"/>
                </a:solidFill>
              </a:defRPr>
            </a:pPr>
            <a:r>
              <a:t>There</a:t>
            </a:r>
            <a:r>
              <a:rPr spc="-25"/>
              <a:t> </a:t>
            </a:r>
            <a:r>
              <a:t>are</a:t>
            </a:r>
            <a:r>
              <a:rPr spc="-10"/>
              <a:t> three</a:t>
            </a:r>
            <a:r>
              <a:rPr spc="5"/>
              <a:t> </a:t>
            </a:r>
            <a:r>
              <a:rPr spc="-5"/>
              <a:t>aspects</a:t>
            </a:r>
            <a:r>
              <a:rPr spc="5"/>
              <a:t> </a:t>
            </a:r>
            <a:r>
              <a:rPr spc="-5"/>
              <a:t>of </a:t>
            </a:r>
            <a:r>
              <a:rPr spc="-10"/>
              <a:t>working</a:t>
            </a:r>
            <a:r>
              <a:rPr spc="5"/>
              <a:t> </a:t>
            </a:r>
            <a:r>
              <a:rPr spc="-5"/>
              <a:t>with </a:t>
            </a:r>
            <a:r>
              <a:rPr spc="-705"/>
              <a:t> </a:t>
            </a:r>
            <a:r>
              <a:rPr spc="-10"/>
              <a:t>structures:</a:t>
            </a:r>
          </a:p>
          <a:p>
            <a:pPr marL="756284" lvl="1" indent="-287020">
              <a:spcBef>
                <a:spcPts val="600"/>
              </a:spcBef>
              <a:buSzPct val="100000"/>
              <a:buFont typeface="Arial"/>
              <a:buChar char="–"/>
              <a:tabLst>
                <a:tab pos="749300" algn="l"/>
              </a:tabLst>
              <a:defRPr sz="2800" spc="-15">
                <a:solidFill>
                  <a:srgbClr val="0E6EC5"/>
                </a:solidFill>
              </a:defRPr>
            </a:pPr>
            <a:r>
              <a:t>Defining</a:t>
            </a:r>
            <a:r>
              <a:rPr spc="10"/>
              <a:t> </a:t>
            </a:r>
            <a:r>
              <a:rPr spc="-5"/>
              <a:t>a</a:t>
            </a:r>
            <a:r>
              <a:rPr spc="-10"/>
              <a:t> </a:t>
            </a:r>
            <a:r>
              <a:t>structure</a:t>
            </a:r>
            <a:r>
              <a:rPr spc="45"/>
              <a:t> </a:t>
            </a:r>
            <a:r>
              <a:rPr spc="-10"/>
              <a:t>type</a:t>
            </a:r>
          </a:p>
          <a:p>
            <a:pPr marL="756284" marR="5080" lvl="1" indent="-287020">
              <a:spcBef>
                <a:spcPts val="600"/>
              </a:spcBef>
              <a:buSzPct val="100000"/>
              <a:buFont typeface="Arial"/>
              <a:buChar char="–"/>
              <a:tabLst>
                <a:tab pos="749300" algn="l"/>
              </a:tabLst>
              <a:defRPr sz="2800" spc="-10">
                <a:solidFill>
                  <a:srgbClr val="0E6EC5"/>
                </a:solidFill>
              </a:defRPr>
            </a:pPr>
            <a:r>
              <a:t>Declaring</a:t>
            </a:r>
            <a:r>
              <a:rPr spc="-5"/>
              <a:t> </a:t>
            </a:r>
            <a:r>
              <a:t>variables</a:t>
            </a:r>
            <a:r>
              <a:rPr spc="0"/>
              <a:t> </a:t>
            </a:r>
            <a:r>
              <a:rPr spc="-5"/>
              <a:t>and</a:t>
            </a:r>
            <a:r>
              <a:rPr spc="20"/>
              <a:t> </a:t>
            </a:r>
            <a:r>
              <a:rPr spc="-20"/>
              <a:t>constants</a:t>
            </a:r>
            <a:r>
              <a:rPr spc="40"/>
              <a:t> </a:t>
            </a:r>
            <a:r>
              <a:rPr spc="-5"/>
              <a:t>of </a:t>
            </a:r>
            <a:r>
              <a:t>newly </a:t>
            </a:r>
            <a:r>
              <a:rPr spc="-15"/>
              <a:t>created </a:t>
            </a:r>
            <a:r>
              <a:rPr spc="-620"/>
              <a:t> </a:t>
            </a:r>
            <a:r>
              <a:t>type</a:t>
            </a:r>
          </a:p>
          <a:p>
            <a:pPr marL="756284" marR="27940" lvl="1" indent="-287020">
              <a:spcBef>
                <a:spcPts val="600"/>
              </a:spcBef>
              <a:buSzPct val="100000"/>
              <a:buFont typeface="Arial"/>
              <a:buChar char="–"/>
              <a:tabLst>
                <a:tab pos="749300" algn="l"/>
              </a:tabLst>
              <a:defRPr sz="2800" spc="-5">
                <a:solidFill>
                  <a:srgbClr val="0E6EC5"/>
                </a:solidFill>
              </a:defRPr>
            </a:pPr>
            <a:r>
              <a:t>Using and</a:t>
            </a:r>
            <a:r>
              <a:rPr spc="20"/>
              <a:t> </a:t>
            </a:r>
            <a:r>
              <a:rPr spc="-15"/>
              <a:t>performing</a:t>
            </a:r>
            <a:r>
              <a:rPr spc="20"/>
              <a:t> </a:t>
            </a:r>
            <a:r>
              <a:rPr spc="-15"/>
              <a:t>operations</a:t>
            </a:r>
            <a:r>
              <a:rPr spc="20"/>
              <a:t> </a:t>
            </a:r>
            <a:r>
              <a:t>on</a:t>
            </a:r>
            <a:r>
              <a:rPr spc="5"/>
              <a:t> </a:t>
            </a:r>
            <a:r>
              <a:t>the </a:t>
            </a:r>
            <a:r>
              <a:rPr spc="-10"/>
              <a:t>objects</a:t>
            </a:r>
            <a:r>
              <a:rPr spc="20"/>
              <a:t> </a:t>
            </a:r>
            <a:r>
              <a:rPr spc="-10"/>
              <a:t>of </a:t>
            </a:r>
            <a:r>
              <a:rPr spc="-615"/>
              <a:t> </a:t>
            </a:r>
            <a:r>
              <a:rPr spc="-15"/>
              <a:t>structure</a:t>
            </a:r>
            <a:r>
              <a:rPr spc="20"/>
              <a:t> </a:t>
            </a:r>
            <a:r>
              <a:rPr spc="-10"/>
              <a:t>type</a:t>
            </a:r>
          </a:p>
        </p:txBody>
      </p:sp>
    </p:spTree>
  </p:cSld>
  <p:clrMapOvr>
    <a:masterClrMapping/>
  </p:clrMapOvr>
  <p:transition spd="med"/>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bject 12"/>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77" name="object 2"/>
          <p:cNvSpPr txBox="1">
            <a:spLocks noGrp="1"/>
          </p:cNvSpPr>
          <p:nvPr>
            <p:ph type="title"/>
          </p:nvPr>
        </p:nvSpPr>
        <p:spPr>
          <a:xfrm>
            <a:off x="2315335" y="461594"/>
            <a:ext cx="4514217" cy="697231"/>
          </a:xfrm>
          <a:prstGeom prst="rect">
            <a:avLst/>
          </a:prstGeom>
        </p:spPr>
        <p:txBody>
          <a:bodyPr>
            <a:normAutofit fontScale="90000"/>
          </a:bodyPr>
          <a:lstStyle>
            <a:lvl1pPr indent="12064" defTabSz="868680">
              <a:defRPr sz="4180" spc="-95">
                <a:latin typeface="Calibri"/>
                <a:ea typeface="Calibri"/>
                <a:cs typeface="Calibri"/>
                <a:sym typeface="Calibri"/>
              </a:defRPr>
            </a:lvl1pPr>
          </a:lstStyle>
          <a:p>
            <a:r>
              <a:t>Structure Definition</a:t>
            </a:r>
          </a:p>
        </p:txBody>
      </p:sp>
      <p:pic>
        <p:nvPicPr>
          <p:cNvPr id="78" name="object 3" descr="object 3"/>
          <p:cNvPicPr>
            <a:picLocks noChangeAspect="1"/>
          </p:cNvPicPr>
          <p:nvPr/>
        </p:nvPicPr>
        <p:blipFill>
          <a:blip r:embed="rId2"/>
          <a:stretch>
            <a:fillRect/>
          </a:stretch>
        </p:blipFill>
        <p:spPr>
          <a:xfrm>
            <a:off x="463294" y="1484830"/>
            <a:ext cx="5053205" cy="2925511"/>
          </a:xfrm>
          <a:prstGeom prst="rect">
            <a:avLst/>
          </a:prstGeom>
          <a:ln w="12700">
            <a:miter lim="400000"/>
          </a:ln>
        </p:spPr>
      </p:pic>
      <p:sp>
        <p:nvSpPr>
          <p:cNvPr id="79" name="object 4"/>
          <p:cNvSpPr txBox="1"/>
          <p:nvPr/>
        </p:nvSpPr>
        <p:spPr>
          <a:xfrm>
            <a:off x="993443" y="2084070"/>
            <a:ext cx="2096137"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tabLst>
                <a:tab pos="1104900" algn="l"/>
              </a:tabLst>
              <a:defRPr b="1" spc="5">
                <a:solidFill>
                  <a:srgbClr val="C00000"/>
                </a:solidFill>
                <a:latin typeface="Courier New"/>
                <a:ea typeface="Courier New"/>
                <a:cs typeface="Courier New"/>
                <a:sym typeface="Courier New"/>
              </a:defRPr>
            </a:pPr>
            <a:r>
              <a:t>struct	sname</a:t>
            </a:r>
            <a:r>
              <a:rPr spc="-80"/>
              <a:t> </a:t>
            </a:r>
            <a:r>
              <a:rPr spc="0"/>
              <a:t>{</a:t>
            </a:r>
          </a:p>
        </p:txBody>
      </p:sp>
      <p:sp>
        <p:nvSpPr>
          <p:cNvPr id="80" name="object 5"/>
          <p:cNvSpPr txBox="1"/>
          <p:nvPr/>
        </p:nvSpPr>
        <p:spPr>
          <a:xfrm>
            <a:off x="1907794" y="3730192"/>
            <a:ext cx="581026"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b="1" spc="10">
                <a:solidFill>
                  <a:srgbClr val="C00000"/>
                </a:solidFill>
                <a:latin typeface="Courier New"/>
                <a:ea typeface="Courier New"/>
                <a:cs typeface="Courier New"/>
                <a:sym typeface="Courier New"/>
              </a:defRPr>
            </a:lvl1pPr>
          </a:lstStyle>
          <a:p>
            <a:r>
              <a:t>type</a:t>
            </a:r>
          </a:p>
        </p:txBody>
      </p:sp>
      <p:sp>
        <p:nvSpPr>
          <p:cNvPr id="81" name="object 6"/>
          <p:cNvSpPr txBox="1"/>
          <p:nvPr/>
        </p:nvSpPr>
        <p:spPr>
          <a:xfrm>
            <a:off x="1907794" y="2358644"/>
            <a:ext cx="1407796" cy="152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6350" indent="12700" algn="just">
              <a:spcBef>
                <a:spcPts val="100"/>
              </a:spcBef>
              <a:defRPr b="1" spc="5">
                <a:solidFill>
                  <a:srgbClr val="C00000"/>
                </a:solidFill>
                <a:latin typeface="Courier New"/>
                <a:ea typeface="Courier New"/>
                <a:cs typeface="Courier New"/>
                <a:sym typeface="Courier New"/>
              </a:defRPr>
            </a:pPr>
            <a:r>
              <a:t>type</a:t>
            </a:r>
            <a:r>
              <a:rPr spc="-90"/>
              <a:t> </a:t>
            </a:r>
            <a:r>
              <a:t>var1; </a:t>
            </a:r>
            <a:r>
              <a:rPr spc="-1070"/>
              <a:t> </a:t>
            </a:r>
            <a:r>
              <a:t>type</a:t>
            </a:r>
            <a:r>
              <a:rPr spc="-90"/>
              <a:t> </a:t>
            </a:r>
            <a:r>
              <a:t>var2; </a:t>
            </a:r>
            <a:r>
              <a:rPr spc="-1070"/>
              <a:t> </a:t>
            </a:r>
            <a:r>
              <a:t>type</a:t>
            </a:r>
            <a:r>
              <a:rPr spc="-95"/>
              <a:t> </a:t>
            </a:r>
            <a:r>
              <a:t>var3;</a:t>
            </a:r>
          </a:p>
          <a:p>
            <a:pPr indent="927100">
              <a:defRPr b="1">
                <a:solidFill>
                  <a:srgbClr val="C00000"/>
                </a:solidFill>
                <a:latin typeface="Courier New"/>
                <a:ea typeface="Courier New"/>
                <a:cs typeface="Courier New"/>
                <a:sym typeface="Courier New"/>
              </a:defRPr>
            </a:pPr>
            <a:r>
              <a:t>.</a:t>
            </a:r>
          </a:p>
          <a:p>
            <a:pPr indent="927100">
              <a:defRPr b="1">
                <a:solidFill>
                  <a:srgbClr val="C00000"/>
                </a:solidFill>
                <a:latin typeface="Courier New"/>
                <a:ea typeface="Courier New"/>
                <a:cs typeface="Courier New"/>
                <a:sym typeface="Courier New"/>
              </a:defRPr>
            </a:pPr>
            <a:r>
              <a:t>.</a:t>
            </a:r>
          </a:p>
          <a:p>
            <a:pPr indent="701040">
              <a:defRPr b="1" spc="5">
                <a:solidFill>
                  <a:srgbClr val="C00000"/>
                </a:solidFill>
                <a:latin typeface="Courier New"/>
                <a:ea typeface="Courier New"/>
                <a:cs typeface="Courier New"/>
                <a:sym typeface="Courier New"/>
              </a:defRPr>
            </a:pPr>
            <a:r>
              <a:t>varN;</a:t>
            </a:r>
          </a:p>
        </p:txBody>
      </p:sp>
      <p:sp>
        <p:nvSpPr>
          <p:cNvPr id="82" name="object 7"/>
          <p:cNvSpPr txBox="1"/>
          <p:nvPr/>
        </p:nvSpPr>
        <p:spPr>
          <a:xfrm>
            <a:off x="993444" y="4004817"/>
            <a:ext cx="302896"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b="1" spc="5">
                <a:solidFill>
                  <a:srgbClr val="C00000"/>
                </a:solidFill>
                <a:latin typeface="Courier New"/>
                <a:ea typeface="Courier New"/>
                <a:cs typeface="Courier New"/>
                <a:sym typeface="Courier New"/>
              </a:defRPr>
            </a:lvl1pPr>
          </a:lstStyle>
          <a:p>
            <a:r>
              <a:t>};</a:t>
            </a:r>
          </a:p>
        </p:txBody>
      </p:sp>
      <p:sp>
        <p:nvSpPr>
          <p:cNvPr id="83" name="object 11"/>
          <p:cNvSpPr txBox="1"/>
          <p:nvPr/>
        </p:nvSpPr>
        <p:spPr>
          <a:xfrm>
            <a:off x="644701" y="4546853"/>
            <a:ext cx="5105401" cy="18796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91439">
              <a:spcBef>
                <a:spcPts val="200"/>
              </a:spcBef>
              <a:defRPr b="1" spc="-5">
                <a:solidFill>
                  <a:srgbClr val="C00000"/>
                </a:solidFill>
              </a:defRPr>
            </a:pPr>
            <a:r>
              <a:t>struct</a:t>
            </a:r>
            <a:r>
              <a:rPr spc="-30"/>
              <a:t> </a:t>
            </a:r>
            <a:r>
              <a:rPr b="0">
                <a:solidFill>
                  <a:srgbClr val="000000"/>
                </a:solidFill>
              </a:rPr>
              <a:t>is </a:t>
            </a:r>
            <a:r>
              <a:rPr b="0" spc="0">
                <a:solidFill>
                  <a:srgbClr val="000000"/>
                </a:solidFill>
              </a:rPr>
              <a:t>a</a:t>
            </a:r>
            <a:r>
              <a:rPr b="0" spc="-10">
                <a:solidFill>
                  <a:srgbClr val="000000"/>
                </a:solidFill>
              </a:rPr>
              <a:t> </a:t>
            </a:r>
            <a:r>
              <a:rPr b="0" spc="-20">
                <a:solidFill>
                  <a:srgbClr val="000000"/>
                </a:solidFill>
              </a:rPr>
              <a:t>keyword</a:t>
            </a:r>
            <a:r>
              <a:rPr b="0" spc="-10">
                <a:solidFill>
                  <a:srgbClr val="000000"/>
                </a:solidFill>
              </a:rPr>
              <a:t> to </a:t>
            </a:r>
            <a:r>
              <a:rPr b="0">
                <a:solidFill>
                  <a:srgbClr val="000000"/>
                </a:solidFill>
              </a:rPr>
              <a:t>define</a:t>
            </a:r>
            <a:r>
              <a:rPr b="0" spc="10">
                <a:solidFill>
                  <a:srgbClr val="000000"/>
                </a:solidFill>
              </a:rPr>
              <a:t> </a:t>
            </a:r>
            <a:r>
              <a:rPr b="0" spc="0">
                <a:solidFill>
                  <a:srgbClr val="000000"/>
                </a:solidFill>
              </a:rPr>
              <a:t>a</a:t>
            </a:r>
            <a:r>
              <a:rPr b="0" spc="-10">
                <a:solidFill>
                  <a:srgbClr val="000000"/>
                </a:solidFill>
              </a:rPr>
              <a:t> structure.</a:t>
            </a:r>
          </a:p>
          <a:p>
            <a:pPr marR="207009" indent="91439">
              <a:defRPr b="1">
                <a:solidFill>
                  <a:srgbClr val="C00000"/>
                </a:solidFill>
              </a:defRPr>
            </a:pPr>
            <a:r>
              <a:t>sname</a:t>
            </a:r>
            <a:r>
              <a:rPr spc="380"/>
              <a:t> </a:t>
            </a:r>
            <a:r>
              <a:rPr b="0" spc="-5">
                <a:solidFill>
                  <a:srgbClr val="000000"/>
                </a:solidFill>
              </a:rPr>
              <a:t>is</a:t>
            </a:r>
            <a:r>
              <a:rPr b="0" spc="5">
                <a:solidFill>
                  <a:srgbClr val="000000"/>
                </a:solidFill>
              </a:rPr>
              <a:t> </a:t>
            </a:r>
            <a:r>
              <a:rPr b="0">
                <a:solidFill>
                  <a:srgbClr val="000000"/>
                </a:solidFill>
              </a:rPr>
              <a:t>the</a:t>
            </a:r>
            <a:r>
              <a:rPr b="0" spc="10">
                <a:solidFill>
                  <a:srgbClr val="000000"/>
                </a:solidFill>
              </a:rPr>
              <a:t> </a:t>
            </a:r>
            <a:r>
              <a:rPr b="0" spc="-5">
                <a:solidFill>
                  <a:srgbClr val="000000"/>
                </a:solidFill>
              </a:rPr>
              <a:t>name</a:t>
            </a:r>
            <a:r>
              <a:rPr b="0" spc="5">
                <a:solidFill>
                  <a:srgbClr val="000000"/>
                </a:solidFill>
              </a:rPr>
              <a:t> </a:t>
            </a:r>
            <a:r>
              <a:rPr b="0" spc="-5">
                <a:solidFill>
                  <a:srgbClr val="000000"/>
                </a:solidFill>
              </a:rPr>
              <a:t>given</a:t>
            </a:r>
            <a:r>
              <a:rPr b="0" spc="10">
                <a:solidFill>
                  <a:srgbClr val="000000"/>
                </a:solidFill>
              </a:rPr>
              <a:t> </a:t>
            </a:r>
            <a:r>
              <a:rPr b="0" spc="-10">
                <a:solidFill>
                  <a:srgbClr val="000000"/>
                </a:solidFill>
              </a:rPr>
              <a:t>to</a:t>
            </a:r>
            <a:r>
              <a:rPr b="0" spc="-5">
                <a:solidFill>
                  <a:srgbClr val="000000"/>
                </a:solidFill>
              </a:rPr>
              <a:t> </a:t>
            </a:r>
            <a:r>
              <a:rPr b="0">
                <a:solidFill>
                  <a:srgbClr val="000000"/>
                </a:solidFill>
              </a:rPr>
              <a:t>the</a:t>
            </a:r>
            <a:r>
              <a:rPr b="0" spc="30">
                <a:solidFill>
                  <a:srgbClr val="000000"/>
                </a:solidFill>
              </a:rPr>
              <a:t> </a:t>
            </a:r>
            <a:r>
              <a:rPr b="0" spc="-15">
                <a:solidFill>
                  <a:srgbClr val="000000"/>
                </a:solidFill>
              </a:rPr>
              <a:t>structure/structure </a:t>
            </a:r>
            <a:r>
              <a:rPr b="0" spc="-395">
                <a:solidFill>
                  <a:srgbClr val="000000"/>
                </a:solidFill>
              </a:rPr>
              <a:t> </a:t>
            </a:r>
            <a:r>
              <a:rPr b="0" spc="-10">
                <a:solidFill>
                  <a:srgbClr val="000000"/>
                </a:solidFill>
              </a:rPr>
              <a:t>tag.</a:t>
            </a:r>
          </a:p>
          <a:p>
            <a:pPr indent="91439">
              <a:defRPr b="1">
                <a:solidFill>
                  <a:srgbClr val="C00000"/>
                </a:solidFill>
              </a:defRPr>
            </a:pPr>
            <a:r>
              <a:t>type</a:t>
            </a:r>
            <a:r>
              <a:rPr spc="380"/>
              <a:t> </a:t>
            </a:r>
            <a:r>
              <a:rPr b="0" spc="-5">
                <a:solidFill>
                  <a:srgbClr val="000000"/>
                </a:solidFill>
              </a:rPr>
              <a:t>is</a:t>
            </a:r>
            <a:r>
              <a:rPr b="0" spc="-10">
                <a:solidFill>
                  <a:srgbClr val="000000"/>
                </a:solidFill>
              </a:rPr>
              <a:t> </a:t>
            </a:r>
            <a:r>
              <a:rPr b="0">
                <a:solidFill>
                  <a:srgbClr val="000000"/>
                </a:solidFill>
              </a:rPr>
              <a:t>a</a:t>
            </a:r>
            <a:r>
              <a:rPr b="0" spc="-10">
                <a:solidFill>
                  <a:srgbClr val="000000"/>
                </a:solidFill>
              </a:rPr>
              <a:t> </a:t>
            </a:r>
            <a:r>
              <a:rPr b="0" spc="-5">
                <a:solidFill>
                  <a:srgbClr val="000000"/>
                </a:solidFill>
              </a:rPr>
              <a:t>built-in</a:t>
            </a:r>
            <a:r>
              <a:rPr b="0" spc="15">
                <a:solidFill>
                  <a:srgbClr val="000000"/>
                </a:solidFill>
              </a:rPr>
              <a:t> </a:t>
            </a:r>
            <a:r>
              <a:rPr b="0" spc="-15">
                <a:solidFill>
                  <a:srgbClr val="000000"/>
                </a:solidFill>
              </a:rPr>
              <a:t>data </a:t>
            </a:r>
            <a:r>
              <a:rPr b="0">
                <a:solidFill>
                  <a:srgbClr val="000000"/>
                </a:solidFill>
              </a:rPr>
              <a:t>type.</a:t>
            </a:r>
          </a:p>
          <a:p>
            <a:pPr marR="393065" indent="91439">
              <a:defRPr b="1" spc="-10">
                <a:solidFill>
                  <a:srgbClr val="C00000"/>
                </a:solidFill>
              </a:defRPr>
            </a:pPr>
            <a:r>
              <a:t>var1,var2,var3,…..,varN</a:t>
            </a:r>
            <a:r>
              <a:rPr spc="-40"/>
              <a:t> </a:t>
            </a:r>
            <a:r>
              <a:rPr b="0">
                <a:solidFill>
                  <a:srgbClr val="000000"/>
                </a:solidFill>
              </a:rPr>
              <a:t>are</a:t>
            </a:r>
            <a:r>
              <a:rPr b="0" spc="10">
                <a:solidFill>
                  <a:srgbClr val="000000"/>
                </a:solidFill>
              </a:rPr>
              <a:t> </a:t>
            </a:r>
            <a:r>
              <a:rPr b="0" spc="-5">
                <a:solidFill>
                  <a:srgbClr val="000000"/>
                </a:solidFill>
              </a:rPr>
              <a:t>elements</a:t>
            </a:r>
            <a:r>
              <a:rPr b="0" spc="15">
                <a:solidFill>
                  <a:srgbClr val="000000"/>
                </a:solidFill>
              </a:rPr>
              <a:t> </a:t>
            </a:r>
            <a:r>
              <a:rPr b="0" spc="-5">
                <a:solidFill>
                  <a:srgbClr val="000000"/>
                </a:solidFill>
              </a:rPr>
              <a:t>of</a:t>
            </a:r>
            <a:r>
              <a:rPr b="0" spc="10">
                <a:solidFill>
                  <a:srgbClr val="000000"/>
                </a:solidFill>
              </a:rPr>
              <a:t> </a:t>
            </a:r>
            <a:r>
              <a:rPr b="0">
                <a:solidFill>
                  <a:srgbClr val="000000"/>
                </a:solidFill>
              </a:rPr>
              <a:t>structure </a:t>
            </a:r>
            <a:r>
              <a:rPr b="0" spc="-390">
                <a:solidFill>
                  <a:srgbClr val="000000"/>
                </a:solidFill>
              </a:rPr>
              <a:t> </a:t>
            </a:r>
            <a:r>
              <a:rPr b="0" spc="-5">
                <a:solidFill>
                  <a:srgbClr val="000000"/>
                </a:solidFill>
              </a:rPr>
              <a:t>being defined.</a:t>
            </a:r>
          </a:p>
          <a:p>
            <a:pPr indent="91439">
              <a:defRPr b="1">
                <a:solidFill>
                  <a:srgbClr val="C00000"/>
                </a:solidFill>
              </a:defRPr>
            </a:pPr>
            <a:r>
              <a:t>;</a:t>
            </a:r>
            <a:r>
              <a:rPr spc="-20"/>
              <a:t> </a:t>
            </a:r>
            <a:r>
              <a:rPr b="0" spc="-5">
                <a:solidFill>
                  <a:srgbClr val="000000"/>
                </a:solidFill>
              </a:rPr>
              <a:t>semicolon </a:t>
            </a:r>
            <a:r>
              <a:rPr b="0" spc="-10">
                <a:solidFill>
                  <a:srgbClr val="000000"/>
                </a:solidFill>
              </a:rPr>
              <a:t>at</a:t>
            </a:r>
            <a:r>
              <a:rPr b="0" spc="-15">
                <a:solidFill>
                  <a:srgbClr val="000000"/>
                </a:solidFill>
              </a:rPr>
              <a:t> </a:t>
            </a:r>
            <a:r>
              <a:rPr b="0">
                <a:solidFill>
                  <a:srgbClr val="000000"/>
                </a:solidFill>
              </a:rPr>
              <a:t>the</a:t>
            </a:r>
            <a:r>
              <a:rPr b="0" spc="-5">
                <a:solidFill>
                  <a:srgbClr val="000000"/>
                </a:solidFill>
              </a:rPr>
              <a:t> end.</a:t>
            </a:r>
          </a:p>
        </p:txBody>
      </p:sp>
    </p:spTree>
  </p:cSld>
  <p:clrMapOvr>
    <a:masterClrMapping/>
  </p:clrMapOvr>
  <p:transition spd="med"/>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86" name="object 2"/>
          <p:cNvSpPr txBox="1">
            <a:spLocks noGrp="1"/>
          </p:cNvSpPr>
          <p:nvPr>
            <p:ph type="title"/>
          </p:nvPr>
        </p:nvSpPr>
        <p:spPr>
          <a:xfrm>
            <a:off x="2205608" y="461594"/>
            <a:ext cx="4731385" cy="697231"/>
          </a:xfrm>
          <a:prstGeom prst="rect">
            <a:avLst/>
          </a:prstGeom>
        </p:spPr>
        <p:txBody>
          <a:bodyPr>
            <a:normAutofit fontScale="90000"/>
          </a:bodyPr>
          <a:lstStyle/>
          <a:p>
            <a:pPr indent="12064" defTabSz="868680">
              <a:defRPr sz="4180" spc="-95">
                <a:latin typeface="Calibri"/>
                <a:ea typeface="Calibri"/>
                <a:cs typeface="Calibri"/>
                <a:sym typeface="Calibri"/>
              </a:defRPr>
            </a:pPr>
            <a:r>
              <a:t>Structure</a:t>
            </a:r>
            <a:r>
              <a:rPr spc="-190"/>
              <a:t> </a:t>
            </a:r>
            <a:r>
              <a:t>Definitions</a:t>
            </a:r>
          </a:p>
        </p:txBody>
      </p:sp>
      <p:sp>
        <p:nvSpPr>
          <p:cNvPr id="87" name="object 3"/>
          <p:cNvSpPr txBox="1"/>
          <p:nvPr/>
        </p:nvSpPr>
        <p:spPr>
          <a:xfrm>
            <a:off x="535939" y="1464004"/>
            <a:ext cx="7703186" cy="4471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600" indent="-342900">
              <a:spcBef>
                <a:spcPts val="900"/>
              </a:spcBef>
              <a:buSzPct val="100000"/>
              <a:buFont typeface="Arial"/>
              <a:buChar char="•"/>
              <a:tabLst>
                <a:tab pos="342900" algn="l"/>
                <a:tab pos="355600" algn="l"/>
              </a:tabLst>
              <a:defRPr sz="2700" spc="-10">
                <a:solidFill>
                  <a:srgbClr val="0E6EC5"/>
                </a:solidFill>
              </a:defRPr>
            </a:pPr>
            <a:r>
              <a:t>Example:</a:t>
            </a:r>
          </a:p>
          <a:p>
            <a:pPr marL="228600" marR="4596129" indent="1384300">
              <a:lnSpc>
                <a:spcPct val="111200"/>
              </a:lnSpc>
              <a:spcBef>
                <a:spcPts val="200"/>
              </a:spcBef>
              <a:defRPr sz="1500" spc="-5">
                <a:solidFill>
                  <a:srgbClr val="0E6EC5"/>
                </a:solidFill>
                <a:latin typeface="Lucida Console"/>
                <a:ea typeface="Lucida Console"/>
                <a:cs typeface="Lucida Console"/>
                <a:sym typeface="Lucida Console"/>
              </a:defRPr>
            </a:pPr>
            <a:r>
              <a:t>struct car{ </a:t>
            </a:r>
            <a:r>
              <a:rPr spc="0"/>
              <a:t> </a:t>
            </a:r>
            <a:r>
              <a:t>char</a:t>
            </a:r>
            <a:r>
              <a:rPr spc="-104"/>
              <a:t> </a:t>
            </a:r>
            <a:r>
              <a:t>*name; </a:t>
            </a:r>
            <a:r>
              <a:rPr spc="-889"/>
              <a:t> </a:t>
            </a:r>
            <a:r>
              <a:t>int seats; </a:t>
            </a:r>
            <a:r>
              <a:rPr spc="-889"/>
              <a:t> </a:t>
            </a:r>
            <a:r>
              <a:t>float</a:t>
            </a:r>
            <a:r>
              <a:rPr spc="-110"/>
              <a:t> </a:t>
            </a:r>
            <a:r>
              <a:t>price</a:t>
            </a:r>
          </a:p>
          <a:p>
            <a:pPr indent="1725295">
              <a:lnSpc>
                <a:spcPts val="1600"/>
              </a:lnSpc>
              <a:defRPr sz="1500" spc="-5">
                <a:solidFill>
                  <a:srgbClr val="0E6EC5"/>
                </a:solidFill>
                <a:latin typeface="Lucida Console"/>
                <a:ea typeface="Lucida Console"/>
                <a:cs typeface="Lucida Console"/>
                <a:sym typeface="Lucida Console"/>
              </a:defRPr>
            </a:pPr>
            <a:r>
              <a:t>};</a:t>
            </a:r>
          </a:p>
          <a:p>
            <a:pPr marL="756284" lvl="1" indent="-287020">
              <a:spcBef>
                <a:spcPts val="200"/>
              </a:spcBef>
              <a:buSzPct val="100000"/>
              <a:buFont typeface="Arial"/>
              <a:buChar char="–"/>
              <a:tabLst>
                <a:tab pos="749300" algn="l"/>
                <a:tab pos="749300" algn="l"/>
              </a:tabLst>
              <a:defRPr sz="2000">
                <a:solidFill>
                  <a:srgbClr val="0E6EC5"/>
                </a:solidFill>
                <a:latin typeface="Lucida Console"/>
                <a:ea typeface="Lucida Console"/>
                <a:cs typeface="Lucida Console"/>
                <a:sym typeface="Lucida Console"/>
              </a:defRPr>
            </a:pPr>
            <a:r>
              <a:t>struct </a:t>
            </a:r>
            <a:r>
              <a:rPr spc="-814"/>
              <a:t>   </a:t>
            </a:r>
            <a:r>
              <a:rPr b="1" spc="-19">
                <a:latin typeface="Calibri"/>
                <a:ea typeface="Calibri"/>
                <a:cs typeface="Calibri"/>
                <a:sym typeface="Calibri"/>
              </a:rPr>
              <a:t>keyword</a:t>
            </a:r>
            <a:r>
              <a:rPr b="1" spc="19">
                <a:latin typeface="Calibri"/>
                <a:ea typeface="Calibri"/>
                <a:cs typeface="Calibri"/>
                <a:sym typeface="Calibri"/>
              </a:rPr>
              <a:t> </a:t>
            </a:r>
            <a:r>
              <a:rPr spc="-9">
                <a:latin typeface="Calibri"/>
                <a:ea typeface="Calibri"/>
                <a:cs typeface="Calibri"/>
                <a:sym typeface="Calibri"/>
              </a:rPr>
              <a:t>introduces</a:t>
            </a:r>
            <a:r>
              <a:rPr>
                <a:latin typeface="Calibri"/>
                <a:ea typeface="Calibri"/>
                <a:cs typeface="Calibri"/>
                <a:sym typeface="Calibri"/>
              </a:rPr>
              <a:t> the </a:t>
            </a:r>
            <a:r>
              <a:rPr spc="-4">
                <a:latin typeface="Calibri"/>
                <a:ea typeface="Calibri"/>
                <a:cs typeface="Calibri"/>
                <a:sym typeface="Calibri"/>
              </a:rPr>
              <a:t>definition</a:t>
            </a:r>
            <a:r>
              <a:rPr>
                <a:latin typeface="Calibri"/>
                <a:ea typeface="Calibri"/>
                <a:cs typeface="Calibri"/>
                <a:sym typeface="Calibri"/>
              </a:rPr>
              <a:t> </a:t>
            </a:r>
            <a:r>
              <a:rPr spc="-19">
                <a:latin typeface="Calibri"/>
                <a:ea typeface="Calibri"/>
                <a:cs typeface="Calibri"/>
                <a:sym typeface="Calibri"/>
              </a:rPr>
              <a:t>for</a:t>
            </a:r>
            <a:r>
              <a:rPr spc="-15">
                <a:latin typeface="Calibri"/>
                <a:ea typeface="Calibri"/>
                <a:cs typeface="Calibri"/>
                <a:sym typeface="Calibri"/>
              </a:rPr>
              <a:t> </a:t>
            </a:r>
            <a:r>
              <a:rPr spc="-4">
                <a:latin typeface="Calibri"/>
                <a:ea typeface="Calibri"/>
                <a:cs typeface="Calibri"/>
                <a:sym typeface="Calibri"/>
              </a:rPr>
              <a:t>structure</a:t>
            </a:r>
            <a:r>
              <a:rPr spc="15">
                <a:latin typeface="Calibri"/>
                <a:ea typeface="Calibri"/>
                <a:cs typeface="Calibri"/>
                <a:sym typeface="Calibri"/>
              </a:rPr>
              <a:t> </a:t>
            </a:r>
            <a:r>
              <a:t>car</a:t>
            </a:r>
          </a:p>
          <a:p>
            <a:pPr marL="756284" marR="5080" lvl="1" indent="-287020">
              <a:lnSpc>
                <a:spcPts val="2100"/>
              </a:lnSpc>
              <a:spcBef>
                <a:spcPts val="500"/>
              </a:spcBef>
              <a:buSzPct val="100000"/>
              <a:buFont typeface="Arial"/>
              <a:buChar char="–"/>
              <a:tabLst>
                <a:tab pos="749300" algn="l"/>
                <a:tab pos="749300" algn="l"/>
              </a:tabLst>
              <a:defRPr sz="2000">
                <a:solidFill>
                  <a:srgbClr val="0E6EC5"/>
                </a:solidFill>
                <a:latin typeface="Lucida Console"/>
                <a:ea typeface="Lucida Console"/>
                <a:cs typeface="Lucida Console"/>
                <a:sym typeface="Lucida Console"/>
              </a:defRPr>
            </a:pPr>
            <a:r>
              <a:t>car</a:t>
            </a:r>
            <a:r>
              <a:rPr spc="-805"/>
              <a:t> </a:t>
            </a:r>
            <a:r>
              <a:rPr>
                <a:latin typeface="Calibri"/>
                <a:ea typeface="Calibri"/>
                <a:cs typeface="Calibri"/>
                <a:sym typeface="Calibri"/>
              </a:rPr>
              <a:t>is</a:t>
            </a:r>
            <a:r>
              <a:rPr spc="4">
                <a:latin typeface="Calibri"/>
                <a:ea typeface="Calibri"/>
                <a:cs typeface="Calibri"/>
                <a:sym typeface="Calibri"/>
              </a:rPr>
              <a:t> </a:t>
            </a:r>
            <a:r>
              <a:rPr>
                <a:latin typeface="Calibri"/>
                <a:ea typeface="Calibri"/>
                <a:cs typeface="Calibri"/>
                <a:sym typeface="Calibri"/>
              </a:rPr>
              <a:t>the</a:t>
            </a:r>
            <a:r>
              <a:rPr spc="4">
                <a:latin typeface="Calibri"/>
                <a:ea typeface="Calibri"/>
                <a:cs typeface="Calibri"/>
                <a:sym typeface="Calibri"/>
              </a:rPr>
              <a:t> </a:t>
            </a:r>
            <a:r>
              <a:rPr spc="-4">
                <a:latin typeface="Calibri"/>
                <a:ea typeface="Calibri"/>
                <a:cs typeface="Calibri"/>
                <a:sym typeface="Calibri"/>
              </a:rPr>
              <a:t>structure</a:t>
            </a:r>
            <a:r>
              <a:rPr spc="4">
                <a:latin typeface="Calibri"/>
                <a:ea typeface="Calibri"/>
                <a:cs typeface="Calibri"/>
                <a:sym typeface="Calibri"/>
              </a:rPr>
              <a:t> </a:t>
            </a:r>
            <a:r>
              <a:rPr spc="-4">
                <a:latin typeface="Calibri"/>
                <a:ea typeface="Calibri"/>
                <a:cs typeface="Calibri"/>
                <a:sym typeface="Calibri"/>
              </a:rPr>
              <a:t>name or</a:t>
            </a:r>
            <a:r>
              <a:rPr spc="-9">
                <a:latin typeface="Calibri"/>
                <a:ea typeface="Calibri"/>
                <a:cs typeface="Calibri"/>
                <a:sym typeface="Calibri"/>
              </a:rPr>
              <a:t> tag</a:t>
            </a:r>
            <a:r>
              <a:rPr spc="4">
                <a:latin typeface="Calibri"/>
                <a:ea typeface="Calibri"/>
                <a:cs typeface="Calibri"/>
                <a:sym typeface="Calibri"/>
              </a:rPr>
              <a:t> </a:t>
            </a:r>
            <a:r>
              <a:rPr>
                <a:latin typeface="Calibri"/>
                <a:ea typeface="Calibri"/>
                <a:cs typeface="Calibri"/>
                <a:sym typeface="Calibri"/>
              </a:rPr>
              <a:t>and</a:t>
            </a:r>
            <a:r>
              <a:rPr spc="-4">
                <a:latin typeface="Calibri"/>
                <a:ea typeface="Calibri"/>
                <a:cs typeface="Calibri"/>
                <a:sym typeface="Calibri"/>
              </a:rPr>
              <a:t> </a:t>
            </a:r>
            <a:r>
              <a:rPr>
                <a:latin typeface="Calibri"/>
                <a:ea typeface="Calibri"/>
                <a:cs typeface="Calibri"/>
                <a:sym typeface="Calibri"/>
              </a:rPr>
              <a:t>is</a:t>
            </a:r>
            <a:r>
              <a:rPr spc="9">
                <a:latin typeface="Calibri"/>
                <a:ea typeface="Calibri"/>
                <a:cs typeface="Calibri"/>
                <a:sym typeface="Calibri"/>
              </a:rPr>
              <a:t> </a:t>
            </a:r>
            <a:r>
              <a:rPr spc="-4">
                <a:latin typeface="Calibri"/>
                <a:ea typeface="Calibri"/>
                <a:cs typeface="Calibri"/>
                <a:sym typeface="Calibri"/>
              </a:rPr>
              <a:t>used</a:t>
            </a:r>
            <a:r>
              <a:rPr spc="-9">
                <a:latin typeface="Calibri"/>
                <a:ea typeface="Calibri"/>
                <a:cs typeface="Calibri"/>
                <a:sym typeface="Calibri"/>
              </a:rPr>
              <a:t> </a:t>
            </a:r>
            <a:r>
              <a:rPr spc="-15">
                <a:latin typeface="Calibri"/>
                <a:ea typeface="Calibri"/>
                <a:cs typeface="Calibri"/>
                <a:sym typeface="Calibri"/>
              </a:rPr>
              <a:t>to</a:t>
            </a:r>
            <a:r>
              <a:rPr spc="-4">
                <a:latin typeface="Calibri"/>
                <a:ea typeface="Calibri"/>
                <a:cs typeface="Calibri"/>
                <a:sym typeface="Calibri"/>
              </a:rPr>
              <a:t> declare</a:t>
            </a:r>
            <a:r>
              <a:rPr spc="4">
                <a:latin typeface="Calibri"/>
                <a:ea typeface="Calibri"/>
                <a:cs typeface="Calibri"/>
                <a:sym typeface="Calibri"/>
              </a:rPr>
              <a:t> </a:t>
            </a:r>
            <a:r>
              <a:rPr spc="-4">
                <a:latin typeface="Calibri"/>
                <a:ea typeface="Calibri"/>
                <a:cs typeface="Calibri"/>
                <a:sym typeface="Calibri"/>
              </a:rPr>
              <a:t>variables</a:t>
            </a:r>
            <a:r>
              <a:rPr spc="19">
                <a:latin typeface="Calibri"/>
                <a:ea typeface="Calibri"/>
                <a:cs typeface="Calibri"/>
                <a:sym typeface="Calibri"/>
              </a:rPr>
              <a:t> </a:t>
            </a:r>
            <a:r>
              <a:rPr spc="-4">
                <a:latin typeface="Calibri"/>
                <a:ea typeface="Calibri"/>
                <a:cs typeface="Calibri"/>
                <a:sym typeface="Calibri"/>
              </a:rPr>
              <a:t>of </a:t>
            </a:r>
            <a:r>
              <a:rPr spc="-434">
                <a:latin typeface="Calibri"/>
                <a:ea typeface="Calibri"/>
                <a:cs typeface="Calibri"/>
                <a:sym typeface="Calibri"/>
              </a:rPr>
              <a:t> </a:t>
            </a:r>
            <a:r>
              <a:rPr>
                <a:latin typeface="Calibri"/>
                <a:ea typeface="Calibri"/>
                <a:cs typeface="Calibri"/>
                <a:sym typeface="Calibri"/>
              </a:rPr>
              <a:t>the</a:t>
            </a:r>
            <a:r>
              <a:rPr spc="-15">
                <a:latin typeface="Calibri"/>
                <a:ea typeface="Calibri"/>
                <a:cs typeface="Calibri"/>
                <a:sym typeface="Calibri"/>
              </a:rPr>
              <a:t> </a:t>
            </a:r>
            <a:r>
              <a:rPr spc="-4">
                <a:latin typeface="Calibri"/>
                <a:ea typeface="Calibri"/>
                <a:cs typeface="Calibri"/>
                <a:sym typeface="Calibri"/>
              </a:rPr>
              <a:t>structure</a:t>
            </a:r>
            <a:r>
              <a:rPr>
                <a:latin typeface="Calibri"/>
                <a:ea typeface="Calibri"/>
                <a:cs typeface="Calibri"/>
                <a:sym typeface="Calibri"/>
              </a:rPr>
              <a:t> type</a:t>
            </a:r>
          </a:p>
          <a:p>
            <a:pPr marL="756284" lvl="1" indent="-287020">
              <a:spcBef>
                <a:spcPts val="200"/>
              </a:spcBef>
              <a:buSzPct val="100000"/>
              <a:buFont typeface="Arial"/>
              <a:buChar char="–"/>
              <a:tabLst>
                <a:tab pos="749300" algn="l"/>
                <a:tab pos="749300" algn="l"/>
              </a:tabLst>
              <a:defRPr sz="2000">
                <a:solidFill>
                  <a:srgbClr val="0E6EC5"/>
                </a:solidFill>
                <a:latin typeface="Lucida Console"/>
                <a:ea typeface="Lucida Console"/>
                <a:cs typeface="Lucida Console"/>
                <a:sym typeface="Lucida Console"/>
              </a:defRPr>
            </a:pPr>
            <a:r>
              <a:t>car</a:t>
            </a:r>
            <a:r>
              <a:rPr spc="-805"/>
              <a:t> </a:t>
            </a:r>
            <a:r>
              <a:rPr spc="-9">
                <a:latin typeface="Calibri"/>
                <a:ea typeface="Calibri"/>
                <a:cs typeface="Calibri"/>
                <a:sym typeface="Calibri"/>
              </a:rPr>
              <a:t>contains</a:t>
            </a:r>
            <a:r>
              <a:rPr spc="4">
                <a:latin typeface="Calibri"/>
                <a:ea typeface="Calibri"/>
                <a:cs typeface="Calibri"/>
                <a:sym typeface="Calibri"/>
              </a:rPr>
              <a:t> </a:t>
            </a:r>
            <a:r>
              <a:rPr spc="-4">
                <a:latin typeface="Calibri"/>
                <a:ea typeface="Calibri"/>
                <a:cs typeface="Calibri"/>
                <a:sym typeface="Calibri"/>
              </a:rPr>
              <a:t>three</a:t>
            </a:r>
            <a:r>
              <a:rPr spc="4">
                <a:latin typeface="Calibri"/>
                <a:ea typeface="Calibri"/>
                <a:cs typeface="Calibri"/>
                <a:sym typeface="Calibri"/>
              </a:rPr>
              <a:t> </a:t>
            </a:r>
            <a:r>
              <a:rPr spc="-9">
                <a:latin typeface="Calibri"/>
                <a:ea typeface="Calibri"/>
                <a:cs typeface="Calibri"/>
                <a:sym typeface="Calibri"/>
              </a:rPr>
              <a:t>members</a:t>
            </a:r>
            <a:r>
              <a:rPr spc="19">
                <a:latin typeface="Calibri"/>
                <a:ea typeface="Calibri"/>
                <a:cs typeface="Calibri"/>
                <a:sym typeface="Calibri"/>
              </a:rPr>
              <a:t> </a:t>
            </a:r>
            <a:r>
              <a:rPr spc="-4">
                <a:latin typeface="Calibri"/>
                <a:ea typeface="Calibri"/>
                <a:cs typeface="Calibri"/>
                <a:sym typeface="Calibri"/>
              </a:rPr>
              <a:t>of </a:t>
            </a:r>
            <a:r>
              <a:rPr>
                <a:latin typeface="Calibri"/>
                <a:ea typeface="Calibri"/>
                <a:cs typeface="Calibri"/>
                <a:sym typeface="Calibri"/>
              </a:rPr>
              <a:t>type</a:t>
            </a:r>
            <a:r>
              <a:rPr spc="-9">
                <a:latin typeface="Calibri"/>
                <a:ea typeface="Calibri"/>
                <a:cs typeface="Calibri"/>
                <a:sym typeface="Calibri"/>
              </a:rPr>
              <a:t> </a:t>
            </a:r>
            <a:r>
              <a:t>char,</a:t>
            </a:r>
            <a:r>
              <a:rPr spc="-50"/>
              <a:t> </a:t>
            </a:r>
            <a:r>
              <a:t>float,</a:t>
            </a:r>
            <a:r>
              <a:rPr spc="-55"/>
              <a:t> </a:t>
            </a:r>
            <a:r>
              <a:t>int</a:t>
            </a:r>
          </a:p>
          <a:p>
            <a:pPr marL="1155700" lvl="2" indent="-229235">
              <a:spcBef>
                <a:spcPts val="200"/>
              </a:spcBef>
              <a:buSzPct val="100000"/>
              <a:buFont typeface="Arial"/>
              <a:buChar char="•"/>
              <a:tabLst>
                <a:tab pos="1155700" algn="l"/>
                <a:tab pos="1155700" algn="l"/>
              </a:tabLst>
              <a:defRPr sz="2000" spc="-4">
                <a:solidFill>
                  <a:srgbClr val="0E6EC5"/>
                </a:solidFill>
              </a:defRPr>
            </a:pPr>
            <a:r>
              <a:t>These</a:t>
            </a:r>
            <a:r>
              <a:rPr spc="-15"/>
              <a:t> </a:t>
            </a:r>
            <a:r>
              <a:rPr spc="-9"/>
              <a:t>members</a:t>
            </a:r>
            <a:r>
              <a:rPr spc="9"/>
              <a:t> </a:t>
            </a:r>
            <a:r>
              <a:rPr spc="-9"/>
              <a:t>are</a:t>
            </a:r>
            <a:r>
              <a:rPr spc="15"/>
              <a:t> </a:t>
            </a:r>
            <a:r>
              <a:rPr spc="0">
                <a:latin typeface="Lucida Console"/>
                <a:ea typeface="Lucida Console"/>
                <a:cs typeface="Lucida Console"/>
                <a:sym typeface="Lucida Console"/>
              </a:rPr>
              <a:t>name,</a:t>
            </a:r>
            <a:r>
              <a:rPr spc="-60">
                <a:latin typeface="Lucida Console"/>
                <a:ea typeface="Lucida Console"/>
                <a:cs typeface="Lucida Console"/>
                <a:sym typeface="Lucida Console"/>
              </a:rPr>
              <a:t> </a:t>
            </a:r>
            <a:r>
              <a:rPr spc="0">
                <a:latin typeface="Lucida Console"/>
                <a:ea typeface="Lucida Console"/>
                <a:cs typeface="Lucida Console"/>
                <a:sym typeface="Lucida Console"/>
              </a:rPr>
              <a:t>price</a:t>
            </a:r>
            <a:r>
              <a:rPr spc="-55">
                <a:latin typeface="Lucida Console"/>
                <a:ea typeface="Lucida Console"/>
                <a:cs typeface="Lucida Console"/>
                <a:sym typeface="Lucida Console"/>
              </a:rPr>
              <a:t> </a:t>
            </a:r>
            <a:r>
              <a:rPr spc="0"/>
              <a:t>and</a:t>
            </a:r>
            <a:r>
              <a:t> </a:t>
            </a:r>
            <a:r>
              <a:rPr spc="0">
                <a:latin typeface="Lucida Console"/>
                <a:ea typeface="Lucida Console"/>
                <a:cs typeface="Lucida Console"/>
                <a:sym typeface="Lucida Console"/>
              </a:rPr>
              <a:t>seats</a:t>
            </a:r>
            <a:r>
              <a:rPr spc="0"/>
              <a:t>.</a:t>
            </a:r>
          </a:p>
          <a:p>
            <a:pPr marL="355600" indent="-342900">
              <a:spcBef>
                <a:spcPts val="200"/>
              </a:spcBef>
              <a:buSzPct val="100000"/>
              <a:buChar char="➢"/>
              <a:tabLst>
                <a:tab pos="355600" algn="l"/>
              </a:tabLst>
              <a:defRPr sz="2700">
                <a:solidFill>
                  <a:srgbClr val="0E6EC5"/>
                </a:solidFill>
              </a:defRPr>
            </a:pPr>
            <a:r>
              <a:t>No</a:t>
            </a:r>
            <a:r>
              <a:rPr spc="-20"/>
              <a:t> </a:t>
            </a:r>
            <a:r>
              <a:rPr spc="-5"/>
              <a:t>variable</a:t>
            </a:r>
            <a:r>
              <a:rPr spc="-45"/>
              <a:t> </a:t>
            </a:r>
            <a:r>
              <a:rPr spc="-5"/>
              <a:t>has</a:t>
            </a:r>
            <a:r>
              <a:rPr spc="-25"/>
              <a:t> </a:t>
            </a:r>
            <a:r>
              <a:rPr spc="-5"/>
              <a:t>been</a:t>
            </a:r>
            <a:r>
              <a:rPr spc="-40"/>
              <a:t> </a:t>
            </a:r>
            <a:r>
              <a:rPr spc="-5"/>
              <a:t>associated</a:t>
            </a:r>
            <a:r>
              <a:rPr spc="-55"/>
              <a:t> </a:t>
            </a:r>
            <a:r>
              <a:t>with</a:t>
            </a:r>
            <a:r>
              <a:rPr spc="-10"/>
              <a:t> </a:t>
            </a:r>
            <a:r>
              <a:t>this</a:t>
            </a:r>
            <a:r>
              <a:rPr spc="-25"/>
              <a:t> </a:t>
            </a:r>
            <a:r>
              <a:rPr spc="-15"/>
              <a:t>structure</a:t>
            </a:r>
          </a:p>
          <a:p>
            <a:pPr marL="355600" indent="-342900">
              <a:spcBef>
                <a:spcPts val="300"/>
              </a:spcBef>
              <a:buSzPct val="100000"/>
              <a:buChar char="➢"/>
              <a:tabLst>
                <a:tab pos="355600" algn="l"/>
              </a:tabLst>
              <a:defRPr sz="2700">
                <a:solidFill>
                  <a:srgbClr val="0E6EC5"/>
                </a:solidFill>
              </a:defRPr>
            </a:pPr>
            <a:r>
              <a:t>No</a:t>
            </a:r>
            <a:r>
              <a:rPr spc="-20"/>
              <a:t> </a:t>
            </a:r>
            <a:r>
              <a:t>memory</a:t>
            </a:r>
            <a:r>
              <a:rPr spc="-5"/>
              <a:t> </a:t>
            </a:r>
            <a:r>
              <a:t>is </a:t>
            </a:r>
            <a:r>
              <a:rPr spc="-10"/>
              <a:t>set</a:t>
            </a:r>
            <a:r>
              <a:rPr spc="-25"/>
              <a:t> </a:t>
            </a:r>
            <a:r>
              <a:t>aside</a:t>
            </a:r>
            <a:r>
              <a:rPr spc="-25"/>
              <a:t> for</a:t>
            </a:r>
            <a:r>
              <a:rPr spc="-10"/>
              <a:t> </a:t>
            </a:r>
            <a:r>
              <a:rPr spc="-5"/>
              <a:t>this </a:t>
            </a:r>
            <a:r>
              <a:rPr spc="-15"/>
              <a:t>structure.</a:t>
            </a:r>
          </a:p>
        </p:txBody>
      </p:sp>
    </p:spTree>
  </p:cSld>
  <p:clrMapOvr>
    <a:masterClrMapping/>
  </p:clrMapOvr>
  <p:transition spd="med"/>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90" name="object 2"/>
          <p:cNvSpPr txBox="1">
            <a:spLocks noGrp="1"/>
          </p:cNvSpPr>
          <p:nvPr>
            <p:ph type="title"/>
          </p:nvPr>
        </p:nvSpPr>
        <p:spPr>
          <a:xfrm>
            <a:off x="2205608" y="461594"/>
            <a:ext cx="4731385" cy="697231"/>
          </a:xfrm>
          <a:prstGeom prst="rect">
            <a:avLst/>
          </a:prstGeom>
        </p:spPr>
        <p:txBody>
          <a:bodyPr>
            <a:normAutofit fontScale="90000"/>
          </a:bodyPr>
          <a:lstStyle/>
          <a:p>
            <a:pPr indent="12064" defTabSz="868680">
              <a:defRPr sz="4180" spc="-95">
                <a:latin typeface="Calibri"/>
                <a:ea typeface="Calibri"/>
                <a:cs typeface="Calibri"/>
                <a:sym typeface="Calibri"/>
              </a:defRPr>
            </a:pPr>
            <a:r>
              <a:t>Structure</a:t>
            </a:r>
            <a:r>
              <a:rPr spc="-190"/>
              <a:t> </a:t>
            </a:r>
            <a:r>
              <a:t>Definitions</a:t>
            </a:r>
          </a:p>
        </p:txBody>
      </p:sp>
      <p:sp>
        <p:nvSpPr>
          <p:cNvPr id="91" name="object 3"/>
          <p:cNvSpPr txBox="1"/>
          <p:nvPr/>
        </p:nvSpPr>
        <p:spPr>
          <a:xfrm>
            <a:off x="535940" y="1545080"/>
            <a:ext cx="7919719" cy="3898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600" indent="-342900">
              <a:buSzPct val="100000"/>
              <a:buFont typeface="Arial"/>
              <a:buChar char="•"/>
              <a:tabLst>
                <a:tab pos="342900" algn="l"/>
                <a:tab pos="355600" algn="l"/>
              </a:tabLst>
              <a:defRPr>
                <a:solidFill>
                  <a:srgbClr val="0E6EC5"/>
                </a:solidFill>
                <a:latin typeface="Lucida Console"/>
                <a:ea typeface="Lucida Console"/>
                <a:cs typeface="Lucida Console"/>
                <a:sym typeface="Lucida Console"/>
              </a:defRPr>
            </a:pPr>
            <a:r>
              <a:t>s</a:t>
            </a:r>
            <a:r>
              <a:rPr spc="4"/>
              <a:t>t</a:t>
            </a:r>
            <a:r>
              <a:t>ru</a:t>
            </a:r>
            <a:r>
              <a:rPr spc="-13"/>
              <a:t>c</a:t>
            </a:r>
            <a:r>
              <a:t>t </a:t>
            </a:r>
            <a:r>
              <a:rPr spc="-625"/>
              <a:t> </a:t>
            </a:r>
            <a:r>
              <a:rPr spc="-3">
                <a:latin typeface="Calibri"/>
                <a:ea typeface="Calibri"/>
                <a:cs typeface="Calibri"/>
                <a:sym typeface="Calibri"/>
              </a:rPr>
              <a:t>i</a:t>
            </a:r>
            <a:r>
              <a:rPr spc="-14">
                <a:latin typeface="Calibri"/>
                <a:ea typeface="Calibri"/>
                <a:cs typeface="Calibri"/>
                <a:sym typeface="Calibri"/>
              </a:rPr>
              <a:t>n</a:t>
            </a:r>
            <a:r>
              <a:rPr spc="-43">
                <a:latin typeface="Calibri"/>
                <a:ea typeface="Calibri"/>
                <a:cs typeface="Calibri"/>
                <a:sym typeface="Calibri"/>
              </a:rPr>
              <a:t>f</a:t>
            </a:r>
            <a:r>
              <a:rPr spc="-7">
                <a:latin typeface="Calibri"/>
                <a:ea typeface="Calibri"/>
                <a:cs typeface="Calibri"/>
                <a:sym typeface="Calibri"/>
              </a:rPr>
              <a:t>o</a:t>
            </a:r>
            <a:r>
              <a:rPr>
                <a:latin typeface="Calibri"/>
                <a:ea typeface="Calibri"/>
                <a:cs typeface="Calibri"/>
                <a:sym typeface="Calibri"/>
              </a:rPr>
              <a:t>r</a:t>
            </a:r>
            <a:r>
              <a:rPr spc="-3">
                <a:latin typeface="Calibri"/>
                <a:ea typeface="Calibri"/>
                <a:cs typeface="Calibri"/>
                <a:sym typeface="Calibri"/>
              </a:rPr>
              <a:t>m</a:t>
            </a:r>
            <a:r>
              <a:rPr spc="-21">
                <a:latin typeface="Calibri"/>
                <a:ea typeface="Calibri"/>
                <a:cs typeface="Calibri"/>
                <a:sym typeface="Calibri"/>
              </a:rPr>
              <a:t>a</a:t>
            </a:r>
            <a:r>
              <a:rPr spc="-3">
                <a:latin typeface="Calibri"/>
                <a:ea typeface="Calibri"/>
                <a:cs typeface="Calibri"/>
                <a:sym typeface="Calibri"/>
              </a:rPr>
              <a:t>ti</a:t>
            </a:r>
            <a:r>
              <a:rPr>
                <a:latin typeface="Calibri"/>
                <a:ea typeface="Calibri"/>
                <a:cs typeface="Calibri"/>
                <a:sym typeface="Calibri"/>
              </a:rPr>
              <a:t>o</a:t>
            </a:r>
            <a:r>
              <a:rPr spc="-3">
                <a:latin typeface="Calibri"/>
                <a:ea typeface="Calibri"/>
                <a:cs typeface="Calibri"/>
                <a:sym typeface="Calibri"/>
              </a:rPr>
              <a:t>n</a:t>
            </a:r>
          </a:p>
          <a:p>
            <a:pPr marL="756284" lvl="1" indent="-287020">
              <a:buSzPct val="100000"/>
              <a:buFont typeface="Arial"/>
              <a:buChar char="–"/>
              <a:tabLst>
                <a:tab pos="749300" algn="l"/>
                <a:tab pos="749300" algn="l"/>
              </a:tabLst>
              <a:defRPr spc="-4">
                <a:solidFill>
                  <a:srgbClr val="0E6EC5"/>
                </a:solidFill>
              </a:defRPr>
            </a:pPr>
            <a:r>
              <a:t>A </a:t>
            </a:r>
            <a:r>
              <a:rPr spc="-8"/>
              <a:t>structure</a:t>
            </a:r>
            <a:r>
              <a:rPr spc="0"/>
              <a:t> </a:t>
            </a:r>
            <a:r>
              <a:rPr spc="-8"/>
              <a:t>definition</a:t>
            </a:r>
            <a:r>
              <a:rPr spc="0"/>
              <a:t> </a:t>
            </a:r>
            <a:r>
              <a:rPr spc="-8"/>
              <a:t>does</a:t>
            </a:r>
            <a:r>
              <a:rPr spc="12"/>
              <a:t> </a:t>
            </a:r>
            <a:r>
              <a:rPr spc="-8"/>
              <a:t>not</a:t>
            </a:r>
            <a:r>
              <a:rPr spc="0"/>
              <a:t> </a:t>
            </a:r>
            <a:r>
              <a:t>reserve</a:t>
            </a:r>
            <a:r>
              <a:rPr spc="0"/>
              <a:t> </a:t>
            </a:r>
            <a:r>
              <a:rPr spc="-8"/>
              <a:t>space</a:t>
            </a:r>
            <a:r>
              <a:t> in</a:t>
            </a:r>
            <a:r>
              <a:rPr spc="4"/>
              <a:t> </a:t>
            </a:r>
            <a:r>
              <a:t>memory</a:t>
            </a:r>
            <a:r>
              <a:rPr spc="45"/>
              <a:t> </a:t>
            </a:r>
            <a:r>
              <a:t>.</a:t>
            </a:r>
          </a:p>
          <a:p>
            <a:pPr marL="1155700" lvl="2" indent="-229235">
              <a:lnSpc>
                <a:spcPts val="2200"/>
              </a:lnSpc>
              <a:buSzPct val="100000"/>
              <a:buFont typeface="Arial"/>
              <a:buChar char="•"/>
              <a:tabLst>
                <a:tab pos="1155700" algn="l"/>
                <a:tab pos="1155700" algn="l"/>
              </a:tabLst>
              <a:defRPr spc="-9">
                <a:solidFill>
                  <a:srgbClr val="0E6EC5"/>
                </a:solidFill>
              </a:defRPr>
            </a:pPr>
            <a:r>
              <a:t>Instead</a:t>
            </a:r>
            <a:r>
              <a:rPr spc="-18"/>
              <a:t> </a:t>
            </a:r>
            <a:r>
              <a:t>creates</a:t>
            </a:r>
            <a:r>
              <a:rPr spc="-4"/>
              <a:t> a </a:t>
            </a:r>
            <a:r>
              <a:t>new</a:t>
            </a:r>
            <a:r>
              <a:rPr spc="9"/>
              <a:t> </a:t>
            </a:r>
            <a:r>
              <a:rPr spc="-14"/>
              <a:t>data</a:t>
            </a:r>
            <a:r>
              <a:rPr spc="0"/>
              <a:t> </a:t>
            </a:r>
            <a:r>
              <a:rPr spc="-4"/>
              <a:t>type</a:t>
            </a:r>
            <a:r>
              <a:rPr spc="0"/>
              <a:t> </a:t>
            </a:r>
            <a:r>
              <a:rPr spc="-4"/>
              <a:t>used</a:t>
            </a:r>
            <a:r>
              <a:rPr spc="-18"/>
              <a:t> </a:t>
            </a:r>
            <a:r>
              <a:rPr spc="-14"/>
              <a:t>to</a:t>
            </a:r>
            <a:r>
              <a:rPr spc="4"/>
              <a:t> </a:t>
            </a:r>
            <a:r>
              <a:t>define</a:t>
            </a:r>
            <a:r>
              <a:rPr spc="0"/>
              <a:t> </a:t>
            </a:r>
            <a:r>
              <a:t>structure</a:t>
            </a:r>
            <a:r>
              <a:rPr spc="4"/>
              <a:t> </a:t>
            </a:r>
            <a:r>
              <a:rPr spc="-4"/>
              <a:t>variables</a:t>
            </a:r>
          </a:p>
          <a:p>
            <a:pPr marL="355600" indent="-342900">
              <a:lnSpc>
                <a:spcPts val="2900"/>
              </a:lnSpc>
              <a:buSzPct val="100000"/>
              <a:buFont typeface="Arial"/>
              <a:buChar char="•"/>
              <a:tabLst>
                <a:tab pos="342900" algn="l"/>
                <a:tab pos="355600" algn="l"/>
              </a:tabLst>
              <a:defRPr spc="-7">
                <a:solidFill>
                  <a:srgbClr val="0E6EC5"/>
                </a:solidFill>
              </a:defRPr>
            </a:pPr>
            <a:r>
              <a:t>Defining</a:t>
            </a:r>
            <a:r>
              <a:rPr spc="-3"/>
              <a:t> </a:t>
            </a:r>
            <a:r>
              <a:t>variables</a:t>
            </a:r>
            <a:r>
              <a:rPr spc="0"/>
              <a:t> </a:t>
            </a:r>
            <a:r>
              <a:rPr spc="-3"/>
              <a:t>of</a:t>
            </a:r>
            <a:r>
              <a:rPr spc="-10"/>
              <a:t> structure</a:t>
            </a:r>
            <a:r>
              <a:rPr spc="10"/>
              <a:t> </a:t>
            </a:r>
            <a:r>
              <a:rPr spc="-3"/>
              <a:t>type</a:t>
            </a:r>
          </a:p>
          <a:p>
            <a:pPr marL="756284" lvl="1" indent="-287020">
              <a:buSzPct val="100000"/>
              <a:buFont typeface="Arial"/>
              <a:buChar char="–"/>
              <a:tabLst>
                <a:tab pos="749300" algn="l"/>
                <a:tab pos="749300" algn="l"/>
              </a:tabLst>
              <a:defRPr spc="-8">
                <a:solidFill>
                  <a:srgbClr val="0E6EC5"/>
                </a:solidFill>
              </a:defRPr>
            </a:pPr>
            <a:r>
              <a:t>Defined</a:t>
            </a:r>
            <a:r>
              <a:rPr spc="-12"/>
              <a:t> </a:t>
            </a:r>
            <a:r>
              <a:rPr spc="-20"/>
              <a:t>like</a:t>
            </a:r>
            <a:r>
              <a:rPr spc="4"/>
              <a:t> </a:t>
            </a:r>
            <a:r>
              <a:rPr spc="-4"/>
              <a:t>other</a:t>
            </a:r>
            <a:r>
              <a:rPr spc="-12"/>
              <a:t> </a:t>
            </a:r>
            <a:r>
              <a:t>variables:</a:t>
            </a:r>
          </a:p>
          <a:p>
            <a:pPr indent="1384300">
              <a:lnSpc>
                <a:spcPts val="1600"/>
              </a:lnSpc>
              <a:defRPr spc="-6">
                <a:solidFill>
                  <a:srgbClr val="0E6EC5"/>
                </a:solidFill>
                <a:latin typeface="Lucida Console"/>
                <a:ea typeface="Lucida Console"/>
                <a:cs typeface="Lucida Console"/>
                <a:sym typeface="Lucida Console"/>
              </a:defRPr>
            </a:pPr>
            <a:r>
              <a:t>Car</a:t>
            </a:r>
            <a:r>
              <a:rPr spc="-57"/>
              <a:t> </a:t>
            </a:r>
            <a:r>
              <a:rPr spc="-12"/>
              <a:t>myCar,</a:t>
            </a:r>
            <a:r>
              <a:rPr spc="-38"/>
              <a:t> </a:t>
            </a:r>
            <a:r>
              <a:rPr spc="-12"/>
              <a:t>cars[5],</a:t>
            </a:r>
            <a:r>
              <a:rPr spc="-45"/>
              <a:t> </a:t>
            </a:r>
            <a:r>
              <a:rPr spc="-12"/>
              <a:t>*cPtr;</a:t>
            </a:r>
          </a:p>
          <a:p>
            <a:pPr marL="756284" lvl="1" indent="-287020">
              <a:lnSpc>
                <a:spcPts val="2600"/>
              </a:lnSpc>
              <a:buSzPct val="100000"/>
              <a:buFont typeface="Arial"/>
              <a:buChar char="–"/>
              <a:tabLst>
                <a:tab pos="749300" algn="l"/>
                <a:tab pos="749300" algn="l"/>
              </a:tabLst>
              <a:defRPr spc="-4">
                <a:solidFill>
                  <a:srgbClr val="0E6EC5"/>
                </a:solidFill>
              </a:defRPr>
            </a:pPr>
            <a:r>
              <a:t>Can</a:t>
            </a:r>
            <a:r>
              <a:rPr spc="-20"/>
              <a:t> </a:t>
            </a:r>
            <a:r>
              <a:rPr spc="-8"/>
              <a:t>use</a:t>
            </a:r>
            <a:r>
              <a:rPr spc="4"/>
              <a:t> </a:t>
            </a:r>
            <a:r>
              <a:t>a </a:t>
            </a:r>
            <a:r>
              <a:rPr spc="-8"/>
              <a:t>comma</a:t>
            </a:r>
            <a:r>
              <a:rPr spc="12"/>
              <a:t> </a:t>
            </a:r>
            <a:r>
              <a:rPr spc="-12"/>
              <a:t>separated</a:t>
            </a:r>
            <a:r>
              <a:rPr spc="28"/>
              <a:t> </a:t>
            </a:r>
            <a:r>
              <a:rPr spc="-8"/>
              <a:t>list </a:t>
            </a:r>
            <a:r>
              <a:t>along</a:t>
            </a:r>
            <a:r>
              <a:rPr spc="-8"/>
              <a:t> </a:t>
            </a:r>
            <a:r>
              <a:t>with </a:t>
            </a:r>
            <a:r>
              <a:rPr spc="-8"/>
              <a:t>structure</a:t>
            </a:r>
            <a:r>
              <a:rPr spc="0"/>
              <a:t> </a:t>
            </a:r>
            <a:r>
              <a:rPr spc="-8"/>
              <a:t>definition:</a:t>
            </a:r>
          </a:p>
          <a:p>
            <a:pPr indent="1384300">
              <a:defRPr spc="-12">
                <a:solidFill>
                  <a:srgbClr val="0E6EC5"/>
                </a:solidFill>
                <a:latin typeface="Lucida Console"/>
                <a:ea typeface="Lucida Console"/>
                <a:cs typeface="Lucida Console"/>
                <a:sym typeface="Lucida Console"/>
              </a:defRPr>
            </a:pPr>
            <a:r>
              <a:t>struct</a:t>
            </a:r>
            <a:r>
              <a:rPr spc="-102"/>
              <a:t> </a:t>
            </a:r>
            <a:r>
              <a:t>car{</a:t>
            </a:r>
          </a:p>
          <a:p>
            <a:pPr marR="4792345" indent="1841500">
              <a:defRPr spc="-12">
                <a:solidFill>
                  <a:srgbClr val="0E6EC5"/>
                </a:solidFill>
                <a:latin typeface="Lucida Console"/>
                <a:ea typeface="Lucida Console"/>
                <a:cs typeface="Lucida Console"/>
                <a:sym typeface="Lucida Console"/>
              </a:defRPr>
            </a:pPr>
            <a:r>
              <a:t>char *name; </a:t>
            </a:r>
            <a:r>
              <a:rPr spc="-1067"/>
              <a:t> </a:t>
            </a:r>
            <a:r>
              <a:rPr spc="-6"/>
              <a:t>int </a:t>
            </a:r>
            <a:r>
              <a:t>seats; </a:t>
            </a:r>
            <a:r>
              <a:rPr spc="-6"/>
              <a:t> </a:t>
            </a:r>
            <a:r>
              <a:t>float</a:t>
            </a:r>
            <a:r>
              <a:rPr spc="-115"/>
              <a:t> </a:t>
            </a:r>
            <a:r>
              <a:t>price;</a:t>
            </a:r>
          </a:p>
          <a:p>
            <a:pPr indent="1612900">
              <a:lnSpc>
                <a:spcPts val="1300"/>
              </a:lnSpc>
              <a:defRPr>
                <a:solidFill>
                  <a:srgbClr val="0E6EC5"/>
                </a:solidFill>
                <a:latin typeface="Lucida Console"/>
                <a:ea typeface="Lucida Console"/>
                <a:cs typeface="Lucida Console"/>
                <a:sym typeface="Lucida Console"/>
              </a:defRPr>
            </a:pPr>
            <a:r>
              <a:t>}</a:t>
            </a:r>
            <a:r>
              <a:rPr spc="-45"/>
              <a:t> </a:t>
            </a:r>
            <a:r>
              <a:rPr spc="-12"/>
              <a:t>myCar,</a:t>
            </a:r>
            <a:r>
              <a:rPr spc="-51"/>
              <a:t> </a:t>
            </a:r>
            <a:r>
              <a:rPr spc="-12"/>
              <a:t>cars[5],</a:t>
            </a:r>
            <a:r>
              <a:rPr spc="-45"/>
              <a:t> </a:t>
            </a:r>
            <a:r>
              <a:rPr spc="-12"/>
              <a:t>*cPtr;</a:t>
            </a:r>
          </a:p>
          <a:p>
            <a:pPr marL="342900" marR="608330" indent="-330200">
              <a:lnSpc>
                <a:spcPct val="80900"/>
              </a:lnSpc>
              <a:spcBef>
                <a:spcPts val="600"/>
              </a:spcBef>
              <a:defRPr spc="-25">
                <a:solidFill>
                  <a:srgbClr val="0E6EC5"/>
                </a:solidFill>
              </a:defRPr>
            </a:pPr>
            <a:r>
              <a:t>At</a:t>
            </a:r>
            <a:r>
              <a:rPr spc="-10"/>
              <a:t> </a:t>
            </a:r>
            <a:r>
              <a:rPr spc="-3"/>
              <a:t>this </a:t>
            </a:r>
            <a:r>
              <a:rPr spc="-7"/>
              <a:t>point, </a:t>
            </a:r>
            <a:r>
              <a:rPr spc="-3"/>
              <a:t>the</a:t>
            </a:r>
            <a:r>
              <a:rPr spc="14"/>
              <a:t> </a:t>
            </a:r>
            <a:r>
              <a:rPr spc="-3">
                <a:solidFill>
                  <a:srgbClr val="C00000"/>
                </a:solidFill>
              </a:rPr>
              <a:t>memory</a:t>
            </a:r>
            <a:r>
              <a:rPr spc="6">
                <a:solidFill>
                  <a:srgbClr val="C00000"/>
                </a:solidFill>
              </a:rPr>
              <a:t> </a:t>
            </a:r>
            <a:r>
              <a:rPr spc="-3">
                <a:solidFill>
                  <a:srgbClr val="C00000"/>
                </a:solidFill>
              </a:rPr>
              <a:t>is set aside</a:t>
            </a:r>
            <a:r>
              <a:rPr spc="6">
                <a:solidFill>
                  <a:srgbClr val="C00000"/>
                </a:solidFill>
              </a:rPr>
              <a:t> </a:t>
            </a:r>
            <a:r>
              <a:rPr spc="-18"/>
              <a:t>for</a:t>
            </a:r>
            <a:r>
              <a:rPr spc="-7"/>
              <a:t> </a:t>
            </a:r>
            <a:r>
              <a:rPr spc="-3"/>
              <a:t>the </a:t>
            </a:r>
            <a:r>
              <a:rPr spc="-7"/>
              <a:t>structure </a:t>
            </a:r>
            <a:r>
              <a:rPr spc="-396"/>
              <a:t> </a:t>
            </a:r>
            <a:r>
              <a:rPr spc="-3"/>
              <a:t>variable </a:t>
            </a:r>
            <a:r>
              <a:rPr spc="-39"/>
              <a:t>myCar.</a:t>
            </a:r>
          </a:p>
        </p:txBody>
      </p:sp>
    </p:spTree>
  </p:cSld>
  <p:clrMapOvr>
    <a:masterClrMapping/>
  </p:clrMapOvr>
  <p:transition spd="med"/>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bject 8"/>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94" name="object 2"/>
          <p:cNvSpPr txBox="1">
            <a:spLocks noGrp="1"/>
          </p:cNvSpPr>
          <p:nvPr>
            <p:ph type="title"/>
          </p:nvPr>
        </p:nvSpPr>
        <p:spPr>
          <a:xfrm>
            <a:off x="535939" y="191464"/>
            <a:ext cx="7675811" cy="1245237"/>
          </a:xfrm>
          <a:prstGeom prst="rect">
            <a:avLst/>
          </a:prstGeom>
        </p:spPr>
        <p:txBody>
          <a:bodyPr>
            <a:normAutofit fontScale="90000"/>
          </a:bodyPr>
          <a:lstStyle/>
          <a:p>
            <a:pPr marR="5080" indent="12700">
              <a:defRPr sz="4000" spc="-100">
                <a:latin typeface="Calibri"/>
                <a:ea typeface="Calibri"/>
                <a:cs typeface="Calibri"/>
                <a:sym typeface="Calibri"/>
              </a:defRPr>
            </a:pPr>
            <a:r>
              <a:t>How the members are stored </a:t>
            </a:r>
            <a:r>
              <a:rPr spc="-900"/>
              <a:t> </a:t>
            </a:r>
            <a:r>
              <a:t>in </a:t>
            </a:r>
            <a:r>
              <a:rPr spc="0"/>
              <a:t>memory</a:t>
            </a:r>
          </a:p>
        </p:txBody>
      </p:sp>
      <p:sp>
        <p:nvSpPr>
          <p:cNvPr id="95" name="object 3"/>
          <p:cNvSpPr txBox="1"/>
          <p:nvPr/>
        </p:nvSpPr>
        <p:spPr>
          <a:xfrm>
            <a:off x="878838" y="1609089"/>
            <a:ext cx="7586982" cy="3284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lgn="just">
              <a:lnSpc>
                <a:spcPct val="100200"/>
              </a:lnSpc>
              <a:defRPr sz="2800" spc="-4">
                <a:solidFill>
                  <a:srgbClr val="0E6EC5"/>
                </a:solidFill>
              </a:defRPr>
            </a:pPr>
            <a:r>
              <a:t>Consider </a:t>
            </a:r>
            <a:r>
              <a:rPr spc="0"/>
              <a:t>the </a:t>
            </a:r>
            <a:r>
              <a:rPr spc="-9"/>
              <a:t>declarations </a:t>
            </a:r>
            <a:r>
              <a:rPr spc="-14"/>
              <a:t>to </a:t>
            </a:r>
            <a:r>
              <a:rPr spc="-18"/>
              <a:t>understand </a:t>
            </a:r>
            <a:r>
              <a:t>how </a:t>
            </a:r>
            <a:r>
              <a:rPr spc="0"/>
              <a:t>the </a:t>
            </a:r>
            <a:r>
              <a:rPr spc="-620"/>
              <a:t> </a:t>
            </a:r>
            <a:r>
              <a:rPr spc="-15"/>
              <a:t>members </a:t>
            </a:r>
            <a:r>
              <a:t>of </a:t>
            </a:r>
            <a:r>
              <a:rPr spc="0"/>
              <a:t>the </a:t>
            </a:r>
            <a:r>
              <a:rPr b="1" spc="-9"/>
              <a:t>structure variables </a:t>
            </a:r>
            <a:r>
              <a:rPr b="1" spc="-14"/>
              <a:t>are </a:t>
            </a:r>
            <a:r>
              <a:rPr b="1" spc="-18"/>
              <a:t>stored </a:t>
            </a:r>
            <a:r>
              <a:rPr b="1" spc="0"/>
              <a:t>in </a:t>
            </a:r>
            <a:r>
              <a:rPr b="1" spc="4"/>
              <a:t> </a:t>
            </a:r>
            <a:r>
              <a:rPr b="1"/>
              <a:t>memory</a:t>
            </a:r>
          </a:p>
          <a:p>
            <a:pPr marL="684530" marR="3996054" indent="-556260">
              <a:lnSpc>
                <a:spcPct val="120000"/>
              </a:lnSpc>
              <a:defRPr sz="2800">
                <a:solidFill>
                  <a:srgbClr val="0E6EC5"/>
                </a:solidFill>
                <a:latin typeface="Lucida Console"/>
                <a:ea typeface="Lucida Console"/>
                <a:cs typeface="Lucida Console"/>
                <a:sym typeface="Lucida Console"/>
              </a:defRPr>
            </a:pPr>
            <a:r>
              <a:t>struct</a:t>
            </a:r>
            <a:r>
              <a:rPr spc="88"/>
              <a:t> </a:t>
            </a:r>
            <a:r>
              <a:t>car{ </a:t>
            </a:r>
            <a:r>
              <a:rPr spc="4"/>
              <a:t> </a:t>
            </a:r>
            <a:r>
              <a:t>char *name; </a:t>
            </a:r>
            <a:r>
              <a:rPr spc="4"/>
              <a:t> </a:t>
            </a:r>
            <a:r>
              <a:t>int seats; </a:t>
            </a:r>
            <a:r>
              <a:rPr spc="4"/>
              <a:t> </a:t>
            </a:r>
            <a:r>
              <a:t>float</a:t>
            </a:r>
            <a:r>
              <a:rPr spc="-65"/>
              <a:t> </a:t>
            </a:r>
            <a:r>
              <a:rPr spc="4"/>
              <a:t>price;</a:t>
            </a:r>
          </a:p>
          <a:p>
            <a:pPr indent="471169">
              <a:lnSpc>
                <a:spcPts val="4200"/>
              </a:lnSpc>
              <a:defRPr sz="2800">
                <a:solidFill>
                  <a:srgbClr val="0E6EC5"/>
                </a:solidFill>
                <a:latin typeface="Lucida Console"/>
                <a:ea typeface="Lucida Console"/>
                <a:cs typeface="Lucida Console"/>
                <a:sym typeface="Lucida Console"/>
              </a:defRPr>
            </a:pPr>
            <a:r>
              <a:t>}myCar,</a:t>
            </a:r>
          </a:p>
        </p:txBody>
      </p:sp>
      <p:grpSp>
        <p:nvGrpSpPr>
          <p:cNvPr id="98" name="object 4"/>
          <p:cNvGrpSpPr/>
          <p:nvPr/>
        </p:nvGrpSpPr>
        <p:grpSpPr>
          <a:xfrm>
            <a:off x="118617" y="5066099"/>
            <a:ext cx="9107424" cy="704089"/>
            <a:chOff x="0" y="0"/>
            <a:chExt cx="9107423" cy="704088"/>
          </a:xfrm>
        </p:grpSpPr>
        <p:pic>
          <p:nvPicPr>
            <p:cNvPr id="96" name="object 5" descr="object 5"/>
            <p:cNvPicPr>
              <a:picLocks noChangeAspect="1"/>
            </p:cNvPicPr>
            <p:nvPr/>
          </p:nvPicPr>
          <p:blipFill>
            <a:blip r:embed="rId2"/>
            <a:stretch>
              <a:fillRect/>
            </a:stretch>
          </p:blipFill>
          <p:spPr>
            <a:xfrm>
              <a:off x="36576" y="80772"/>
              <a:ext cx="9070848" cy="612649"/>
            </a:xfrm>
            <a:prstGeom prst="rect">
              <a:avLst/>
            </a:prstGeom>
            <a:ln w="12700" cap="flat">
              <a:noFill/>
              <a:miter lim="400000"/>
            </a:ln>
            <a:effectLst/>
          </p:spPr>
        </p:pic>
        <p:pic>
          <p:nvPicPr>
            <p:cNvPr id="97" name="object 6" descr="object 6"/>
            <p:cNvPicPr>
              <a:picLocks noChangeAspect="1"/>
            </p:cNvPicPr>
            <p:nvPr/>
          </p:nvPicPr>
          <p:blipFill>
            <a:blip r:embed="rId3"/>
            <a:stretch>
              <a:fillRect/>
            </a:stretch>
          </p:blipFill>
          <p:spPr>
            <a:xfrm>
              <a:off x="0" y="0"/>
              <a:ext cx="8621269" cy="704089"/>
            </a:xfrm>
            <a:prstGeom prst="rect">
              <a:avLst/>
            </a:prstGeom>
            <a:ln w="12700" cap="flat">
              <a:noFill/>
              <a:miter lim="400000"/>
            </a:ln>
            <a:effectLst/>
          </p:spPr>
        </p:pic>
      </p:gr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4876800"/>
          </a:xfrm>
        </p:spPr>
        <p:txBody>
          <a:bodyPr>
            <a:normAutofit fontScale="70000" lnSpcReduction="20000"/>
          </a:bodyPr>
          <a:lstStyle/>
          <a:p>
            <a:r>
              <a:rPr lang="en-US" dirty="0">
                <a:solidFill>
                  <a:schemeClr val="accent1"/>
                </a:solidFill>
              </a:rPr>
              <a:t>Expressions in C are basically </a:t>
            </a:r>
            <a:r>
              <a:rPr lang="en-US" b="1" dirty="0">
                <a:solidFill>
                  <a:schemeClr val="accent1"/>
                </a:solidFill>
              </a:rPr>
              <a:t>operators</a:t>
            </a:r>
            <a:r>
              <a:rPr lang="en-US" dirty="0">
                <a:solidFill>
                  <a:schemeClr val="accent1"/>
                </a:solidFill>
              </a:rPr>
              <a:t> acting on </a:t>
            </a:r>
            <a:r>
              <a:rPr lang="en-US" b="1" dirty="0">
                <a:solidFill>
                  <a:schemeClr val="accent1"/>
                </a:solidFill>
              </a:rPr>
              <a:t>operands</a:t>
            </a:r>
            <a:r>
              <a:rPr lang="en-US" dirty="0">
                <a:solidFill>
                  <a:schemeClr val="accent1"/>
                </a:solidFill>
              </a:rPr>
              <a:t>.</a:t>
            </a:r>
          </a:p>
          <a:p>
            <a:r>
              <a:rPr lang="en-US" dirty="0">
                <a:solidFill>
                  <a:schemeClr val="accent1"/>
                </a:solidFill>
              </a:rPr>
              <a:t>An </a:t>
            </a:r>
            <a:r>
              <a:rPr lang="en-US" b="1" dirty="0">
                <a:solidFill>
                  <a:schemeClr val="accent1"/>
                </a:solidFill>
              </a:rPr>
              <a:t>operand</a:t>
            </a:r>
            <a:r>
              <a:rPr lang="en-US" dirty="0">
                <a:solidFill>
                  <a:schemeClr val="accent1"/>
                </a:solidFill>
              </a:rPr>
              <a:t> is an entity on which operation is to be performed.</a:t>
            </a:r>
          </a:p>
          <a:p>
            <a:endParaRPr lang="en-US" dirty="0">
              <a:solidFill>
                <a:schemeClr val="accent1"/>
              </a:solidFill>
            </a:endParaRPr>
          </a:p>
          <a:p>
            <a:endParaRPr lang="en-US" dirty="0">
              <a:solidFill>
                <a:schemeClr val="accent1"/>
              </a:solidFill>
            </a:endParaRPr>
          </a:p>
          <a:p>
            <a:pPr>
              <a:buNone/>
            </a:pPr>
            <a:r>
              <a:rPr lang="en-US" dirty="0">
                <a:solidFill>
                  <a:schemeClr val="accent1"/>
                </a:solidFill>
              </a:rPr>
              <a:t>	</a:t>
            </a:r>
          </a:p>
          <a:p>
            <a:r>
              <a:rPr lang="en-US" dirty="0">
                <a:solidFill>
                  <a:schemeClr val="accent1"/>
                </a:solidFill>
              </a:rPr>
              <a:t>An </a:t>
            </a:r>
            <a:r>
              <a:rPr lang="en-US" b="1" dirty="0">
                <a:solidFill>
                  <a:schemeClr val="accent1"/>
                </a:solidFill>
              </a:rPr>
              <a:t>operator</a:t>
            </a:r>
            <a:r>
              <a:rPr lang="en-US" dirty="0">
                <a:solidFill>
                  <a:schemeClr val="accent1"/>
                </a:solidFill>
              </a:rPr>
              <a:t> specifies the operation to be applied on operands. </a:t>
            </a:r>
          </a:p>
          <a:p>
            <a:endParaRPr lang="en-US" dirty="0">
              <a:solidFill>
                <a:schemeClr val="accent1"/>
              </a:solidFill>
            </a:endParaRPr>
          </a:p>
          <a:p>
            <a:endParaRPr lang="en-US" dirty="0">
              <a:solidFill>
                <a:schemeClr val="accent1"/>
              </a:solidFill>
            </a:endParaRPr>
          </a:p>
          <a:p>
            <a:r>
              <a:rPr lang="en-US" dirty="0">
                <a:solidFill>
                  <a:schemeClr val="accent1"/>
                </a:solidFill>
              </a:rPr>
              <a:t>Expressions are made of one or more operands.</a:t>
            </a:r>
          </a:p>
          <a:p>
            <a:r>
              <a:rPr lang="en-US" dirty="0">
                <a:solidFill>
                  <a:schemeClr val="accent1"/>
                </a:solidFill>
              </a:rPr>
              <a:t>Statements like :</a:t>
            </a:r>
          </a:p>
          <a:p>
            <a:pPr>
              <a:buNone/>
            </a:pPr>
            <a:r>
              <a:rPr lang="en-US" dirty="0">
                <a:solidFill>
                  <a:schemeClr val="accent1"/>
                </a:solidFill>
              </a:rPr>
              <a:t>	</a:t>
            </a:r>
            <a:r>
              <a:rPr lang="en-US" dirty="0">
                <a:solidFill>
                  <a:schemeClr val="accent3">
                    <a:lumMod val="50000"/>
                  </a:schemeClr>
                </a:solidFill>
              </a:rPr>
              <a:t>a = b + c</a:t>
            </a:r>
            <a:r>
              <a:rPr lang="en-US" dirty="0">
                <a:solidFill>
                  <a:schemeClr val="accent1"/>
                </a:solidFill>
              </a:rPr>
              <a:t>, </a:t>
            </a:r>
          </a:p>
          <a:p>
            <a:pPr>
              <a:buNone/>
            </a:pPr>
            <a:r>
              <a:rPr lang="en-US" dirty="0">
                <a:solidFill>
                  <a:schemeClr val="accent1"/>
                </a:solidFill>
              </a:rPr>
              <a:t>	</a:t>
            </a:r>
            <a:r>
              <a:rPr lang="en-US" dirty="0">
                <a:solidFill>
                  <a:schemeClr val="accent3">
                    <a:lumMod val="50000"/>
                  </a:schemeClr>
                </a:solidFill>
              </a:rPr>
              <a:t>++z</a:t>
            </a:r>
            <a:r>
              <a:rPr lang="en-US" dirty="0">
                <a:solidFill>
                  <a:schemeClr val="accent1"/>
                </a:solidFill>
              </a:rPr>
              <a:t> </a:t>
            </a:r>
          </a:p>
          <a:p>
            <a:pPr>
              <a:buNone/>
            </a:pPr>
            <a:r>
              <a:rPr lang="en-US" dirty="0">
                <a:solidFill>
                  <a:schemeClr val="accent1"/>
                </a:solidFill>
              </a:rPr>
              <a:t>	</a:t>
            </a:r>
            <a:r>
              <a:rPr lang="en-US" dirty="0">
                <a:solidFill>
                  <a:schemeClr val="accent3">
                    <a:lumMod val="50000"/>
                  </a:schemeClr>
                </a:solidFill>
              </a:rPr>
              <a:t>300 &gt; (8 * k)</a:t>
            </a:r>
            <a:r>
              <a:rPr lang="en-US" dirty="0">
                <a:solidFill>
                  <a:schemeClr val="accent1"/>
                </a:solidFill>
              </a:rPr>
              <a:t> </a:t>
            </a:r>
          </a:p>
        </p:txBody>
      </p:sp>
      <p:sp>
        <p:nvSpPr>
          <p:cNvPr id="5" name="Rounded Rectangle 4"/>
          <p:cNvSpPr/>
          <p:nvPr/>
        </p:nvSpPr>
        <p:spPr>
          <a:xfrm>
            <a:off x="609600" y="2362200"/>
            <a:ext cx="7543800"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2000" dirty="0">
                <a:solidFill>
                  <a:schemeClr val="accent1"/>
                </a:solidFill>
              </a:rPr>
              <a:t>Example: addition of two numbers, 5+8, these numbers will be operands.</a:t>
            </a:r>
            <a:endParaRPr lang="en-US" sz="2000" dirty="0"/>
          </a:p>
        </p:txBody>
      </p:sp>
      <p:sp>
        <p:nvSpPr>
          <p:cNvPr id="6" name="Rounded Rectangle 5"/>
          <p:cNvSpPr/>
          <p:nvPr/>
        </p:nvSpPr>
        <p:spPr>
          <a:xfrm>
            <a:off x="609600" y="3657600"/>
            <a:ext cx="7543800" cy="533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2000" dirty="0">
                <a:solidFill>
                  <a:schemeClr val="accent1"/>
                </a:solidFill>
              </a:rPr>
              <a:t>Example: The addition, subtraction, etc will be operators</a:t>
            </a:r>
            <a:endParaRPr lang="en-US" sz="2000" dirty="0"/>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object 89"/>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101" name="object 2"/>
          <p:cNvSpPr txBox="1">
            <a:spLocks noGrp="1"/>
          </p:cNvSpPr>
          <p:nvPr>
            <p:ph type="title"/>
          </p:nvPr>
        </p:nvSpPr>
        <p:spPr>
          <a:xfrm>
            <a:off x="307340" y="342390"/>
            <a:ext cx="7541894" cy="972187"/>
          </a:xfrm>
          <a:prstGeom prst="rect">
            <a:avLst/>
          </a:prstGeom>
        </p:spPr>
        <p:txBody>
          <a:bodyPr>
            <a:normAutofit fontScale="90000"/>
          </a:bodyPr>
          <a:lstStyle/>
          <a:p>
            <a:pPr marR="5080" indent="12700">
              <a:spcBef>
                <a:spcPts val="100"/>
              </a:spcBef>
              <a:defRPr sz="3000" spc="-100">
                <a:latin typeface="Calibri"/>
                <a:ea typeface="Calibri"/>
                <a:cs typeface="Calibri"/>
                <a:sym typeface="Calibri"/>
              </a:defRPr>
            </a:pPr>
            <a:r>
              <a:t>How </a:t>
            </a:r>
            <a:r>
              <a:rPr spc="0"/>
              <a:t>the </a:t>
            </a:r>
            <a:r>
              <a:rPr sz="3200"/>
              <a:t>members </a:t>
            </a:r>
            <a:r>
              <a:t>of </a:t>
            </a:r>
            <a:r>
              <a:rPr spc="0"/>
              <a:t>the </a:t>
            </a:r>
            <a:r>
              <a:t>structure variables are </a:t>
            </a:r>
            <a:r>
              <a:rPr spc="-700"/>
              <a:t> </a:t>
            </a:r>
            <a:r>
              <a:t>stored </a:t>
            </a:r>
            <a:r>
              <a:rPr spc="0"/>
              <a:t>in memory</a:t>
            </a:r>
          </a:p>
        </p:txBody>
      </p:sp>
      <p:graphicFrame>
        <p:nvGraphicFramePr>
          <p:cNvPr id="102" name="object 3"/>
          <p:cNvGraphicFramePr/>
          <p:nvPr/>
        </p:nvGraphicFramePr>
        <p:xfrm>
          <a:off x="5022850" y="1365250"/>
          <a:ext cx="914400" cy="5486394"/>
        </p:xfrm>
        <a:graphic>
          <a:graphicData uri="http://schemas.openxmlformats.org/drawingml/2006/table">
            <a:tbl>
              <a:tblPr/>
              <a:tblGrid>
                <a:gridCol w="914400">
                  <a:extLst>
                    <a:ext uri="{9D8B030D-6E8A-4147-A177-3AD203B41FA5}">
                      <a16:colId xmlns:a16="http://schemas.microsoft.com/office/drawing/2014/main" val="20000"/>
                    </a:ext>
                  </a:extLst>
                </a:gridCol>
              </a:tblGrid>
              <a:tr h="365760">
                <a:tc>
                  <a:txBody>
                    <a:bodyPr/>
                    <a:lstStyle/>
                    <a:p>
                      <a:pPr algn="l">
                        <a:spcBef>
                          <a:spcPts val="200"/>
                        </a:spcBef>
                      </a:pPr>
                      <a:r>
                        <a:rPr b="1" spc="-5">
                          <a:solidFill>
                            <a:srgbClr val="FFFFFF"/>
                          </a:solidFill>
                          <a:sym typeface="Calibri"/>
                        </a:rPr>
                        <a:t>1197</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0E6EC5"/>
                    </a:solidFill>
                  </a:tcPr>
                </a:tc>
                <a:extLst>
                  <a:ext uri="{0D108BD9-81ED-4DB2-BD59-A6C34878D82A}">
                    <a16:rowId xmlns:a16="http://schemas.microsoft.com/office/drawing/2014/main" val="10000"/>
                  </a:ext>
                </a:extLst>
              </a:tr>
              <a:tr h="365760">
                <a:tc>
                  <a:txBody>
                    <a:bodyPr/>
                    <a:lstStyle/>
                    <a:p>
                      <a:pPr algn="l">
                        <a:spcBef>
                          <a:spcPts val="200"/>
                        </a:spcBef>
                      </a:pPr>
                      <a:r>
                        <a:rPr spc="-5">
                          <a:sym typeface="Calibri"/>
                        </a:rPr>
                        <a:t>1198</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D4EA"/>
                    </a:solidFill>
                  </a:tcPr>
                </a:tc>
                <a:extLst>
                  <a:ext uri="{0D108BD9-81ED-4DB2-BD59-A6C34878D82A}">
                    <a16:rowId xmlns:a16="http://schemas.microsoft.com/office/drawing/2014/main" val="10001"/>
                  </a:ext>
                </a:extLst>
              </a:tr>
              <a:tr h="365759">
                <a:tc>
                  <a:txBody>
                    <a:bodyPr/>
                    <a:lstStyle/>
                    <a:p>
                      <a:pPr algn="l">
                        <a:spcBef>
                          <a:spcPts val="200"/>
                        </a:spcBef>
                      </a:pPr>
                      <a:r>
                        <a:rPr spc="-5">
                          <a:sym typeface="Calibri"/>
                        </a:rPr>
                        <a:t>1199</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BF5"/>
                    </a:solidFill>
                  </a:tcPr>
                </a:tc>
                <a:extLst>
                  <a:ext uri="{0D108BD9-81ED-4DB2-BD59-A6C34878D82A}">
                    <a16:rowId xmlns:a16="http://schemas.microsoft.com/office/drawing/2014/main" val="10002"/>
                  </a:ext>
                </a:extLst>
              </a:tr>
              <a:tr h="365760">
                <a:tc>
                  <a:txBody>
                    <a:bodyPr/>
                    <a:lstStyle/>
                    <a:p>
                      <a:pPr algn="l">
                        <a:spcBef>
                          <a:spcPts val="200"/>
                        </a:spcBef>
                      </a:pPr>
                      <a:r>
                        <a:rPr spc="-5">
                          <a:sym typeface="Calibri"/>
                        </a:rPr>
                        <a:t>1200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D4EA"/>
                    </a:solidFill>
                  </a:tcPr>
                </a:tc>
                <a:extLst>
                  <a:ext uri="{0D108BD9-81ED-4DB2-BD59-A6C34878D82A}">
                    <a16:rowId xmlns:a16="http://schemas.microsoft.com/office/drawing/2014/main" val="10003"/>
                  </a:ext>
                </a:extLst>
              </a:tr>
              <a:tr h="365760">
                <a:tc>
                  <a:txBody>
                    <a:bodyPr/>
                    <a:lstStyle/>
                    <a:p>
                      <a:pPr algn="l">
                        <a:spcBef>
                          <a:spcPts val="200"/>
                        </a:spcBef>
                      </a:pPr>
                      <a:r>
                        <a:rPr spc="-5">
                          <a:sym typeface="Calibri"/>
                        </a:rPr>
                        <a:t>1201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BF5"/>
                    </a:solidFill>
                  </a:tcPr>
                </a:tc>
                <a:extLst>
                  <a:ext uri="{0D108BD9-81ED-4DB2-BD59-A6C34878D82A}">
                    <a16:rowId xmlns:a16="http://schemas.microsoft.com/office/drawing/2014/main" val="10004"/>
                  </a:ext>
                </a:extLst>
              </a:tr>
              <a:tr h="365760">
                <a:tc>
                  <a:txBody>
                    <a:bodyPr/>
                    <a:lstStyle/>
                    <a:p>
                      <a:pPr algn="l">
                        <a:spcBef>
                          <a:spcPts val="200"/>
                        </a:spcBef>
                      </a:pPr>
                      <a:r>
                        <a:rPr spc="-5">
                          <a:sym typeface="Calibri"/>
                        </a:rPr>
                        <a:t>1202</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D4EA"/>
                    </a:solidFill>
                  </a:tcPr>
                </a:tc>
                <a:extLst>
                  <a:ext uri="{0D108BD9-81ED-4DB2-BD59-A6C34878D82A}">
                    <a16:rowId xmlns:a16="http://schemas.microsoft.com/office/drawing/2014/main" val="10005"/>
                  </a:ext>
                </a:extLst>
              </a:tr>
              <a:tr h="365759">
                <a:tc>
                  <a:txBody>
                    <a:bodyPr/>
                    <a:lstStyle/>
                    <a:p>
                      <a:pPr algn="l">
                        <a:spcBef>
                          <a:spcPts val="200"/>
                        </a:spcBef>
                      </a:pPr>
                      <a:r>
                        <a:rPr spc="-5">
                          <a:sym typeface="Calibri"/>
                        </a:rPr>
                        <a:t>1203</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BF5"/>
                    </a:solidFill>
                  </a:tcPr>
                </a:tc>
                <a:extLst>
                  <a:ext uri="{0D108BD9-81ED-4DB2-BD59-A6C34878D82A}">
                    <a16:rowId xmlns:a16="http://schemas.microsoft.com/office/drawing/2014/main" val="10006"/>
                  </a:ext>
                </a:extLst>
              </a:tr>
              <a:tr h="365760">
                <a:tc>
                  <a:txBody>
                    <a:bodyPr/>
                    <a:lstStyle/>
                    <a:p>
                      <a:pPr algn="l">
                        <a:spcBef>
                          <a:spcPts val="200"/>
                        </a:spcBef>
                      </a:pPr>
                      <a:r>
                        <a:rPr spc="-5">
                          <a:sym typeface="Calibri"/>
                        </a:rPr>
                        <a:t>1204</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D4EA"/>
                    </a:solidFill>
                  </a:tcPr>
                </a:tc>
                <a:extLst>
                  <a:ext uri="{0D108BD9-81ED-4DB2-BD59-A6C34878D82A}">
                    <a16:rowId xmlns:a16="http://schemas.microsoft.com/office/drawing/2014/main" val="10007"/>
                  </a:ext>
                </a:extLst>
              </a:tr>
              <a:tr h="365759">
                <a:tc>
                  <a:txBody>
                    <a:bodyPr/>
                    <a:lstStyle/>
                    <a:p>
                      <a:pPr algn="l">
                        <a:spcBef>
                          <a:spcPts val="200"/>
                        </a:spcBef>
                      </a:pPr>
                      <a:r>
                        <a:rPr spc="-5">
                          <a:sym typeface="Calibri"/>
                        </a:rPr>
                        <a:t>1205</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BF5"/>
                    </a:solidFill>
                  </a:tcPr>
                </a:tc>
                <a:extLst>
                  <a:ext uri="{0D108BD9-81ED-4DB2-BD59-A6C34878D82A}">
                    <a16:rowId xmlns:a16="http://schemas.microsoft.com/office/drawing/2014/main" val="10008"/>
                  </a:ext>
                </a:extLst>
              </a:tr>
              <a:tr h="365760">
                <a:tc>
                  <a:txBody>
                    <a:bodyPr/>
                    <a:lstStyle/>
                    <a:p>
                      <a:pPr algn="l">
                        <a:spcBef>
                          <a:spcPts val="200"/>
                        </a:spcBef>
                      </a:pPr>
                      <a:r>
                        <a:rPr spc="-5">
                          <a:sym typeface="Calibri"/>
                        </a:rPr>
                        <a:t>1206</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D4EA"/>
                    </a:solidFill>
                  </a:tcPr>
                </a:tc>
                <a:extLst>
                  <a:ext uri="{0D108BD9-81ED-4DB2-BD59-A6C34878D82A}">
                    <a16:rowId xmlns:a16="http://schemas.microsoft.com/office/drawing/2014/main" val="10009"/>
                  </a:ext>
                </a:extLst>
              </a:tr>
              <a:tr h="365759">
                <a:tc>
                  <a:txBody>
                    <a:bodyPr/>
                    <a:lstStyle/>
                    <a:p>
                      <a:pPr algn="l">
                        <a:spcBef>
                          <a:spcPts val="200"/>
                        </a:spcBef>
                      </a:pPr>
                      <a:r>
                        <a:rPr spc="-5">
                          <a:sym typeface="Calibri"/>
                        </a:rPr>
                        <a:t>1207</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BF5"/>
                    </a:solidFill>
                  </a:tcPr>
                </a:tc>
                <a:extLst>
                  <a:ext uri="{0D108BD9-81ED-4DB2-BD59-A6C34878D82A}">
                    <a16:rowId xmlns:a16="http://schemas.microsoft.com/office/drawing/2014/main" val="10010"/>
                  </a:ext>
                </a:extLst>
              </a:tr>
              <a:tr h="365759">
                <a:tc>
                  <a:txBody>
                    <a:bodyPr/>
                    <a:lstStyle/>
                    <a:p>
                      <a:pPr algn="l">
                        <a:spcBef>
                          <a:spcPts val="200"/>
                        </a:spcBef>
                      </a:pPr>
                      <a:r>
                        <a:rPr spc="-5">
                          <a:sym typeface="Calibri"/>
                        </a:rPr>
                        <a:t>1208</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D4EA"/>
                    </a:solidFill>
                  </a:tcPr>
                </a:tc>
                <a:extLst>
                  <a:ext uri="{0D108BD9-81ED-4DB2-BD59-A6C34878D82A}">
                    <a16:rowId xmlns:a16="http://schemas.microsoft.com/office/drawing/2014/main" val="10011"/>
                  </a:ext>
                </a:extLst>
              </a:tr>
              <a:tr h="365760">
                <a:tc>
                  <a:txBody>
                    <a:bodyPr/>
                    <a:lstStyle/>
                    <a:p>
                      <a:pPr algn="l">
                        <a:spcBef>
                          <a:spcPts val="200"/>
                        </a:spcBef>
                      </a:pPr>
                      <a:r>
                        <a:rPr spc="-5">
                          <a:sym typeface="Calibri"/>
                        </a:rPr>
                        <a:t>1209</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BF5"/>
                    </a:solidFill>
                  </a:tcPr>
                </a:tc>
                <a:extLst>
                  <a:ext uri="{0D108BD9-81ED-4DB2-BD59-A6C34878D82A}">
                    <a16:rowId xmlns:a16="http://schemas.microsoft.com/office/drawing/2014/main" val="10012"/>
                  </a:ext>
                </a:extLst>
              </a:tr>
              <a:tr h="365760">
                <a:tc>
                  <a:txBody>
                    <a:bodyPr/>
                    <a:lstStyle/>
                    <a:p>
                      <a:pPr algn="l">
                        <a:spcBef>
                          <a:spcPts val="200"/>
                        </a:spcBef>
                      </a:pPr>
                      <a:r>
                        <a:rPr spc="-5">
                          <a:sym typeface="Calibri"/>
                        </a:rPr>
                        <a:t>1210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D4EA"/>
                    </a:solidFill>
                  </a:tcPr>
                </a:tc>
                <a:extLst>
                  <a:ext uri="{0D108BD9-81ED-4DB2-BD59-A6C34878D82A}">
                    <a16:rowId xmlns:a16="http://schemas.microsoft.com/office/drawing/2014/main" val="10013"/>
                  </a:ext>
                </a:extLst>
              </a:tr>
              <a:tr h="365759">
                <a:tc>
                  <a:txBody>
                    <a:bodyPr/>
                    <a:lstStyle/>
                    <a:p>
                      <a:pPr algn="l">
                        <a:spcBef>
                          <a:spcPts val="200"/>
                        </a:spcBef>
                      </a:pPr>
                      <a:r>
                        <a:rPr spc="-5">
                          <a:sym typeface="Calibri"/>
                        </a:rPr>
                        <a:t>1211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BF5"/>
                    </a:solidFill>
                  </a:tcPr>
                </a:tc>
                <a:extLst>
                  <a:ext uri="{0D108BD9-81ED-4DB2-BD59-A6C34878D82A}">
                    <a16:rowId xmlns:a16="http://schemas.microsoft.com/office/drawing/2014/main" val="10014"/>
                  </a:ext>
                </a:extLst>
              </a:tr>
            </a:tbl>
          </a:graphicData>
        </a:graphic>
      </p:graphicFrame>
      <p:grpSp>
        <p:nvGrpSpPr>
          <p:cNvPr id="109" name="object 4"/>
          <p:cNvGrpSpPr/>
          <p:nvPr/>
        </p:nvGrpSpPr>
        <p:grpSpPr>
          <a:xfrm>
            <a:off x="179831" y="1418844"/>
            <a:ext cx="3755137" cy="5279137"/>
            <a:chOff x="0" y="0"/>
            <a:chExt cx="3755135" cy="5279135"/>
          </a:xfrm>
        </p:grpSpPr>
        <p:pic>
          <p:nvPicPr>
            <p:cNvPr id="103" name="object 5" descr="object 5"/>
            <p:cNvPicPr>
              <a:picLocks noChangeAspect="1"/>
            </p:cNvPicPr>
            <p:nvPr/>
          </p:nvPicPr>
          <p:blipFill>
            <a:blip r:embed="rId2"/>
            <a:stretch>
              <a:fillRect/>
            </a:stretch>
          </p:blipFill>
          <p:spPr>
            <a:xfrm>
              <a:off x="0" y="0"/>
              <a:ext cx="3755136" cy="5279136"/>
            </a:xfrm>
            <a:prstGeom prst="rect">
              <a:avLst/>
            </a:prstGeom>
            <a:ln w="12700" cap="flat">
              <a:noFill/>
              <a:miter lim="400000"/>
            </a:ln>
            <a:effectLst/>
          </p:spPr>
        </p:pic>
        <p:pic>
          <p:nvPicPr>
            <p:cNvPr id="104" name="object 6" descr="object 6"/>
            <p:cNvPicPr>
              <a:picLocks noChangeAspect="1"/>
            </p:cNvPicPr>
            <p:nvPr/>
          </p:nvPicPr>
          <p:blipFill>
            <a:blip r:embed="rId3"/>
            <a:stretch>
              <a:fillRect/>
            </a:stretch>
          </p:blipFill>
          <p:spPr>
            <a:xfrm>
              <a:off x="48767" y="28955"/>
              <a:ext cx="3657601" cy="5181601"/>
            </a:xfrm>
            <a:prstGeom prst="rect">
              <a:avLst/>
            </a:prstGeom>
            <a:ln w="12700" cap="flat">
              <a:noFill/>
              <a:miter lim="400000"/>
            </a:ln>
            <a:effectLst/>
          </p:spPr>
        </p:pic>
        <p:sp>
          <p:nvSpPr>
            <p:cNvPr id="105" name="object 7"/>
            <p:cNvSpPr/>
            <p:nvPr/>
          </p:nvSpPr>
          <p:spPr>
            <a:xfrm>
              <a:off x="48767" y="28955"/>
              <a:ext cx="3657601" cy="5181601"/>
            </a:xfrm>
            <a:prstGeom prst="rect">
              <a:avLst/>
            </a:prstGeom>
            <a:noFill/>
            <a:ln w="12700" cap="flat">
              <a:solidFill>
                <a:srgbClr val="009CD9"/>
              </a:solidFill>
              <a:prstDash val="solid"/>
              <a:round/>
            </a:ln>
            <a:effectLst/>
          </p:spPr>
          <p:txBody>
            <a:bodyPr wrap="square" lIns="45719" tIns="45719" rIns="45719" bIns="45719" numCol="1" anchor="t">
              <a:noAutofit/>
            </a:bodyPr>
            <a:lstStyle/>
            <a:p>
              <a:endParaRPr/>
            </a:p>
          </p:txBody>
        </p:sp>
        <p:pic>
          <p:nvPicPr>
            <p:cNvPr id="106" name="object 8" descr="object 8"/>
            <p:cNvPicPr>
              <a:picLocks noChangeAspect="1"/>
            </p:cNvPicPr>
            <p:nvPr/>
          </p:nvPicPr>
          <p:blipFill>
            <a:blip r:embed="rId4"/>
            <a:stretch>
              <a:fillRect/>
            </a:stretch>
          </p:blipFill>
          <p:spPr>
            <a:xfrm>
              <a:off x="76199" y="152399"/>
              <a:ext cx="707137" cy="554737"/>
            </a:xfrm>
            <a:prstGeom prst="rect">
              <a:avLst/>
            </a:prstGeom>
            <a:ln w="12700" cap="flat">
              <a:noFill/>
              <a:miter lim="400000"/>
            </a:ln>
            <a:effectLst/>
          </p:spPr>
        </p:pic>
        <p:pic>
          <p:nvPicPr>
            <p:cNvPr id="107" name="object 9" descr="object 9"/>
            <p:cNvPicPr>
              <a:picLocks noChangeAspect="1"/>
            </p:cNvPicPr>
            <p:nvPr/>
          </p:nvPicPr>
          <p:blipFill>
            <a:blip r:embed="rId5"/>
            <a:stretch>
              <a:fillRect/>
            </a:stretch>
          </p:blipFill>
          <p:spPr>
            <a:xfrm>
              <a:off x="124968" y="181355"/>
              <a:ext cx="609601" cy="457201"/>
            </a:xfrm>
            <a:prstGeom prst="rect">
              <a:avLst/>
            </a:prstGeom>
            <a:ln w="12700" cap="flat">
              <a:noFill/>
              <a:miter lim="400000"/>
            </a:ln>
            <a:effectLst/>
          </p:spPr>
        </p:pic>
        <p:sp>
          <p:nvSpPr>
            <p:cNvPr id="108" name="object 10"/>
            <p:cNvSpPr/>
            <p:nvPr/>
          </p:nvSpPr>
          <p:spPr>
            <a:xfrm>
              <a:off x="124968" y="181355"/>
              <a:ext cx="609601" cy="457201"/>
            </a:xfrm>
            <a:prstGeom prst="rect">
              <a:avLst/>
            </a:prstGeom>
            <a:noFill/>
            <a:ln w="12700" cap="flat">
              <a:solidFill>
                <a:srgbClr val="096CC5"/>
              </a:solidFill>
              <a:prstDash val="solid"/>
              <a:round/>
            </a:ln>
            <a:effectLst/>
          </p:spPr>
          <p:txBody>
            <a:bodyPr wrap="square" lIns="45719" tIns="45719" rIns="45719" bIns="45719" numCol="1" anchor="t">
              <a:noAutofit/>
            </a:bodyPr>
            <a:lstStyle/>
            <a:p>
              <a:endParaRPr/>
            </a:p>
          </p:txBody>
        </p:sp>
      </p:grpSp>
      <p:sp>
        <p:nvSpPr>
          <p:cNvPr id="110" name="object 11"/>
          <p:cNvSpPr txBox="1"/>
          <p:nvPr/>
        </p:nvSpPr>
        <p:spPr>
          <a:xfrm>
            <a:off x="383540" y="2075509"/>
            <a:ext cx="927101" cy="266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b="1"/>
            </a:lvl1pPr>
          </a:lstStyle>
          <a:p>
            <a:r>
              <a:t>name</a:t>
            </a:r>
          </a:p>
        </p:txBody>
      </p:sp>
      <p:grpSp>
        <p:nvGrpSpPr>
          <p:cNvPr id="139" name="object 12"/>
          <p:cNvGrpSpPr/>
          <p:nvPr/>
        </p:nvGrpSpPr>
        <p:grpSpPr>
          <a:xfrm>
            <a:off x="256031" y="1447201"/>
            <a:ext cx="4739641" cy="2964779"/>
            <a:chOff x="0" y="0"/>
            <a:chExt cx="4739640" cy="2964778"/>
          </a:xfrm>
        </p:grpSpPr>
        <p:pic>
          <p:nvPicPr>
            <p:cNvPr id="111" name="object 13" descr="object 13"/>
            <p:cNvPicPr>
              <a:picLocks noChangeAspect="1"/>
            </p:cNvPicPr>
            <p:nvPr/>
          </p:nvPicPr>
          <p:blipFill>
            <a:blip r:embed="rId4"/>
            <a:stretch>
              <a:fillRect/>
            </a:stretch>
          </p:blipFill>
          <p:spPr>
            <a:xfrm>
              <a:off x="0" y="1038441"/>
              <a:ext cx="707137" cy="554737"/>
            </a:xfrm>
            <a:prstGeom prst="rect">
              <a:avLst/>
            </a:prstGeom>
            <a:ln w="12700" cap="flat">
              <a:noFill/>
              <a:miter lim="400000"/>
            </a:ln>
            <a:effectLst/>
          </p:spPr>
        </p:pic>
        <p:pic>
          <p:nvPicPr>
            <p:cNvPr id="112" name="object 14" descr="object 14"/>
            <p:cNvPicPr>
              <a:picLocks noChangeAspect="1"/>
            </p:cNvPicPr>
            <p:nvPr/>
          </p:nvPicPr>
          <p:blipFill>
            <a:blip r:embed="rId5"/>
            <a:stretch>
              <a:fillRect/>
            </a:stretch>
          </p:blipFill>
          <p:spPr>
            <a:xfrm>
              <a:off x="48768" y="1067397"/>
              <a:ext cx="609601" cy="457201"/>
            </a:xfrm>
            <a:prstGeom prst="rect">
              <a:avLst/>
            </a:prstGeom>
            <a:ln w="12700" cap="flat">
              <a:noFill/>
              <a:miter lim="400000"/>
            </a:ln>
            <a:effectLst/>
          </p:spPr>
        </p:pic>
        <p:sp>
          <p:nvSpPr>
            <p:cNvPr id="113" name="object 15"/>
            <p:cNvSpPr/>
            <p:nvPr/>
          </p:nvSpPr>
          <p:spPr>
            <a:xfrm>
              <a:off x="48768" y="1067397"/>
              <a:ext cx="609601" cy="457201"/>
            </a:xfrm>
            <a:prstGeom prst="rect">
              <a:avLst/>
            </a:prstGeom>
            <a:noFill/>
            <a:ln w="12700" cap="flat">
              <a:solidFill>
                <a:srgbClr val="096CC5"/>
              </a:solidFill>
              <a:prstDash val="solid"/>
              <a:round/>
            </a:ln>
            <a:effectLst/>
          </p:spPr>
          <p:txBody>
            <a:bodyPr wrap="square" lIns="45719" tIns="45719" rIns="45719" bIns="45719" numCol="1" anchor="t">
              <a:noAutofit/>
            </a:bodyPr>
            <a:lstStyle/>
            <a:p>
              <a:endParaRPr/>
            </a:p>
          </p:txBody>
        </p:sp>
        <p:pic>
          <p:nvPicPr>
            <p:cNvPr id="114" name="object 16" descr="object 16"/>
            <p:cNvPicPr>
              <a:picLocks noChangeAspect="1"/>
            </p:cNvPicPr>
            <p:nvPr/>
          </p:nvPicPr>
          <p:blipFill>
            <a:blip r:embed="rId4"/>
            <a:stretch>
              <a:fillRect/>
            </a:stretch>
          </p:blipFill>
          <p:spPr>
            <a:xfrm>
              <a:off x="609600" y="1038441"/>
              <a:ext cx="707137" cy="554737"/>
            </a:xfrm>
            <a:prstGeom prst="rect">
              <a:avLst/>
            </a:prstGeom>
            <a:ln w="12700" cap="flat">
              <a:noFill/>
              <a:miter lim="400000"/>
            </a:ln>
            <a:effectLst/>
          </p:spPr>
        </p:pic>
        <p:pic>
          <p:nvPicPr>
            <p:cNvPr id="115" name="object 17" descr="object 17"/>
            <p:cNvPicPr>
              <a:picLocks noChangeAspect="1"/>
            </p:cNvPicPr>
            <p:nvPr/>
          </p:nvPicPr>
          <p:blipFill>
            <a:blip r:embed="rId5"/>
            <a:stretch>
              <a:fillRect/>
            </a:stretch>
          </p:blipFill>
          <p:spPr>
            <a:xfrm>
              <a:off x="658369" y="1067397"/>
              <a:ext cx="609601" cy="457201"/>
            </a:xfrm>
            <a:prstGeom prst="rect">
              <a:avLst/>
            </a:prstGeom>
            <a:ln w="12700" cap="flat">
              <a:noFill/>
              <a:miter lim="400000"/>
            </a:ln>
            <a:effectLst/>
          </p:spPr>
        </p:pic>
        <p:sp>
          <p:nvSpPr>
            <p:cNvPr id="116" name="object 18"/>
            <p:cNvSpPr/>
            <p:nvPr/>
          </p:nvSpPr>
          <p:spPr>
            <a:xfrm>
              <a:off x="658369" y="1067397"/>
              <a:ext cx="609601" cy="457201"/>
            </a:xfrm>
            <a:prstGeom prst="rect">
              <a:avLst/>
            </a:prstGeom>
            <a:noFill/>
            <a:ln w="12700" cap="flat">
              <a:solidFill>
                <a:srgbClr val="096CC5"/>
              </a:solidFill>
              <a:prstDash val="solid"/>
              <a:round/>
            </a:ln>
            <a:effectLst/>
          </p:spPr>
          <p:txBody>
            <a:bodyPr wrap="square" lIns="45719" tIns="45719" rIns="45719" bIns="45719" numCol="1" anchor="t">
              <a:noAutofit/>
            </a:bodyPr>
            <a:lstStyle/>
            <a:p>
              <a:endParaRPr/>
            </a:p>
          </p:txBody>
        </p:sp>
        <p:pic>
          <p:nvPicPr>
            <p:cNvPr id="117" name="object 19" descr="object 19"/>
            <p:cNvPicPr>
              <a:picLocks noChangeAspect="1"/>
            </p:cNvPicPr>
            <p:nvPr/>
          </p:nvPicPr>
          <p:blipFill>
            <a:blip r:embed="rId4"/>
            <a:stretch>
              <a:fillRect/>
            </a:stretch>
          </p:blipFill>
          <p:spPr>
            <a:xfrm>
              <a:off x="1905000" y="2410041"/>
              <a:ext cx="707137" cy="554738"/>
            </a:xfrm>
            <a:prstGeom prst="rect">
              <a:avLst/>
            </a:prstGeom>
            <a:ln w="12700" cap="flat">
              <a:noFill/>
              <a:miter lim="400000"/>
            </a:ln>
            <a:effectLst/>
          </p:spPr>
        </p:pic>
        <p:pic>
          <p:nvPicPr>
            <p:cNvPr id="118" name="object 20" descr="object 20"/>
            <p:cNvPicPr>
              <a:picLocks noChangeAspect="1"/>
            </p:cNvPicPr>
            <p:nvPr/>
          </p:nvPicPr>
          <p:blipFill>
            <a:blip r:embed="rId5"/>
            <a:stretch>
              <a:fillRect/>
            </a:stretch>
          </p:blipFill>
          <p:spPr>
            <a:xfrm>
              <a:off x="1953768" y="2438997"/>
              <a:ext cx="609601" cy="457201"/>
            </a:xfrm>
            <a:prstGeom prst="rect">
              <a:avLst/>
            </a:prstGeom>
            <a:ln w="12700" cap="flat">
              <a:noFill/>
              <a:miter lim="400000"/>
            </a:ln>
            <a:effectLst/>
          </p:spPr>
        </p:pic>
        <p:pic>
          <p:nvPicPr>
            <p:cNvPr id="119" name="object 21" descr="object 21"/>
            <p:cNvPicPr>
              <a:picLocks noChangeAspect="1"/>
            </p:cNvPicPr>
            <p:nvPr/>
          </p:nvPicPr>
          <p:blipFill>
            <a:blip r:embed="rId4"/>
            <a:stretch>
              <a:fillRect/>
            </a:stretch>
          </p:blipFill>
          <p:spPr>
            <a:xfrm>
              <a:off x="1295400" y="2410041"/>
              <a:ext cx="707137" cy="554738"/>
            </a:xfrm>
            <a:prstGeom prst="rect">
              <a:avLst/>
            </a:prstGeom>
            <a:ln w="12700" cap="flat">
              <a:noFill/>
              <a:miter lim="400000"/>
            </a:ln>
            <a:effectLst/>
          </p:spPr>
        </p:pic>
        <p:pic>
          <p:nvPicPr>
            <p:cNvPr id="120" name="object 22" descr="object 22"/>
            <p:cNvPicPr>
              <a:picLocks noChangeAspect="1"/>
            </p:cNvPicPr>
            <p:nvPr/>
          </p:nvPicPr>
          <p:blipFill>
            <a:blip r:embed="rId5"/>
            <a:stretch>
              <a:fillRect/>
            </a:stretch>
          </p:blipFill>
          <p:spPr>
            <a:xfrm>
              <a:off x="1344168" y="2438997"/>
              <a:ext cx="609601" cy="457201"/>
            </a:xfrm>
            <a:prstGeom prst="rect">
              <a:avLst/>
            </a:prstGeom>
            <a:ln w="12700" cap="flat">
              <a:noFill/>
              <a:miter lim="400000"/>
            </a:ln>
            <a:effectLst/>
          </p:spPr>
        </p:pic>
        <p:pic>
          <p:nvPicPr>
            <p:cNvPr id="121" name="object 23" descr="object 23"/>
            <p:cNvPicPr>
              <a:picLocks noChangeAspect="1"/>
            </p:cNvPicPr>
            <p:nvPr/>
          </p:nvPicPr>
          <p:blipFill>
            <a:blip r:embed="rId4"/>
            <a:stretch>
              <a:fillRect/>
            </a:stretch>
          </p:blipFill>
          <p:spPr>
            <a:xfrm>
              <a:off x="685800" y="2410041"/>
              <a:ext cx="707137" cy="554738"/>
            </a:xfrm>
            <a:prstGeom prst="rect">
              <a:avLst/>
            </a:prstGeom>
            <a:ln w="12700" cap="flat">
              <a:noFill/>
              <a:miter lim="400000"/>
            </a:ln>
            <a:effectLst/>
          </p:spPr>
        </p:pic>
        <p:pic>
          <p:nvPicPr>
            <p:cNvPr id="122" name="object 24" descr="object 24"/>
            <p:cNvPicPr>
              <a:picLocks noChangeAspect="1"/>
            </p:cNvPicPr>
            <p:nvPr/>
          </p:nvPicPr>
          <p:blipFill>
            <a:blip r:embed="rId5"/>
            <a:stretch>
              <a:fillRect/>
            </a:stretch>
          </p:blipFill>
          <p:spPr>
            <a:xfrm>
              <a:off x="734569" y="2438997"/>
              <a:ext cx="609601" cy="457201"/>
            </a:xfrm>
            <a:prstGeom prst="rect">
              <a:avLst/>
            </a:prstGeom>
            <a:ln w="12700" cap="flat">
              <a:noFill/>
              <a:miter lim="400000"/>
            </a:ln>
            <a:effectLst/>
          </p:spPr>
        </p:pic>
        <p:pic>
          <p:nvPicPr>
            <p:cNvPr id="123" name="object 25" descr="object 25"/>
            <p:cNvPicPr>
              <a:picLocks noChangeAspect="1"/>
            </p:cNvPicPr>
            <p:nvPr/>
          </p:nvPicPr>
          <p:blipFill>
            <a:blip r:embed="rId4"/>
            <a:stretch>
              <a:fillRect/>
            </a:stretch>
          </p:blipFill>
          <p:spPr>
            <a:xfrm>
              <a:off x="76200" y="2410041"/>
              <a:ext cx="707137" cy="554738"/>
            </a:xfrm>
            <a:prstGeom prst="rect">
              <a:avLst/>
            </a:prstGeom>
            <a:ln w="12700" cap="flat">
              <a:noFill/>
              <a:miter lim="400000"/>
            </a:ln>
            <a:effectLst/>
          </p:spPr>
        </p:pic>
        <p:grpSp>
          <p:nvGrpSpPr>
            <p:cNvPr id="128" name="object 26"/>
            <p:cNvGrpSpPr/>
            <p:nvPr/>
          </p:nvGrpSpPr>
          <p:grpSpPr>
            <a:xfrm>
              <a:off x="733475" y="-1"/>
              <a:ext cx="3963621" cy="324448"/>
              <a:chOff x="0" y="0"/>
              <a:chExt cx="3963619" cy="324447"/>
            </a:xfrm>
          </p:grpSpPr>
          <p:sp>
            <p:nvSpPr>
              <p:cNvPr id="124" name="Shape"/>
              <p:cNvSpPr/>
              <p:nvPr/>
            </p:nvSpPr>
            <p:spPr>
              <a:xfrm>
                <a:off x="-1" y="63974"/>
                <a:ext cx="3888053" cy="260473"/>
              </a:xfrm>
              <a:custGeom>
                <a:avLst/>
                <a:gdLst/>
                <a:ahLst/>
                <a:cxnLst>
                  <a:cxn ang="0">
                    <a:pos x="wd2" y="hd2"/>
                  </a:cxn>
                  <a:cxn ang="5400000">
                    <a:pos x="wd2" y="hd2"/>
                  </a:cxn>
                  <a:cxn ang="10800000">
                    <a:pos x="wd2" y="hd2"/>
                  </a:cxn>
                  <a:cxn ang="16200000">
                    <a:pos x="wd2" y="hd2"/>
                  </a:cxn>
                </a:cxnLst>
                <a:rect l="0" t="0" r="r" b="b"/>
                <a:pathLst>
                  <a:path w="21600" h="21600" extrusionOk="0">
                    <a:moveTo>
                      <a:pt x="21412" y="0"/>
                    </a:moveTo>
                    <a:lnTo>
                      <a:pt x="0" y="18441"/>
                    </a:lnTo>
                    <a:lnTo>
                      <a:pt x="12" y="21600"/>
                    </a:lnTo>
                    <a:lnTo>
                      <a:pt x="21425" y="3159"/>
                    </a:lnTo>
                    <a:lnTo>
                      <a:pt x="21600" y="1427"/>
                    </a:lnTo>
                    <a:lnTo>
                      <a:pt x="21412" y="0"/>
                    </a:lnTo>
                    <a:close/>
                  </a:path>
                </a:pathLst>
              </a:custGeom>
              <a:solidFill>
                <a:srgbClr val="009DD9"/>
              </a:solidFill>
              <a:ln w="12700" cap="flat">
                <a:noFill/>
                <a:miter lim="400000"/>
              </a:ln>
              <a:effectLst/>
            </p:spPr>
            <p:txBody>
              <a:bodyPr wrap="square" lIns="45719" tIns="45719" rIns="45719" bIns="45719" numCol="1" anchor="t">
                <a:noAutofit/>
              </a:bodyPr>
              <a:lstStyle/>
              <a:p>
                <a:endParaRPr/>
              </a:p>
            </p:txBody>
          </p:sp>
          <p:sp>
            <p:nvSpPr>
              <p:cNvPr id="125" name="Shape"/>
              <p:cNvSpPr/>
              <p:nvPr/>
            </p:nvSpPr>
            <p:spPr>
              <a:xfrm>
                <a:off x="3796798" y="59905"/>
                <a:ext cx="166822" cy="110941"/>
              </a:xfrm>
              <a:custGeom>
                <a:avLst/>
                <a:gdLst/>
                <a:ahLst/>
                <a:cxnLst>
                  <a:cxn ang="0">
                    <a:pos x="wd2" y="hd2"/>
                  </a:cxn>
                  <a:cxn ang="5400000">
                    <a:pos x="wd2" y="hd2"/>
                  </a:cxn>
                  <a:cxn ang="10800000">
                    <a:pos x="wd2" y="hd2"/>
                  </a:cxn>
                  <a:cxn ang="16200000">
                    <a:pos x="wd2" y="hd2"/>
                  </a:cxn>
                </a:cxnLst>
                <a:rect l="0" t="0" r="r" b="b"/>
                <a:pathLst>
                  <a:path w="21600" h="21600" extrusionOk="0">
                    <a:moveTo>
                      <a:pt x="17300" y="0"/>
                    </a:moveTo>
                    <a:lnTo>
                      <a:pt x="16568" y="0"/>
                    </a:lnTo>
                    <a:lnTo>
                      <a:pt x="16848" y="7418"/>
                    </a:lnTo>
                    <a:lnTo>
                      <a:pt x="7736" y="8209"/>
                    </a:lnTo>
                    <a:lnTo>
                      <a:pt x="1061" y="14861"/>
                    </a:lnTo>
                    <a:lnTo>
                      <a:pt x="369" y="15904"/>
                    </a:lnTo>
                    <a:lnTo>
                      <a:pt x="7" y="17219"/>
                    </a:lnTo>
                    <a:lnTo>
                      <a:pt x="0" y="18641"/>
                    </a:lnTo>
                    <a:lnTo>
                      <a:pt x="371" y="20004"/>
                    </a:lnTo>
                    <a:lnTo>
                      <a:pt x="1065" y="21046"/>
                    </a:lnTo>
                    <a:lnTo>
                      <a:pt x="1939" y="21590"/>
                    </a:lnTo>
                    <a:lnTo>
                      <a:pt x="2884" y="21600"/>
                    </a:lnTo>
                    <a:lnTo>
                      <a:pt x="3791" y="21043"/>
                    </a:lnTo>
                    <a:lnTo>
                      <a:pt x="21600" y="3289"/>
                    </a:lnTo>
                    <a:lnTo>
                      <a:pt x="17300" y="0"/>
                    </a:lnTo>
                    <a:close/>
                  </a:path>
                </a:pathLst>
              </a:custGeom>
              <a:solidFill>
                <a:srgbClr val="009DD9"/>
              </a:solidFill>
              <a:ln w="12700" cap="flat">
                <a:noFill/>
                <a:miter lim="400000"/>
              </a:ln>
              <a:effectLst/>
            </p:spPr>
            <p:txBody>
              <a:bodyPr wrap="square" lIns="45719" tIns="45719" rIns="45719" bIns="45719" numCol="1" anchor="t">
                <a:noAutofit/>
              </a:bodyPr>
              <a:lstStyle/>
              <a:p>
                <a:endParaRPr/>
              </a:p>
            </p:txBody>
          </p:sp>
          <p:sp>
            <p:nvSpPr>
              <p:cNvPr id="126" name="Shape"/>
              <p:cNvSpPr/>
              <p:nvPr/>
            </p:nvSpPr>
            <p:spPr>
              <a:xfrm>
                <a:off x="3788851" y="-1"/>
                <a:ext cx="141560" cy="63976"/>
              </a:xfrm>
              <a:custGeom>
                <a:avLst/>
                <a:gdLst/>
                <a:ahLst/>
                <a:cxnLst>
                  <a:cxn ang="0">
                    <a:pos x="wd2" y="hd2"/>
                  </a:cxn>
                  <a:cxn ang="5400000">
                    <a:pos x="wd2" y="hd2"/>
                  </a:cxn>
                  <a:cxn ang="10800000">
                    <a:pos x="wd2" y="hd2"/>
                  </a:cxn>
                  <a:cxn ang="16200000">
                    <a:pos x="wd2" y="hd2"/>
                  </a:cxn>
                </a:cxnLst>
                <a:rect l="0" t="0" r="r" b="b"/>
                <a:pathLst>
                  <a:path w="21600" h="21600" extrusionOk="0">
                    <a:moveTo>
                      <a:pt x="3114" y="0"/>
                    </a:moveTo>
                    <a:lnTo>
                      <a:pt x="2008" y="303"/>
                    </a:lnTo>
                    <a:lnTo>
                      <a:pt x="1033" y="1499"/>
                    </a:lnTo>
                    <a:lnTo>
                      <a:pt x="312" y="3503"/>
                    </a:lnTo>
                    <a:lnTo>
                      <a:pt x="0" y="5966"/>
                    </a:lnTo>
                    <a:lnTo>
                      <a:pt x="138" y="8413"/>
                    </a:lnTo>
                    <a:lnTo>
                      <a:pt x="683" y="10570"/>
                    </a:lnTo>
                    <a:lnTo>
                      <a:pt x="1591" y="12165"/>
                    </a:lnTo>
                    <a:lnTo>
                      <a:pt x="9975" y="21600"/>
                    </a:lnTo>
                    <a:lnTo>
                      <a:pt x="20737" y="20226"/>
                    </a:lnTo>
                    <a:lnTo>
                      <a:pt x="21600" y="20226"/>
                    </a:lnTo>
                    <a:lnTo>
                      <a:pt x="4227" y="673"/>
                    </a:lnTo>
                    <a:lnTo>
                      <a:pt x="3114" y="0"/>
                    </a:lnTo>
                    <a:close/>
                  </a:path>
                </a:pathLst>
              </a:custGeom>
              <a:solidFill>
                <a:srgbClr val="009DD9"/>
              </a:solidFill>
              <a:ln w="12700" cap="flat">
                <a:noFill/>
                <a:miter lim="400000"/>
              </a:ln>
              <a:effectLst/>
            </p:spPr>
            <p:txBody>
              <a:bodyPr wrap="square" lIns="45719" tIns="45719" rIns="45719" bIns="45719" numCol="1" anchor="t">
                <a:noAutofit/>
              </a:bodyPr>
              <a:lstStyle/>
              <a:p>
                <a:endParaRPr/>
              </a:p>
            </p:txBody>
          </p:sp>
          <p:sp>
            <p:nvSpPr>
              <p:cNvPr id="127" name="Shape"/>
              <p:cNvSpPr/>
              <p:nvPr/>
            </p:nvSpPr>
            <p:spPr>
              <a:xfrm>
                <a:off x="3854224" y="59905"/>
                <a:ext cx="72693" cy="42161"/>
              </a:xfrm>
              <a:custGeom>
                <a:avLst/>
                <a:gdLst/>
                <a:ahLst/>
                <a:cxnLst>
                  <a:cxn ang="0">
                    <a:pos x="wd2" y="hd2"/>
                  </a:cxn>
                  <a:cxn ang="5400000">
                    <a:pos x="wd2" y="hd2"/>
                  </a:cxn>
                  <a:cxn ang="10800000">
                    <a:pos x="wd2" y="hd2"/>
                  </a:cxn>
                  <a:cxn ang="16200000">
                    <a:pos x="wd2" y="hd2"/>
                  </a:cxn>
                </a:cxnLst>
                <a:rect l="0" t="0" r="r" b="b"/>
                <a:pathLst>
                  <a:path w="21600" h="21600" extrusionOk="0">
                    <a:moveTo>
                      <a:pt x="18166" y="1627"/>
                    </a:moveTo>
                    <a:lnTo>
                      <a:pt x="10052" y="10900"/>
                    </a:lnTo>
                    <a:lnTo>
                      <a:pt x="18694" y="18479"/>
                    </a:lnTo>
                    <a:lnTo>
                      <a:pt x="18166" y="1627"/>
                    </a:lnTo>
                    <a:close/>
                    <a:moveTo>
                      <a:pt x="21012" y="1627"/>
                    </a:moveTo>
                    <a:lnTo>
                      <a:pt x="18166" y="1627"/>
                    </a:lnTo>
                    <a:lnTo>
                      <a:pt x="18694" y="18479"/>
                    </a:lnTo>
                    <a:lnTo>
                      <a:pt x="21566" y="18479"/>
                    </a:lnTo>
                    <a:lnTo>
                      <a:pt x="21012" y="1627"/>
                    </a:lnTo>
                    <a:close/>
                    <a:moveTo>
                      <a:pt x="20958" y="0"/>
                    </a:moveTo>
                    <a:lnTo>
                      <a:pt x="0" y="2085"/>
                    </a:lnTo>
                    <a:lnTo>
                      <a:pt x="10052" y="10900"/>
                    </a:lnTo>
                    <a:lnTo>
                      <a:pt x="18166" y="1627"/>
                    </a:lnTo>
                    <a:lnTo>
                      <a:pt x="21012" y="1627"/>
                    </a:lnTo>
                    <a:lnTo>
                      <a:pt x="20958" y="0"/>
                    </a:lnTo>
                    <a:close/>
                    <a:moveTo>
                      <a:pt x="10052" y="10900"/>
                    </a:moveTo>
                    <a:lnTo>
                      <a:pt x="689" y="21600"/>
                    </a:lnTo>
                    <a:lnTo>
                      <a:pt x="21600" y="19520"/>
                    </a:lnTo>
                    <a:lnTo>
                      <a:pt x="21566" y="18479"/>
                    </a:lnTo>
                    <a:lnTo>
                      <a:pt x="18694" y="18479"/>
                    </a:lnTo>
                    <a:lnTo>
                      <a:pt x="10052" y="10900"/>
                    </a:lnTo>
                    <a:close/>
                  </a:path>
                </a:pathLst>
              </a:custGeom>
              <a:noFill/>
              <a:ln w="12700" cap="flat">
                <a:noFill/>
                <a:miter lim="400000"/>
              </a:ln>
              <a:effectLst/>
            </p:spPr>
            <p:txBody>
              <a:bodyPr wrap="square" lIns="45719" tIns="45719" rIns="45719" bIns="45719" numCol="1" anchor="t">
                <a:noAutofit/>
              </a:bodyPr>
              <a:lstStyle/>
              <a:p>
                <a:endParaRPr/>
              </a:p>
            </p:txBody>
          </p:sp>
        </p:grpSp>
        <p:pic>
          <p:nvPicPr>
            <p:cNvPr id="129" name="object 27" descr="object 27"/>
            <p:cNvPicPr>
              <a:picLocks noChangeAspect="1"/>
            </p:cNvPicPr>
            <p:nvPr/>
          </p:nvPicPr>
          <p:blipFill>
            <a:blip r:embed="rId6"/>
            <a:stretch>
              <a:fillRect/>
            </a:stretch>
          </p:blipFill>
          <p:spPr>
            <a:xfrm>
              <a:off x="4184904" y="270345"/>
              <a:ext cx="554737" cy="795528"/>
            </a:xfrm>
            <a:prstGeom prst="rect">
              <a:avLst/>
            </a:prstGeom>
            <a:ln w="12700" cap="flat">
              <a:noFill/>
              <a:miter lim="400000"/>
            </a:ln>
            <a:effectLst/>
          </p:spPr>
        </p:pic>
        <p:sp>
          <p:nvSpPr>
            <p:cNvPr id="130" name="object 28"/>
            <p:cNvSpPr/>
            <p:nvPr/>
          </p:nvSpPr>
          <p:spPr>
            <a:xfrm>
              <a:off x="4239768" y="305397"/>
              <a:ext cx="457201" cy="6858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187" y="21539"/>
                  </a:lnTo>
                  <a:lnTo>
                    <a:pt x="15222" y="21369"/>
                  </a:lnTo>
                  <a:lnTo>
                    <a:pt x="12884" y="21109"/>
                  </a:lnTo>
                  <a:lnTo>
                    <a:pt x="10800" y="20400"/>
                  </a:lnTo>
                  <a:lnTo>
                    <a:pt x="10800" y="12000"/>
                  </a:lnTo>
                  <a:lnTo>
                    <a:pt x="10249" y="11620"/>
                  </a:lnTo>
                  <a:lnTo>
                    <a:pt x="8716" y="11291"/>
                  </a:lnTo>
                  <a:lnTo>
                    <a:pt x="6378" y="11031"/>
                  </a:lnTo>
                  <a:lnTo>
                    <a:pt x="3413" y="10861"/>
                  </a:lnTo>
                  <a:lnTo>
                    <a:pt x="0" y="10800"/>
                  </a:lnTo>
                  <a:lnTo>
                    <a:pt x="3413" y="10739"/>
                  </a:lnTo>
                  <a:lnTo>
                    <a:pt x="6378" y="10569"/>
                  </a:lnTo>
                  <a:lnTo>
                    <a:pt x="8716" y="10309"/>
                  </a:lnTo>
                  <a:lnTo>
                    <a:pt x="10249" y="9980"/>
                  </a:lnTo>
                  <a:lnTo>
                    <a:pt x="10800" y="9600"/>
                  </a:lnTo>
                  <a:lnTo>
                    <a:pt x="10800" y="1200"/>
                  </a:lnTo>
                  <a:lnTo>
                    <a:pt x="11351" y="820"/>
                  </a:lnTo>
                  <a:lnTo>
                    <a:pt x="12884" y="491"/>
                  </a:lnTo>
                  <a:lnTo>
                    <a:pt x="15222" y="231"/>
                  </a:lnTo>
                  <a:lnTo>
                    <a:pt x="18187" y="61"/>
                  </a:lnTo>
                  <a:lnTo>
                    <a:pt x="21600" y="0"/>
                  </a:lnTo>
                </a:path>
              </a:pathLst>
            </a:custGeom>
            <a:noFill/>
            <a:ln w="25400" cap="flat">
              <a:solidFill>
                <a:srgbClr val="009DD9"/>
              </a:solidFill>
              <a:prstDash val="solid"/>
              <a:round/>
            </a:ln>
            <a:effectLst/>
          </p:spPr>
          <p:txBody>
            <a:bodyPr wrap="square" lIns="45719" tIns="45719" rIns="45719" bIns="45719" numCol="1" anchor="t">
              <a:noAutofit/>
            </a:bodyPr>
            <a:lstStyle/>
            <a:p>
              <a:endParaRPr/>
            </a:p>
          </p:txBody>
        </p:sp>
        <p:pic>
          <p:nvPicPr>
            <p:cNvPr id="131" name="object 29" descr="object 29"/>
            <p:cNvPicPr>
              <a:picLocks noChangeAspect="1"/>
            </p:cNvPicPr>
            <p:nvPr/>
          </p:nvPicPr>
          <p:blipFill>
            <a:blip r:embed="rId7"/>
            <a:stretch>
              <a:fillRect/>
            </a:stretch>
          </p:blipFill>
          <p:spPr>
            <a:xfrm>
              <a:off x="2511552" y="1640421"/>
              <a:ext cx="1940052" cy="1109473"/>
            </a:xfrm>
            <a:prstGeom prst="rect">
              <a:avLst/>
            </a:prstGeom>
            <a:ln w="12700" cap="flat">
              <a:noFill/>
              <a:miter lim="400000"/>
            </a:ln>
            <a:effectLst/>
          </p:spPr>
        </p:pic>
        <p:grpSp>
          <p:nvGrpSpPr>
            <p:cNvPr id="136" name="object 30"/>
            <p:cNvGrpSpPr/>
            <p:nvPr/>
          </p:nvGrpSpPr>
          <p:grpSpPr>
            <a:xfrm>
              <a:off x="2554859" y="1818729"/>
              <a:ext cx="1685036" cy="865888"/>
              <a:chOff x="0" y="0"/>
              <a:chExt cx="1685035" cy="865886"/>
            </a:xfrm>
          </p:grpSpPr>
          <p:sp>
            <p:nvSpPr>
              <p:cNvPr id="132" name="Shape"/>
              <p:cNvSpPr/>
              <p:nvPr/>
            </p:nvSpPr>
            <p:spPr>
              <a:xfrm>
                <a:off x="0" y="41959"/>
                <a:ext cx="1617446" cy="823928"/>
              </a:xfrm>
              <a:custGeom>
                <a:avLst/>
                <a:gdLst/>
                <a:ahLst/>
                <a:cxnLst>
                  <a:cxn ang="0">
                    <a:pos x="wd2" y="hd2"/>
                  </a:cxn>
                  <a:cxn ang="5400000">
                    <a:pos x="wd2" y="hd2"/>
                  </a:cxn>
                  <a:cxn ang="10800000">
                    <a:pos x="wd2" y="hd2"/>
                  </a:cxn>
                  <a:cxn ang="16200000">
                    <a:pos x="wd2" y="hd2"/>
                  </a:cxn>
                </a:cxnLst>
                <a:rect l="0" t="0" r="r" b="b"/>
                <a:pathLst>
                  <a:path w="21600" h="21600" extrusionOk="0">
                    <a:moveTo>
                      <a:pt x="21097" y="0"/>
                    </a:moveTo>
                    <a:lnTo>
                      <a:pt x="0" y="20708"/>
                    </a:lnTo>
                    <a:lnTo>
                      <a:pt x="227" y="21600"/>
                    </a:lnTo>
                    <a:lnTo>
                      <a:pt x="21323" y="895"/>
                    </a:lnTo>
                    <a:lnTo>
                      <a:pt x="21600" y="64"/>
                    </a:lnTo>
                    <a:lnTo>
                      <a:pt x="21097" y="0"/>
                    </a:lnTo>
                    <a:close/>
                  </a:path>
                </a:pathLst>
              </a:custGeom>
              <a:solidFill>
                <a:srgbClr val="009DD9"/>
              </a:solidFill>
              <a:ln w="12700" cap="flat">
                <a:noFill/>
                <a:miter lim="400000"/>
              </a:ln>
              <a:effectLst/>
            </p:spPr>
            <p:txBody>
              <a:bodyPr wrap="square" lIns="45719" tIns="45719" rIns="45719" bIns="45719" numCol="1" anchor="t">
                <a:noAutofit/>
              </a:bodyPr>
              <a:lstStyle/>
              <a:p>
                <a:endParaRPr/>
              </a:p>
            </p:txBody>
          </p:sp>
          <p:sp>
            <p:nvSpPr>
              <p:cNvPr id="133" name="Shape"/>
              <p:cNvSpPr/>
              <p:nvPr/>
            </p:nvSpPr>
            <p:spPr>
              <a:xfrm>
                <a:off x="1560018" y="10540"/>
                <a:ext cx="125018" cy="146482"/>
              </a:xfrm>
              <a:custGeom>
                <a:avLst/>
                <a:gdLst/>
                <a:ahLst/>
                <a:cxnLst>
                  <a:cxn ang="0">
                    <a:pos x="wd2" y="hd2"/>
                  </a:cxn>
                  <a:cxn ang="5400000">
                    <a:pos x="wd2" y="hd2"/>
                  </a:cxn>
                  <a:cxn ang="10800000">
                    <a:pos x="wd2" y="hd2"/>
                  </a:cxn>
                  <a:cxn ang="16200000">
                    <a:pos x="wd2" y="hd2"/>
                  </a:cxn>
                </a:cxnLst>
                <a:rect l="0" t="0" r="r" b="b"/>
                <a:pathLst>
                  <a:path w="21600" h="21600" extrusionOk="0">
                    <a:moveTo>
                      <a:pt x="21261" y="0"/>
                    </a:moveTo>
                    <a:lnTo>
                      <a:pt x="14271" y="0"/>
                    </a:lnTo>
                    <a:lnTo>
                      <a:pt x="17233" y="5019"/>
                    </a:lnTo>
                    <a:lnTo>
                      <a:pt x="6341" y="9667"/>
                    </a:lnTo>
                    <a:lnTo>
                      <a:pt x="491" y="17304"/>
                    </a:lnTo>
                    <a:lnTo>
                      <a:pt x="0" y="18336"/>
                    </a:lnTo>
                    <a:lnTo>
                      <a:pt x="17" y="19411"/>
                    </a:lnTo>
                    <a:lnTo>
                      <a:pt x="507" y="20401"/>
                    </a:lnTo>
                    <a:lnTo>
                      <a:pt x="1435" y="21181"/>
                    </a:lnTo>
                    <a:lnTo>
                      <a:pt x="2645" y="21600"/>
                    </a:lnTo>
                    <a:lnTo>
                      <a:pt x="3906" y="21586"/>
                    </a:lnTo>
                    <a:lnTo>
                      <a:pt x="5073" y="21168"/>
                    </a:lnTo>
                    <a:lnTo>
                      <a:pt x="5999" y="20375"/>
                    </a:lnTo>
                    <a:lnTo>
                      <a:pt x="21600" y="19"/>
                    </a:lnTo>
                    <a:lnTo>
                      <a:pt x="21261" y="0"/>
                    </a:lnTo>
                    <a:close/>
                  </a:path>
                </a:pathLst>
              </a:custGeom>
              <a:solidFill>
                <a:srgbClr val="009DD9"/>
              </a:solidFill>
              <a:ln w="12700" cap="flat">
                <a:noFill/>
                <a:miter lim="400000"/>
              </a:ln>
              <a:effectLst/>
            </p:spPr>
            <p:txBody>
              <a:bodyPr wrap="square" lIns="45719" tIns="45719" rIns="45719" bIns="45719" numCol="1" anchor="t">
                <a:noAutofit/>
              </a:bodyPr>
              <a:lstStyle/>
              <a:p>
                <a:endParaRPr/>
              </a:p>
            </p:txBody>
          </p:sp>
          <p:sp>
            <p:nvSpPr>
              <p:cNvPr id="134" name="Shape"/>
              <p:cNvSpPr/>
              <p:nvPr/>
            </p:nvSpPr>
            <p:spPr>
              <a:xfrm>
                <a:off x="1500123" y="0"/>
                <a:ext cx="182953" cy="41960"/>
              </a:xfrm>
              <a:custGeom>
                <a:avLst/>
                <a:gdLst/>
                <a:ahLst/>
                <a:cxnLst>
                  <a:cxn ang="0">
                    <a:pos x="wd2" y="hd2"/>
                  </a:cxn>
                  <a:cxn ang="5400000">
                    <a:pos x="wd2" y="hd2"/>
                  </a:cxn>
                  <a:cxn ang="10800000">
                    <a:pos x="wd2" y="hd2"/>
                  </a:cxn>
                  <a:cxn ang="16200000">
                    <a:pos x="wd2" y="hd2"/>
                  </a:cxn>
                </a:cxnLst>
                <a:rect l="0" t="0" r="r" b="b"/>
                <a:pathLst>
                  <a:path w="21600" h="21600" extrusionOk="0">
                    <a:moveTo>
                      <a:pt x="2384" y="0"/>
                    </a:moveTo>
                    <a:lnTo>
                      <a:pt x="1503" y="529"/>
                    </a:lnTo>
                    <a:lnTo>
                      <a:pt x="759" y="2418"/>
                    </a:lnTo>
                    <a:lnTo>
                      <a:pt x="231" y="5387"/>
                    </a:lnTo>
                    <a:lnTo>
                      <a:pt x="0" y="9152"/>
                    </a:lnTo>
                    <a:lnTo>
                      <a:pt x="121" y="13020"/>
                    </a:lnTo>
                    <a:lnTo>
                      <a:pt x="555" y="16263"/>
                    </a:lnTo>
                    <a:lnTo>
                      <a:pt x="1236" y="18549"/>
                    </a:lnTo>
                    <a:lnTo>
                      <a:pt x="2099" y="19548"/>
                    </a:lnTo>
                    <a:lnTo>
                      <a:pt x="9405" y="21600"/>
                    </a:lnTo>
                    <a:lnTo>
                      <a:pt x="16823" y="5426"/>
                    </a:lnTo>
                    <a:lnTo>
                      <a:pt x="21600" y="5426"/>
                    </a:lnTo>
                    <a:lnTo>
                      <a:pt x="2384" y="0"/>
                    </a:lnTo>
                    <a:close/>
                  </a:path>
                </a:pathLst>
              </a:custGeom>
              <a:solidFill>
                <a:srgbClr val="009DD9"/>
              </a:solidFill>
              <a:ln w="12700" cap="flat">
                <a:noFill/>
                <a:miter lim="400000"/>
              </a:ln>
              <a:effectLst/>
            </p:spPr>
            <p:txBody>
              <a:bodyPr wrap="square" lIns="45719" tIns="45719" rIns="45719" bIns="45719" numCol="1" anchor="t">
                <a:noAutofit/>
              </a:bodyPr>
              <a:lstStyle/>
              <a:p>
                <a:endParaRPr/>
              </a:p>
            </p:txBody>
          </p:sp>
          <p:sp>
            <p:nvSpPr>
              <p:cNvPr id="135" name="Shape"/>
              <p:cNvSpPr/>
              <p:nvPr/>
            </p:nvSpPr>
            <p:spPr>
              <a:xfrm>
                <a:off x="1579781" y="10540"/>
                <a:ext cx="79982" cy="65558"/>
              </a:xfrm>
              <a:custGeom>
                <a:avLst/>
                <a:gdLst/>
                <a:ahLst/>
                <a:cxnLst>
                  <a:cxn ang="0">
                    <a:pos x="wd2" y="hd2"/>
                  </a:cxn>
                  <a:cxn ang="5400000">
                    <a:pos x="wd2" y="hd2"/>
                  </a:cxn>
                  <a:cxn ang="10800000">
                    <a:pos x="wd2" y="hd2"/>
                  </a:cxn>
                  <a:cxn ang="16200000">
                    <a:pos x="wd2" y="hd2"/>
                  </a:cxn>
                </a:cxnLst>
                <a:rect l="0" t="0" r="r" b="b"/>
                <a:pathLst>
                  <a:path w="21600" h="21600" extrusionOk="0">
                    <a:moveTo>
                      <a:pt x="14980" y="2176"/>
                    </a:moveTo>
                    <a:lnTo>
                      <a:pt x="10172" y="11151"/>
                    </a:lnTo>
                    <a:lnTo>
                      <a:pt x="18959" y="11842"/>
                    </a:lnTo>
                    <a:lnTo>
                      <a:pt x="14980" y="2176"/>
                    </a:lnTo>
                    <a:close/>
                    <a:moveTo>
                      <a:pt x="17868" y="2176"/>
                    </a:moveTo>
                    <a:lnTo>
                      <a:pt x="14980" y="2176"/>
                    </a:lnTo>
                    <a:lnTo>
                      <a:pt x="18959" y="11842"/>
                    </a:lnTo>
                    <a:lnTo>
                      <a:pt x="20571" y="11842"/>
                    </a:lnTo>
                    <a:lnTo>
                      <a:pt x="21600" y="11214"/>
                    </a:lnTo>
                    <a:lnTo>
                      <a:pt x="17868" y="2176"/>
                    </a:lnTo>
                    <a:close/>
                    <a:moveTo>
                      <a:pt x="16970" y="0"/>
                    </a:moveTo>
                    <a:lnTo>
                      <a:pt x="0" y="10352"/>
                    </a:lnTo>
                    <a:lnTo>
                      <a:pt x="10172" y="11151"/>
                    </a:lnTo>
                    <a:lnTo>
                      <a:pt x="14980" y="2176"/>
                    </a:lnTo>
                    <a:lnTo>
                      <a:pt x="17868" y="2176"/>
                    </a:lnTo>
                    <a:lnTo>
                      <a:pt x="16970" y="0"/>
                    </a:lnTo>
                    <a:close/>
                    <a:moveTo>
                      <a:pt x="10172" y="11151"/>
                    </a:moveTo>
                    <a:lnTo>
                      <a:pt x="4574" y="21600"/>
                    </a:lnTo>
                    <a:lnTo>
                      <a:pt x="20571" y="11842"/>
                    </a:lnTo>
                    <a:lnTo>
                      <a:pt x="18959" y="11842"/>
                    </a:lnTo>
                    <a:lnTo>
                      <a:pt x="10172" y="11151"/>
                    </a:lnTo>
                    <a:close/>
                  </a:path>
                </a:pathLst>
              </a:custGeom>
              <a:noFill/>
              <a:ln w="12700" cap="flat">
                <a:noFill/>
                <a:miter lim="400000"/>
              </a:ln>
              <a:effectLst/>
            </p:spPr>
            <p:txBody>
              <a:bodyPr wrap="square" lIns="45719" tIns="45719" rIns="45719" bIns="45719" numCol="1" anchor="t">
                <a:noAutofit/>
              </a:bodyPr>
              <a:lstStyle/>
              <a:p>
                <a:endParaRPr/>
              </a:p>
            </p:txBody>
          </p:sp>
        </p:grpSp>
        <p:pic>
          <p:nvPicPr>
            <p:cNvPr id="137" name="object 31" descr="object 31"/>
            <p:cNvPicPr>
              <a:picLocks noChangeAspect="1"/>
            </p:cNvPicPr>
            <p:nvPr/>
          </p:nvPicPr>
          <p:blipFill>
            <a:blip r:embed="rId8"/>
            <a:stretch>
              <a:fillRect/>
            </a:stretch>
          </p:blipFill>
          <p:spPr>
            <a:xfrm>
              <a:off x="4184904" y="1108545"/>
              <a:ext cx="478537" cy="1405128"/>
            </a:xfrm>
            <a:prstGeom prst="rect">
              <a:avLst/>
            </a:prstGeom>
            <a:ln w="12700" cap="flat">
              <a:noFill/>
              <a:miter lim="400000"/>
            </a:ln>
            <a:effectLst/>
          </p:spPr>
        </p:pic>
        <p:sp>
          <p:nvSpPr>
            <p:cNvPr id="138" name="object 32"/>
            <p:cNvSpPr/>
            <p:nvPr/>
          </p:nvSpPr>
          <p:spPr>
            <a:xfrm>
              <a:off x="4239768" y="1143597"/>
              <a:ext cx="381001" cy="12954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00" y="21600"/>
                  </a:lnTo>
                  <a:lnTo>
                    <a:pt x="10800" y="10800"/>
                  </a:lnTo>
                  <a:lnTo>
                    <a:pt x="0" y="10800"/>
                  </a:lnTo>
                  <a:lnTo>
                    <a:pt x="10800" y="10800"/>
                  </a:lnTo>
                  <a:lnTo>
                    <a:pt x="10800" y="0"/>
                  </a:lnTo>
                  <a:lnTo>
                    <a:pt x="21600" y="0"/>
                  </a:lnTo>
                </a:path>
              </a:pathLst>
            </a:custGeom>
            <a:noFill/>
            <a:ln w="25400" cap="flat">
              <a:solidFill>
                <a:srgbClr val="009DD9"/>
              </a:solidFill>
              <a:prstDash val="solid"/>
              <a:round/>
            </a:ln>
            <a:effectLst/>
          </p:spPr>
          <p:txBody>
            <a:bodyPr wrap="square" lIns="45719" tIns="45719" rIns="45719" bIns="45719" numCol="1" anchor="t">
              <a:noAutofit/>
            </a:bodyPr>
            <a:lstStyle/>
            <a:p>
              <a:endParaRPr/>
            </a:p>
          </p:txBody>
        </p:sp>
      </p:grpSp>
      <p:sp>
        <p:nvSpPr>
          <p:cNvPr id="140" name="object 33"/>
          <p:cNvSpPr txBox="1"/>
          <p:nvPr/>
        </p:nvSpPr>
        <p:spPr>
          <a:xfrm>
            <a:off x="459739" y="3142614"/>
            <a:ext cx="927101" cy="266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b="1"/>
            </a:pPr>
            <a:r>
              <a:t>s</a:t>
            </a:r>
            <a:r>
              <a:rPr spc="5"/>
              <a:t>e</a:t>
            </a:r>
            <a:r>
              <a:rPr spc="-15"/>
              <a:t>a</a:t>
            </a:r>
            <a:r>
              <a:t>ts</a:t>
            </a:r>
          </a:p>
        </p:txBody>
      </p:sp>
      <p:sp>
        <p:nvSpPr>
          <p:cNvPr id="141" name="object 34"/>
          <p:cNvSpPr txBox="1"/>
          <p:nvPr/>
        </p:nvSpPr>
        <p:spPr>
          <a:xfrm>
            <a:off x="459740" y="4514469"/>
            <a:ext cx="927101" cy="266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b="1"/>
            </a:pPr>
            <a:r>
              <a:t>p</a:t>
            </a:r>
            <a:r>
              <a:rPr spc="-5"/>
              <a:t>rice</a:t>
            </a:r>
          </a:p>
        </p:txBody>
      </p:sp>
      <p:pic>
        <p:nvPicPr>
          <p:cNvPr id="142" name="object 35" descr="object 35"/>
          <p:cNvPicPr>
            <a:picLocks noChangeAspect="1"/>
          </p:cNvPicPr>
          <p:nvPr/>
        </p:nvPicPr>
        <p:blipFill>
          <a:blip r:embed="rId5"/>
          <a:stretch>
            <a:fillRect/>
          </a:stretch>
        </p:blipFill>
        <p:spPr>
          <a:xfrm>
            <a:off x="381000" y="3886200"/>
            <a:ext cx="609600" cy="457200"/>
          </a:xfrm>
          <a:prstGeom prst="rect">
            <a:avLst/>
          </a:prstGeom>
          <a:ln w="12700">
            <a:miter lim="400000"/>
          </a:ln>
        </p:spPr>
      </p:pic>
      <p:graphicFrame>
        <p:nvGraphicFramePr>
          <p:cNvPr id="143" name="object 36"/>
          <p:cNvGraphicFramePr/>
          <p:nvPr/>
        </p:nvGraphicFramePr>
        <p:xfrm>
          <a:off x="374650" y="3879850"/>
          <a:ext cx="2438400" cy="4572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457200">
                <a:tc>
                  <a:txBody>
                    <a:bodyPr/>
                    <a:lstStyle/>
                    <a:p>
                      <a:pPr algn="l">
                        <a:defRPr sz="2100">
                          <a:latin typeface="Times New Roman"/>
                          <a:ea typeface="Times New Roman"/>
                          <a:cs typeface="Times New Roman"/>
                          <a:sym typeface="Times New Roman"/>
                        </a:defRPr>
                      </a:pPr>
                      <a:endParaRPr/>
                    </a:p>
                  </a:txBody>
                  <a:tcPr marL="0" marR="0" marT="0" marB="0" horzOverflow="overflow">
                    <a:lnL w="12700">
                      <a:solidFill>
                        <a:srgbClr val="096CC5"/>
                      </a:solidFill>
                    </a:lnL>
                    <a:lnR w="12700">
                      <a:solidFill>
                        <a:srgbClr val="096CC5"/>
                      </a:solidFill>
                    </a:lnR>
                    <a:lnT w="12700">
                      <a:solidFill>
                        <a:srgbClr val="096CC5"/>
                      </a:solidFill>
                    </a:lnT>
                    <a:lnB w="12700">
                      <a:solidFill>
                        <a:srgbClr val="096CC5"/>
                      </a:solidFill>
                    </a:lnB>
                  </a:tcPr>
                </a:tc>
                <a:tc>
                  <a:txBody>
                    <a:bodyPr/>
                    <a:lstStyle/>
                    <a:p>
                      <a:pPr algn="l">
                        <a:defRPr sz="2100">
                          <a:latin typeface="Times New Roman"/>
                          <a:ea typeface="Times New Roman"/>
                          <a:cs typeface="Times New Roman"/>
                          <a:sym typeface="Times New Roman"/>
                        </a:defRPr>
                      </a:pPr>
                      <a:endParaRPr/>
                    </a:p>
                  </a:txBody>
                  <a:tcPr marL="0" marR="0" marT="0" marB="0" horzOverflow="overflow">
                    <a:lnL w="12700">
                      <a:solidFill>
                        <a:srgbClr val="096CC5"/>
                      </a:solidFill>
                    </a:lnL>
                    <a:lnR w="12700">
                      <a:solidFill>
                        <a:srgbClr val="096CC5"/>
                      </a:solidFill>
                    </a:lnR>
                    <a:lnT w="12700">
                      <a:solidFill>
                        <a:srgbClr val="096CC5"/>
                      </a:solidFill>
                    </a:lnT>
                    <a:lnB w="12700">
                      <a:solidFill>
                        <a:srgbClr val="096CC5"/>
                      </a:solidFill>
                    </a:lnB>
                  </a:tcPr>
                </a:tc>
                <a:tc>
                  <a:txBody>
                    <a:bodyPr/>
                    <a:lstStyle/>
                    <a:p>
                      <a:pPr algn="l">
                        <a:defRPr sz="2100">
                          <a:latin typeface="Times New Roman"/>
                          <a:ea typeface="Times New Roman"/>
                          <a:cs typeface="Times New Roman"/>
                          <a:sym typeface="Times New Roman"/>
                        </a:defRPr>
                      </a:pPr>
                      <a:endParaRPr/>
                    </a:p>
                  </a:txBody>
                  <a:tcPr marL="0" marR="0" marT="0" marB="0" horzOverflow="overflow">
                    <a:lnL w="12700">
                      <a:solidFill>
                        <a:srgbClr val="096CC5"/>
                      </a:solidFill>
                    </a:lnL>
                    <a:lnR w="12700">
                      <a:solidFill>
                        <a:srgbClr val="096CC5"/>
                      </a:solidFill>
                    </a:lnR>
                    <a:lnT w="12700">
                      <a:solidFill>
                        <a:srgbClr val="096CC5"/>
                      </a:solidFill>
                    </a:lnT>
                    <a:lnB w="12700">
                      <a:solidFill>
                        <a:srgbClr val="096CC5"/>
                      </a:solidFill>
                    </a:lnB>
                  </a:tcPr>
                </a:tc>
                <a:tc>
                  <a:txBody>
                    <a:bodyPr/>
                    <a:lstStyle/>
                    <a:p>
                      <a:pPr algn="l">
                        <a:defRPr sz="2100">
                          <a:latin typeface="Times New Roman"/>
                          <a:ea typeface="Times New Roman"/>
                          <a:cs typeface="Times New Roman"/>
                          <a:sym typeface="Times New Roman"/>
                        </a:defRPr>
                      </a:pPr>
                      <a:endParaRPr/>
                    </a:p>
                  </a:txBody>
                  <a:tcPr marL="0" marR="0" marT="0" marB="0" horzOverflow="overflow">
                    <a:lnL w="12700">
                      <a:solidFill>
                        <a:srgbClr val="096CC5"/>
                      </a:solidFill>
                    </a:lnL>
                    <a:lnR w="12700">
                      <a:solidFill>
                        <a:srgbClr val="096CC5"/>
                      </a:solidFill>
                    </a:lnR>
                    <a:lnT w="12700">
                      <a:solidFill>
                        <a:srgbClr val="096CC5"/>
                      </a:solidFill>
                    </a:lnT>
                    <a:lnB w="12700">
                      <a:solidFill>
                        <a:srgbClr val="096CC5"/>
                      </a:solidFill>
                    </a:lnB>
                  </a:tcPr>
                </a:tc>
                <a:extLst>
                  <a:ext uri="{0D108BD9-81ED-4DB2-BD59-A6C34878D82A}">
                    <a16:rowId xmlns:a16="http://schemas.microsoft.com/office/drawing/2014/main" val="10000"/>
                  </a:ext>
                </a:extLst>
              </a:tr>
            </a:tbl>
          </a:graphicData>
        </a:graphic>
      </p:graphicFrame>
      <p:grpSp>
        <p:nvGrpSpPr>
          <p:cNvPr id="191" name="object 37"/>
          <p:cNvGrpSpPr/>
          <p:nvPr/>
        </p:nvGrpSpPr>
        <p:grpSpPr>
          <a:xfrm>
            <a:off x="6129528" y="1365249"/>
            <a:ext cx="2828545" cy="5499101"/>
            <a:chOff x="0" y="0"/>
            <a:chExt cx="2828544" cy="5499100"/>
          </a:xfrm>
        </p:grpSpPr>
        <p:sp>
          <p:nvSpPr>
            <p:cNvPr id="144" name="object 38"/>
            <p:cNvSpPr/>
            <p:nvPr/>
          </p:nvSpPr>
          <p:spPr>
            <a:xfrm>
              <a:off x="42672" y="6350"/>
              <a:ext cx="2667001" cy="365761"/>
            </a:xfrm>
            <a:prstGeom prst="rect">
              <a:avLst/>
            </a:prstGeom>
            <a:solidFill>
              <a:srgbClr val="009DD9"/>
            </a:solidFill>
            <a:ln w="12700" cap="flat">
              <a:noFill/>
              <a:miter lim="400000"/>
            </a:ln>
            <a:effectLst/>
          </p:spPr>
          <p:txBody>
            <a:bodyPr wrap="square" lIns="45719" tIns="45719" rIns="45719" bIns="45719" numCol="1" anchor="t">
              <a:noAutofit/>
            </a:bodyPr>
            <a:lstStyle/>
            <a:p>
              <a:endParaRPr/>
            </a:p>
          </p:txBody>
        </p:sp>
        <p:sp>
          <p:nvSpPr>
            <p:cNvPr id="145" name="object 39"/>
            <p:cNvSpPr/>
            <p:nvPr/>
          </p:nvSpPr>
          <p:spPr>
            <a:xfrm>
              <a:off x="42672" y="372109"/>
              <a:ext cx="2667001" cy="365761"/>
            </a:xfrm>
            <a:prstGeom prst="rect">
              <a:avLst/>
            </a:prstGeom>
            <a:solidFill>
              <a:srgbClr val="CADFF0"/>
            </a:solidFill>
            <a:ln w="12700" cap="flat">
              <a:noFill/>
              <a:miter lim="400000"/>
            </a:ln>
            <a:effectLst/>
          </p:spPr>
          <p:txBody>
            <a:bodyPr wrap="square" lIns="45719" tIns="45719" rIns="45719" bIns="45719" numCol="1" anchor="t">
              <a:noAutofit/>
            </a:bodyPr>
            <a:lstStyle/>
            <a:p>
              <a:endParaRPr/>
            </a:p>
          </p:txBody>
        </p:sp>
        <p:sp>
          <p:nvSpPr>
            <p:cNvPr id="146" name="object 40"/>
            <p:cNvSpPr/>
            <p:nvPr/>
          </p:nvSpPr>
          <p:spPr>
            <a:xfrm>
              <a:off x="42672" y="737869"/>
              <a:ext cx="2667001" cy="365761"/>
            </a:xfrm>
            <a:prstGeom prst="rect">
              <a:avLst/>
            </a:prstGeom>
            <a:solidFill>
              <a:srgbClr val="E7EFF8"/>
            </a:solidFill>
            <a:ln w="12700" cap="flat">
              <a:noFill/>
              <a:miter lim="400000"/>
            </a:ln>
            <a:effectLst/>
          </p:spPr>
          <p:txBody>
            <a:bodyPr wrap="square" lIns="45719" tIns="45719" rIns="45719" bIns="45719" numCol="1" anchor="t">
              <a:noAutofit/>
            </a:bodyPr>
            <a:lstStyle/>
            <a:p>
              <a:endParaRPr/>
            </a:p>
          </p:txBody>
        </p:sp>
        <p:sp>
          <p:nvSpPr>
            <p:cNvPr id="147" name="object 41"/>
            <p:cNvSpPr/>
            <p:nvPr/>
          </p:nvSpPr>
          <p:spPr>
            <a:xfrm>
              <a:off x="42672" y="1103630"/>
              <a:ext cx="2667001" cy="365761"/>
            </a:xfrm>
            <a:prstGeom prst="rect">
              <a:avLst/>
            </a:prstGeom>
            <a:solidFill>
              <a:srgbClr val="CADFF0"/>
            </a:solidFill>
            <a:ln w="12700" cap="flat">
              <a:noFill/>
              <a:miter lim="400000"/>
            </a:ln>
            <a:effectLst/>
          </p:spPr>
          <p:txBody>
            <a:bodyPr wrap="square" lIns="45719" tIns="45719" rIns="45719" bIns="45719" numCol="1" anchor="t">
              <a:noAutofit/>
            </a:bodyPr>
            <a:lstStyle/>
            <a:p>
              <a:endParaRPr/>
            </a:p>
          </p:txBody>
        </p:sp>
        <p:sp>
          <p:nvSpPr>
            <p:cNvPr id="148" name="object 42"/>
            <p:cNvSpPr/>
            <p:nvPr/>
          </p:nvSpPr>
          <p:spPr>
            <a:xfrm>
              <a:off x="42672" y="1469389"/>
              <a:ext cx="2667001" cy="365761"/>
            </a:xfrm>
            <a:prstGeom prst="rect">
              <a:avLst/>
            </a:prstGeom>
            <a:solidFill>
              <a:srgbClr val="E7EFF8"/>
            </a:solidFill>
            <a:ln w="12700" cap="flat">
              <a:noFill/>
              <a:miter lim="400000"/>
            </a:ln>
            <a:effectLst/>
          </p:spPr>
          <p:txBody>
            <a:bodyPr wrap="square" lIns="45719" tIns="45719" rIns="45719" bIns="45719" numCol="1" anchor="t">
              <a:noAutofit/>
            </a:bodyPr>
            <a:lstStyle/>
            <a:p>
              <a:endParaRPr/>
            </a:p>
          </p:txBody>
        </p:sp>
        <p:sp>
          <p:nvSpPr>
            <p:cNvPr id="149" name="object 43"/>
            <p:cNvSpPr/>
            <p:nvPr/>
          </p:nvSpPr>
          <p:spPr>
            <a:xfrm>
              <a:off x="42672" y="1835150"/>
              <a:ext cx="2667001" cy="365761"/>
            </a:xfrm>
            <a:prstGeom prst="rect">
              <a:avLst/>
            </a:prstGeom>
            <a:solidFill>
              <a:srgbClr val="CADFF0"/>
            </a:solidFill>
            <a:ln w="12700" cap="flat">
              <a:noFill/>
              <a:miter lim="400000"/>
            </a:ln>
            <a:effectLst/>
          </p:spPr>
          <p:txBody>
            <a:bodyPr wrap="square" lIns="45719" tIns="45719" rIns="45719" bIns="45719" numCol="1" anchor="t">
              <a:noAutofit/>
            </a:bodyPr>
            <a:lstStyle/>
            <a:p>
              <a:endParaRPr/>
            </a:p>
          </p:txBody>
        </p:sp>
        <p:sp>
          <p:nvSpPr>
            <p:cNvPr id="150" name="object 44"/>
            <p:cNvSpPr/>
            <p:nvPr/>
          </p:nvSpPr>
          <p:spPr>
            <a:xfrm>
              <a:off x="42672" y="2200910"/>
              <a:ext cx="2667001" cy="365760"/>
            </a:xfrm>
            <a:prstGeom prst="rect">
              <a:avLst/>
            </a:prstGeom>
            <a:solidFill>
              <a:srgbClr val="E7EFF8"/>
            </a:solidFill>
            <a:ln w="12700" cap="flat">
              <a:noFill/>
              <a:miter lim="400000"/>
            </a:ln>
            <a:effectLst/>
          </p:spPr>
          <p:txBody>
            <a:bodyPr wrap="square" lIns="45719" tIns="45719" rIns="45719" bIns="45719" numCol="1" anchor="t">
              <a:noAutofit/>
            </a:bodyPr>
            <a:lstStyle/>
            <a:p>
              <a:endParaRPr/>
            </a:p>
          </p:txBody>
        </p:sp>
        <p:sp>
          <p:nvSpPr>
            <p:cNvPr id="151" name="object 45"/>
            <p:cNvSpPr/>
            <p:nvPr/>
          </p:nvSpPr>
          <p:spPr>
            <a:xfrm>
              <a:off x="42672" y="2566670"/>
              <a:ext cx="2667001" cy="365760"/>
            </a:xfrm>
            <a:prstGeom prst="rect">
              <a:avLst/>
            </a:prstGeom>
            <a:solidFill>
              <a:srgbClr val="CADFF0"/>
            </a:solidFill>
            <a:ln w="12700" cap="flat">
              <a:noFill/>
              <a:miter lim="400000"/>
            </a:ln>
            <a:effectLst/>
          </p:spPr>
          <p:txBody>
            <a:bodyPr wrap="square" lIns="45719" tIns="45719" rIns="45719" bIns="45719" numCol="1" anchor="t">
              <a:noAutofit/>
            </a:bodyPr>
            <a:lstStyle/>
            <a:p>
              <a:endParaRPr/>
            </a:p>
          </p:txBody>
        </p:sp>
        <p:sp>
          <p:nvSpPr>
            <p:cNvPr id="152" name="object 46"/>
            <p:cNvSpPr/>
            <p:nvPr/>
          </p:nvSpPr>
          <p:spPr>
            <a:xfrm>
              <a:off x="42672" y="2932429"/>
              <a:ext cx="2667001" cy="365762"/>
            </a:xfrm>
            <a:prstGeom prst="rect">
              <a:avLst/>
            </a:prstGeom>
            <a:solidFill>
              <a:srgbClr val="E7EFF8"/>
            </a:solidFill>
            <a:ln w="12700" cap="flat">
              <a:noFill/>
              <a:miter lim="400000"/>
            </a:ln>
            <a:effectLst/>
          </p:spPr>
          <p:txBody>
            <a:bodyPr wrap="square" lIns="45719" tIns="45719" rIns="45719" bIns="45719" numCol="1" anchor="t">
              <a:noAutofit/>
            </a:bodyPr>
            <a:lstStyle/>
            <a:p>
              <a:endParaRPr/>
            </a:p>
          </p:txBody>
        </p:sp>
        <p:sp>
          <p:nvSpPr>
            <p:cNvPr id="153" name="object 47"/>
            <p:cNvSpPr/>
            <p:nvPr/>
          </p:nvSpPr>
          <p:spPr>
            <a:xfrm>
              <a:off x="42672" y="3298190"/>
              <a:ext cx="2667001" cy="365762"/>
            </a:xfrm>
            <a:prstGeom prst="rect">
              <a:avLst/>
            </a:prstGeom>
            <a:solidFill>
              <a:srgbClr val="CADFF0"/>
            </a:solidFill>
            <a:ln w="12700" cap="flat">
              <a:noFill/>
              <a:miter lim="400000"/>
            </a:ln>
            <a:effectLst/>
          </p:spPr>
          <p:txBody>
            <a:bodyPr wrap="square" lIns="45719" tIns="45719" rIns="45719" bIns="45719" numCol="1" anchor="t">
              <a:noAutofit/>
            </a:bodyPr>
            <a:lstStyle/>
            <a:p>
              <a:endParaRPr/>
            </a:p>
          </p:txBody>
        </p:sp>
        <p:sp>
          <p:nvSpPr>
            <p:cNvPr id="154" name="object 48"/>
            <p:cNvSpPr/>
            <p:nvPr/>
          </p:nvSpPr>
          <p:spPr>
            <a:xfrm>
              <a:off x="42672" y="3663951"/>
              <a:ext cx="2667001" cy="365760"/>
            </a:xfrm>
            <a:prstGeom prst="rect">
              <a:avLst/>
            </a:prstGeom>
            <a:solidFill>
              <a:srgbClr val="E7EFF8"/>
            </a:solidFill>
            <a:ln w="12700" cap="flat">
              <a:noFill/>
              <a:miter lim="400000"/>
            </a:ln>
            <a:effectLst/>
          </p:spPr>
          <p:txBody>
            <a:bodyPr wrap="square" lIns="45719" tIns="45719" rIns="45719" bIns="45719" numCol="1" anchor="t">
              <a:noAutofit/>
            </a:bodyPr>
            <a:lstStyle/>
            <a:p>
              <a:endParaRPr/>
            </a:p>
          </p:txBody>
        </p:sp>
        <p:sp>
          <p:nvSpPr>
            <p:cNvPr id="155" name="object 49"/>
            <p:cNvSpPr/>
            <p:nvPr/>
          </p:nvSpPr>
          <p:spPr>
            <a:xfrm>
              <a:off x="42672" y="4029710"/>
              <a:ext cx="2667001" cy="365760"/>
            </a:xfrm>
            <a:prstGeom prst="rect">
              <a:avLst/>
            </a:prstGeom>
            <a:solidFill>
              <a:srgbClr val="CADFF0"/>
            </a:solidFill>
            <a:ln w="12700" cap="flat">
              <a:noFill/>
              <a:miter lim="400000"/>
            </a:ln>
            <a:effectLst/>
          </p:spPr>
          <p:txBody>
            <a:bodyPr wrap="square" lIns="45719" tIns="45719" rIns="45719" bIns="45719" numCol="1" anchor="t">
              <a:noAutofit/>
            </a:bodyPr>
            <a:lstStyle/>
            <a:p>
              <a:endParaRPr/>
            </a:p>
          </p:txBody>
        </p:sp>
        <p:sp>
          <p:nvSpPr>
            <p:cNvPr id="156" name="object 50"/>
            <p:cNvSpPr/>
            <p:nvPr/>
          </p:nvSpPr>
          <p:spPr>
            <a:xfrm>
              <a:off x="42672" y="4395471"/>
              <a:ext cx="2667001" cy="365760"/>
            </a:xfrm>
            <a:prstGeom prst="rect">
              <a:avLst/>
            </a:prstGeom>
            <a:solidFill>
              <a:srgbClr val="E7EFF8"/>
            </a:solidFill>
            <a:ln w="12700" cap="flat">
              <a:noFill/>
              <a:miter lim="400000"/>
            </a:ln>
            <a:effectLst/>
          </p:spPr>
          <p:txBody>
            <a:bodyPr wrap="square" lIns="45719" tIns="45719" rIns="45719" bIns="45719" numCol="1" anchor="t">
              <a:noAutofit/>
            </a:bodyPr>
            <a:lstStyle/>
            <a:p>
              <a:endParaRPr/>
            </a:p>
          </p:txBody>
        </p:sp>
        <p:sp>
          <p:nvSpPr>
            <p:cNvPr id="157" name="object 51"/>
            <p:cNvSpPr/>
            <p:nvPr/>
          </p:nvSpPr>
          <p:spPr>
            <a:xfrm>
              <a:off x="42672" y="4761230"/>
              <a:ext cx="2667001" cy="365761"/>
            </a:xfrm>
            <a:prstGeom prst="rect">
              <a:avLst/>
            </a:prstGeom>
            <a:solidFill>
              <a:srgbClr val="CADFF0"/>
            </a:solidFill>
            <a:ln w="12700" cap="flat">
              <a:noFill/>
              <a:miter lim="400000"/>
            </a:ln>
            <a:effectLst/>
          </p:spPr>
          <p:txBody>
            <a:bodyPr wrap="square" lIns="45719" tIns="45719" rIns="45719" bIns="45719" numCol="1" anchor="t">
              <a:noAutofit/>
            </a:bodyPr>
            <a:lstStyle/>
            <a:p>
              <a:endParaRPr/>
            </a:p>
          </p:txBody>
        </p:sp>
        <p:sp>
          <p:nvSpPr>
            <p:cNvPr id="158" name="object 52"/>
            <p:cNvSpPr/>
            <p:nvPr/>
          </p:nvSpPr>
          <p:spPr>
            <a:xfrm>
              <a:off x="42672" y="5126990"/>
              <a:ext cx="2667001" cy="365761"/>
            </a:xfrm>
            <a:prstGeom prst="rect">
              <a:avLst/>
            </a:prstGeom>
            <a:solidFill>
              <a:srgbClr val="E7EFF8"/>
            </a:solidFill>
            <a:ln w="12700" cap="flat">
              <a:noFill/>
              <a:miter lim="400000"/>
            </a:ln>
            <a:effectLst/>
          </p:spPr>
          <p:txBody>
            <a:bodyPr wrap="square" lIns="45719" tIns="45719" rIns="45719" bIns="45719" numCol="1" anchor="t">
              <a:noAutofit/>
            </a:bodyPr>
            <a:lstStyle/>
            <a:p>
              <a:endParaRPr/>
            </a:p>
          </p:txBody>
        </p:sp>
        <p:sp>
          <p:nvSpPr>
            <p:cNvPr id="159" name="object 53"/>
            <p:cNvSpPr/>
            <p:nvPr/>
          </p:nvSpPr>
          <p:spPr>
            <a:xfrm>
              <a:off x="36322" y="0"/>
              <a:ext cx="2679701" cy="5492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98" y="0"/>
                  </a:lnTo>
                  <a:lnTo>
                    <a:pt x="21498" y="20137"/>
                  </a:lnTo>
                  <a:lnTo>
                    <a:pt x="102" y="20137"/>
                  </a:lnTo>
                  <a:lnTo>
                    <a:pt x="102" y="18748"/>
                  </a:lnTo>
                  <a:lnTo>
                    <a:pt x="21498" y="18748"/>
                  </a:lnTo>
                  <a:lnTo>
                    <a:pt x="21498" y="18698"/>
                  </a:lnTo>
                  <a:lnTo>
                    <a:pt x="102" y="18698"/>
                  </a:lnTo>
                  <a:lnTo>
                    <a:pt x="102" y="17310"/>
                  </a:lnTo>
                  <a:lnTo>
                    <a:pt x="21498" y="17310"/>
                  </a:lnTo>
                  <a:lnTo>
                    <a:pt x="21498" y="17260"/>
                  </a:lnTo>
                  <a:lnTo>
                    <a:pt x="102" y="17260"/>
                  </a:lnTo>
                  <a:lnTo>
                    <a:pt x="102" y="15872"/>
                  </a:lnTo>
                  <a:lnTo>
                    <a:pt x="21498" y="15872"/>
                  </a:lnTo>
                  <a:lnTo>
                    <a:pt x="21498" y="15822"/>
                  </a:lnTo>
                  <a:lnTo>
                    <a:pt x="102" y="15822"/>
                  </a:lnTo>
                  <a:lnTo>
                    <a:pt x="102" y="14433"/>
                  </a:lnTo>
                  <a:lnTo>
                    <a:pt x="21498" y="14433"/>
                  </a:lnTo>
                  <a:lnTo>
                    <a:pt x="21498" y="14383"/>
                  </a:lnTo>
                  <a:lnTo>
                    <a:pt x="102" y="14383"/>
                  </a:lnTo>
                  <a:lnTo>
                    <a:pt x="102" y="12995"/>
                  </a:lnTo>
                  <a:lnTo>
                    <a:pt x="21498" y="12995"/>
                  </a:lnTo>
                  <a:lnTo>
                    <a:pt x="21498" y="12945"/>
                  </a:lnTo>
                  <a:lnTo>
                    <a:pt x="102" y="12945"/>
                  </a:lnTo>
                  <a:lnTo>
                    <a:pt x="102" y="11557"/>
                  </a:lnTo>
                  <a:lnTo>
                    <a:pt x="21498" y="11557"/>
                  </a:lnTo>
                  <a:lnTo>
                    <a:pt x="21498" y="11507"/>
                  </a:lnTo>
                  <a:lnTo>
                    <a:pt x="102" y="11507"/>
                  </a:lnTo>
                  <a:lnTo>
                    <a:pt x="102" y="10118"/>
                  </a:lnTo>
                  <a:lnTo>
                    <a:pt x="21498" y="10118"/>
                  </a:lnTo>
                  <a:lnTo>
                    <a:pt x="21498" y="10068"/>
                  </a:lnTo>
                  <a:lnTo>
                    <a:pt x="102" y="10068"/>
                  </a:lnTo>
                  <a:lnTo>
                    <a:pt x="102" y="8680"/>
                  </a:lnTo>
                  <a:lnTo>
                    <a:pt x="21498" y="8680"/>
                  </a:lnTo>
                  <a:lnTo>
                    <a:pt x="21498" y="8630"/>
                  </a:lnTo>
                  <a:lnTo>
                    <a:pt x="102" y="8630"/>
                  </a:lnTo>
                  <a:lnTo>
                    <a:pt x="102" y="7242"/>
                  </a:lnTo>
                  <a:lnTo>
                    <a:pt x="21498" y="7242"/>
                  </a:lnTo>
                  <a:lnTo>
                    <a:pt x="21498" y="7192"/>
                  </a:lnTo>
                  <a:lnTo>
                    <a:pt x="102" y="7192"/>
                  </a:lnTo>
                  <a:lnTo>
                    <a:pt x="102" y="5803"/>
                  </a:lnTo>
                  <a:lnTo>
                    <a:pt x="21498" y="5803"/>
                  </a:lnTo>
                  <a:lnTo>
                    <a:pt x="21498" y="5753"/>
                  </a:lnTo>
                  <a:lnTo>
                    <a:pt x="102" y="5753"/>
                  </a:lnTo>
                  <a:lnTo>
                    <a:pt x="102" y="4365"/>
                  </a:lnTo>
                  <a:lnTo>
                    <a:pt x="21498" y="4365"/>
                  </a:lnTo>
                  <a:lnTo>
                    <a:pt x="21498" y="4315"/>
                  </a:lnTo>
                  <a:lnTo>
                    <a:pt x="102" y="4315"/>
                  </a:lnTo>
                  <a:lnTo>
                    <a:pt x="102" y="2927"/>
                  </a:lnTo>
                  <a:lnTo>
                    <a:pt x="21498" y="2927"/>
                  </a:lnTo>
                  <a:lnTo>
                    <a:pt x="21498" y="2877"/>
                  </a:lnTo>
                  <a:lnTo>
                    <a:pt x="102" y="2877"/>
                  </a:lnTo>
                  <a:lnTo>
                    <a:pt x="102" y="1538"/>
                  </a:lnTo>
                  <a:lnTo>
                    <a:pt x="21498" y="1538"/>
                  </a:lnTo>
                  <a:lnTo>
                    <a:pt x="21498" y="1388"/>
                  </a:lnTo>
                  <a:lnTo>
                    <a:pt x="102" y="1388"/>
                  </a:lnTo>
                  <a:lnTo>
                    <a:pt x="102" y="0"/>
                  </a:lnTo>
                  <a:lnTo>
                    <a:pt x="0" y="0"/>
                  </a:lnTo>
                  <a:lnTo>
                    <a:pt x="0" y="21600"/>
                  </a:lnTo>
                  <a:lnTo>
                    <a:pt x="102" y="21600"/>
                  </a:lnTo>
                  <a:lnTo>
                    <a:pt x="102" y="20187"/>
                  </a:lnTo>
                  <a:lnTo>
                    <a:pt x="21498" y="20187"/>
                  </a:lnTo>
                  <a:lnTo>
                    <a:pt x="21498" y="21600"/>
                  </a:lnTo>
                  <a:lnTo>
                    <a:pt x="21600" y="2160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60" name="object 54"/>
            <p:cNvSpPr/>
            <p:nvPr/>
          </p:nvSpPr>
          <p:spPr>
            <a:xfrm>
              <a:off x="36322" y="6350"/>
              <a:ext cx="2679701"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pic>
          <p:nvPicPr>
            <p:cNvPr id="161" name="object 55" descr="object 55"/>
            <p:cNvPicPr>
              <a:picLocks noChangeAspect="1"/>
            </p:cNvPicPr>
            <p:nvPr/>
          </p:nvPicPr>
          <p:blipFill>
            <a:blip r:embed="rId9"/>
            <a:stretch>
              <a:fillRect/>
            </a:stretch>
          </p:blipFill>
          <p:spPr>
            <a:xfrm>
              <a:off x="0" y="352297"/>
              <a:ext cx="2752345" cy="111252"/>
            </a:xfrm>
            <a:prstGeom prst="rect">
              <a:avLst/>
            </a:prstGeom>
            <a:ln w="12700" cap="flat">
              <a:noFill/>
              <a:miter lim="400000"/>
            </a:ln>
            <a:effectLst/>
          </p:spPr>
        </p:pic>
        <p:sp>
          <p:nvSpPr>
            <p:cNvPr id="162" name="object 56"/>
            <p:cNvSpPr/>
            <p:nvPr/>
          </p:nvSpPr>
          <p:spPr>
            <a:xfrm>
              <a:off x="42672" y="387350"/>
              <a:ext cx="2667001" cy="1651"/>
            </a:xfrm>
            <a:prstGeom prst="line">
              <a:avLst/>
            </a:prstGeom>
            <a:noFill/>
            <a:ln w="25399" cap="flat">
              <a:solidFill>
                <a:srgbClr val="000000"/>
              </a:solidFill>
              <a:prstDash val="solid"/>
              <a:round/>
            </a:ln>
            <a:effectLst/>
          </p:spPr>
          <p:txBody>
            <a:bodyPr wrap="square" lIns="45719" tIns="45719" rIns="45719" bIns="45719" numCol="1" anchor="t">
              <a:noAutofit/>
            </a:bodyPr>
            <a:lstStyle/>
            <a:p>
              <a:endParaRPr/>
            </a:p>
          </p:txBody>
        </p:sp>
        <p:pic>
          <p:nvPicPr>
            <p:cNvPr id="163" name="object 57" descr="object 57"/>
            <p:cNvPicPr>
              <a:picLocks noChangeAspect="1"/>
            </p:cNvPicPr>
            <p:nvPr/>
          </p:nvPicPr>
          <p:blipFill>
            <a:blip r:embed="rId9"/>
            <a:stretch>
              <a:fillRect/>
            </a:stretch>
          </p:blipFill>
          <p:spPr>
            <a:xfrm>
              <a:off x="0" y="1038097"/>
              <a:ext cx="2752345" cy="111252"/>
            </a:xfrm>
            <a:prstGeom prst="rect">
              <a:avLst/>
            </a:prstGeom>
            <a:ln w="12700" cap="flat">
              <a:noFill/>
              <a:miter lim="400000"/>
            </a:ln>
            <a:effectLst/>
          </p:spPr>
        </p:pic>
        <p:sp>
          <p:nvSpPr>
            <p:cNvPr id="164" name="object 58"/>
            <p:cNvSpPr/>
            <p:nvPr/>
          </p:nvSpPr>
          <p:spPr>
            <a:xfrm>
              <a:off x="42672" y="1073150"/>
              <a:ext cx="2667001" cy="1651"/>
            </a:xfrm>
            <a:prstGeom prst="line">
              <a:avLst/>
            </a:prstGeom>
            <a:noFill/>
            <a:ln w="25399" cap="flat">
              <a:solidFill>
                <a:srgbClr val="000000"/>
              </a:solidFill>
              <a:prstDash val="solid"/>
              <a:round/>
            </a:ln>
            <a:effectLst/>
          </p:spPr>
          <p:txBody>
            <a:bodyPr wrap="square" lIns="45719" tIns="45719" rIns="45719" bIns="45719" numCol="1" anchor="t">
              <a:noAutofit/>
            </a:bodyPr>
            <a:lstStyle/>
            <a:p>
              <a:endParaRPr/>
            </a:p>
          </p:txBody>
        </p:sp>
        <p:pic>
          <p:nvPicPr>
            <p:cNvPr id="165" name="object 59" descr="object 59"/>
            <p:cNvPicPr>
              <a:picLocks noChangeAspect="1"/>
            </p:cNvPicPr>
            <p:nvPr/>
          </p:nvPicPr>
          <p:blipFill>
            <a:blip r:embed="rId10"/>
            <a:stretch>
              <a:fillRect/>
            </a:stretch>
          </p:blipFill>
          <p:spPr>
            <a:xfrm>
              <a:off x="0" y="5456174"/>
              <a:ext cx="2752345" cy="42927"/>
            </a:xfrm>
            <a:prstGeom prst="rect">
              <a:avLst/>
            </a:prstGeom>
            <a:ln w="12700" cap="flat">
              <a:noFill/>
              <a:miter lim="400000"/>
            </a:ln>
            <a:effectLst/>
          </p:spPr>
        </p:pic>
        <p:sp>
          <p:nvSpPr>
            <p:cNvPr id="166" name="object 60"/>
            <p:cNvSpPr/>
            <p:nvPr/>
          </p:nvSpPr>
          <p:spPr>
            <a:xfrm>
              <a:off x="42672" y="5491163"/>
              <a:ext cx="2667001" cy="1588"/>
            </a:xfrm>
            <a:prstGeom prst="line">
              <a:avLst/>
            </a:prstGeom>
            <a:noFill/>
            <a:ln w="25399" cap="flat">
              <a:solidFill>
                <a:srgbClr val="000000"/>
              </a:solidFill>
              <a:prstDash val="solid"/>
              <a:round/>
            </a:ln>
            <a:effectLst/>
          </p:spPr>
          <p:txBody>
            <a:bodyPr wrap="square" lIns="45719" tIns="45719" rIns="45719" bIns="45719" numCol="1" anchor="t">
              <a:noAutofit/>
            </a:bodyPr>
            <a:lstStyle/>
            <a:p>
              <a:endParaRPr/>
            </a:p>
          </p:txBody>
        </p:sp>
        <p:pic>
          <p:nvPicPr>
            <p:cNvPr id="167" name="object 61" descr="object 61"/>
            <p:cNvPicPr>
              <a:picLocks noChangeAspect="1"/>
            </p:cNvPicPr>
            <p:nvPr/>
          </p:nvPicPr>
          <p:blipFill>
            <a:blip r:embed="rId9"/>
            <a:stretch>
              <a:fillRect/>
            </a:stretch>
          </p:blipFill>
          <p:spPr>
            <a:xfrm>
              <a:off x="0" y="2562098"/>
              <a:ext cx="2752345" cy="111252"/>
            </a:xfrm>
            <a:prstGeom prst="rect">
              <a:avLst/>
            </a:prstGeom>
            <a:ln w="12700" cap="flat">
              <a:noFill/>
              <a:miter lim="400000"/>
            </a:ln>
            <a:effectLst/>
          </p:spPr>
        </p:pic>
        <p:sp>
          <p:nvSpPr>
            <p:cNvPr id="168" name="object 62"/>
            <p:cNvSpPr/>
            <p:nvPr/>
          </p:nvSpPr>
          <p:spPr>
            <a:xfrm>
              <a:off x="42672" y="2597150"/>
              <a:ext cx="2667001" cy="1526"/>
            </a:xfrm>
            <a:prstGeom prst="line">
              <a:avLst/>
            </a:prstGeom>
            <a:noFill/>
            <a:ln w="25399" cap="flat">
              <a:solidFill>
                <a:srgbClr val="000000"/>
              </a:solidFill>
              <a:prstDash val="solid"/>
              <a:round/>
            </a:ln>
            <a:effectLst/>
          </p:spPr>
          <p:txBody>
            <a:bodyPr wrap="square" lIns="45719" tIns="45719" rIns="45719" bIns="45719" numCol="1" anchor="t">
              <a:noAutofit/>
            </a:bodyPr>
            <a:lstStyle/>
            <a:p>
              <a:endParaRPr/>
            </a:p>
          </p:txBody>
        </p:sp>
        <p:pic>
          <p:nvPicPr>
            <p:cNvPr id="169" name="object 63" descr="object 63"/>
            <p:cNvPicPr>
              <a:picLocks noChangeAspect="1"/>
            </p:cNvPicPr>
            <p:nvPr/>
          </p:nvPicPr>
          <p:blipFill>
            <a:blip r:embed="rId11"/>
            <a:stretch>
              <a:fillRect/>
            </a:stretch>
          </p:blipFill>
          <p:spPr>
            <a:xfrm>
              <a:off x="0" y="733298"/>
              <a:ext cx="2752345" cy="111252"/>
            </a:xfrm>
            <a:prstGeom prst="rect">
              <a:avLst/>
            </a:prstGeom>
            <a:ln w="12700" cap="flat">
              <a:noFill/>
              <a:miter lim="400000"/>
            </a:ln>
            <a:effectLst/>
          </p:spPr>
        </p:pic>
        <p:sp>
          <p:nvSpPr>
            <p:cNvPr id="170" name="object 64"/>
            <p:cNvSpPr/>
            <p:nvPr/>
          </p:nvSpPr>
          <p:spPr>
            <a:xfrm>
              <a:off x="42672" y="768350"/>
              <a:ext cx="2667001" cy="1651"/>
            </a:xfrm>
            <a:prstGeom prst="line">
              <a:avLst/>
            </a:prstGeom>
            <a:noFill/>
            <a:ln w="25399" cap="flat">
              <a:solidFill>
                <a:srgbClr val="000000"/>
              </a:solidFill>
              <a:prstDash val="dash"/>
              <a:round/>
            </a:ln>
            <a:effectLst/>
          </p:spPr>
          <p:txBody>
            <a:bodyPr wrap="square" lIns="45719" tIns="45719" rIns="45719" bIns="45719" numCol="1" anchor="t">
              <a:noAutofit/>
            </a:bodyPr>
            <a:lstStyle/>
            <a:p>
              <a:endParaRPr/>
            </a:p>
          </p:txBody>
        </p:sp>
        <p:pic>
          <p:nvPicPr>
            <p:cNvPr id="171" name="object 65" descr="object 65"/>
            <p:cNvPicPr>
              <a:picLocks noChangeAspect="1"/>
            </p:cNvPicPr>
            <p:nvPr/>
          </p:nvPicPr>
          <p:blipFill>
            <a:blip r:embed="rId11"/>
            <a:stretch>
              <a:fillRect/>
            </a:stretch>
          </p:blipFill>
          <p:spPr>
            <a:xfrm>
              <a:off x="0" y="1800098"/>
              <a:ext cx="2752345" cy="111252"/>
            </a:xfrm>
            <a:prstGeom prst="rect">
              <a:avLst/>
            </a:prstGeom>
            <a:ln w="12700" cap="flat">
              <a:noFill/>
              <a:miter lim="400000"/>
            </a:ln>
            <a:effectLst/>
          </p:spPr>
        </p:pic>
        <p:sp>
          <p:nvSpPr>
            <p:cNvPr id="172" name="object 66"/>
            <p:cNvSpPr/>
            <p:nvPr/>
          </p:nvSpPr>
          <p:spPr>
            <a:xfrm>
              <a:off x="42672" y="1835150"/>
              <a:ext cx="2667001" cy="1525"/>
            </a:xfrm>
            <a:prstGeom prst="line">
              <a:avLst/>
            </a:prstGeom>
            <a:noFill/>
            <a:ln w="25399" cap="flat">
              <a:solidFill>
                <a:srgbClr val="000000"/>
              </a:solidFill>
              <a:prstDash val="dash"/>
              <a:round/>
            </a:ln>
            <a:effectLst/>
          </p:spPr>
          <p:txBody>
            <a:bodyPr wrap="square" lIns="45719" tIns="45719" rIns="45719" bIns="45719" numCol="1" anchor="t">
              <a:noAutofit/>
            </a:bodyPr>
            <a:lstStyle/>
            <a:p>
              <a:endParaRPr/>
            </a:p>
          </p:txBody>
        </p:sp>
        <p:pic>
          <p:nvPicPr>
            <p:cNvPr id="173" name="object 67" descr="object 67"/>
            <p:cNvPicPr>
              <a:picLocks noChangeAspect="1"/>
            </p:cNvPicPr>
            <p:nvPr/>
          </p:nvPicPr>
          <p:blipFill>
            <a:blip r:embed="rId11"/>
            <a:stretch>
              <a:fillRect/>
            </a:stretch>
          </p:blipFill>
          <p:spPr>
            <a:xfrm>
              <a:off x="76200" y="1419097"/>
              <a:ext cx="2752345" cy="111252"/>
            </a:xfrm>
            <a:prstGeom prst="rect">
              <a:avLst/>
            </a:prstGeom>
            <a:ln w="12700" cap="flat">
              <a:noFill/>
              <a:miter lim="400000"/>
            </a:ln>
            <a:effectLst/>
          </p:spPr>
        </p:pic>
        <p:sp>
          <p:nvSpPr>
            <p:cNvPr id="174" name="object 68"/>
            <p:cNvSpPr/>
            <p:nvPr/>
          </p:nvSpPr>
          <p:spPr>
            <a:xfrm>
              <a:off x="118872" y="1454150"/>
              <a:ext cx="2667001" cy="1525"/>
            </a:xfrm>
            <a:prstGeom prst="line">
              <a:avLst/>
            </a:prstGeom>
            <a:noFill/>
            <a:ln w="25399" cap="flat">
              <a:solidFill>
                <a:srgbClr val="000000"/>
              </a:solidFill>
              <a:prstDash val="dash"/>
              <a:round/>
            </a:ln>
            <a:effectLst/>
          </p:spPr>
          <p:txBody>
            <a:bodyPr wrap="square" lIns="45719" tIns="45719" rIns="45719" bIns="45719" numCol="1" anchor="t">
              <a:noAutofit/>
            </a:bodyPr>
            <a:lstStyle/>
            <a:p>
              <a:endParaRPr/>
            </a:p>
          </p:txBody>
        </p:sp>
        <p:pic>
          <p:nvPicPr>
            <p:cNvPr id="175" name="object 69" descr="object 69"/>
            <p:cNvPicPr>
              <a:picLocks noChangeAspect="1"/>
            </p:cNvPicPr>
            <p:nvPr/>
          </p:nvPicPr>
          <p:blipFill>
            <a:blip r:embed="rId11"/>
            <a:stretch>
              <a:fillRect/>
            </a:stretch>
          </p:blipFill>
          <p:spPr>
            <a:xfrm>
              <a:off x="0" y="2257298"/>
              <a:ext cx="2752345" cy="111252"/>
            </a:xfrm>
            <a:prstGeom prst="rect">
              <a:avLst/>
            </a:prstGeom>
            <a:ln w="12700" cap="flat">
              <a:noFill/>
              <a:miter lim="400000"/>
            </a:ln>
            <a:effectLst/>
          </p:spPr>
        </p:pic>
        <p:sp>
          <p:nvSpPr>
            <p:cNvPr id="176" name="object 70"/>
            <p:cNvSpPr/>
            <p:nvPr/>
          </p:nvSpPr>
          <p:spPr>
            <a:xfrm>
              <a:off x="42672" y="2292350"/>
              <a:ext cx="2667001" cy="1652"/>
            </a:xfrm>
            <a:prstGeom prst="line">
              <a:avLst/>
            </a:prstGeom>
            <a:noFill/>
            <a:ln w="25399" cap="flat">
              <a:solidFill>
                <a:srgbClr val="000000"/>
              </a:solidFill>
              <a:prstDash val="dash"/>
              <a:round/>
            </a:ln>
            <a:effectLst/>
          </p:spPr>
          <p:txBody>
            <a:bodyPr wrap="square" lIns="45719" tIns="45719" rIns="45719" bIns="45719" numCol="1" anchor="t">
              <a:noAutofit/>
            </a:bodyPr>
            <a:lstStyle/>
            <a:p>
              <a:endParaRPr/>
            </a:p>
          </p:txBody>
        </p:sp>
        <p:pic>
          <p:nvPicPr>
            <p:cNvPr id="177" name="object 71" descr="object 71"/>
            <p:cNvPicPr>
              <a:picLocks noChangeAspect="1"/>
            </p:cNvPicPr>
            <p:nvPr/>
          </p:nvPicPr>
          <p:blipFill>
            <a:blip r:embed="rId11"/>
            <a:stretch>
              <a:fillRect/>
            </a:stretch>
          </p:blipFill>
          <p:spPr>
            <a:xfrm>
              <a:off x="0" y="4771900"/>
              <a:ext cx="2752345" cy="111251"/>
            </a:xfrm>
            <a:prstGeom prst="rect">
              <a:avLst/>
            </a:prstGeom>
            <a:ln w="12700" cap="flat">
              <a:noFill/>
              <a:miter lim="400000"/>
            </a:ln>
            <a:effectLst/>
          </p:spPr>
        </p:pic>
        <p:sp>
          <p:nvSpPr>
            <p:cNvPr id="178" name="object 72"/>
            <p:cNvSpPr/>
            <p:nvPr/>
          </p:nvSpPr>
          <p:spPr>
            <a:xfrm>
              <a:off x="42672" y="4806951"/>
              <a:ext cx="2667001" cy="1588"/>
            </a:xfrm>
            <a:prstGeom prst="line">
              <a:avLst/>
            </a:prstGeom>
            <a:noFill/>
            <a:ln w="25399" cap="flat">
              <a:solidFill>
                <a:srgbClr val="000000"/>
              </a:solidFill>
              <a:prstDash val="dash"/>
              <a:round/>
            </a:ln>
            <a:effectLst/>
          </p:spPr>
          <p:txBody>
            <a:bodyPr wrap="square" lIns="45719" tIns="45719" rIns="45719" bIns="45719" numCol="1" anchor="t">
              <a:noAutofit/>
            </a:bodyPr>
            <a:lstStyle/>
            <a:p>
              <a:endParaRPr/>
            </a:p>
          </p:txBody>
        </p:sp>
        <p:pic>
          <p:nvPicPr>
            <p:cNvPr id="179" name="object 73" descr="object 73"/>
            <p:cNvPicPr>
              <a:picLocks noChangeAspect="1"/>
            </p:cNvPicPr>
            <p:nvPr/>
          </p:nvPicPr>
          <p:blipFill>
            <a:blip r:embed="rId11"/>
            <a:stretch>
              <a:fillRect/>
            </a:stretch>
          </p:blipFill>
          <p:spPr>
            <a:xfrm>
              <a:off x="0" y="5076700"/>
              <a:ext cx="2752345" cy="111251"/>
            </a:xfrm>
            <a:prstGeom prst="rect">
              <a:avLst/>
            </a:prstGeom>
            <a:ln w="12700" cap="flat">
              <a:noFill/>
              <a:miter lim="400000"/>
            </a:ln>
            <a:effectLst/>
          </p:spPr>
        </p:pic>
        <p:sp>
          <p:nvSpPr>
            <p:cNvPr id="180" name="object 74"/>
            <p:cNvSpPr/>
            <p:nvPr/>
          </p:nvSpPr>
          <p:spPr>
            <a:xfrm>
              <a:off x="42672" y="5111751"/>
              <a:ext cx="2667001" cy="1588"/>
            </a:xfrm>
            <a:prstGeom prst="line">
              <a:avLst/>
            </a:prstGeom>
            <a:noFill/>
            <a:ln w="25399" cap="flat">
              <a:solidFill>
                <a:srgbClr val="000000"/>
              </a:solidFill>
              <a:prstDash val="dash"/>
              <a:round/>
            </a:ln>
            <a:effectLst/>
          </p:spPr>
          <p:txBody>
            <a:bodyPr wrap="square" lIns="45719" tIns="45719" rIns="45719" bIns="45719" numCol="1" anchor="t">
              <a:noAutofit/>
            </a:bodyPr>
            <a:lstStyle/>
            <a:p>
              <a:endParaRPr/>
            </a:p>
          </p:txBody>
        </p:sp>
        <p:pic>
          <p:nvPicPr>
            <p:cNvPr id="181" name="object 75" descr="object 75"/>
            <p:cNvPicPr>
              <a:picLocks noChangeAspect="1"/>
            </p:cNvPicPr>
            <p:nvPr/>
          </p:nvPicPr>
          <p:blipFill>
            <a:blip r:embed="rId11"/>
            <a:stretch>
              <a:fillRect/>
            </a:stretch>
          </p:blipFill>
          <p:spPr>
            <a:xfrm>
              <a:off x="0" y="4314698"/>
              <a:ext cx="2752345" cy="111253"/>
            </a:xfrm>
            <a:prstGeom prst="rect">
              <a:avLst/>
            </a:prstGeom>
            <a:ln w="12700" cap="flat">
              <a:noFill/>
              <a:miter lim="400000"/>
            </a:ln>
            <a:effectLst/>
          </p:spPr>
        </p:pic>
        <p:sp>
          <p:nvSpPr>
            <p:cNvPr id="182" name="object 76"/>
            <p:cNvSpPr/>
            <p:nvPr/>
          </p:nvSpPr>
          <p:spPr>
            <a:xfrm>
              <a:off x="42672" y="4349751"/>
              <a:ext cx="2667001" cy="1588"/>
            </a:xfrm>
            <a:prstGeom prst="line">
              <a:avLst/>
            </a:prstGeom>
            <a:noFill/>
            <a:ln w="25399" cap="flat">
              <a:solidFill>
                <a:srgbClr val="000000"/>
              </a:solidFill>
              <a:prstDash val="dash"/>
              <a:round/>
            </a:ln>
            <a:effectLst/>
          </p:spPr>
          <p:txBody>
            <a:bodyPr wrap="square" lIns="45719" tIns="45719" rIns="45719" bIns="45719" numCol="1" anchor="t">
              <a:noAutofit/>
            </a:bodyPr>
            <a:lstStyle/>
            <a:p>
              <a:endParaRPr/>
            </a:p>
          </p:txBody>
        </p:sp>
        <p:pic>
          <p:nvPicPr>
            <p:cNvPr id="183" name="object 77" descr="object 77"/>
            <p:cNvPicPr>
              <a:picLocks noChangeAspect="1"/>
            </p:cNvPicPr>
            <p:nvPr/>
          </p:nvPicPr>
          <p:blipFill>
            <a:blip r:embed="rId11"/>
            <a:stretch>
              <a:fillRect/>
            </a:stretch>
          </p:blipFill>
          <p:spPr>
            <a:xfrm>
              <a:off x="0" y="4009898"/>
              <a:ext cx="2752345" cy="111253"/>
            </a:xfrm>
            <a:prstGeom prst="rect">
              <a:avLst/>
            </a:prstGeom>
            <a:ln w="12700" cap="flat">
              <a:noFill/>
              <a:miter lim="400000"/>
            </a:ln>
            <a:effectLst/>
          </p:spPr>
        </p:pic>
        <p:sp>
          <p:nvSpPr>
            <p:cNvPr id="184" name="object 78"/>
            <p:cNvSpPr/>
            <p:nvPr/>
          </p:nvSpPr>
          <p:spPr>
            <a:xfrm>
              <a:off x="42672" y="4044951"/>
              <a:ext cx="2667001" cy="1651"/>
            </a:xfrm>
            <a:prstGeom prst="line">
              <a:avLst/>
            </a:prstGeom>
            <a:noFill/>
            <a:ln w="25399" cap="flat">
              <a:solidFill>
                <a:srgbClr val="000000"/>
              </a:solidFill>
              <a:prstDash val="dash"/>
              <a:round/>
            </a:ln>
            <a:effectLst/>
          </p:spPr>
          <p:txBody>
            <a:bodyPr wrap="square" lIns="45719" tIns="45719" rIns="45719" bIns="45719" numCol="1" anchor="t">
              <a:noAutofit/>
            </a:bodyPr>
            <a:lstStyle/>
            <a:p>
              <a:endParaRPr/>
            </a:p>
          </p:txBody>
        </p:sp>
        <p:pic>
          <p:nvPicPr>
            <p:cNvPr id="185" name="object 79" descr="object 79"/>
            <p:cNvPicPr>
              <a:picLocks noChangeAspect="1"/>
            </p:cNvPicPr>
            <p:nvPr/>
          </p:nvPicPr>
          <p:blipFill>
            <a:blip r:embed="rId11"/>
            <a:stretch>
              <a:fillRect/>
            </a:stretch>
          </p:blipFill>
          <p:spPr>
            <a:xfrm>
              <a:off x="0" y="3628898"/>
              <a:ext cx="2752345" cy="111252"/>
            </a:xfrm>
            <a:prstGeom prst="rect">
              <a:avLst/>
            </a:prstGeom>
            <a:ln w="12700" cap="flat">
              <a:noFill/>
              <a:miter lim="400000"/>
            </a:ln>
            <a:effectLst/>
          </p:spPr>
        </p:pic>
        <p:sp>
          <p:nvSpPr>
            <p:cNvPr id="186" name="object 80"/>
            <p:cNvSpPr/>
            <p:nvPr/>
          </p:nvSpPr>
          <p:spPr>
            <a:xfrm>
              <a:off x="42672" y="3663951"/>
              <a:ext cx="2667001" cy="1525"/>
            </a:xfrm>
            <a:prstGeom prst="line">
              <a:avLst/>
            </a:prstGeom>
            <a:noFill/>
            <a:ln w="25399" cap="flat">
              <a:solidFill>
                <a:srgbClr val="000000"/>
              </a:solidFill>
              <a:prstDash val="dash"/>
              <a:round/>
            </a:ln>
            <a:effectLst/>
          </p:spPr>
          <p:txBody>
            <a:bodyPr wrap="square" lIns="45719" tIns="45719" rIns="45719" bIns="45719" numCol="1" anchor="t">
              <a:noAutofit/>
            </a:bodyPr>
            <a:lstStyle/>
            <a:p>
              <a:endParaRPr/>
            </a:p>
          </p:txBody>
        </p:sp>
        <p:pic>
          <p:nvPicPr>
            <p:cNvPr id="187" name="object 81" descr="object 81"/>
            <p:cNvPicPr>
              <a:picLocks noChangeAspect="1"/>
            </p:cNvPicPr>
            <p:nvPr/>
          </p:nvPicPr>
          <p:blipFill>
            <a:blip r:embed="rId11"/>
            <a:stretch>
              <a:fillRect/>
            </a:stretch>
          </p:blipFill>
          <p:spPr>
            <a:xfrm>
              <a:off x="0" y="3247899"/>
              <a:ext cx="2752345" cy="111252"/>
            </a:xfrm>
            <a:prstGeom prst="rect">
              <a:avLst/>
            </a:prstGeom>
            <a:ln w="12700" cap="flat">
              <a:noFill/>
              <a:miter lim="400000"/>
            </a:ln>
            <a:effectLst/>
          </p:spPr>
        </p:pic>
        <p:sp>
          <p:nvSpPr>
            <p:cNvPr id="188" name="object 82"/>
            <p:cNvSpPr/>
            <p:nvPr/>
          </p:nvSpPr>
          <p:spPr>
            <a:xfrm>
              <a:off x="42672" y="3282951"/>
              <a:ext cx="2667001" cy="1525"/>
            </a:xfrm>
            <a:prstGeom prst="line">
              <a:avLst/>
            </a:prstGeom>
            <a:noFill/>
            <a:ln w="25399" cap="flat">
              <a:solidFill>
                <a:srgbClr val="000000"/>
              </a:solidFill>
              <a:prstDash val="dash"/>
              <a:round/>
            </a:ln>
            <a:effectLst/>
          </p:spPr>
          <p:txBody>
            <a:bodyPr wrap="square" lIns="45719" tIns="45719" rIns="45719" bIns="45719" numCol="1" anchor="t">
              <a:noAutofit/>
            </a:bodyPr>
            <a:lstStyle/>
            <a:p>
              <a:endParaRPr/>
            </a:p>
          </p:txBody>
        </p:sp>
        <p:pic>
          <p:nvPicPr>
            <p:cNvPr id="189" name="object 83" descr="object 83"/>
            <p:cNvPicPr>
              <a:picLocks noChangeAspect="1"/>
            </p:cNvPicPr>
            <p:nvPr/>
          </p:nvPicPr>
          <p:blipFill>
            <a:blip r:embed="rId11"/>
            <a:stretch>
              <a:fillRect/>
            </a:stretch>
          </p:blipFill>
          <p:spPr>
            <a:xfrm>
              <a:off x="0" y="2866899"/>
              <a:ext cx="2752345" cy="111252"/>
            </a:xfrm>
            <a:prstGeom prst="rect">
              <a:avLst/>
            </a:prstGeom>
            <a:ln w="12700" cap="flat">
              <a:noFill/>
              <a:miter lim="400000"/>
            </a:ln>
            <a:effectLst/>
          </p:spPr>
        </p:pic>
        <p:sp>
          <p:nvSpPr>
            <p:cNvPr id="190" name="object 84"/>
            <p:cNvSpPr/>
            <p:nvPr/>
          </p:nvSpPr>
          <p:spPr>
            <a:xfrm>
              <a:off x="42672" y="2901951"/>
              <a:ext cx="2667001" cy="1525"/>
            </a:xfrm>
            <a:prstGeom prst="line">
              <a:avLst/>
            </a:prstGeom>
            <a:noFill/>
            <a:ln w="25399" cap="flat">
              <a:solidFill>
                <a:srgbClr val="000000"/>
              </a:solidFill>
              <a:prstDash val="dash"/>
              <a:round/>
            </a:ln>
            <a:effectLst/>
          </p:spPr>
          <p:txBody>
            <a:bodyPr wrap="square" lIns="45719" tIns="45719" rIns="45719" bIns="45719" numCol="1" anchor="t">
              <a:noAutofit/>
            </a:bodyPr>
            <a:lstStyle/>
            <a:p>
              <a:endParaRPr/>
            </a:p>
          </p:txBody>
        </p:sp>
      </p:grpSp>
      <p:pic>
        <p:nvPicPr>
          <p:cNvPr id="192" name="object 85" descr="object 85"/>
          <p:cNvPicPr>
            <a:picLocks noChangeAspect="1"/>
          </p:cNvPicPr>
          <p:nvPr/>
        </p:nvPicPr>
        <p:blipFill>
          <a:blip r:embed="rId12"/>
          <a:stretch>
            <a:fillRect/>
          </a:stretch>
        </p:blipFill>
        <p:spPr>
          <a:xfrm>
            <a:off x="946402" y="1335024"/>
            <a:ext cx="4218434" cy="502921"/>
          </a:xfrm>
          <a:prstGeom prst="rect">
            <a:avLst/>
          </a:prstGeom>
          <a:ln w="12700">
            <a:miter lim="400000"/>
          </a:ln>
        </p:spPr>
      </p:pic>
      <p:grpSp>
        <p:nvGrpSpPr>
          <p:cNvPr id="199" name="object 86"/>
          <p:cNvGrpSpPr/>
          <p:nvPr/>
        </p:nvGrpSpPr>
        <p:grpSpPr>
          <a:xfrm>
            <a:off x="1402080" y="1906522"/>
            <a:ext cx="3305555" cy="768097"/>
            <a:chOff x="0" y="0"/>
            <a:chExt cx="3305554" cy="768095"/>
          </a:xfrm>
        </p:grpSpPr>
        <p:pic>
          <p:nvPicPr>
            <p:cNvPr id="193" name="object 87" descr="object 87"/>
            <p:cNvPicPr>
              <a:picLocks noChangeAspect="1"/>
            </p:cNvPicPr>
            <p:nvPr/>
          </p:nvPicPr>
          <p:blipFill>
            <a:blip r:embed="rId13"/>
            <a:stretch>
              <a:fillRect/>
            </a:stretch>
          </p:blipFill>
          <p:spPr>
            <a:xfrm>
              <a:off x="0" y="0"/>
              <a:ext cx="3305555" cy="768096"/>
            </a:xfrm>
            <a:prstGeom prst="rect">
              <a:avLst/>
            </a:prstGeom>
            <a:ln w="12700" cap="flat">
              <a:noFill/>
              <a:miter lim="400000"/>
            </a:ln>
            <a:effectLst/>
          </p:spPr>
        </p:pic>
        <p:grpSp>
          <p:nvGrpSpPr>
            <p:cNvPr id="198" name="object 88"/>
            <p:cNvGrpSpPr/>
            <p:nvPr/>
          </p:nvGrpSpPr>
          <p:grpSpPr>
            <a:xfrm>
              <a:off x="42672" y="128517"/>
              <a:ext cx="3051175" cy="574555"/>
              <a:chOff x="0" y="0"/>
              <a:chExt cx="3051174" cy="574553"/>
            </a:xfrm>
          </p:grpSpPr>
          <p:sp>
            <p:nvSpPr>
              <p:cNvPr id="194" name="Shape"/>
              <p:cNvSpPr/>
              <p:nvPr/>
            </p:nvSpPr>
            <p:spPr>
              <a:xfrm>
                <a:off x="0" y="59059"/>
                <a:ext cx="2976423" cy="515495"/>
              </a:xfrm>
              <a:custGeom>
                <a:avLst/>
                <a:gdLst/>
                <a:ahLst/>
                <a:cxnLst>
                  <a:cxn ang="0">
                    <a:pos x="wd2" y="hd2"/>
                  </a:cxn>
                  <a:cxn ang="5400000">
                    <a:pos x="wd2" y="hd2"/>
                  </a:cxn>
                  <a:cxn ang="10800000">
                    <a:pos x="wd2" y="hd2"/>
                  </a:cxn>
                  <a:cxn ang="16200000">
                    <a:pos x="wd2" y="hd2"/>
                  </a:cxn>
                </a:cxnLst>
                <a:rect l="0" t="0" r="r" b="b"/>
                <a:pathLst>
                  <a:path w="21600" h="21600" extrusionOk="0">
                    <a:moveTo>
                      <a:pt x="21345" y="0"/>
                    </a:moveTo>
                    <a:lnTo>
                      <a:pt x="0" y="20025"/>
                    </a:lnTo>
                    <a:lnTo>
                      <a:pt x="44" y="21600"/>
                    </a:lnTo>
                    <a:lnTo>
                      <a:pt x="21388" y="1576"/>
                    </a:lnTo>
                    <a:lnTo>
                      <a:pt x="21600" y="567"/>
                    </a:lnTo>
                    <a:lnTo>
                      <a:pt x="21345" y="0"/>
                    </a:lnTo>
                    <a:close/>
                  </a:path>
                </a:pathLst>
              </a:custGeom>
              <a:solidFill>
                <a:srgbClr val="009DD9"/>
              </a:solidFill>
              <a:ln w="12700" cap="flat">
                <a:noFill/>
                <a:miter lim="400000"/>
              </a:ln>
              <a:effectLst/>
            </p:spPr>
            <p:txBody>
              <a:bodyPr wrap="square" lIns="45719" tIns="45719" rIns="45719" bIns="45719" numCol="1" anchor="t">
                <a:noAutofit/>
              </a:bodyPr>
              <a:lstStyle/>
              <a:p>
                <a:endParaRPr/>
              </a:p>
            </p:txBody>
          </p:sp>
          <p:sp>
            <p:nvSpPr>
              <p:cNvPr id="195" name="Shape"/>
              <p:cNvSpPr/>
              <p:nvPr/>
            </p:nvSpPr>
            <p:spPr>
              <a:xfrm>
                <a:off x="2892693" y="47756"/>
                <a:ext cx="158482" cy="121906"/>
              </a:xfrm>
              <a:custGeom>
                <a:avLst/>
                <a:gdLst/>
                <a:ahLst/>
                <a:cxnLst>
                  <a:cxn ang="0">
                    <a:pos x="wd2" y="hd2"/>
                  </a:cxn>
                  <a:cxn ang="5400000">
                    <a:pos x="wd2" y="hd2"/>
                  </a:cxn>
                  <a:cxn ang="10800000">
                    <a:pos x="wd2" y="hd2"/>
                  </a:cxn>
                  <a:cxn ang="16200000">
                    <a:pos x="wd2" y="hd2"/>
                  </a:cxn>
                </a:cxnLst>
                <a:rect l="0" t="0" r="r" b="b"/>
                <a:pathLst>
                  <a:path w="21600" h="21600" extrusionOk="0">
                    <a:moveTo>
                      <a:pt x="17094" y="0"/>
                    </a:moveTo>
                    <a:lnTo>
                      <a:pt x="16096" y="0"/>
                    </a:lnTo>
                    <a:lnTo>
                      <a:pt x="16926" y="6661"/>
                    </a:lnTo>
                    <a:lnTo>
                      <a:pt x="7424" y="8668"/>
                    </a:lnTo>
                    <a:lnTo>
                      <a:pt x="933" y="15617"/>
                    </a:lnTo>
                    <a:lnTo>
                      <a:pt x="282" y="16663"/>
                    </a:lnTo>
                    <a:lnTo>
                      <a:pt x="0" y="17910"/>
                    </a:lnTo>
                    <a:lnTo>
                      <a:pt x="98" y="19202"/>
                    </a:lnTo>
                    <a:lnTo>
                      <a:pt x="586" y="20388"/>
                    </a:lnTo>
                    <a:lnTo>
                      <a:pt x="1388" y="21233"/>
                    </a:lnTo>
                    <a:lnTo>
                      <a:pt x="2341" y="21600"/>
                    </a:lnTo>
                    <a:lnTo>
                      <a:pt x="3330" y="21473"/>
                    </a:lnTo>
                    <a:lnTo>
                      <a:pt x="4239" y="20838"/>
                    </a:lnTo>
                    <a:lnTo>
                      <a:pt x="21600" y="2250"/>
                    </a:lnTo>
                    <a:lnTo>
                      <a:pt x="17094" y="0"/>
                    </a:lnTo>
                    <a:close/>
                  </a:path>
                </a:pathLst>
              </a:custGeom>
              <a:solidFill>
                <a:srgbClr val="009DD9"/>
              </a:solidFill>
              <a:ln w="12700" cap="flat">
                <a:noFill/>
                <a:miter lim="400000"/>
              </a:ln>
              <a:effectLst/>
            </p:spPr>
            <p:txBody>
              <a:bodyPr wrap="square" lIns="45719" tIns="45719" rIns="45719" bIns="45719" numCol="1" anchor="t">
                <a:noAutofit/>
              </a:bodyPr>
              <a:lstStyle/>
              <a:p>
                <a:endParaRPr/>
              </a:p>
            </p:txBody>
          </p:sp>
          <p:sp>
            <p:nvSpPr>
              <p:cNvPr id="196" name="Shape"/>
              <p:cNvSpPr/>
              <p:nvPr/>
            </p:nvSpPr>
            <p:spPr>
              <a:xfrm>
                <a:off x="2871262" y="-1"/>
                <a:ext cx="146854" cy="59061"/>
              </a:xfrm>
              <a:custGeom>
                <a:avLst/>
                <a:gdLst/>
                <a:ahLst/>
                <a:cxnLst>
                  <a:cxn ang="0">
                    <a:pos x="wd2" y="hd2"/>
                  </a:cxn>
                  <a:cxn ang="5400000">
                    <a:pos x="wd2" y="hd2"/>
                  </a:cxn>
                  <a:cxn ang="10800000">
                    <a:pos x="wd2" y="hd2"/>
                  </a:cxn>
                  <a:cxn ang="16200000">
                    <a:pos x="wd2" y="hd2"/>
                  </a:cxn>
                </a:cxnLst>
                <a:rect l="0" t="0" r="r" b="b"/>
                <a:pathLst>
                  <a:path w="21600" h="21600" extrusionOk="0">
                    <a:moveTo>
                      <a:pt x="2709" y="0"/>
                    </a:moveTo>
                    <a:lnTo>
                      <a:pt x="1663" y="600"/>
                    </a:lnTo>
                    <a:lnTo>
                      <a:pt x="780" y="2132"/>
                    </a:lnTo>
                    <a:lnTo>
                      <a:pt x="180" y="4461"/>
                    </a:lnTo>
                    <a:lnTo>
                      <a:pt x="0" y="7182"/>
                    </a:lnTo>
                    <a:lnTo>
                      <a:pt x="240" y="9785"/>
                    </a:lnTo>
                    <a:lnTo>
                      <a:pt x="852" y="11979"/>
                    </a:lnTo>
                    <a:lnTo>
                      <a:pt x="1786" y="13472"/>
                    </a:lnTo>
                    <a:lnTo>
                      <a:pt x="10291" y="21600"/>
                    </a:lnTo>
                    <a:lnTo>
                      <a:pt x="20522" y="17466"/>
                    </a:lnTo>
                    <a:lnTo>
                      <a:pt x="21600" y="17466"/>
                    </a:lnTo>
                    <a:lnTo>
                      <a:pt x="3804" y="466"/>
                    </a:lnTo>
                    <a:lnTo>
                      <a:pt x="2709" y="0"/>
                    </a:lnTo>
                    <a:close/>
                  </a:path>
                </a:pathLst>
              </a:custGeom>
              <a:solidFill>
                <a:srgbClr val="009DD9"/>
              </a:solidFill>
              <a:ln w="12700" cap="flat">
                <a:noFill/>
                <a:miter lim="400000"/>
              </a:ln>
              <a:effectLst/>
            </p:spPr>
            <p:txBody>
              <a:bodyPr wrap="square" lIns="45719" tIns="45719" rIns="45719" bIns="45719" numCol="1" anchor="t">
                <a:noAutofit/>
              </a:bodyPr>
              <a:lstStyle/>
              <a:p>
                <a:endParaRPr/>
              </a:p>
            </p:txBody>
          </p:sp>
          <p:sp>
            <p:nvSpPr>
              <p:cNvPr id="197" name="Shape"/>
              <p:cNvSpPr/>
              <p:nvPr/>
            </p:nvSpPr>
            <p:spPr>
              <a:xfrm>
                <a:off x="2941226" y="47756"/>
                <a:ext cx="75659" cy="48921"/>
              </a:xfrm>
              <a:custGeom>
                <a:avLst/>
                <a:gdLst/>
                <a:ahLst/>
                <a:cxnLst>
                  <a:cxn ang="0">
                    <a:pos x="wd2" y="hd2"/>
                  </a:cxn>
                  <a:cxn ang="5400000">
                    <a:pos x="wd2" y="hd2"/>
                  </a:cxn>
                  <a:cxn ang="10800000">
                    <a:pos x="wd2" y="hd2"/>
                  </a:cxn>
                  <a:cxn ang="16200000">
                    <a:pos x="wd2" y="hd2"/>
                  </a:cxn>
                </a:cxnLst>
                <a:rect l="0" t="0" r="r" b="b"/>
                <a:pathLst>
                  <a:path w="21600" h="21600" extrusionOk="0">
                    <a:moveTo>
                      <a:pt x="17249" y="1794"/>
                    </a:moveTo>
                    <a:lnTo>
                      <a:pt x="10048" y="10964"/>
                    </a:lnTo>
                    <a:lnTo>
                      <a:pt x="18772" y="16150"/>
                    </a:lnTo>
                    <a:lnTo>
                      <a:pt x="17249" y="1794"/>
                    </a:lnTo>
                    <a:close/>
                    <a:moveTo>
                      <a:pt x="20048" y="1794"/>
                    </a:moveTo>
                    <a:lnTo>
                      <a:pt x="17249" y="1794"/>
                    </a:lnTo>
                    <a:lnTo>
                      <a:pt x="18772" y="16150"/>
                    </a:lnTo>
                    <a:lnTo>
                      <a:pt x="21553" y="16150"/>
                    </a:lnTo>
                    <a:lnTo>
                      <a:pt x="20048" y="1794"/>
                    </a:lnTo>
                    <a:close/>
                    <a:moveTo>
                      <a:pt x="19860" y="0"/>
                    </a:moveTo>
                    <a:lnTo>
                      <a:pt x="0" y="4991"/>
                    </a:lnTo>
                    <a:lnTo>
                      <a:pt x="10048" y="10964"/>
                    </a:lnTo>
                    <a:lnTo>
                      <a:pt x="17249" y="1794"/>
                    </a:lnTo>
                    <a:lnTo>
                      <a:pt x="20048" y="1794"/>
                    </a:lnTo>
                    <a:lnTo>
                      <a:pt x="19860" y="0"/>
                    </a:lnTo>
                    <a:close/>
                    <a:moveTo>
                      <a:pt x="10048" y="10964"/>
                    </a:moveTo>
                    <a:lnTo>
                      <a:pt x="1696" y="21600"/>
                    </a:lnTo>
                    <a:lnTo>
                      <a:pt x="21600" y="16598"/>
                    </a:lnTo>
                    <a:lnTo>
                      <a:pt x="21553" y="16150"/>
                    </a:lnTo>
                    <a:lnTo>
                      <a:pt x="18772" y="16150"/>
                    </a:lnTo>
                    <a:lnTo>
                      <a:pt x="10048" y="10964"/>
                    </a:lnTo>
                    <a:close/>
                  </a:path>
                </a:pathLst>
              </a:custGeom>
              <a:noFill/>
              <a:ln w="12700" cap="flat">
                <a:noFill/>
                <a:miter lim="400000"/>
              </a:ln>
              <a:effectLst/>
            </p:spPr>
            <p:txBody>
              <a:bodyPr wrap="square" lIns="45719" tIns="45719" rIns="45719" bIns="45719" numCol="1" anchor="t">
                <a:noAutofit/>
              </a:bodyPr>
              <a:lstStyle/>
              <a:p>
                <a:endParaRPr/>
              </a:p>
            </p:txBody>
          </p:sp>
        </p:grpSp>
      </p:grpSp>
    </p:spTree>
  </p:cSld>
  <p:clrMapOvr>
    <a:masterClrMapping/>
  </p:clrMapOvr>
  <p:transition spd="med"/>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02" name="object 2"/>
          <p:cNvSpPr txBox="1">
            <a:spLocks noGrp="1"/>
          </p:cNvSpPr>
          <p:nvPr>
            <p:ph type="title"/>
          </p:nvPr>
        </p:nvSpPr>
        <p:spPr>
          <a:xfrm>
            <a:off x="2205608" y="461594"/>
            <a:ext cx="4731385" cy="697231"/>
          </a:xfrm>
          <a:prstGeom prst="rect">
            <a:avLst/>
          </a:prstGeom>
        </p:spPr>
        <p:txBody>
          <a:bodyPr>
            <a:normAutofit fontScale="90000"/>
          </a:bodyPr>
          <a:lstStyle/>
          <a:p>
            <a:pPr indent="12064" defTabSz="868680">
              <a:defRPr sz="4180" spc="-95">
                <a:latin typeface="Calibri"/>
                <a:ea typeface="Calibri"/>
                <a:cs typeface="Calibri"/>
                <a:sym typeface="Calibri"/>
              </a:defRPr>
            </a:pPr>
            <a:r>
              <a:t>Structure</a:t>
            </a:r>
            <a:r>
              <a:rPr spc="-190"/>
              <a:t> </a:t>
            </a:r>
            <a:r>
              <a:t>Definitions</a:t>
            </a:r>
          </a:p>
        </p:txBody>
      </p:sp>
      <p:sp>
        <p:nvSpPr>
          <p:cNvPr id="203" name="object 3"/>
          <p:cNvSpPr txBox="1"/>
          <p:nvPr/>
        </p:nvSpPr>
        <p:spPr>
          <a:xfrm>
            <a:off x="535940" y="1607564"/>
            <a:ext cx="7988301" cy="360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599" marR="1471930" indent="-342899">
              <a:spcBef>
                <a:spcPts val="100"/>
              </a:spcBef>
              <a:buSzPct val="100000"/>
              <a:buFont typeface="Arial"/>
              <a:buChar char="•"/>
              <a:tabLst>
                <a:tab pos="342900" algn="l"/>
                <a:tab pos="355600" algn="l"/>
              </a:tabLst>
              <a:defRPr sz="2800" spc="-13">
                <a:solidFill>
                  <a:srgbClr val="0E6EC5"/>
                </a:solidFill>
              </a:defRPr>
            </a:pPr>
            <a:r>
              <a:t>Operations</a:t>
            </a:r>
            <a:r>
              <a:rPr spc="-4"/>
              <a:t> </a:t>
            </a:r>
            <a:r>
              <a:t>that</a:t>
            </a:r>
            <a:r>
              <a:rPr spc="13"/>
              <a:t> </a:t>
            </a:r>
            <a:r>
              <a:rPr spc="-8"/>
              <a:t>can</a:t>
            </a:r>
            <a:r>
              <a:rPr spc="0"/>
              <a:t> </a:t>
            </a:r>
            <a:r>
              <a:rPr spc="-4"/>
              <a:t>be</a:t>
            </a:r>
            <a:r>
              <a:rPr spc="-8"/>
              <a:t> </a:t>
            </a:r>
            <a:r>
              <a:t>performed</a:t>
            </a:r>
            <a:r>
              <a:rPr spc="0"/>
              <a:t> </a:t>
            </a:r>
            <a:r>
              <a:rPr spc="-4"/>
              <a:t>on </a:t>
            </a:r>
            <a:r>
              <a:rPr spc="-621"/>
              <a:t> </a:t>
            </a:r>
            <a:r>
              <a:rPr spc="-8"/>
              <a:t>structures</a:t>
            </a:r>
          </a:p>
          <a:p>
            <a:pPr marL="756284" marR="395604" lvl="1" indent="-287020">
              <a:spcBef>
                <a:spcPts val="600"/>
              </a:spcBef>
              <a:buSzPct val="100000"/>
              <a:buFont typeface="Arial"/>
              <a:buChar char="–"/>
              <a:tabLst>
                <a:tab pos="749300" algn="l"/>
              </a:tabLst>
              <a:defRPr sz="2800" spc="-5">
                <a:solidFill>
                  <a:srgbClr val="0E6EC5"/>
                </a:solidFill>
              </a:defRPr>
            </a:pPr>
            <a:r>
              <a:t>Assigning</a:t>
            </a:r>
            <a:r>
              <a:rPr spc="25"/>
              <a:t> </a:t>
            </a:r>
            <a:r>
              <a:t>a </a:t>
            </a:r>
            <a:r>
              <a:rPr spc="-15"/>
              <a:t>structure</a:t>
            </a:r>
            <a:r>
              <a:rPr spc="45"/>
              <a:t> </a:t>
            </a:r>
            <a:r>
              <a:rPr spc="-20"/>
              <a:t>to</a:t>
            </a:r>
            <a:r>
              <a:t> a </a:t>
            </a:r>
            <a:r>
              <a:rPr spc="-15"/>
              <a:t>structure</a:t>
            </a:r>
            <a:r>
              <a:rPr spc="35"/>
              <a:t> </a:t>
            </a:r>
            <a:r>
              <a:t>of the</a:t>
            </a:r>
            <a:r>
              <a:rPr spc="15"/>
              <a:t> </a:t>
            </a:r>
            <a:r>
              <a:rPr spc="-10"/>
              <a:t>same </a:t>
            </a:r>
            <a:r>
              <a:rPr spc="-620"/>
              <a:t> </a:t>
            </a:r>
            <a:r>
              <a:rPr spc="-10"/>
              <a:t>type</a:t>
            </a:r>
          </a:p>
          <a:p>
            <a:pPr marL="756284" lvl="1" indent="-287020">
              <a:spcBef>
                <a:spcPts val="600"/>
              </a:spcBef>
              <a:buSzPct val="100000"/>
              <a:buFont typeface="Arial"/>
              <a:buChar char="–"/>
              <a:tabLst>
                <a:tab pos="749300" algn="l"/>
              </a:tabLst>
              <a:defRPr sz="2800" spc="-40">
                <a:solidFill>
                  <a:srgbClr val="0E6EC5"/>
                </a:solidFill>
              </a:defRPr>
            </a:pPr>
            <a:r>
              <a:t>Taking</a:t>
            </a:r>
            <a:r>
              <a:rPr spc="-5"/>
              <a:t> </a:t>
            </a:r>
            <a:r>
              <a:rPr spc="-10"/>
              <a:t>the</a:t>
            </a:r>
            <a:r>
              <a:rPr spc="-5"/>
              <a:t> </a:t>
            </a:r>
            <a:r>
              <a:rPr spc="-10"/>
              <a:t>address</a:t>
            </a:r>
            <a:r>
              <a:rPr spc="30"/>
              <a:t> </a:t>
            </a:r>
            <a:r>
              <a:rPr spc="-5"/>
              <a:t>(</a:t>
            </a:r>
            <a:r>
              <a:rPr spc="-7">
                <a:latin typeface="Lucida Console"/>
                <a:ea typeface="Lucida Console"/>
                <a:cs typeface="Lucida Console"/>
                <a:sym typeface="Lucida Console"/>
              </a:rPr>
              <a:t>&amp;</a:t>
            </a:r>
            <a:r>
              <a:rPr spc="-5"/>
              <a:t>)</a:t>
            </a:r>
            <a:r>
              <a:rPr spc="-10"/>
              <a:t> </a:t>
            </a:r>
            <a:r>
              <a:rPr spc="-5"/>
              <a:t>of</a:t>
            </a:r>
            <a:r>
              <a:rPr spc="-10"/>
              <a:t> </a:t>
            </a:r>
            <a:r>
              <a:rPr spc="-5"/>
              <a:t>a </a:t>
            </a:r>
            <a:r>
              <a:rPr spc="-15"/>
              <a:t>structure</a:t>
            </a:r>
          </a:p>
          <a:p>
            <a:pPr marL="756284" lvl="1" indent="-287020">
              <a:spcBef>
                <a:spcPts val="600"/>
              </a:spcBef>
              <a:buSzPct val="100000"/>
              <a:buFont typeface="Arial"/>
              <a:buChar char="–"/>
              <a:tabLst>
                <a:tab pos="749300" algn="l"/>
              </a:tabLst>
              <a:defRPr sz="2800" spc="-5">
                <a:solidFill>
                  <a:srgbClr val="0E6EC5"/>
                </a:solidFill>
              </a:defRPr>
            </a:pPr>
            <a:r>
              <a:t>Accessing</a:t>
            </a:r>
            <a:r>
              <a:rPr spc="0"/>
              <a:t> </a:t>
            </a:r>
            <a:r>
              <a:t>the</a:t>
            </a:r>
            <a:r>
              <a:rPr spc="0"/>
              <a:t> </a:t>
            </a:r>
            <a:r>
              <a:rPr spc="-15"/>
              <a:t>members</a:t>
            </a:r>
            <a:r>
              <a:rPr spc="15"/>
              <a:t> </a:t>
            </a:r>
            <a:r>
              <a:t>of a</a:t>
            </a:r>
            <a:r>
              <a:rPr spc="0"/>
              <a:t> </a:t>
            </a:r>
            <a:r>
              <a:rPr spc="-15"/>
              <a:t>structure</a:t>
            </a:r>
          </a:p>
          <a:p>
            <a:pPr marL="756284" marR="5080" lvl="1" indent="-287020">
              <a:spcBef>
                <a:spcPts val="600"/>
              </a:spcBef>
              <a:buSzPct val="100000"/>
              <a:buFont typeface="Arial"/>
              <a:buChar char="–"/>
              <a:tabLst>
                <a:tab pos="749300" algn="l"/>
              </a:tabLst>
              <a:defRPr sz="2800" spc="-5">
                <a:solidFill>
                  <a:srgbClr val="0E6EC5"/>
                </a:solidFill>
              </a:defRPr>
            </a:pPr>
            <a:r>
              <a:t>Using</a:t>
            </a:r>
            <a:r>
              <a:rPr spc="0"/>
              <a:t> </a:t>
            </a:r>
            <a:r>
              <a:t>the</a:t>
            </a:r>
            <a:r>
              <a:rPr spc="0"/>
              <a:t> </a:t>
            </a:r>
            <a:r>
              <a:rPr spc="0">
                <a:latin typeface="Lucida Console"/>
                <a:ea typeface="Lucida Console"/>
                <a:cs typeface="Lucida Console"/>
                <a:sym typeface="Lucida Console"/>
              </a:rPr>
              <a:t>s</a:t>
            </a:r>
            <a:r>
              <a:rPr spc="7">
                <a:latin typeface="Lucida Console"/>
                <a:ea typeface="Lucida Console"/>
                <a:cs typeface="Lucida Console"/>
                <a:sym typeface="Lucida Console"/>
              </a:rPr>
              <a:t>i</a:t>
            </a:r>
            <a:r>
              <a:rPr spc="0">
                <a:latin typeface="Lucida Console"/>
                <a:ea typeface="Lucida Console"/>
                <a:cs typeface="Lucida Console"/>
                <a:sym typeface="Lucida Console"/>
              </a:rPr>
              <a:t>z</a:t>
            </a:r>
            <a:r>
              <a:rPr spc="7">
                <a:latin typeface="Lucida Console"/>
                <a:ea typeface="Lucida Console"/>
                <a:cs typeface="Lucida Console"/>
                <a:sym typeface="Lucida Console"/>
              </a:rPr>
              <a:t>e</a:t>
            </a:r>
            <a:r>
              <a:rPr spc="-14">
                <a:latin typeface="Lucida Console"/>
                <a:ea typeface="Lucida Console"/>
                <a:cs typeface="Lucida Console"/>
                <a:sym typeface="Lucida Console"/>
              </a:rPr>
              <a:t>o</a:t>
            </a:r>
            <a:r>
              <a:rPr spc="0">
                <a:latin typeface="Lucida Console"/>
                <a:ea typeface="Lucida Console"/>
                <a:cs typeface="Lucida Console"/>
                <a:sym typeface="Lucida Console"/>
              </a:rPr>
              <a:t>f</a:t>
            </a:r>
            <a:r>
              <a:rPr spc="-868">
                <a:latin typeface="Lucida Console"/>
                <a:ea typeface="Lucida Console"/>
                <a:cs typeface="Lucida Console"/>
                <a:sym typeface="Lucida Console"/>
              </a:rPr>
              <a:t> </a:t>
            </a:r>
            <a:r>
              <a:rPr spc="-10"/>
              <a:t>ope</a:t>
            </a:r>
            <a:r>
              <a:rPr spc="-75"/>
              <a:t>r</a:t>
            </a:r>
            <a:r>
              <a:rPr spc="-25"/>
              <a:t>a</a:t>
            </a:r>
            <a:r>
              <a:rPr spc="-35"/>
              <a:t>t</a:t>
            </a:r>
            <a:r>
              <a:rPr spc="-10"/>
              <a:t>o</a:t>
            </a:r>
            <a:r>
              <a:t>r </a:t>
            </a:r>
            <a:r>
              <a:rPr spc="-30"/>
              <a:t>t</a:t>
            </a:r>
            <a:r>
              <a:t>o </a:t>
            </a:r>
            <a:r>
              <a:rPr spc="-10"/>
              <a:t>d</a:t>
            </a:r>
            <a:r>
              <a:rPr spc="-15"/>
              <a:t>e</a:t>
            </a:r>
            <a:r>
              <a:rPr spc="-35"/>
              <a:t>t</a:t>
            </a:r>
            <a:r>
              <a:t>erm</a:t>
            </a:r>
            <a:r>
              <a:rPr spc="-20"/>
              <a:t>i</a:t>
            </a:r>
            <a:r>
              <a:rPr spc="-10"/>
              <a:t>n</a:t>
            </a:r>
            <a:r>
              <a:t>e</a:t>
            </a:r>
            <a:r>
              <a:rPr spc="5"/>
              <a:t> </a:t>
            </a:r>
            <a:r>
              <a:t>the</a:t>
            </a:r>
            <a:r>
              <a:rPr spc="5"/>
              <a:t> </a:t>
            </a:r>
            <a:r>
              <a:rPr spc="-10"/>
              <a:t>si</a:t>
            </a:r>
            <a:r>
              <a:rPr spc="-80"/>
              <a:t>z</a:t>
            </a:r>
            <a:r>
              <a:t>e</a:t>
            </a:r>
            <a:r>
              <a:rPr spc="0"/>
              <a:t> </a:t>
            </a:r>
            <a:r>
              <a:rPr spc="-10"/>
              <a:t>of  </a:t>
            </a:r>
            <a:r>
              <a:t>a</a:t>
            </a:r>
            <a:r>
              <a:rPr spc="-10"/>
              <a:t> </a:t>
            </a:r>
            <a:r>
              <a:rPr spc="-15"/>
              <a:t>structure</a:t>
            </a:r>
          </a:p>
        </p:txBody>
      </p:sp>
    </p:spTree>
  </p:cSld>
  <p:clrMapOvr>
    <a:masterClrMapping/>
  </p:clrMapOvr>
  <p:transition spd="med"/>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06" name="object 2"/>
          <p:cNvSpPr txBox="1">
            <a:spLocks noGrp="1"/>
          </p:cNvSpPr>
          <p:nvPr>
            <p:ph type="title"/>
          </p:nvPr>
        </p:nvSpPr>
        <p:spPr>
          <a:xfrm>
            <a:off x="2172080" y="461594"/>
            <a:ext cx="4799330" cy="697231"/>
          </a:xfrm>
          <a:prstGeom prst="rect">
            <a:avLst/>
          </a:prstGeom>
        </p:spPr>
        <p:txBody>
          <a:bodyPr>
            <a:normAutofit fontScale="90000"/>
          </a:bodyPr>
          <a:lstStyle/>
          <a:p>
            <a:pPr indent="11557" defTabSz="832104">
              <a:defRPr sz="4004">
                <a:latin typeface="Calibri"/>
                <a:ea typeface="Calibri"/>
                <a:cs typeface="Calibri"/>
                <a:sym typeface="Calibri"/>
              </a:defRPr>
            </a:pPr>
            <a:r>
              <a:t>Initializing</a:t>
            </a:r>
            <a:r>
              <a:rPr spc="-91"/>
              <a:t> Structures</a:t>
            </a:r>
          </a:p>
        </p:txBody>
      </p:sp>
      <p:sp>
        <p:nvSpPr>
          <p:cNvPr id="207" name="object 3"/>
          <p:cNvSpPr txBox="1"/>
          <p:nvPr/>
        </p:nvSpPr>
        <p:spPr>
          <a:xfrm>
            <a:off x="535939" y="1506973"/>
            <a:ext cx="7654292" cy="3997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600" indent="-342900">
              <a:spcBef>
                <a:spcPts val="800"/>
              </a:spcBef>
              <a:buSzPct val="100000"/>
              <a:buFont typeface="Arial"/>
              <a:buChar char="•"/>
              <a:tabLst>
                <a:tab pos="342900" algn="l"/>
                <a:tab pos="355600" algn="l"/>
              </a:tabLst>
              <a:defRPr sz="3200" spc="-10">
                <a:solidFill>
                  <a:srgbClr val="0E6EC5"/>
                </a:solidFill>
              </a:defRPr>
            </a:pPr>
            <a:r>
              <a:t>Initializer</a:t>
            </a:r>
            <a:r>
              <a:rPr spc="0"/>
              <a:t> </a:t>
            </a:r>
            <a:r>
              <a:rPr spc="-15"/>
              <a:t>list</a:t>
            </a:r>
          </a:p>
          <a:p>
            <a:pPr marL="756284" lvl="1" indent="-287020">
              <a:spcBef>
                <a:spcPts val="600"/>
              </a:spcBef>
              <a:buSzPct val="100000"/>
              <a:buFont typeface="Arial"/>
              <a:buChar char="–"/>
              <a:tabLst>
                <a:tab pos="749300" algn="l"/>
              </a:tabLst>
              <a:defRPr sz="2800" spc="-130">
                <a:solidFill>
                  <a:srgbClr val="0E6EC5"/>
                </a:solidFill>
              </a:defRPr>
            </a:pPr>
            <a:r>
              <a:t>To</a:t>
            </a:r>
            <a:r>
              <a:rPr spc="-5"/>
              <a:t> </a:t>
            </a:r>
            <a:r>
              <a:rPr spc="-15"/>
              <a:t>initialize</a:t>
            </a:r>
            <a:r>
              <a:rPr spc="5"/>
              <a:t> </a:t>
            </a:r>
            <a:r>
              <a:rPr spc="-5"/>
              <a:t>a</a:t>
            </a:r>
            <a:r>
              <a:rPr spc="5"/>
              <a:t> </a:t>
            </a:r>
            <a:r>
              <a:rPr spc="-15"/>
              <a:t>structure</a:t>
            </a:r>
            <a:r>
              <a:rPr spc="40"/>
              <a:t> </a:t>
            </a:r>
            <a:r>
              <a:rPr spc="-10"/>
              <a:t>similarly</a:t>
            </a:r>
            <a:r>
              <a:rPr spc="10"/>
              <a:t> </a:t>
            </a:r>
            <a:r>
              <a:rPr spc="-30"/>
              <a:t>like</a:t>
            </a:r>
            <a:r>
              <a:rPr spc="-5"/>
              <a:t> </a:t>
            </a:r>
            <a:r>
              <a:rPr spc="-25"/>
              <a:t>arrays</a:t>
            </a:r>
          </a:p>
          <a:p>
            <a:pPr marL="756284" lvl="1" indent="-287020">
              <a:spcBef>
                <a:spcPts val="600"/>
              </a:spcBef>
              <a:buSzPct val="100000"/>
              <a:buFont typeface="Arial"/>
              <a:buChar char="–"/>
              <a:tabLst>
                <a:tab pos="749300" algn="l"/>
              </a:tabLst>
              <a:defRPr sz="2800" spc="-10">
                <a:solidFill>
                  <a:srgbClr val="0E6EC5"/>
                </a:solidFill>
              </a:defRPr>
            </a:pPr>
            <a:r>
              <a:t>Example:</a:t>
            </a:r>
          </a:p>
          <a:p>
            <a:pPr indent="927100">
              <a:spcBef>
                <a:spcPts val="500"/>
              </a:spcBef>
              <a:defRPr spc="-5">
                <a:solidFill>
                  <a:srgbClr val="0E6EC5"/>
                </a:solidFill>
                <a:latin typeface="Lucida Console"/>
                <a:ea typeface="Lucida Console"/>
                <a:cs typeface="Lucida Console"/>
                <a:sym typeface="Lucida Console"/>
              </a:defRPr>
            </a:pPr>
            <a:r>
              <a:t>car</a:t>
            </a:r>
            <a:r>
              <a:rPr spc="-10"/>
              <a:t> </a:t>
            </a:r>
            <a:r>
              <a:t>myCar</a:t>
            </a:r>
            <a:r>
              <a:rPr spc="25"/>
              <a:t> </a:t>
            </a:r>
            <a:r>
              <a:rPr spc="0"/>
              <a:t>=</a:t>
            </a:r>
            <a:r>
              <a:rPr spc="5"/>
              <a:t> </a:t>
            </a:r>
            <a:r>
              <a:rPr spc="0"/>
              <a:t>{</a:t>
            </a:r>
            <a:r>
              <a:t> “Renault",</a:t>
            </a:r>
            <a:r>
              <a:rPr spc="45"/>
              <a:t> </a:t>
            </a:r>
            <a:r>
              <a:t>500000,</a:t>
            </a:r>
            <a:r>
              <a:rPr spc="34"/>
              <a:t> </a:t>
            </a:r>
            <a:r>
              <a:rPr spc="0"/>
              <a:t>2</a:t>
            </a:r>
            <a:r>
              <a:rPr spc="-10"/>
              <a:t> </a:t>
            </a:r>
            <a:r>
              <a:rPr spc="0"/>
              <a:t>};</a:t>
            </a:r>
          </a:p>
          <a:p>
            <a:pPr marL="756284" lvl="1" indent="-287020">
              <a:spcBef>
                <a:spcPts val="500"/>
              </a:spcBef>
              <a:buSzPct val="100000"/>
              <a:buFont typeface="Arial"/>
              <a:buChar char="–"/>
              <a:tabLst>
                <a:tab pos="749300" algn="l"/>
              </a:tabLst>
              <a:defRPr sz="2800" spc="-10">
                <a:solidFill>
                  <a:srgbClr val="0E6EC5"/>
                </a:solidFill>
              </a:defRPr>
            </a:pPr>
            <a:r>
              <a:t>Could</a:t>
            </a:r>
            <a:r>
              <a:rPr spc="5"/>
              <a:t> </a:t>
            </a:r>
            <a:r>
              <a:rPr spc="-5"/>
              <a:t>also</a:t>
            </a:r>
            <a:r>
              <a:rPr spc="0"/>
              <a:t> </a:t>
            </a:r>
            <a:r>
              <a:rPr spc="-15"/>
              <a:t>define</a:t>
            </a:r>
            <a:r>
              <a:rPr spc="20"/>
              <a:t> </a:t>
            </a:r>
            <a:r>
              <a:rPr spc="-5"/>
              <a:t>and</a:t>
            </a:r>
            <a:r>
              <a:rPr spc="25"/>
              <a:t> </a:t>
            </a:r>
            <a:r>
              <a:rPr spc="-15"/>
              <a:t>initialize</a:t>
            </a:r>
            <a:r>
              <a:rPr spc="20"/>
              <a:t> </a:t>
            </a:r>
            <a:r>
              <a:rPr sz="2000" spc="0">
                <a:latin typeface="Lucida Console"/>
                <a:ea typeface="Lucida Console"/>
                <a:cs typeface="Lucida Console"/>
                <a:sym typeface="Lucida Console"/>
              </a:rPr>
              <a:t>myCar</a:t>
            </a:r>
            <a:r>
              <a:rPr sz="2000" spc="-60">
                <a:latin typeface="Lucida Console"/>
                <a:ea typeface="Lucida Console"/>
                <a:cs typeface="Lucida Console"/>
                <a:sym typeface="Lucida Console"/>
              </a:rPr>
              <a:t> </a:t>
            </a:r>
            <a:r>
              <a:rPr spc="-5"/>
              <a:t>as</a:t>
            </a:r>
            <a:r>
              <a:rPr spc="0"/>
              <a:t> </a:t>
            </a:r>
            <a:r>
              <a:rPr spc="-20"/>
              <a:t>follows:</a:t>
            </a:r>
          </a:p>
          <a:p>
            <a:pPr indent="927100">
              <a:spcBef>
                <a:spcPts val="500"/>
              </a:spcBef>
              <a:defRPr spc="-5">
                <a:solidFill>
                  <a:srgbClr val="0E6EC5"/>
                </a:solidFill>
                <a:latin typeface="Lucida Console"/>
                <a:ea typeface="Lucida Console"/>
                <a:cs typeface="Lucida Console"/>
                <a:sym typeface="Lucida Console"/>
              </a:defRPr>
            </a:pPr>
            <a:r>
              <a:t>Car</a:t>
            </a:r>
            <a:r>
              <a:rPr spc="-60"/>
              <a:t> </a:t>
            </a:r>
            <a:r>
              <a:t>myCar;</a:t>
            </a:r>
          </a:p>
          <a:p>
            <a:pPr marR="3550920" indent="927100">
              <a:lnSpc>
                <a:spcPct val="120000"/>
              </a:lnSpc>
              <a:defRPr spc="-5">
                <a:solidFill>
                  <a:srgbClr val="0E6EC5"/>
                </a:solidFill>
                <a:latin typeface="Lucida Console"/>
                <a:ea typeface="Lucida Console"/>
                <a:cs typeface="Lucida Console"/>
                <a:sym typeface="Lucida Console"/>
              </a:defRPr>
            </a:pPr>
            <a:r>
              <a:t>myCar.name </a:t>
            </a:r>
            <a:r>
              <a:rPr spc="0"/>
              <a:t>= </a:t>
            </a:r>
            <a:r>
              <a:t>“Renault”; </a:t>
            </a:r>
            <a:r>
              <a:rPr spc="-1070"/>
              <a:t> </a:t>
            </a:r>
            <a:r>
              <a:t>myCar.price</a:t>
            </a:r>
            <a:r>
              <a:rPr spc="34"/>
              <a:t> </a:t>
            </a:r>
            <a:r>
              <a:rPr spc="0"/>
              <a:t>=</a:t>
            </a:r>
            <a:r>
              <a:rPr spc="-20"/>
              <a:t> </a:t>
            </a:r>
            <a:r>
              <a:t>500000;</a:t>
            </a:r>
          </a:p>
          <a:p>
            <a:pPr indent="927100">
              <a:spcBef>
                <a:spcPts val="400"/>
              </a:spcBef>
              <a:defRPr spc="-5">
                <a:solidFill>
                  <a:srgbClr val="0E6EC5"/>
                </a:solidFill>
                <a:latin typeface="Lucida Console"/>
                <a:ea typeface="Lucida Console"/>
                <a:cs typeface="Lucida Console"/>
                <a:sym typeface="Lucida Console"/>
              </a:defRPr>
            </a:pPr>
            <a:r>
              <a:t>myCar.seats</a:t>
            </a:r>
            <a:r>
              <a:rPr spc="20"/>
              <a:t> </a:t>
            </a:r>
            <a:r>
              <a:rPr spc="0"/>
              <a:t>=</a:t>
            </a:r>
            <a:r>
              <a:rPr spc="-25"/>
              <a:t> </a:t>
            </a:r>
            <a:r>
              <a:rPr spc="0"/>
              <a:t>2;</a:t>
            </a:r>
          </a:p>
        </p:txBody>
      </p:sp>
    </p:spTree>
  </p:cSld>
  <p:clrMapOvr>
    <a:masterClrMapping/>
  </p:clrMapOvr>
  <p:transition spd="med"/>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10" name="object 2"/>
          <p:cNvSpPr txBox="1">
            <a:spLocks noGrp="1"/>
          </p:cNvSpPr>
          <p:nvPr>
            <p:ph type="title"/>
          </p:nvPr>
        </p:nvSpPr>
        <p:spPr>
          <a:xfrm>
            <a:off x="778864" y="461594"/>
            <a:ext cx="7584442" cy="697231"/>
          </a:xfrm>
          <a:prstGeom prst="rect">
            <a:avLst/>
          </a:prstGeom>
        </p:spPr>
        <p:txBody>
          <a:bodyPr>
            <a:normAutofit fontScale="90000"/>
          </a:bodyPr>
          <a:lstStyle/>
          <a:p>
            <a:pPr indent="12064" defTabSz="868680">
              <a:defRPr sz="4180">
                <a:latin typeface="Calibri"/>
                <a:ea typeface="Calibri"/>
                <a:cs typeface="Calibri"/>
                <a:sym typeface="Calibri"/>
              </a:defRPr>
            </a:pPr>
            <a:r>
              <a:t>Accessing</a:t>
            </a:r>
            <a:r>
              <a:rPr spc="-95"/>
              <a:t> Members </a:t>
            </a:r>
            <a:r>
              <a:t>of</a:t>
            </a:r>
            <a:r>
              <a:rPr spc="-95"/>
              <a:t> Structures</a:t>
            </a:r>
          </a:p>
        </p:txBody>
      </p:sp>
      <p:sp>
        <p:nvSpPr>
          <p:cNvPr id="211" name="object 3"/>
          <p:cNvSpPr txBox="1"/>
          <p:nvPr/>
        </p:nvSpPr>
        <p:spPr>
          <a:xfrm>
            <a:off x="535939" y="1607564"/>
            <a:ext cx="7480936" cy="37223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599" marR="5080" indent="-342899">
              <a:spcBef>
                <a:spcPts val="100"/>
              </a:spcBef>
              <a:buSzPct val="100000"/>
              <a:buFont typeface="Arial"/>
              <a:buChar char="•"/>
              <a:tabLst>
                <a:tab pos="342900" algn="l"/>
                <a:tab pos="355600" algn="l"/>
              </a:tabLst>
              <a:defRPr sz="2100" spc="-36">
                <a:solidFill>
                  <a:srgbClr val="0E6EC5"/>
                </a:solidFill>
              </a:defRPr>
            </a:pPr>
            <a:r>
              <a:t>Two</a:t>
            </a:r>
            <a:r>
              <a:rPr spc="-22"/>
              <a:t> </a:t>
            </a:r>
            <a:r>
              <a:rPr spc="-16"/>
              <a:t>operators</a:t>
            </a:r>
            <a:r>
              <a:rPr spc="0"/>
              <a:t> </a:t>
            </a:r>
            <a:r>
              <a:rPr spc="-9"/>
              <a:t>are </a:t>
            </a:r>
            <a:r>
              <a:rPr spc="-3"/>
              <a:t>used</a:t>
            </a:r>
            <a:r>
              <a:rPr spc="-6"/>
              <a:t> </a:t>
            </a:r>
            <a:r>
              <a:rPr spc="-16"/>
              <a:t>to</a:t>
            </a:r>
            <a:r>
              <a:rPr spc="3"/>
              <a:t> </a:t>
            </a:r>
            <a:r>
              <a:rPr spc="0"/>
              <a:t>access</a:t>
            </a:r>
            <a:r>
              <a:rPr spc="-16"/>
              <a:t> </a:t>
            </a:r>
            <a:r>
              <a:rPr spc="-6"/>
              <a:t>members </a:t>
            </a:r>
            <a:r>
              <a:rPr spc="-465"/>
              <a:t> </a:t>
            </a:r>
            <a:r>
              <a:rPr spc="0"/>
              <a:t>of</a:t>
            </a:r>
            <a:r>
              <a:rPr spc="-19"/>
              <a:t> </a:t>
            </a:r>
            <a:r>
              <a:rPr spc="-6"/>
              <a:t>Structures:</a:t>
            </a:r>
          </a:p>
          <a:p>
            <a:pPr marL="756284" lvl="1" indent="-287020">
              <a:spcBef>
                <a:spcPts val="500"/>
              </a:spcBef>
              <a:buSzPct val="100000"/>
              <a:buFont typeface="Arial"/>
              <a:buChar char="–"/>
              <a:tabLst>
                <a:tab pos="749300" algn="l"/>
              </a:tabLst>
              <a:defRPr sz="2100" spc="-7">
                <a:solidFill>
                  <a:srgbClr val="0E6EC5"/>
                </a:solidFill>
              </a:defRPr>
            </a:pPr>
            <a:r>
              <a:t>Dot</a:t>
            </a:r>
            <a:r>
              <a:rPr spc="-3"/>
              <a:t> </a:t>
            </a:r>
            <a:r>
              <a:rPr spc="-15"/>
              <a:t>operator</a:t>
            </a:r>
            <a:r>
              <a:rPr spc="-3"/>
              <a:t> </a:t>
            </a:r>
            <a:r>
              <a:rPr spc="3"/>
              <a:t>(</a:t>
            </a:r>
            <a:r>
              <a:rPr b="1" spc="3">
                <a:latin typeface="Courier New"/>
                <a:ea typeface="Courier New"/>
                <a:cs typeface="Courier New"/>
                <a:sym typeface="Courier New"/>
              </a:rPr>
              <a:t>.</a:t>
            </a:r>
            <a:r>
              <a:rPr spc="3"/>
              <a:t>)</a:t>
            </a:r>
            <a:r>
              <a:rPr spc="0"/>
              <a:t> </a:t>
            </a:r>
            <a:r>
              <a:t>used</a:t>
            </a:r>
            <a:r>
              <a:rPr spc="7"/>
              <a:t> </a:t>
            </a:r>
            <a:r>
              <a:rPr spc="-3"/>
              <a:t>with</a:t>
            </a:r>
            <a:r>
              <a:rPr spc="3"/>
              <a:t> </a:t>
            </a:r>
            <a:r>
              <a:rPr spc="-11"/>
              <a:t>structure</a:t>
            </a:r>
            <a:r>
              <a:rPr spc="26"/>
              <a:t> </a:t>
            </a:r>
            <a:r>
              <a:t>variables</a:t>
            </a:r>
          </a:p>
          <a:p>
            <a:pPr indent="927100">
              <a:spcBef>
                <a:spcPts val="600"/>
              </a:spcBef>
              <a:defRPr sz="2100" spc="-5">
                <a:solidFill>
                  <a:srgbClr val="0E6EC5"/>
                </a:solidFill>
                <a:latin typeface="Lucida Console"/>
                <a:ea typeface="Lucida Console"/>
                <a:cs typeface="Lucida Console"/>
                <a:sym typeface="Lucida Console"/>
              </a:defRPr>
            </a:pPr>
            <a:r>
              <a:t>car</a:t>
            </a:r>
            <a:r>
              <a:rPr spc="-70"/>
              <a:t> </a:t>
            </a:r>
            <a:r>
              <a:t>myCar;</a:t>
            </a:r>
          </a:p>
          <a:p>
            <a:pPr indent="927100">
              <a:spcBef>
                <a:spcPts val="400"/>
              </a:spcBef>
              <a:defRPr sz="2100" spc="-5">
                <a:solidFill>
                  <a:srgbClr val="0E6EC5"/>
                </a:solidFill>
                <a:latin typeface="Lucida Console"/>
                <a:ea typeface="Lucida Console"/>
                <a:cs typeface="Lucida Console"/>
                <a:sym typeface="Lucida Console"/>
              </a:defRPr>
            </a:pPr>
            <a:r>
              <a:t>Printf("%d",</a:t>
            </a:r>
            <a:r>
              <a:rPr spc="29"/>
              <a:t> </a:t>
            </a:r>
            <a:r>
              <a:t>myCar.seats);</a:t>
            </a:r>
          </a:p>
          <a:p>
            <a:pPr marL="756284" marR="619125" lvl="1" indent="-287020">
              <a:lnSpc>
                <a:spcPct val="103200"/>
              </a:lnSpc>
              <a:spcBef>
                <a:spcPts val="300"/>
              </a:spcBef>
              <a:buSzPct val="100000"/>
              <a:buFont typeface="Arial"/>
              <a:buChar char="–"/>
              <a:tabLst>
                <a:tab pos="749300" algn="l"/>
              </a:tabLst>
              <a:defRPr sz="2100" spc="-15">
                <a:solidFill>
                  <a:srgbClr val="0E6EC5"/>
                </a:solidFill>
              </a:defRPr>
            </a:pPr>
            <a:r>
              <a:t>Arrow</a:t>
            </a:r>
            <a:r>
              <a:rPr spc="0"/>
              <a:t> </a:t>
            </a:r>
            <a:r>
              <a:t>operator</a:t>
            </a:r>
            <a:r>
              <a:rPr spc="-3"/>
              <a:t> </a:t>
            </a:r>
            <a:r>
              <a:rPr spc="0"/>
              <a:t>(</a:t>
            </a:r>
            <a:r>
              <a:rPr b="1" spc="0">
                <a:latin typeface="Courier New"/>
                <a:ea typeface="Courier New"/>
                <a:cs typeface="Courier New"/>
                <a:sym typeface="Courier New"/>
              </a:rPr>
              <a:t>-&gt;</a:t>
            </a:r>
            <a:r>
              <a:rPr spc="0"/>
              <a:t>)</a:t>
            </a:r>
            <a:r>
              <a:rPr spc="-3"/>
              <a:t> </a:t>
            </a:r>
            <a:r>
              <a:rPr spc="-7"/>
              <a:t>used</a:t>
            </a:r>
            <a:r>
              <a:rPr spc="18"/>
              <a:t> </a:t>
            </a:r>
            <a:r>
              <a:rPr spc="-3"/>
              <a:t>with</a:t>
            </a:r>
            <a:r>
              <a:rPr spc="-11"/>
              <a:t> </a:t>
            </a:r>
            <a:r>
              <a:t>pointers</a:t>
            </a:r>
            <a:r>
              <a:rPr spc="15"/>
              <a:t> </a:t>
            </a:r>
            <a:r>
              <a:t>to </a:t>
            </a:r>
            <a:r>
              <a:rPr spc="-461"/>
              <a:t> </a:t>
            </a:r>
            <a:r>
              <a:rPr spc="-11"/>
              <a:t>structure</a:t>
            </a:r>
            <a:r>
              <a:rPr spc="15"/>
              <a:t> </a:t>
            </a:r>
            <a:r>
              <a:rPr spc="-7"/>
              <a:t>variables</a:t>
            </a:r>
          </a:p>
          <a:p>
            <a:pPr marR="2409189" indent="927100">
              <a:lnSpc>
                <a:spcPct val="120000"/>
              </a:lnSpc>
              <a:defRPr sz="2100" spc="-5">
                <a:solidFill>
                  <a:srgbClr val="0E6EC5"/>
                </a:solidFill>
                <a:latin typeface="Lucida Console"/>
                <a:ea typeface="Lucida Console"/>
                <a:cs typeface="Lucida Console"/>
                <a:sym typeface="Lucida Console"/>
              </a:defRPr>
            </a:pPr>
            <a:r>
              <a:t>car</a:t>
            </a:r>
            <a:r>
              <a:rPr spc="-11"/>
              <a:t> </a:t>
            </a:r>
            <a:r>
              <a:t>*myCarPtr</a:t>
            </a:r>
            <a:r>
              <a:rPr spc="52"/>
              <a:t> </a:t>
            </a:r>
            <a:r>
              <a:rPr spc="0"/>
              <a:t>=</a:t>
            </a:r>
            <a:r>
              <a:t> &amp;myCar; </a:t>
            </a:r>
            <a:r>
              <a:rPr spc="0"/>
              <a:t> </a:t>
            </a:r>
            <a:r>
              <a:t>printf("%d",</a:t>
            </a:r>
            <a:r>
              <a:rPr spc="58"/>
              <a:t> </a:t>
            </a:r>
            <a:r>
              <a:t>myCarPtr-&gt;seats);</a:t>
            </a:r>
          </a:p>
          <a:p>
            <a:pPr marL="756284" lvl="1" indent="-287020">
              <a:spcBef>
                <a:spcPts val="500"/>
              </a:spcBef>
              <a:buSzPct val="100000"/>
              <a:buFont typeface="Arial"/>
              <a:buChar char="–"/>
              <a:tabLst>
                <a:tab pos="749300" algn="l"/>
                <a:tab pos="749300" algn="l"/>
              </a:tabLst>
              <a:defRPr sz="2100">
                <a:solidFill>
                  <a:srgbClr val="0E6EC5"/>
                </a:solidFill>
                <a:latin typeface="Lucida Console"/>
                <a:ea typeface="Lucida Console"/>
                <a:cs typeface="Lucida Console"/>
                <a:sym typeface="Lucida Console"/>
              </a:defRPr>
            </a:pPr>
            <a:r>
              <a:t>myC</a:t>
            </a:r>
            <a:r>
              <a:rPr spc="-10"/>
              <a:t>arPtr-&gt;nam</a:t>
            </a:r>
            <a:r>
              <a:t>e</a:t>
            </a:r>
            <a:r>
              <a:rPr spc="-656"/>
              <a:t> </a:t>
            </a:r>
            <a:r>
              <a:rPr spc="-3">
                <a:latin typeface="Calibri"/>
                <a:ea typeface="Calibri"/>
                <a:cs typeface="Calibri"/>
                <a:sym typeface="Calibri"/>
              </a:rPr>
              <a:t>is</a:t>
            </a:r>
            <a:r>
              <a:rPr>
                <a:latin typeface="Calibri"/>
                <a:ea typeface="Calibri"/>
                <a:cs typeface="Calibri"/>
                <a:sym typeface="Calibri"/>
              </a:rPr>
              <a:t> </a:t>
            </a:r>
            <a:r>
              <a:rPr spc="-3">
                <a:latin typeface="Calibri"/>
                <a:ea typeface="Calibri"/>
                <a:cs typeface="Calibri"/>
                <a:sym typeface="Calibri"/>
              </a:rPr>
              <a:t>eq</a:t>
            </a:r>
            <a:r>
              <a:rPr spc="-11">
                <a:latin typeface="Calibri"/>
                <a:ea typeface="Calibri"/>
                <a:cs typeface="Calibri"/>
                <a:sym typeface="Calibri"/>
              </a:rPr>
              <a:t>u</a:t>
            </a:r>
            <a:r>
              <a:rPr spc="-3">
                <a:latin typeface="Calibri"/>
                <a:ea typeface="Calibri"/>
                <a:cs typeface="Calibri"/>
                <a:sym typeface="Calibri"/>
              </a:rPr>
              <a:t>i</a:t>
            </a:r>
            <a:r>
              <a:rPr spc="-41">
                <a:latin typeface="Calibri"/>
                <a:ea typeface="Calibri"/>
                <a:cs typeface="Calibri"/>
                <a:sym typeface="Calibri"/>
              </a:rPr>
              <a:t>v</a:t>
            </a:r>
            <a:r>
              <a:rPr spc="-3">
                <a:latin typeface="Calibri"/>
                <a:ea typeface="Calibri"/>
                <a:cs typeface="Calibri"/>
                <a:sym typeface="Calibri"/>
              </a:rPr>
              <a:t>ale</a:t>
            </a:r>
            <a:r>
              <a:rPr spc="-30">
                <a:latin typeface="Calibri"/>
                <a:ea typeface="Calibri"/>
                <a:cs typeface="Calibri"/>
                <a:sym typeface="Calibri"/>
              </a:rPr>
              <a:t>n</a:t>
            </a:r>
            <a:r>
              <a:rPr spc="-3">
                <a:latin typeface="Calibri"/>
                <a:ea typeface="Calibri"/>
                <a:cs typeface="Calibri"/>
                <a:sym typeface="Calibri"/>
              </a:rPr>
              <a:t>t</a:t>
            </a:r>
            <a:r>
              <a:rPr spc="15">
                <a:latin typeface="Calibri"/>
                <a:ea typeface="Calibri"/>
                <a:cs typeface="Calibri"/>
                <a:sym typeface="Calibri"/>
              </a:rPr>
              <a:t> </a:t>
            </a:r>
            <a:r>
              <a:rPr spc="-26">
                <a:latin typeface="Calibri"/>
                <a:ea typeface="Calibri"/>
                <a:cs typeface="Calibri"/>
                <a:sym typeface="Calibri"/>
              </a:rPr>
              <a:t>t</a:t>
            </a:r>
            <a:r>
              <a:rPr spc="-3">
                <a:latin typeface="Calibri"/>
                <a:ea typeface="Calibri"/>
                <a:cs typeface="Calibri"/>
                <a:sym typeface="Calibri"/>
              </a:rPr>
              <a:t>o</a:t>
            </a:r>
          </a:p>
          <a:p>
            <a:pPr indent="927100">
              <a:spcBef>
                <a:spcPts val="500"/>
              </a:spcBef>
              <a:defRPr sz="2100" spc="-5">
                <a:solidFill>
                  <a:srgbClr val="0E6EC5"/>
                </a:solidFill>
                <a:latin typeface="Lucida Console"/>
                <a:ea typeface="Lucida Console"/>
                <a:cs typeface="Lucida Console"/>
                <a:sym typeface="Lucida Console"/>
              </a:defRPr>
            </a:pPr>
            <a:r>
              <a:t>(*myCarPtr).seats</a:t>
            </a:r>
          </a:p>
        </p:txBody>
      </p:sp>
    </p:spTree>
  </p:cSld>
  <p:clrMapOvr>
    <a:masterClrMapping/>
  </p:clrMapOvr>
  <p:transition spd="med"/>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14" name="object 2"/>
          <p:cNvSpPr txBox="1">
            <a:spLocks noGrp="1"/>
          </p:cNvSpPr>
          <p:nvPr>
            <p:ph type="title"/>
          </p:nvPr>
        </p:nvSpPr>
        <p:spPr>
          <a:xfrm>
            <a:off x="3076193" y="461594"/>
            <a:ext cx="2992757" cy="697231"/>
          </a:xfrm>
          <a:prstGeom prst="rect">
            <a:avLst/>
          </a:prstGeom>
        </p:spPr>
        <p:txBody>
          <a:bodyPr>
            <a:normAutofit fontScale="90000"/>
          </a:bodyPr>
          <a:lstStyle/>
          <a:p>
            <a:pPr indent="12064" defTabSz="868680">
              <a:defRPr sz="4180">
                <a:latin typeface="Calibri"/>
                <a:ea typeface="Calibri"/>
                <a:cs typeface="Calibri"/>
                <a:sym typeface="Calibri"/>
              </a:defRPr>
            </a:pPr>
            <a:r>
              <a:t>dot</a:t>
            </a:r>
            <a:r>
              <a:rPr spc="-95"/>
              <a:t> Operator</a:t>
            </a:r>
          </a:p>
        </p:txBody>
      </p:sp>
      <p:sp>
        <p:nvSpPr>
          <p:cNvPr id="215" name="object 3"/>
          <p:cNvSpPr txBox="1"/>
          <p:nvPr/>
        </p:nvSpPr>
        <p:spPr>
          <a:xfrm>
            <a:off x="535939" y="1517647"/>
            <a:ext cx="7904482" cy="373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600" indent="-342900">
              <a:spcBef>
                <a:spcPts val="800"/>
              </a:spcBef>
              <a:buSzPct val="100000"/>
              <a:buChar char="➢"/>
              <a:tabLst>
                <a:tab pos="355600" algn="l"/>
              </a:tabLst>
              <a:defRPr sz="2400" spc="-12">
                <a:solidFill>
                  <a:srgbClr val="0E6EC5"/>
                </a:solidFill>
              </a:defRPr>
            </a:pPr>
            <a:r>
              <a:t>Members</a:t>
            </a:r>
            <a:r>
              <a:rPr spc="12"/>
              <a:t> </a:t>
            </a:r>
            <a:r>
              <a:rPr spc="-12"/>
              <a:t>are</a:t>
            </a:r>
            <a:r>
              <a:rPr spc="-16"/>
              <a:t> </a:t>
            </a:r>
            <a:r>
              <a:rPr spc="0"/>
              <a:t>accessed</a:t>
            </a:r>
            <a:r>
              <a:rPr spc="-36"/>
              <a:t> </a:t>
            </a:r>
            <a:r>
              <a:rPr spc="-4"/>
              <a:t>using</a:t>
            </a:r>
            <a:r>
              <a:rPr spc="0"/>
              <a:t> </a:t>
            </a:r>
            <a:r>
              <a:rPr spc="-4">
                <a:solidFill>
                  <a:srgbClr val="C00000"/>
                </a:solidFill>
              </a:rPr>
              <a:t>dot</a:t>
            </a:r>
            <a:r>
              <a:rPr spc="-8">
                <a:solidFill>
                  <a:srgbClr val="C00000"/>
                </a:solidFill>
              </a:rPr>
              <a:t> </a:t>
            </a:r>
            <a:r>
              <a:rPr spc="-40"/>
              <a:t>operator.</a:t>
            </a:r>
          </a:p>
          <a:p>
            <a:pPr marL="355600" marR="300354" indent="-342900">
              <a:spcBef>
                <a:spcPts val="700"/>
              </a:spcBef>
              <a:buSzPct val="100000"/>
              <a:buChar char="➢"/>
              <a:tabLst>
                <a:tab pos="355600" algn="l"/>
              </a:tabLst>
              <a:defRPr sz="2400">
                <a:solidFill>
                  <a:srgbClr val="0E6EC5"/>
                </a:solidFill>
              </a:defRPr>
            </a:pPr>
            <a:r>
              <a:t>It</a:t>
            </a:r>
            <a:r>
              <a:rPr spc="-28"/>
              <a:t> </a:t>
            </a:r>
            <a:r>
              <a:rPr spc="-12"/>
              <a:t>provides</a:t>
            </a:r>
            <a:r>
              <a:t> a </a:t>
            </a:r>
            <a:r>
              <a:rPr spc="-8"/>
              <a:t>powerful</a:t>
            </a:r>
            <a:r>
              <a:rPr spc="-4"/>
              <a:t> </a:t>
            </a:r>
            <a:r>
              <a:t>and </a:t>
            </a:r>
            <a:r>
              <a:rPr spc="-4"/>
              <a:t>clear</a:t>
            </a:r>
            <a:r>
              <a:t> </a:t>
            </a:r>
            <a:r>
              <a:rPr spc="-28"/>
              <a:t>way</a:t>
            </a:r>
            <a:r>
              <a:t> </a:t>
            </a:r>
            <a:r>
              <a:rPr spc="-12"/>
              <a:t>to</a:t>
            </a:r>
            <a:r>
              <a:rPr spc="-16"/>
              <a:t> </a:t>
            </a:r>
            <a:r>
              <a:rPr spc="-24"/>
              <a:t>refer</a:t>
            </a:r>
            <a:r>
              <a:rPr spc="-12"/>
              <a:t> </a:t>
            </a:r>
            <a:r>
              <a:rPr spc="-8"/>
              <a:t>to </a:t>
            </a:r>
            <a:r>
              <a:rPr spc="-532"/>
              <a:t> </a:t>
            </a:r>
            <a:r>
              <a:t>an</a:t>
            </a:r>
            <a:r>
              <a:rPr spc="-20"/>
              <a:t> </a:t>
            </a:r>
            <a:r>
              <a:rPr spc="-4"/>
              <a:t>individual</a:t>
            </a:r>
            <a:r>
              <a:t> </a:t>
            </a:r>
            <a:r>
              <a:rPr spc="-8"/>
              <a:t>element.</a:t>
            </a:r>
          </a:p>
          <a:p>
            <a:pPr marL="355600" indent="-342900">
              <a:spcBef>
                <a:spcPts val="700"/>
              </a:spcBef>
              <a:buSzPct val="100000"/>
              <a:buFont typeface="Arial"/>
              <a:buChar char="•"/>
              <a:tabLst>
                <a:tab pos="342900" algn="l"/>
                <a:tab pos="355600" algn="l"/>
                <a:tab pos="1917700" algn="l"/>
              </a:tabLst>
              <a:defRPr sz="2400" b="1" u="sng" spc="-16">
                <a:solidFill>
                  <a:srgbClr val="C00000"/>
                </a:solidFill>
                <a:uFill>
                  <a:solidFill>
                    <a:srgbClr val="C00000"/>
                  </a:solidFill>
                </a:uFill>
              </a:defRPr>
            </a:pPr>
            <a:r>
              <a:t>Syntax:</a:t>
            </a:r>
            <a:r>
              <a:rPr u="none">
                <a:uFillTx/>
              </a:rPr>
              <a:t>	</a:t>
            </a:r>
            <a:r>
              <a:rPr u="none" spc="-12">
                <a:solidFill>
                  <a:srgbClr val="0E6EC5"/>
                </a:solidFill>
                <a:uFillTx/>
              </a:rPr>
              <a:t>sname.vname</a:t>
            </a:r>
          </a:p>
          <a:p>
            <a:pPr marL="355600" indent="-342900">
              <a:spcBef>
                <a:spcPts val="700"/>
              </a:spcBef>
              <a:buSzPct val="100000"/>
              <a:buFont typeface="Arial"/>
              <a:buChar char="•"/>
              <a:tabLst>
                <a:tab pos="342900" algn="l"/>
                <a:tab pos="355600" algn="l"/>
              </a:tabLst>
              <a:defRPr sz="2400" b="1" spc="-4">
                <a:solidFill>
                  <a:srgbClr val="C00000"/>
                </a:solidFill>
              </a:defRPr>
            </a:pPr>
            <a:r>
              <a:t>sname</a:t>
            </a:r>
            <a:r>
              <a:rPr spc="-16"/>
              <a:t> </a:t>
            </a:r>
            <a:r>
              <a:rPr spc="0">
                <a:solidFill>
                  <a:srgbClr val="0E6EC5"/>
                </a:solidFill>
              </a:rPr>
              <a:t>is</a:t>
            </a:r>
            <a:r>
              <a:rPr spc="-16">
                <a:solidFill>
                  <a:srgbClr val="0E6EC5"/>
                </a:solidFill>
              </a:rPr>
              <a:t> </a:t>
            </a:r>
            <a:r>
              <a:rPr spc="-8">
                <a:solidFill>
                  <a:srgbClr val="0E6EC5"/>
                </a:solidFill>
              </a:rPr>
              <a:t>structure</a:t>
            </a:r>
            <a:r>
              <a:rPr spc="-24">
                <a:solidFill>
                  <a:srgbClr val="0E6EC5"/>
                </a:solidFill>
              </a:rPr>
              <a:t> </a:t>
            </a:r>
            <a:r>
              <a:rPr spc="-8">
                <a:solidFill>
                  <a:srgbClr val="0E6EC5"/>
                </a:solidFill>
              </a:rPr>
              <a:t>variable</a:t>
            </a:r>
            <a:r>
              <a:rPr spc="0">
                <a:solidFill>
                  <a:srgbClr val="0E6EC5"/>
                </a:solidFill>
              </a:rPr>
              <a:t> </a:t>
            </a:r>
            <a:r>
              <a:rPr>
                <a:solidFill>
                  <a:srgbClr val="0E6EC5"/>
                </a:solidFill>
              </a:rPr>
              <a:t>name.</a:t>
            </a:r>
          </a:p>
          <a:p>
            <a:pPr marL="355600" indent="-342900">
              <a:spcBef>
                <a:spcPts val="700"/>
              </a:spcBef>
              <a:buSzPct val="100000"/>
              <a:buFont typeface="Arial"/>
              <a:buChar char="•"/>
              <a:tabLst>
                <a:tab pos="342900" algn="l"/>
                <a:tab pos="355600" algn="l"/>
              </a:tabLst>
              <a:defRPr sz="2400" b="1" spc="-8">
                <a:solidFill>
                  <a:srgbClr val="C00000"/>
                </a:solidFill>
              </a:defRPr>
            </a:pPr>
            <a:r>
              <a:t>vname </a:t>
            </a:r>
            <a:r>
              <a:rPr spc="0">
                <a:solidFill>
                  <a:srgbClr val="0E6EC5"/>
                </a:solidFill>
              </a:rPr>
              <a:t>is</a:t>
            </a:r>
            <a:r>
              <a:rPr spc="-4">
                <a:solidFill>
                  <a:srgbClr val="0E6EC5"/>
                </a:solidFill>
              </a:rPr>
              <a:t> name </a:t>
            </a:r>
            <a:r>
              <a:rPr spc="0">
                <a:solidFill>
                  <a:srgbClr val="0E6EC5"/>
                </a:solidFill>
              </a:rPr>
              <a:t>of the </a:t>
            </a:r>
            <a:r>
              <a:rPr>
                <a:solidFill>
                  <a:srgbClr val="0E6EC5"/>
                </a:solidFill>
              </a:rPr>
              <a:t>element</a:t>
            </a:r>
            <a:r>
              <a:rPr spc="-4">
                <a:solidFill>
                  <a:srgbClr val="0E6EC5"/>
                </a:solidFill>
              </a:rPr>
              <a:t> of </a:t>
            </a:r>
            <a:r>
              <a:rPr spc="0">
                <a:solidFill>
                  <a:srgbClr val="0E6EC5"/>
                </a:solidFill>
              </a:rPr>
              <a:t>the</a:t>
            </a:r>
            <a:r>
              <a:rPr spc="-4">
                <a:solidFill>
                  <a:srgbClr val="0E6EC5"/>
                </a:solidFill>
              </a:rPr>
              <a:t> </a:t>
            </a:r>
            <a:r>
              <a:rPr>
                <a:solidFill>
                  <a:srgbClr val="0E6EC5"/>
                </a:solidFill>
              </a:rPr>
              <a:t>structure.</a:t>
            </a:r>
          </a:p>
          <a:p>
            <a:pPr marL="355600" marR="5080" indent="-342900">
              <a:spcBef>
                <a:spcPts val="700"/>
              </a:spcBef>
              <a:buSzPct val="100000"/>
              <a:buFont typeface="Arial"/>
              <a:buChar char="•"/>
              <a:tabLst>
                <a:tab pos="342900" algn="l"/>
                <a:tab pos="355600" algn="l"/>
              </a:tabLst>
              <a:defRPr sz="2400" b="1" u="sng">
                <a:solidFill>
                  <a:srgbClr val="0E6EC5"/>
                </a:solidFill>
                <a:uFill>
                  <a:solidFill>
                    <a:srgbClr val="0E6EC5"/>
                  </a:solidFill>
                </a:uFill>
              </a:defRPr>
            </a:pPr>
            <a:r>
              <a:t>Eg:</a:t>
            </a:r>
            <a:r>
              <a:rPr u="none">
                <a:uFillTx/>
              </a:rPr>
              <a:t> </a:t>
            </a:r>
            <a:r>
              <a:rPr b="0" u="none">
                <a:uFillTx/>
              </a:rPr>
              <a:t>the </a:t>
            </a:r>
            <a:r>
              <a:rPr b="0" u="none" spc="-12">
                <a:uFillTx/>
              </a:rPr>
              <a:t>members </a:t>
            </a:r>
            <a:r>
              <a:rPr b="0" u="none" spc="-4">
                <a:uFillTx/>
              </a:rPr>
              <a:t>of </a:t>
            </a:r>
            <a:r>
              <a:rPr b="0" u="none">
                <a:uFillTx/>
              </a:rPr>
              <a:t>the </a:t>
            </a:r>
            <a:r>
              <a:rPr b="0" u="none" spc="-8">
                <a:uFillTx/>
              </a:rPr>
              <a:t>structure variable </a:t>
            </a:r>
            <a:r>
              <a:rPr i="1" u="none" spc="-8">
                <a:uFillTx/>
              </a:rPr>
              <a:t>car </a:t>
            </a:r>
            <a:r>
              <a:rPr b="0" u="none" spc="-8">
                <a:uFillTx/>
              </a:rPr>
              <a:t>can </a:t>
            </a:r>
            <a:r>
              <a:rPr b="0" u="none" spc="-532">
                <a:uFillTx/>
              </a:rPr>
              <a:t> </a:t>
            </a:r>
            <a:r>
              <a:rPr b="0" u="none" spc="-4">
                <a:uFillTx/>
              </a:rPr>
              <a:t>be</a:t>
            </a:r>
            <a:r>
              <a:rPr b="0" u="none" spc="-32">
                <a:uFillTx/>
              </a:rPr>
              <a:t> </a:t>
            </a:r>
            <a:r>
              <a:rPr b="0" u="none">
                <a:uFillTx/>
              </a:rPr>
              <a:t>accessed</a:t>
            </a:r>
            <a:r>
              <a:rPr b="0" u="none" spc="-24">
                <a:uFillTx/>
              </a:rPr>
              <a:t> </a:t>
            </a:r>
            <a:r>
              <a:rPr b="0" u="none">
                <a:uFillTx/>
              </a:rPr>
              <a:t>as</a:t>
            </a:r>
          </a:p>
          <a:p>
            <a:pPr indent="12700">
              <a:spcBef>
                <a:spcPts val="600"/>
              </a:spcBef>
              <a:defRPr sz="2400" spc="-8">
                <a:solidFill>
                  <a:srgbClr val="0E6EC5"/>
                </a:solidFill>
                <a:latin typeface="Lucida Console"/>
                <a:ea typeface="Lucida Console"/>
                <a:cs typeface="Lucida Console"/>
                <a:sym typeface="Lucida Console"/>
              </a:defRPr>
            </a:pPr>
            <a:r>
              <a:t>myCar.name,</a:t>
            </a:r>
            <a:r>
              <a:rPr spc="34"/>
              <a:t> </a:t>
            </a:r>
            <a:r>
              <a:rPr spc="-4"/>
              <a:t>myCar.seats,</a:t>
            </a:r>
            <a:r>
              <a:rPr spc="21"/>
              <a:t> </a:t>
            </a:r>
            <a:r>
              <a:rPr spc="-4"/>
              <a:t>myCar.price</a:t>
            </a:r>
          </a:p>
        </p:txBody>
      </p:sp>
    </p:spTree>
  </p:cSld>
  <p:clrMapOvr>
    <a:masterClrMapping/>
  </p:clrMapOvr>
  <p:transition spd="med"/>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18" name="object 2"/>
          <p:cNvSpPr txBox="1">
            <a:spLocks noGrp="1"/>
          </p:cNvSpPr>
          <p:nvPr>
            <p:ph type="title"/>
          </p:nvPr>
        </p:nvSpPr>
        <p:spPr>
          <a:xfrm>
            <a:off x="535939" y="191464"/>
            <a:ext cx="6117592" cy="1245237"/>
          </a:xfrm>
          <a:prstGeom prst="rect">
            <a:avLst/>
          </a:prstGeom>
        </p:spPr>
        <p:txBody>
          <a:bodyPr>
            <a:normAutofit fontScale="90000"/>
          </a:bodyPr>
          <a:lstStyle/>
          <a:p>
            <a:pPr marR="5080" indent="12700">
              <a:defRPr sz="4000" spc="-100">
                <a:latin typeface="Calibri"/>
                <a:ea typeface="Calibri"/>
                <a:cs typeface="Calibri"/>
                <a:sym typeface="Calibri"/>
              </a:defRPr>
            </a:pPr>
            <a:r>
              <a:t>Use of Assignment Statement </a:t>
            </a:r>
            <a:r>
              <a:rPr spc="-900"/>
              <a:t> </a:t>
            </a:r>
            <a:r>
              <a:t>for Structures</a:t>
            </a:r>
          </a:p>
        </p:txBody>
      </p:sp>
      <p:sp>
        <p:nvSpPr>
          <p:cNvPr id="219" name="object 3"/>
          <p:cNvSpPr txBox="1"/>
          <p:nvPr/>
        </p:nvSpPr>
        <p:spPr>
          <a:xfrm>
            <a:off x="535940" y="1526794"/>
            <a:ext cx="8072119" cy="40690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599" marR="248284" indent="-342899" algn="just">
              <a:lnSpc>
                <a:spcPct val="80000"/>
              </a:lnSpc>
              <a:spcBef>
                <a:spcPts val="800"/>
              </a:spcBef>
              <a:buSzPct val="100000"/>
              <a:buFont typeface="Arial"/>
              <a:buChar char="•"/>
              <a:tabLst>
                <a:tab pos="355600" algn="l"/>
              </a:tabLst>
              <a:defRPr sz="2500" spc="-4">
                <a:solidFill>
                  <a:srgbClr val="0E6EC5"/>
                </a:solidFill>
              </a:defRPr>
            </a:pPr>
            <a:r>
              <a:t>The</a:t>
            </a:r>
            <a:r>
              <a:rPr spc="-33"/>
              <a:t> </a:t>
            </a:r>
            <a:r>
              <a:rPr spc="0"/>
              <a:t>main</a:t>
            </a:r>
            <a:r>
              <a:t> </a:t>
            </a:r>
            <a:r>
              <a:rPr spc="-12"/>
              <a:t>advantage</a:t>
            </a:r>
            <a:r>
              <a:rPr spc="-33"/>
              <a:t> </a:t>
            </a:r>
            <a:r>
              <a:t>of</a:t>
            </a:r>
            <a:r>
              <a:rPr spc="-8"/>
              <a:t> structure</a:t>
            </a:r>
            <a:r>
              <a:rPr spc="-25"/>
              <a:t> </a:t>
            </a:r>
            <a:r>
              <a:rPr spc="0"/>
              <a:t>is</a:t>
            </a:r>
            <a:r>
              <a:rPr spc="-8"/>
              <a:t> </a:t>
            </a:r>
            <a:r>
              <a:t>that</a:t>
            </a:r>
            <a:r>
              <a:rPr spc="-16"/>
              <a:t> </a:t>
            </a:r>
            <a:r>
              <a:rPr spc="0"/>
              <a:t>it</a:t>
            </a:r>
            <a:r>
              <a:rPr spc="-20"/>
              <a:t> </a:t>
            </a:r>
            <a:r>
              <a:rPr spc="-8"/>
              <a:t>can </a:t>
            </a:r>
            <a:r>
              <a:t>be </a:t>
            </a:r>
            <a:r>
              <a:rPr spc="-558"/>
              <a:t> </a:t>
            </a:r>
            <a:r>
              <a:rPr spc="-12"/>
              <a:t>treated</a:t>
            </a:r>
            <a:r>
              <a:rPr spc="-41"/>
              <a:t> </a:t>
            </a:r>
            <a:r>
              <a:rPr spc="0"/>
              <a:t>as </a:t>
            </a:r>
            <a:r>
              <a:t>single</a:t>
            </a:r>
            <a:r>
              <a:rPr spc="-12"/>
              <a:t> </a:t>
            </a:r>
            <a:r>
              <a:rPr spc="-29"/>
              <a:t>entity.</a:t>
            </a:r>
          </a:p>
          <a:p>
            <a:pPr marL="355599" marR="5080" indent="-342899" algn="just">
              <a:lnSpc>
                <a:spcPts val="2800"/>
              </a:lnSpc>
              <a:spcBef>
                <a:spcPts val="600"/>
              </a:spcBef>
              <a:buSzPct val="100000"/>
              <a:buFont typeface="Arial"/>
              <a:buChar char="•"/>
              <a:tabLst>
                <a:tab pos="355600" algn="l"/>
              </a:tabLst>
              <a:defRPr sz="2500" spc="-4">
                <a:solidFill>
                  <a:srgbClr val="0E6EC5"/>
                </a:solidFill>
              </a:defRPr>
            </a:pPr>
            <a:r>
              <a:t>The only </a:t>
            </a:r>
            <a:r>
              <a:rPr spc="-12"/>
              <a:t>legal operations </a:t>
            </a:r>
            <a:r>
              <a:rPr spc="-8"/>
              <a:t>that can </a:t>
            </a:r>
            <a:r>
              <a:t>be </a:t>
            </a:r>
            <a:r>
              <a:rPr spc="-8"/>
              <a:t>performed </a:t>
            </a:r>
            <a:r>
              <a:t> </a:t>
            </a:r>
            <a:r>
              <a:rPr spc="0"/>
              <a:t>on</a:t>
            </a:r>
            <a:r>
              <a:rPr spc="4"/>
              <a:t> </a:t>
            </a:r>
            <a:r>
              <a:rPr spc="-12"/>
              <a:t>structure</a:t>
            </a:r>
            <a:r>
              <a:rPr spc="-8"/>
              <a:t> </a:t>
            </a:r>
            <a:r>
              <a:rPr spc="-12"/>
              <a:t>are</a:t>
            </a:r>
            <a:r>
              <a:rPr spc="-8"/>
              <a:t> copying</a:t>
            </a:r>
            <a:r>
              <a:t> </a:t>
            </a:r>
            <a:r>
              <a:rPr spc="-12"/>
              <a:t>to</a:t>
            </a:r>
            <a:r>
              <a:rPr spc="-8"/>
              <a:t> </a:t>
            </a:r>
            <a:r>
              <a:t>it</a:t>
            </a:r>
            <a:r>
              <a:rPr spc="0"/>
              <a:t> as</a:t>
            </a:r>
            <a:r>
              <a:rPr spc="4"/>
              <a:t> </a:t>
            </a:r>
            <a:r>
              <a:rPr spc="0"/>
              <a:t>a</a:t>
            </a:r>
            <a:r>
              <a:rPr spc="4"/>
              <a:t> </a:t>
            </a:r>
            <a:r>
              <a:t>single</a:t>
            </a:r>
            <a:r>
              <a:rPr spc="554"/>
              <a:t> </a:t>
            </a:r>
            <a:r>
              <a:rPr spc="-8"/>
              <a:t>unit </a:t>
            </a:r>
            <a:r>
              <a:t> using</a:t>
            </a:r>
            <a:r>
              <a:rPr spc="-12"/>
              <a:t> </a:t>
            </a:r>
            <a:r>
              <a:rPr spc="0"/>
              <a:t>the</a:t>
            </a:r>
            <a:r>
              <a:rPr spc="-20"/>
              <a:t> </a:t>
            </a:r>
            <a:r>
              <a:t>assignment</a:t>
            </a:r>
            <a:r>
              <a:rPr spc="0"/>
              <a:t> </a:t>
            </a:r>
            <a:r>
              <a:rPr spc="-41"/>
              <a:t>operator.</a:t>
            </a:r>
          </a:p>
          <a:p>
            <a:pPr marL="355599" marR="36830" indent="-342899">
              <a:lnSpc>
                <a:spcPts val="2800"/>
              </a:lnSpc>
              <a:spcBef>
                <a:spcPts val="700"/>
              </a:spcBef>
              <a:buSzPct val="100000"/>
              <a:buFont typeface="Arial"/>
              <a:buChar char="•"/>
              <a:tabLst>
                <a:tab pos="342900" algn="l"/>
                <a:tab pos="355600" algn="l"/>
              </a:tabLst>
              <a:defRPr sz="2500" spc="-29">
                <a:solidFill>
                  <a:srgbClr val="0E6EC5"/>
                </a:solidFill>
              </a:defRPr>
            </a:pPr>
            <a:r>
              <a:t>Value </a:t>
            </a:r>
            <a:r>
              <a:rPr spc="-4"/>
              <a:t>of one </a:t>
            </a:r>
            <a:r>
              <a:rPr spc="-8"/>
              <a:t>structure variable can </a:t>
            </a:r>
            <a:r>
              <a:rPr spc="-4"/>
              <a:t>be assigned </a:t>
            </a:r>
            <a:r>
              <a:rPr spc="-12"/>
              <a:t>to </a:t>
            </a:r>
            <a:r>
              <a:rPr spc="-554"/>
              <a:t> </a:t>
            </a:r>
            <a:r>
              <a:rPr spc="0"/>
              <a:t>another </a:t>
            </a:r>
            <a:r>
              <a:rPr spc="-8"/>
              <a:t>variable </a:t>
            </a:r>
            <a:r>
              <a:rPr spc="-4"/>
              <a:t>of </a:t>
            </a:r>
            <a:r>
              <a:rPr spc="0"/>
              <a:t>the </a:t>
            </a:r>
            <a:r>
              <a:rPr b="1" spc="0"/>
              <a:t>same type </a:t>
            </a:r>
            <a:r>
              <a:rPr spc="-4"/>
              <a:t>using simple </a:t>
            </a:r>
            <a:r>
              <a:rPr spc="0"/>
              <a:t> </a:t>
            </a:r>
            <a:r>
              <a:rPr spc="-4"/>
              <a:t>assignment</a:t>
            </a:r>
            <a:r>
              <a:t> </a:t>
            </a:r>
            <a:r>
              <a:rPr spc="-16"/>
              <a:t>statement.</a:t>
            </a:r>
          </a:p>
          <a:p>
            <a:pPr marL="355599" marR="328929" indent="-342899">
              <a:lnSpc>
                <a:spcPts val="2800"/>
              </a:lnSpc>
              <a:spcBef>
                <a:spcPts val="700"/>
              </a:spcBef>
              <a:buSzPct val="100000"/>
              <a:buFont typeface="Arial"/>
              <a:buChar char="•"/>
              <a:tabLst>
                <a:tab pos="342900" algn="l"/>
                <a:tab pos="355600" algn="l"/>
              </a:tabLst>
              <a:defRPr sz="2500">
                <a:solidFill>
                  <a:srgbClr val="0E6EC5"/>
                </a:solidFill>
              </a:defRPr>
            </a:pPr>
            <a:r>
              <a:t>If</a:t>
            </a:r>
            <a:r>
              <a:rPr spc="-16"/>
              <a:t> </a:t>
            </a:r>
            <a:r>
              <a:rPr>
                <a:latin typeface="Lucida Console"/>
                <a:ea typeface="Lucida Console"/>
                <a:cs typeface="Lucida Console"/>
                <a:sym typeface="Lucida Console"/>
              </a:rPr>
              <a:t>myCar</a:t>
            </a:r>
            <a:r>
              <a:rPr spc="-945">
                <a:latin typeface="Lucida Console"/>
                <a:ea typeface="Lucida Console"/>
                <a:cs typeface="Lucida Console"/>
                <a:sym typeface="Lucida Console"/>
              </a:rPr>
              <a:t> </a:t>
            </a:r>
            <a:r>
              <a:t>and </a:t>
            </a:r>
            <a:r>
              <a:rPr>
                <a:latin typeface="Lucida Console"/>
                <a:ea typeface="Lucida Console"/>
                <a:cs typeface="Lucida Console"/>
                <a:sym typeface="Lucida Console"/>
              </a:rPr>
              <a:t>newCar</a:t>
            </a:r>
            <a:r>
              <a:rPr spc="-941">
                <a:latin typeface="Lucida Console"/>
                <a:ea typeface="Lucida Console"/>
                <a:cs typeface="Lucida Console"/>
                <a:sym typeface="Lucida Console"/>
              </a:rPr>
              <a:t> </a:t>
            </a:r>
            <a:r>
              <a:t>a</a:t>
            </a:r>
            <a:r>
              <a:rPr spc="-33"/>
              <a:t>r</a:t>
            </a:r>
            <a:r>
              <a:t>e </a:t>
            </a:r>
            <a:r>
              <a:rPr spc="-29"/>
              <a:t>s</a:t>
            </a:r>
            <a:r>
              <a:t>tructu</a:t>
            </a:r>
            <a:r>
              <a:rPr spc="-33"/>
              <a:t>r</a:t>
            </a:r>
            <a:r>
              <a:t>e</a:t>
            </a:r>
            <a:r>
              <a:rPr spc="-20"/>
              <a:t> </a:t>
            </a:r>
            <a:r>
              <a:rPr spc="-41"/>
              <a:t>v</a:t>
            </a:r>
            <a:r>
              <a:t>ariab</a:t>
            </a:r>
            <a:r>
              <a:rPr spc="-12"/>
              <a:t>l</a:t>
            </a:r>
            <a:r>
              <a:t>e </a:t>
            </a:r>
            <a:r>
              <a:rPr spc="-4"/>
              <a:t>of  </a:t>
            </a:r>
            <a:r>
              <a:t>type</a:t>
            </a:r>
            <a:r>
              <a:rPr spc="-29"/>
              <a:t> </a:t>
            </a:r>
            <a:r>
              <a:rPr>
                <a:latin typeface="Lucida Console"/>
                <a:ea typeface="Lucida Console"/>
                <a:cs typeface="Lucida Console"/>
                <a:sym typeface="Lucida Console"/>
              </a:rPr>
              <a:t>car</a:t>
            </a:r>
            <a:r>
              <a:t>, </a:t>
            </a:r>
            <a:r>
              <a:rPr spc="-4"/>
              <a:t>then</a:t>
            </a:r>
          </a:p>
          <a:p>
            <a:pPr indent="1125219">
              <a:defRPr sz="2500">
                <a:solidFill>
                  <a:srgbClr val="0E6EC5"/>
                </a:solidFill>
                <a:latin typeface="Lucida Console"/>
                <a:ea typeface="Lucida Console"/>
                <a:cs typeface="Lucida Console"/>
                <a:sym typeface="Lucida Console"/>
              </a:defRPr>
            </a:pPr>
            <a:r>
              <a:t>newCar</a:t>
            </a:r>
            <a:r>
              <a:rPr spc="-16"/>
              <a:t> </a:t>
            </a:r>
            <a:r>
              <a:t>=</a:t>
            </a:r>
            <a:r>
              <a:rPr spc="-29"/>
              <a:t> </a:t>
            </a:r>
            <a:r>
              <a:t>myCar</a:t>
            </a:r>
            <a:r>
              <a:rPr>
                <a:latin typeface="Calibri"/>
                <a:ea typeface="Calibri"/>
                <a:cs typeface="Calibri"/>
                <a:sym typeface="Calibri"/>
              </a:rPr>
              <a:t>;</a:t>
            </a:r>
          </a:p>
        </p:txBody>
      </p:sp>
    </p:spTree>
  </p:cSld>
  <p:clrMapOvr>
    <a:masterClrMapping/>
  </p:clrMapOvr>
  <p:transition spd="med"/>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22" name="object 2"/>
          <p:cNvSpPr txBox="1">
            <a:spLocks noGrp="1"/>
          </p:cNvSpPr>
          <p:nvPr>
            <p:ph type="title"/>
          </p:nvPr>
        </p:nvSpPr>
        <p:spPr>
          <a:xfrm>
            <a:off x="535939" y="191464"/>
            <a:ext cx="7531670" cy="1245237"/>
          </a:xfrm>
          <a:prstGeom prst="rect">
            <a:avLst/>
          </a:prstGeom>
        </p:spPr>
        <p:txBody>
          <a:bodyPr>
            <a:normAutofit fontScale="90000"/>
          </a:bodyPr>
          <a:lstStyle/>
          <a:p>
            <a:pPr marR="5080" indent="12700">
              <a:defRPr sz="4000" spc="-100">
                <a:latin typeface="Calibri"/>
                <a:ea typeface="Calibri"/>
                <a:cs typeface="Calibri"/>
                <a:sym typeface="Calibri"/>
              </a:defRPr>
            </a:pPr>
            <a:r>
              <a:t>Use of Assignment Statement </a:t>
            </a:r>
            <a:r>
              <a:rPr spc="-900"/>
              <a:t> </a:t>
            </a:r>
            <a:r>
              <a:t>for Structures</a:t>
            </a:r>
          </a:p>
        </p:txBody>
      </p:sp>
      <p:sp>
        <p:nvSpPr>
          <p:cNvPr id="223" name="object 3"/>
          <p:cNvSpPr txBox="1"/>
          <p:nvPr/>
        </p:nvSpPr>
        <p:spPr>
          <a:xfrm>
            <a:off x="535940" y="1518917"/>
            <a:ext cx="8074026" cy="41272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4965" marR="5080" indent="-342900" algn="just">
              <a:lnSpc>
                <a:spcPct val="78300"/>
              </a:lnSpc>
              <a:spcBef>
                <a:spcPts val="800"/>
              </a:spcBef>
              <a:buSzPct val="100000"/>
              <a:buFont typeface="Arial"/>
              <a:buChar char="•"/>
              <a:tabLst>
                <a:tab pos="355600" algn="l"/>
              </a:tabLst>
              <a:defRPr sz="2700">
                <a:solidFill>
                  <a:srgbClr val="0E6EC5"/>
                </a:solidFill>
              </a:defRPr>
            </a:pPr>
            <a:r>
              <a:t>When</a:t>
            </a:r>
            <a:r>
              <a:rPr spc="110"/>
              <a:t> </a:t>
            </a:r>
            <a:r>
              <a:rPr spc="-35"/>
              <a:t>w</a:t>
            </a:r>
            <a:r>
              <a:t>e</a:t>
            </a:r>
            <a:r>
              <a:rPr spc="120"/>
              <a:t> </a:t>
            </a:r>
            <a:r>
              <a:t>a</a:t>
            </a:r>
            <a:r>
              <a:rPr spc="-10"/>
              <a:t>s</a:t>
            </a:r>
            <a:r>
              <a:rPr spc="-5"/>
              <a:t>sign</a:t>
            </a:r>
            <a:r>
              <a:t>s</a:t>
            </a:r>
            <a:r>
              <a:rPr spc="125"/>
              <a:t> </a:t>
            </a:r>
            <a:r>
              <a:rPr spc="-35"/>
              <a:t>v</a:t>
            </a:r>
            <a:r>
              <a:t>alue</a:t>
            </a:r>
            <a:r>
              <a:rPr spc="125"/>
              <a:t> </a:t>
            </a:r>
            <a:r>
              <a:rPr spc="-10"/>
              <a:t>o</a:t>
            </a:r>
            <a:r>
              <a:t>f</a:t>
            </a:r>
            <a:r>
              <a:rPr spc="135"/>
              <a:t> </a:t>
            </a:r>
            <a:r>
              <a:rPr spc="-40"/>
              <a:t>s</a:t>
            </a:r>
            <a:r>
              <a:t>t</a:t>
            </a:r>
            <a:r>
              <a:rPr spc="-15"/>
              <a:t>r</a:t>
            </a:r>
            <a:r>
              <a:rPr spc="-5"/>
              <a:t>u</a:t>
            </a:r>
            <a:r>
              <a:rPr spc="-20"/>
              <a:t>c</a:t>
            </a:r>
            <a:r>
              <a:t>tu</a:t>
            </a:r>
            <a:r>
              <a:rPr spc="-50"/>
              <a:t>r</a:t>
            </a:r>
            <a:r>
              <a:t>e</a:t>
            </a:r>
            <a:r>
              <a:rPr spc="135"/>
              <a:t> </a:t>
            </a:r>
            <a:r>
              <a:rPr spc="-45"/>
              <a:t>v</a:t>
            </a:r>
            <a:r>
              <a:t>ari</a:t>
            </a:r>
            <a:r>
              <a:rPr spc="-15"/>
              <a:t>ab</a:t>
            </a:r>
            <a:r>
              <a:t>le</a:t>
            </a:r>
            <a:r>
              <a:rPr spc="125"/>
              <a:t> </a:t>
            </a:r>
            <a:r>
              <a:rPr sz="2800" b="1" i="1" spc="-85">
                <a:latin typeface="Courier New"/>
                <a:ea typeface="Courier New"/>
                <a:cs typeface="Courier New"/>
                <a:sym typeface="Courier New"/>
              </a:rPr>
              <a:t>myC</a:t>
            </a:r>
            <a:r>
              <a:rPr sz="2800" b="1" i="1" spc="-94">
                <a:latin typeface="Courier New"/>
                <a:ea typeface="Courier New"/>
                <a:cs typeface="Courier New"/>
                <a:sym typeface="Courier New"/>
              </a:rPr>
              <a:t>a</a:t>
            </a:r>
            <a:r>
              <a:rPr sz="2800" b="1" i="1" spc="-85">
                <a:latin typeface="Courier New"/>
                <a:ea typeface="Courier New"/>
                <a:cs typeface="Courier New"/>
                <a:sym typeface="Courier New"/>
              </a:rPr>
              <a:t>r</a:t>
            </a:r>
            <a:r>
              <a:rPr sz="2800" b="1" i="1" spc="-975">
                <a:latin typeface="Courier New"/>
                <a:ea typeface="Courier New"/>
                <a:cs typeface="Courier New"/>
                <a:sym typeface="Courier New"/>
              </a:rPr>
              <a:t> </a:t>
            </a:r>
            <a:r>
              <a:rPr spc="-30"/>
              <a:t>to  </a:t>
            </a:r>
            <a:r>
              <a:rPr sz="2800" b="1" i="1" spc="-75">
                <a:latin typeface="Courier New"/>
                <a:ea typeface="Courier New"/>
                <a:cs typeface="Courier New"/>
                <a:sym typeface="Courier New"/>
              </a:rPr>
              <a:t>newCar</a:t>
            </a:r>
            <a:r>
              <a:rPr b="1" i="1" spc="-75"/>
              <a:t>, </a:t>
            </a:r>
            <a:r>
              <a:t>all </a:t>
            </a:r>
            <a:r>
              <a:rPr spc="-10"/>
              <a:t>values </a:t>
            </a:r>
            <a:r>
              <a:t>of </a:t>
            </a:r>
            <a:r>
              <a:rPr spc="-10"/>
              <a:t>members </a:t>
            </a:r>
            <a:r>
              <a:t>of </a:t>
            </a:r>
            <a:r>
              <a:rPr spc="-5"/>
              <a:t>one </a:t>
            </a:r>
            <a:r>
              <a:rPr spc="-15"/>
              <a:t>structure get </a:t>
            </a:r>
            <a:r>
              <a:rPr spc="-10"/>
              <a:t> copied</a:t>
            </a:r>
            <a:r>
              <a:rPr spc="-5"/>
              <a:t> </a:t>
            </a:r>
            <a:r>
              <a:rPr spc="-20"/>
              <a:t>into</a:t>
            </a:r>
            <a:r>
              <a:rPr spc="-15"/>
              <a:t> </a:t>
            </a:r>
            <a:r>
              <a:rPr spc="-10"/>
              <a:t>corresponding</a:t>
            </a:r>
            <a:r>
              <a:rPr spc="-5"/>
              <a:t> </a:t>
            </a:r>
            <a:r>
              <a:rPr spc="-10"/>
              <a:t>members</a:t>
            </a:r>
            <a:r>
              <a:rPr spc="-5"/>
              <a:t> </a:t>
            </a:r>
            <a:r>
              <a:t>of</a:t>
            </a:r>
            <a:r>
              <a:rPr spc="5"/>
              <a:t> </a:t>
            </a:r>
            <a:r>
              <a:rPr spc="-5"/>
              <a:t>another </a:t>
            </a:r>
            <a:r>
              <a:rPr spc="-600"/>
              <a:t> </a:t>
            </a:r>
            <a:r>
              <a:rPr spc="-15"/>
              <a:t>structure.</a:t>
            </a:r>
          </a:p>
          <a:p>
            <a:pPr marL="355600" indent="-342900" algn="just">
              <a:buSzPct val="100000"/>
              <a:buFont typeface="Arial"/>
              <a:buChar char="•"/>
              <a:tabLst>
                <a:tab pos="355600" algn="l"/>
              </a:tabLst>
              <a:defRPr sz="2700">
                <a:solidFill>
                  <a:srgbClr val="0E6EC5"/>
                </a:solidFill>
              </a:defRPr>
            </a:pPr>
            <a:r>
              <a:t>Or</a:t>
            </a:r>
            <a:r>
              <a:rPr spc="-25"/>
              <a:t> </a:t>
            </a:r>
            <a:r>
              <a:rPr spc="-15"/>
              <a:t>we </a:t>
            </a:r>
            <a:r>
              <a:rPr spc="-10"/>
              <a:t>can</a:t>
            </a:r>
            <a:r>
              <a:rPr spc="-15"/>
              <a:t> copy</a:t>
            </a:r>
            <a:r>
              <a:rPr spc="-20"/>
              <a:t> </a:t>
            </a:r>
            <a:r>
              <a:rPr spc="-5"/>
              <a:t>one</a:t>
            </a:r>
            <a:r>
              <a:rPr spc="-10"/>
              <a:t> </a:t>
            </a:r>
            <a:r>
              <a:t>member</a:t>
            </a:r>
            <a:r>
              <a:rPr spc="-10"/>
              <a:t> </a:t>
            </a:r>
            <a:r>
              <a:rPr spc="-15"/>
              <a:t>at</a:t>
            </a:r>
            <a:r>
              <a:rPr spc="-25"/>
              <a:t> </a:t>
            </a:r>
            <a:r>
              <a:t>a</a:t>
            </a:r>
            <a:r>
              <a:rPr spc="590"/>
              <a:t> </a:t>
            </a:r>
            <a:r>
              <a:t>time:</a:t>
            </a:r>
          </a:p>
          <a:p>
            <a:pPr indent="469900">
              <a:lnSpc>
                <a:spcPts val="2800"/>
              </a:lnSpc>
              <a:defRPr sz="2400">
                <a:solidFill>
                  <a:srgbClr val="0E6EC5"/>
                </a:solidFill>
                <a:latin typeface="Arial"/>
                <a:ea typeface="Arial"/>
                <a:cs typeface="Arial"/>
                <a:sym typeface="Arial"/>
              </a:defRPr>
            </a:pPr>
            <a:r>
              <a:t>–</a:t>
            </a:r>
            <a:r>
              <a:rPr spc="254"/>
              <a:t> </a:t>
            </a:r>
            <a:r>
              <a:rPr>
                <a:latin typeface="Lucida Console"/>
                <a:ea typeface="Lucida Console"/>
                <a:cs typeface="Lucida Console"/>
                <a:sym typeface="Lucida Console"/>
              </a:rPr>
              <a:t>newCar.name</a:t>
            </a:r>
            <a:r>
              <a:rPr spc="-25">
                <a:latin typeface="Lucida Console"/>
                <a:ea typeface="Lucida Console"/>
                <a:cs typeface="Lucida Console"/>
                <a:sym typeface="Lucida Console"/>
              </a:rPr>
              <a:t> </a:t>
            </a:r>
            <a:r>
              <a:rPr>
                <a:latin typeface="Lucida Console"/>
                <a:ea typeface="Lucida Console"/>
                <a:cs typeface="Lucida Console"/>
                <a:sym typeface="Lucida Console"/>
              </a:rPr>
              <a:t>=</a:t>
            </a:r>
            <a:r>
              <a:rPr spc="10">
                <a:latin typeface="Lucida Console"/>
                <a:ea typeface="Lucida Console"/>
                <a:cs typeface="Lucida Console"/>
                <a:sym typeface="Lucida Console"/>
              </a:rPr>
              <a:t> </a:t>
            </a:r>
            <a:r>
              <a:rPr>
                <a:latin typeface="Lucida Console"/>
                <a:ea typeface="Lucida Console"/>
                <a:cs typeface="Lucida Console"/>
                <a:sym typeface="Lucida Console"/>
              </a:rPr>
              <a:t>myCar.name</a:t>
            </a:r>
            <a:r>
              <a:rPr>
                <a:latin typeface="Calibri"/>
                <a:ea typeface="Calibri"/>
                <a:cs typeface="Calibri"/>
                <a:sym typeface="Calibri"/>
              </a:rPr>
              <a:t>;</a:t>
            </a:r>
          </a:p>
          <a:p>
            <a:pPr marL="355600" marR="6350" indent="-342900" algn="just">
              <a:lnSpc>
                <a:spcPct val="80000"/>
              </a:lnSpc>
              <a:spcBef>
                <a:spcPts val="600"/>
              </a:spcBef>
              <a:buSzPct val="100000"/>
              <a:buFont typeface="Arial"/>
              <a:buChar char="•"/>
              <a:tabLst>
                <a:tab pos="355600" algn="l"/>
              </a:tabLst>
              <a:defRPr sz="2700" b="1" i="1" spc="-5">
                <a:solidFill>
                  <a:srgbClr val="0E6EC5"/>
                </a:solidFill>
              </a:defRPr>
            </a:pPr>
            <a:r>
              <a:t>Simple</a:t>
            </a:r>
            <a:r>
              <a:rPr spc="0"/>
              <a:t> </a:t>
            </a:r>
            <a:r>
              <a:t>assignment</a:t>
            </a:r>
            <a:r>
              <a:rPr spc="0"/>
              <a:t> </a:t>
            </a:r>
            <a:r>
              <a:t>cannot</a:t>
            </a:r>
            <a:r>
              <a:rPr spc="0"/>
              <a:t> </a:t>
            </a:r>
            <a:r>
              <a:rPr spc="-10"/>
              <a:t>be</a:t>
            </a:r>
            <a:r>
              <a:t> used</a:t>
            </a:r>
            <a:r>
              <a:rPr spc="0"/>
              <a:t> this</a:t>
            </a:r>
            <a:r>
              <a:rPr spc="610"/>
              <a:t> </a:t>
            </a:r>
            <a:r>
              <a:t>way</a:t>
            </a:r>
            <a:r>
              <a:rPr spc="605"/>
              <a:t> </a:t>
            </a:r>
            <a:r>
              <a:rPr spc="-15"/>
              <a:t>for </a:t>
            </a:r>
            <a:r>
              <a:rPr spc="-600"/>
              <a:t> </a:t>
            </a:r>
            <a:r>
              <a:rPr spc="0"/>
              <a:t>arrays.</a:t>
            </a:r>
          </a:p>
          <a:p>
            <a:pPr marL="355600" marR="5080" indent="-342900" algn="just">
              <a:lnSpc>
                <a:spcPct val="80000"/>
              </a:lnSpc>
              <a:spcBef>
                <a:spcPts val="600"/>
              </a:spcBef>
              <a:buSzPct val="100000"/>
              <a:buFont typeface="Arial"/>
              <a:buChar char="•"/>
              <a:tabLst>
                <a:tab pos="355600" algn="l"/>
              </a:tabLst>
              <a:defRPr sz="2700" spc="-5">
                <a:solidFill>
                  <a:srgbClr val="0E6EC5"/>
                </a:solidFill>
              </a:defRPr>
            </a:pPr>
            <a:r>
              <a:t>This </a:t>
            </a:r>
            <a:r>
              <a:rPr spc="0"/>
              <a:t>is </a:t>
            </a:r>
            <a:r>
              <a:rPr spc="-10"/>
              <a:t>really </a:t>
            </a:r>
            <a:r>
              <a:rPr spc="0"/>
              <a:t>a </a:t>
            </a:r>
            <a:r>
              <a:t>big </a:t>
            </a:r>
            <a:r>
              <a:rPr spc="-20"/>
              <a:t>advantage over </a:t>
            </a:r>
            <a:r>
              <a:rPr spc="-25"/>
              <a:t>arrays </a:t>
            </a:r>
            <a:r>
              <a:rPr spc="-15"/>
              <a:t>where </a:t>
            </a:r>
            <a:r>
              <a:rPr spc="0"/>
              <a:t>in </a:t>
            </a:r>
            <a:r>
              <a:rPr spc="-15"/>
              <a:t>order </a:t>
            </a:r>
            <a:r>
              <a:rPr spc="-600"/>
              <a:t> </a:t>
            </a:r>
            <a:r>
              <a:rPr spc="-15"/>
              <a:t>to copy </a:t>
            </a:r>
            <a:r>
              <a:t>one </a:t>
            </a:r>
            <a:r>
              <a:rPr spc="-25"/>
              <a:t>array into </a:t>
            </a:r>
            <a:r>
              <a:rPr spc="-10"/>
              <a:t>another </a:t>
            </a:r>
            <a:r>
              <a:rPr spc="0"/>
              <a:t>of </a:t>
            </a:r>
            <a:r>
              <a:t>same </a:t>
            </a:r>
            <a:r>
              <a:rPr spc="-10"/>
              <a:t>type, </a:t>
            </a:r>
            <a:r>
              <a:rPr spc="-15"/>
              <a:t>we </a:t>
            </a:r>
            <a:r>
              <a:rPr spc="-25"/>
              <a:t>have </a:t>
            </a:r>
            <a:r>
              <a:rPr spc="-20"/>
              <a:t> </a:t>
            </a:r>
            <a:r>
              <a:rPr spc="-10"/>
              <a:t>copied the </a:t>
            </a:r>
            <a:r>
              <a:rPr spc="-20"/>
              <a:t>contents </a:t>
            </a:r>
            <a:r>
              <a:rPr spc="-10"/>
              <a:t>element </a:t>
            </a:r>
            <a:r>
              <a:rPr spc="-15"/>
              <a:t>by </a:t>
            </a:r>
            <a:r>
              <a:t>element either </a:t>
            </a:r>
            <a:r>
              <a:rPr spc="-10"/>
              <a:t>using </a:t>
            </a:r>
            <a:r>
              <a:t> </a:t>
            </a:r>
            <a:r>
              <a:rPr spc="0"/>
              <a:t>loop</a:t>
            </a:r>
            <a:r>
              <a:rPr spc="-35"/>
              <a:t> </a:t>
            </a:r>
            <a:r>
              <a:rPr spc="0"/>
              <a:t>or</a:t>
            </a:r>
            <a:r>
              <a:t> </a:t>
            </a:r>
            <a:r>
              <a:rPr spc="-15"/>
              <a:t>individually.</a:t>
            </a:r>
          </a:p>
        </p:txBody>
      </p:sp>
    </p:spTree>
  </p:cSld>
  <p:clrMapOvr>
    <a:masterClrMapping/>
  </p:clrMapOvr>
  <p:transition spd="med"/>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object 7"/>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26" name="object 2"/>
          <p:cNvSpPr/>
          <p:nvPr/>
        </p:nvSpPr>
        <p:spPr>
          <a:xfrm>
            <a:off x="0" y="685800"/>
            <a:ext cx="6400800" cy="5421871"/>
          </a:xfrm>
          <a:prstGeom prst="rect">
            <a:avLst/>
          </a:prstGeom>
          <a:solidFill>
            <a:srgbClr val="FFE492"/>
          </a:solidFill>
          <a:ln w="12700">
            <a:miter lim="400000"/>
          </a:ln>
        </p:spPr>
        <p:txBody>
          <a:bodyPr lIns="45719" rIns="45719"/>
          <a:lstStyle/>
          <a:p>
            <a:endParaRPr/>
          </a:p>
        </p:txBody>
      </p:sp>
      <p:sp>
        <p:nvSpPr>
          <p:cNvPr id="227" name="object 3"/>
          <p:cNvSpPr txBox="1"/>
          <p:nvPr/>
        </p:nvSpPr>
        <p:spPr>
          <a:xfrm>
            <a:off x="78738" y="677925"/>
            <a:ext cx="3028951" cy="18288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46734" indent="12700">
              <a:lnSpc>
                <a:spcPct val="120000"/>
              </a:lnSpc>
              <a:spcBef>
                <a:spcPts val="100"/>
              </a:spcBef>
              <a:defRPr b="1" spc="-5">
                <a:latin typeface="Courier New"/>
                <a:ea typeface="Courier New"/>
                <a:cs typeface="Courier New"/>
                <a:sym typeface="Courier New"/>
              </a:defRPr>
            </a:pPr>
            <a:r>
              <a:t>#</a:t>
            </a:r>
            <a:r>
              <a:rPr>
                <a:solidFill>
                  <a:srgbClr val="0000FF"/>
                </a:solidFill>
              </a:rPr>
              <a:t>include</a:t>
            </a:r>
            <a:r>
              <a:rPr spc="-150">
                <a:solidFill>
                  <a:srgbClr val="0000FF"/>
                </a:solidFill>
              </a:rPr>
              <a:t> </a:t>
            </a:r>
            <a:r>
              <a:t>&lt;stdio.h&gt; </a:t>
            </a:r>
            <a:r>
              <a:rPr spc="-1065"/>
              <a:t> </a:t>
            </a:r>
            <a:r>
              <a:rPr>
                <a:solidFill>
                  <a:srgbClr val="0000FF"/>
                </a:solidFill>
              </a:rPr>
              <a:t>struct</a:t>
            </a:r>
            <a:r>
              <a:rPr spc="-65">
                <a:solidFill>
                  <a:srgbClr val="0000FF"/>
                </a:solidFill>
              </a:rPr>
              <a:t> </a:t>
            </a:r>
            <a:r>
              <a:t>car{</a:t>
            </a:r>
          </a:p>
          <a:p>
            <a:pPr marR="454025" indent="927100">
              <a:lnSpc>
                <a:spcPct val="120000"/>
              </a:lnSpc>
              <a:defRPr b="1" spc="-5">
                <a:latin typeface="Courier New"/>
                <a:ea typeface="Courier New"/>
                <a:cs typeface="Courier New"/>
                <a:sym typeface="Courier New"/>
              </a:defRPr>
            </a:pPr>
            <a:r>
              <a:t>char *name; </a:t>
            </a:r>
            <a:r>
              <a:rPr spc="-1070"/>
              <a:t> </a:t>
            </a:r>
            <a:r>
              <a:t>int seats; </a:t>
            </a:r>
            <a:r>
              <a:rPr spc="0"/>
              <a:t> </a:t>
            </a:r>
            <a:r>
              <a:t>float</a:t>
            </a:r>
            <a:r>
              <a:rPr spc="-139"/>
              <a:t> </a:t>
            </a:r>
            <a:r>
              <a:t>price;</a:t>
            </a:r>
          </a:p>
          <a:p>
            <a:pPr indent="12700">
              <a:spcBef>
                <a:spcPts val="400"/>
              </a:spcBef>
              <a:defRPr b="1" spc="-5">
                <a:latin typeface="Courier New"/>
                <a:ea typeface="Courier New"/>
                <a:cs typeface="Courier New"/>
                <a:sym typeface="Courier New"/>
              </a:defRPr>
            </a:pPr>
            <a:r>
              <a:t>};</a:t>
            </a:r>
            <a:r>
              <a:rPr spc="-55"/>
              <a:t> </a:t>
            </a:r>
            <a:r>
              <a:t>//end</a:t>
            </a:r>
            <a:r>
              <a:rPr spc="-65"/>
              <a:t> </a:t>
            </a:r>
            <a:r>
              <a:t>structure</a:t>
            </a:r>
            <a:r>
              <a:rPr spc="-80"/>
              <a:t> </a:t>
            </a:r>
            <a:r>
              <a:t>car</a:t>
            </a:r>
          </a:p>
        </p:txBody>
      </p:sp>
      <p:sp>
        <p:nvSpPr>
          <p:cNvPr id="228" name="object 4"/>
          <p:cNvSpPr txBox="1">
            <a:spLocks noGrp="1"/>
          </p:cNvSpPr>
          <p:nvPr>
            <p:ph type="title"/>
          </p:nvPr>
        </p:nvSpPr>
        <p:spPr>
          <a:xfrm>
            <a:off x="6480428" y="696213"/>
            <a:ext cx="1882776" cy="1732279"/>
          </a:xfrm>
          <a:prstGeom prst="rect">
            <a:avLst/>
          </a:prstGeom>
        </p:spPr>
        <p:txBody>
          <a:bodyPr>
            <a:normAutofit fontScale="90000"/>
          </a:bodyPr>
          <a:lstStyle/>
          <a:p>
            <a:pPr marR="5080" indent="12700">
              <a:defRPr sz="2800" spc="-100">
                <a:solidFill>
                  <a:srgbClr val="0E6EC5"/>
                </a:solidFill>
                <a:latin typeface="Calibri"/>
                <a:ea typeface="Calibri"/>
                <a:cs typeface="Calibri"/>
                <a:sym typeface="Calibri"/>
              </a:defRPr>
            </a:pPr>
            <a:r>
              <a:t>Program to  show how to </a:t>
            </a:r>
            <a:r>
              <a:rPr spc="-700"/>
              <a:t> </a:t>
            </a:r>
            <a:r>
              <a:t>access </a:t>
            </a:r>
            <a:r>
              <a:rPr spc="0"/>
              <a:t> </a:t>
            </a:r>
            <a:r>
              <a:t>structure.</a:t>
            </a:r>
          </a:p>
        </p:txBody>
      </p:sp>
      <p:sp>
        <p:nvSpPr>
          <p:cNvPr id="229" name="object 5"/>
          <p:cNvSpPr/>
          <p:nvPr/>
        </p:nvSpPr>
        <p:spPr>
          <a:xfrm>
            <a:off x="0" y="6107670"/>
            <a:ext cx="6400800" cy="369329"/>
          </a:xfrm>
          <a:prstGeom prst="rect">
            <a:avLst/>
          </a:prstGeom>
          <a:ln w="25400">
            <a:solidFill>
              <a:srgbClr val="000000"/>
            </a:solidFill>
          </a:ln>
        </p:spPr>
        <p:txBody>
          <a:bodyPr lIns="45719" rIns="45719"/>
          <a:lstStyle/>
          <a:p>
            <a:endParaRPr/>
          </a:p>
        </p:txBody>
      </p:sp>
      <p:sp>
        <p:nvSpPr>
          <p:cNvPr id="230" name="object 6"/>
          <p:cNvSpPr txBox="1"/>
          <p:nvPr/>
        </p:nvSpPr>
        <p:spPr>
          <a:xfrm>
            <a:off x="78738" y="2982594"/>
            <a:ext cx="5763897" cy="3111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500"/>
              </a:spcBef>
              <a:defRPr b="1" spc="-5">
                <a:solidFill>
                  <a:srgbClr val="0000FF"/>
                </a:solidFill>
                <a:latin typeface="Courier New"/>
                <a:ea typeface="Courier New"/>
                <a:cs typeface="Courier New"/>
                <a:sym typeface="Courier New"/>
              </a:defRPr>
            </a:pPr>
            <a:r>
              <a:t>int</a:t>
            </a:r>
            <a:r>
              <a:rPr spc="-104"/>
              <a:t> </a:t>
            </a:r>
            <a:r>
              <a:rPr>
                <a:solidFill>
                  <a:srgbClr val="000000"/>
                </a:solidFill>
              </a:rPr>
              <a:t>main()</a:t>
            </a:r>
          </a:p>
          <a:p>
            <a:pPr indent="12700">
              <a:spcBef>
                <a:spcPts val="400"/>
              </a:spcBef>
              <a:defRPr b="1">
                <a:latin typeface="Courier New"/>
                <a:ea typeface="Courier New"/>
                <a:cs typeface="Courier New"/>
                <a:sym typeface="Courier New"/>
              </a:defRPr>
            </a:pPr>
            <a:r>
              <a:t>{</a:t>
            </a:r>
          </a:p>
          <a:p>
            <a:pPr indent="12700">
              <a:spcBef>
                <a:spcPts val="400"/>
              </a:spcBef>
              <a:defRPr b="1" spc="-5">
                <a:solidFill>
                  <a:srgbClr val="0000FF"/>
                </a:solidFill>
                <a:latin typeface="Courier New"/>
                <a:ea typeface="Courier New"/>
                <a:cs typeface="Courier New"/>
                <a:sym typeface="Courier New"/>
              </a:defRPr>
            </a:pPr>
            <a:r>
              <a:t>struct</a:t>
            </a:r>
            <a:r>
              <a:rPr spc="-60"/>
              <a:t> </a:t>
            </a:r>
            <a:r>
              <a:rPr>
                <a:solidFill>
                  <a:srgbClr val="000000"/>
                </a:solidFill>
              </a:rPr>
              <a:t>car</a:t>
            </a:r>
            <a:r>
              <a:rPr spc="-34">
                <a:solidFill>
                  <a:srgbClr val="000000"/>
                </a:solidFill>
              </a:rPr>
              <a:t> </a:t>
            </a:r>
            <a:r>
              <a:rPr>
                <a:solidFill>
                  <a:srgbClr val="000000"/>
                </a:solidFill>
              </a:rPr>
              <a:t>myCar;</a:t>
            </a:r>
            <a:r>
              <a:rPr spc="-34">
                <a:solidFill>
                  <a:srgbClr val="000000"/>
                </a:solidFill>
              </a:rPr>
              <a:t> </a:t>
            </a:r>
            <a:r>
              <a:rPr>
                <a:solidFill>
                  <a:srgbClr val="000000"/>
                </a:solidFill>
              </a:rPr>
              <a:t>//define</a:t>
            </a:r>
            <a:r>
              <a:rPr spc="-60">
                <a:solidFill>
                  <a:srgbClr val="000000"/>
                </a:solidFill>
              </a:rPr>
              <a:t> </a:t>
            </a:r>
            <a:r>
              <a:rPr>
                <a:solidFill>
                  <a:srgbClr val="000000"/>
                </a:solidFill>
              </a:rPr>
              <a:t>struct</a:t>
            </a:r>
            <a:r>
              <a:rPr spc="-45">
                <a:solidFill>
                  <a:srgbClr val="000000"/>
                </a:solidFill>
              </a:rPr>
              <a:t> </a:t>
            </a:r>
            <a:r>
              <a:rPr>
                <a:solidFill>
                  <a:srgbClr val="000000"/>
                </a:solidFill>
              </a:rPr>
              <a:t>variable</a:t>
            </a:r>
          </a:p>
          <a:p>
            <a:pPr marR="2597785" indent="12700">
              <a:lnSpc>
                <a:spcPct val="120000"/>
              </a:lnSpc>
              <a:defRPr b="1" spc="-10">
                <a:latin typeface="Courier New"/>
                <a:ea typeface="Courier New"/>
                <a:cs typeface="Courier New"/>
                <a:sym typeface="Courier New"/>
              </a:defRPr>
            </a:pPr>
            <a:r>
              <a:t>myCar.name</a:t>
            </a:r>
            <a:r>
              <a:rPr spc="-90"/>
              <a:t> </a:t>
            </a:r>
            <a:r>
              <a:rPr spc="0"/>
              <a:t>=</a:t>
            </a:r>
            <a:r>
              <a:rPr spc="-30"/>
              <a:t> </a:t>
            </a:r>
            <a:r>
              <a:rPr spc="-5"/>
              <a:t>“Renault"; </a:t>
            </a:r>
            <a:r>
              <a:rPr spc="-1065"/>
              <a:t> </a:t>
            </a:r>
            <a:r>
              <a:t>myCar.price</a:t>
            </a:r>
            <a:r>
              <a:rPr spc="-75"/>
              <a:t> </a:t>
            </a:r>
            <a:r>
              <a:rPr spc="0"/>
              <a:t>=</a:t>
            </a:r>
            <a:r>
              <a:rPr spc="-25"/>
              <a:t> </a:t>
            </a:r>
            <a:r>
              <a:rPr spc="-5"/>
              <a:t>500000;</a:t>
            </a:r>
          </a:p>
          <a:p>
            <a:pPr indent="12700">
              <a:spcBef>
                <a:spcPts val="400"/>
              </a:spcBef>
              <a:defRPr b="1" spc="-10">
                <a:latin typeface="Courier New"/>
                <a:ea typeface="Courier New"/>
                <a:cs typeface="Courier New"/>
                <a:sym typeface="Courier New"/>
              </a:defRPr>
            </a:pPr>
            <a:r>
              <a:t>myCar.seats</a:t>
            </a:r>
            <a:r>
              <a:rPr spc="-80"/>
              <a:t> </a:t>
            </a:r>
            <a:r>
              <a:rPr spc="0"/>
              <a:t>=</a:t>
            </a:r>
            <a:r>
              <a:rPr spc="-34"/>
              <a:t> </a:t>
            </a:r>
            <a:r>
              <a:rPr spc="-5"/>
              <a:t>2;</a:t>
            </a:r>
          </a:p>
          <a:p>
            <a:pPr indent="12700">
              <a:spcBef>
                <a:spcPts val="400"/>
              </a:spcBef>
              <a:defRPr b="1" spc="-10">
                <a:solidFill>
                  <a:srgbClr val="0000FF"/>
                </a:solidFill>
                <a:latin typeface="Courier New"/>
                <a:ea typeface="Courier New"/>
                <a:cs typeface="Courier New"/>
                <a:sym typeface="Courier New"/>
              </a:defRPr>
            </a:pPr>
            <a:r>
              <a:t>printf</a:t>
            </a:r>
            <a:r>
              <a:rPr>
                <a:solidFill>
                  <a:srgbClr val="008000"/>
                </a:solidFill>
              </a:rPr>
              <a:t>("%s</a:t>
            </a:r>
            <a:r>
              <a:rPr spc="-69">
                <a:solidFill>
                  <a:srgbClr val="008000"/>
                </a:solidFill>
              </a:rPr>
              <a:t> </a:t>
            </a:r>
            <a:r>
              <a:rPr spc="-5">
                <a:solidFill>
                  <a:srgbClr val="008000"/>
                </a:solidFill>
              </a:rPr>
              <a:t>%f</a:t>
            </a:r>
            <a:r>
              <a:rPr spc="-25">
                <a:solidFill>
                  <a:srgbClr val="008000"/>
                </a:solidFill>
              </a:rPr>
              <a:t> </a:t>
            </a:r>
            <a:r>
              <a:rPr spc="-5">
                <a:solidFill>
                  <a:srgbClr val="008000"/>
                </a:solidFill>
              </a:rPr>
              <a:t>%d</a:t>
            </a:r>
            <a:r>
              <a:rPr spc="-20">
                <a:solidFill>
                  <a:srgbClr val="008000"/>
                </a:solidFill>
              </a:rPr>
              <a:t> </a:t>
            </a:r>
            <a:r>
              <a:rPr spc="-5">
                <a:solidFill>
                  <a:srgbClr val="008000"/>
                </a:solidFill>
              </a:rPr>
              <a:t>\n”</a:t>
            </a:r>
            <a:r>
              <a:rPr spc="-5">
                <a:solidFill>
                  <a:srgbClr val="000000"/>
                </a:solidFill>
              </a:rPr>
              <a:t>,</a:t>
            </a:r>
            <a:r>
              <a:rPr spc="-30">
                <a:solidFill>
                  <a:srgbClr val="000000"/>
                </a:solidFill>
              </a:rPr>
              <a:t> </a:t>
            </a:r>
            <a:r>
              <a:rPr spc="-5">
                <a:solidFill>
                  <a:srgbClr val="000000"/>
                </a:solidFill>
              </a:rPr>
              <a:t>myCar.name,</a:t>
            </a:r>
          </a:p>
          <a:p>
            <a:pPr indent="12700">
              <a:spcBef>
                <a:spcPts val="400"/>
              </a:spcBef>
              <a:defRPr b="1" spc="-5">
                <a:latin typeface="Courier New"/>
                <a:ea typeface="Courier New"/>
                <a:cs typeface="Courier New"/>
                <a:sym typeface="Courier New"/>
              </a:defRPr>
            </a:pPr>
            <a:r>
              <a:t>myCar.price,</a:t>
            </a:r>
            <a:r>
              <a:rPr spc="-104"/>
              <a:t> </a:t>
            </a:r>
            <a:r>
              <a:t>myCar.seats);</a:t>
            </a:r>
          </a:p>
          <a:p>
            <a:pPr indent="12700">
              <a:spcBef>
                <a:spcPts val="400"/>
              </a:spcBef>
              <a:defRPr b="1">
                <a:latin typeface="Courier New"/>
                <a:ea typeface="Courier New"/>
                <a:cs typeface="Courier New"/>
                <a:sym typeface="Courier New"/>
              </a:defRPr>
            </a:pPr>
            <a:r>
              <a:t>}</a:t>
            </a:r>
            <a:r>
              <a:rPr spc="-65"/>
              <a:t> </a:t>
            </a:r>
            <a:r>
              <a:rPr spc="-5"/>
              <a:t>//end</a:t>
            </a:r>
            <a:r>
              <a:rPr spc="-60"/>
              <a:t> </a:t>
            </a:r>
            <a:r>
              <a:rPr spc="-5"/>
              <a:t>main</a:t>
            </a:r>
          </a:p>
          <a:p>
            <a:pPr indent="12700">
              <a:spcBef>
                <a:spcPts val="1300"/>
              </a:spcBef>
              <a:defRPr b="1" spc="-5">
                <a:latin typeface="Courier New"/>
                <a:ea typeface="Courier New"/>
                <a:cs typeface="Courier New"/>
                <a:sym typeface="Courier New"/>
              </a:defRPr>
            </a:pPr>
            <a:r>
              <a:t>Renault</a:t>
            </a:r>
            <a:r>
              <a:rPr spc="-85"/>
              <a:t> </a:t>
            </a:r>
            <a:r>
              <a:t>500000</a:t>
            </a:r>
            <a:r>
              <a:rPr spc="-75"/>
              <a:t> </a:t>
            </a:r>
            <a:r>
              <a:rPr spc="0"/>
              <a:t>2</a:t>
            </a:r>
          </a:p>
        </p:txBody>
      </p:sp>
    </p:spTree>
  </p:cSld>
  <p:clrMapOvr>
    <a:masterClrMapping/>
  </p:clrMapOvr>
  <p:transition spd="med"/>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object 5"/>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33" name="object 2"/>
          <p:cNvSpPr/>
          <p:nvPr/>
        </p:nvSpPr>
        <p:spPr>
          <a:xfrm>
            <a:off x="0" y="685800"/>
            <a:ext cx="6400800" cy="5486400"/>
          </a:xfrm>
          <a:prstGeom prst="rect">
            <a:avLst/>
          </a:prstGeom>
          <a:solidFill>
            <a:srgbClr val="FFE492"/>
          </a:solidFill>
          <a:ln w="12700">
            <a:miter lim="400000"/>
          </a:ln>
        </p:spPr>
        <p:txBody>
          <a:bodyPr lIns="45719" rIns="45719"/>
          <a:lstStyle/>
          <a:p>
            <a:endParaRPr/>
          </a:p>
        </p:txBody>
      </p:sp>
      <p:sp>
        <p:nvSpPr>
          <p:cNvPr id="234" name="object 3"/>
          <p:cNvSpPr txBox="1"/>
          <p:nvPr/>
        </p:nvSpPr>
        <p:spPr>
          <a:xfrm>
            <a:off x="78739" y="671828"/>
            <a:ext cx="6174105" cy="52375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3691890" indent="12700">
              <a:lnSpc>
                <a:spcPts val="1900"/>
              </a:lnSpc>
              <a:spcBef>
                <a:spcPts val="300"/>
              </a:spcBef>
              <a:tabLst>
                <a:tab pos="1092200" algn="l"/>
              </a:tabLst>
              <a:defRPr b="1" spc="-5">
                <a:latin typeface="Courier New"/>
                <a:ea typeface="Courier New"/>
                <a:cs typeface="Courier New"/>
                <a:sym typeface="Courier New"/>
              </a:defRPr>
            </a:pPr>
            <a:r>
              <a:t>#</a:t>
            </a:r>
            <a:r>
              <a:rPr>
                <a:solidFill>
                  <a:srgbClr val="0000FF"/>
                </a:solidFill>
              </a:rPr>
              <a:t>include</a:t>
            </a:r>
            <a:r>
              <a:rPr spc="-150">
                <a:solidFill>
                  <a:srgbClr val="0000FF"/>
                </a:solidFill>
              </a:rPr>
              <a:t> </a:t>
            </a:r>
            <a:r>
              <a:t>&lt;stdio.h&gt; </a:t>
            </a:r>
            <a:r>
              <a:rPr spc="-1065"/>
              <a:t> </a:t>
            </a:r>
            <a:r>
              <a:rPr>
                <a:solidFill>
                  <a:srgbClr val="0000FF"/>
                </a:solidFill>
              </a:rPr>
              <a:t>struct	</a:t>
            </a:r>
            <a:r>
              <a:t>car{</a:t>
            </a:r>
          </a:p>
          <a:p>
            <a:pPr indent="927100">
              <a:lnSpc>
                <a:spcPts val="1900"/>
              </a:lnSpc>
              <a:defRPr b="1" spc="-5">
                <a:latin typeface="Courier New"/>
                <a:ea typeface="Courier New"/>
                <a:cs typeface="Courier New"/>
                <a:sym typeface="Courier New"/>
              </a:defRPr>
            </a:pPr>
            <a:r>
              <a:t>char</a:t>
            </a:r>
            <a:r>
              <a:rPr spc="-104"/>
              <a:t> </a:t>
            </a:r>
            <a:r>
              <a:t>name[50];</a:t>
            </a:r>
          </a:p>
          <a:p>
            <a:pPr marR="3556000" indent="966469">
              <a:lnSpc>
                <a:spcPts val="2300"/>
              </a:lnSpc>
              <a:defRPr b="1" spc="-5">
                <a:latin typeface="Courier New"/>
                <a:ea typeface="Courier New"/>
                <a:cs typeface="Courier New"/>
                <a:sym typeface="Courier New"/>
              </a:defRPr>
            </a:pPr>
            <a:r>
              <a:t>int seats; </a:t>
            </a:r>
            <a:r>
              <a:rPr spc="0"/>
              <a:t> </a:t>
            </a:r>
            <a:r>
              <a:t>float</a:t>
            </a:r>
            <a:r>
              <a:rPr spc="-114"/>
              <a:t> </a:t>
            </a:r>
            <a:r>
              <a:t>price;</a:t>
            </a:r>
          </a:p>
          <a:p>
            <a:pPr indent="12700">
              <a:lnSpc>
                <a:spcPts val="2100"/>
              </a:lnSpc>
              <a:defRPr b="1" spc="-5">
                <a:latin typeface="Courier New"/>
                <a:ea typeface="Courier New"/>
                <a:cs typeface="Courier New"/>
                <a:sym typeface="Courier New"/>
              </a:defRPr>
            </a:pPr>
            <a:r>
              <a:t>};</a:t>
            </a:r>
          </a:p>
          <a:p>
            <a:pPr indent="12700">
              <a:lnSpc>
                <a:spcPts val="2000"/>
              </a:lnSpc>
              <a:defRPr b="1" spc="-5">
                <a:latin typeface="Courier New"/>
                <a:ea typeface="Courier New"/>
                <a:cs typeface="Courier New"/>
                <a:sym typeface="Courier New"/>
              </a:defRPr>
            </a:pPr>
            <a:r>
              <a:t>main()</a:t>
            </a:r>
          </a:p>
          <a:p>
            <a:pPr indent="12700">
              <a:lnSpc>
                <a:spcPts val="1900"/>
              </a:lnSpc>
              <a:defRPr b="1">
                <a:latin typeface="Courier New"/>
                <a:ea typeface="Courier New"/>
                <a:cs typeface="Courier New"/>
                <a:sym typeface="Courier New"/>
              </a:defRPr>
            </a:pPr>
            <a:r>
              <a:t>{</a:t>
            </a:r>
          </a:p>
          <a:p>
            <a:pPr marR="1506219" indent="421005">
              <a:lnSpc>
                <a:spcPts val="1900"/>
              </a:lnSpc>
              <a:spcBef>
                <a:spcPts val="100"/>
              </a:spcBef>
              <a:defRPr b="1" spc="-5">
                <a:solidFill>
                  <a:srgbClr val="0000FF"/>
                </a:solidFill>
                <a:latin typeface="Courier New"/>
                <a:ea typeface="Courier New"/>
                <a:cs typeface="Courier New"/>
                <a:sym typeface="Courier New"/>
              </a:defRPr>
            </a:pPr>
            <a:r>
              <a:t>struct</a:t>
            </a:r>
            <a:r>
              <a:rPr spc="1070"/>
              <a:t> </a:t>
            </a:r>
            <a:r>
              <a:rPr>
                <a:solidFill>
                  <a:srgbClr val="000000"/>
                </a:solidFill>
              </a:rPr>
              <a:t>car</a:t>
            </a:r>
            <a:r>
              <a:rPr spc="1070">
                <a:solidFill>
                  <a:srgbClr val="000000"/>
                </a:solidFill>
              </a:rPr>
              <a:t> </a:t>
            </a:r>
            <a:r>
              <a:rPr>
                <a:solidFill>
                  <a:srgbClr val="000000"/>
                </a:solidFill>
              </a:rPr>
              <a:t>myCar; </a:t>
            </a:r>
            <a:r>
              <a:rPr spc="0">
                <a:solidFill>
                  <a:srgbClr val="000000"/>
                </a:solidFill>
              </a:rPr>
              <a:t> </a:t>
            </a:r>
            <a:r>
              <a:t>printf</a:t>
            </a:r>
            <a:r>
              <a:rPr>
                <a:solidFill>
                  <a:srgbClr val="000000"/>
                </a:solidFill>
              </a:rPr>
              <a:t>(“</a:t>
            </a:r>
            <a:r>
              <a:rPr>
                <a:solidFill>
                  <a:srgbClr val="008000"/>
                </a:solidFill>
              </a:rPr>
              <a:t>Enter</a:t>
            </a:r>
            <a:r>
              <a:rPr spc="-90">
                <a:solidFill>
                  <a:srgbClr val="008000"/>
                </a:solidFill>
              </a:rPr>
              <a:t> </a:t>
            </a:r>
            <a:r>
              <a:rPr>
                <a:solidFill>
                  <a:srgbClr val="008000"/>
                </a:solidFill>
              </a:rPr>
              <a:t>name</a:t>
            </a:r>
            <a:r>
              <a:rPr spc="-55">
                <a:solidFill>
                  <a:srgbClr val="008000"/>
                </a:solidFill>
              </a:rPr>
              <a:t> </a:t>
            </a:r>
            <a:r>
              <a:rPr>
                <a:solidFill>
                  <a:srgbClr val="008000"/>
                </a:solidFill>
              </a:rPr>
              <a:t>of</a:t>
            </a:r>
            <a:r>
              <a:rPr spc="-40">
                <a:solidFill>
                  <a:srgbClr val="008000"/>
                </a:solidFill>
              </a:rPr>
              <a:t> </a:t>
            </a:r>
            <a:r>
              <a:rPr>
                <a:solidFill>
                  <a:srgbClr val="008000"/>
                </a:solidFill>
              </a:rPr>
              <a:t>car</a:t>
            </a:r>
            <a:r>
              <a:rPr>
                <a:solidFill>
                  <a:srgbClr val="000000"/>
                </a:solidFill>
              </a:rPr>
              <a:t>:\n”);</a:t>
            </a:r>
          </a:p>
          <a:p>
            <a:pPr indent="693419">
              <a:lnSpc>
                <a:spcPts val="1800"/>
              </a:lnSpc>
              <a:defRPr b="1" spc="-10">
                <a:solidFill>
                  <a:srgbClr val="0000FF"/>
                </a:solidFill>
                <a:latin typeface="Courier New"/>
                <a:ea typeface="Courier New"/>
                <a:cs typeface="Courier New"/>
                <a:sym typeface="Courier New"/>
              </a:defRPr>
            </a:pPr>
            <a:r>
              <a:t>gets(</a:t>
            </a:r>
            <a:r>
              <a:rPr>
                <a:solidFill>
                  <a:srgbClr val="000000"/>
                </a:solidFill>
              </a:rPr>
              <a:t>myCar.name);</a:t>
            </a:r>
          </a:p>
          <a:p>
            <a:pPr marL="273050" marR="5080" indent="147319">
              <a:lnSpc>
                <a:spcPts val="1900"/>
              </a:lnSpc>
              <a:spcBef>
                <a:spcPts val="100"/>
              </a:spcBef>
              <a:defRPr b="1" spc="-5">
                <a:solidFill>
                  <a:srgbClr val="0000FF"/>
                </a:solidFill>
                <a:latin typeface="Courier New"/>
                <a:ea typeface="Courier New"/>
                <a:cs typeface="Courier New"/>
                <a:sym typeface="Courier New"/>
              </a:defRPr>
            </a:pPr>
            <a:r>
              <a:t>printf</a:t>
            </a:r>
            <a:r>
              <a:rPr>
                <a:solidFill>
                  <a:srgbClr val="000000"/>
                </a:solidFill>
              </a:rPr>
              <a:t>(“</a:t>
            </a:r>
            <a:r>
              <a:rPr>
                <a:solidFill>
                  <a:srgbClr val="008000"/>
                </a:solidFill>
              </a:rPr>
              <a:t>Enter</a:t>
            </a:r>
            <a:r>
              <a:rPr spc="-80">
                <a:solidFill>
                  <a:srgbClr val="008000"/>
                </a:solidFill>
              </a:rPr>
              <a:t> </a:t>
            </a:r>
            <a:r>
              <a:rPr>
                <a:solidFill>
                  <a:srgbClr val="008000"/>
                </a:solidFill>
              </a:rPr>
              <a:t>number</a:t>
            </a:r>
            <a:r>
              <a:rPr spc="-50">
                <a:solidFill>
                  <a:srgbClr val="008000"/>
                </a:solidFill>
              </a:rPr>
              <a:t> </a:t>
            </a:r>
            <a:r>
              <a:rPr>
                <a:solidFill>
                  <a:srgbClr val="008000"/>
                </a:solidFill>
              </a:rPr>
              <a:t>of</a:t>
            </a:r>
            <a:r>
              <a:rPr spc="-30">
                <a:solidFill>
                  <a:srgbClr val="008000"/>
                </a:solidFill>
              </a:rPr>
              <a:t> </a:t>
            </a:r>
            <a:r>
              <a:rPr>
                <a:solidFill>
                  <a:srgbClr val="008000"/>
                </a:solidFill>
              </a:rPr>
              <a:t>seats</a:t>
            </a:r>
            <a:r>
              <a:rPr spc="-55">
                <a:solidFill>
                  <a:srgbClr val="008000"/>
                </a:solidFill>
              </a:rPr>
              <a:t> </a:t>
            </a:r>
            <a:r>
              <a:rPr>
                <a:solidFill>
                  <a:srgbClr val="008000"/>
                </a:solidFill>
              </a:rPr>
              <a:t>in</a:t>
            </a:r>
            <a:r>
              <a:rPr spc="-25">
                <a:solidFill>
                  <a:srgbClr val="008000"/>
                </a:solidFill>
              </a:rPr>
              <a:t> </a:t>
            </a:r>
            <a:r>
              <a:rPr>
                <a:solidFill>
                  <a:srgbClr val="008000"/>
                </a:solidFill>
              </a:rPr>
              <a:t>car</a:t>
            </a:r>
            <a:r>
              <a:rPr>
                <a:solidFill>
                  <a:srgbClr val="000000"/>
                </a:solidFill>
              </a:rPr>
              <a:t>:\n”); </a:t>
            </a:r>
            <a:r>
              <a:rPr spc="-1065">
                <a:solidFill>
                  <a:srgbClr val="000000"/>
                </a:solidFill>
              </a:rPr>
              <a:t> </a:t>
            </a:r>
            <a:r>
              <a:t>scanf</a:t>
            </a:r>
            <a:r>
              <a:rPr>
                <a:solidFill>
                  <a:srgbClr val="000000"/>
                </a:solidFill>
              </a:rPr>
              <a:t>(“%d”,</a:t>
            </a:r>
            <a:r>
              <a:rPr spc="-75">
                <a:solidFill>
                  <a:srgbClr val="000000"/>
                </a:solidFill>
              </a:rPr>
              <a:t> </a:t>
            </a:r>
            <a:r>
              <a:rPr>
                <a:solidFill>
                  <a:srgbClr val="000000"/>
                </a:solidFill>
              </a:rPr>
              <a:t>&amp;myCar.seats);</a:t>
            </a:r>
          </a:p>
          <a:p>
            <a:pPr indent="421005">
              <a:lnSpc>
                <a:spcPts val="1800"/>
              </a:lnSpc>
              <a:defRPr b="1" spc="-5">
                <a:solidFill>
                  <a:srgbClr val="0000FF"/>
                </a:solidFill>
                <a:latin typeface="Courier New"/>
                <a:ea typeface="Courier New"/>
                <a:cs typeface="Courier New"/>
                <a:sym typeface="Courier New"/>
              </a:defRPr>
            </a:pPr>
            <a:r>
              <a:t>printf</a:t>
            </a:r>
            <a:r>
              <a:rPr>
                <a:solidFill>
                  <a:srgbClr val="000000"/>
                </a:solidFill>
              </a:rPr>
              <a:t>(“</a:t>
            </a:r>
            <a:r>
              <a:rPr>
                <a:solidFill>
                  <a:srgbClr val="008000"/>
                </a:solidFill>
              </a:rPr>
              <a:t>Enter</a:t>
            </a:r>
            <a:r>
              <a:rPr spc="-90">
                <a:solidFill>
                  <a:srgbClr val="008000"/>
                </a:solidFill>
              </a:rPr>
              <a:t> </a:t>
            </a:r>
            <a:r>
              <a:rPr>
                <a:solidFill>
                  <a:srgbClr val="008000"/>
                </a:solidFill>
              </a:rPr>
              <a:t>price</a:t>
            </a:r>
            <a:r>
              <a:rPr spc="-60">
                <a:solidFill>
                  <a:srgbClr val="008000"/>
                </a:solidFill>
              </a:rPr>
              <a:t> </a:t>
            </a:r>
            <a:r>
              <a:rPr>
                <a:solidFill>
                  <a:srgbClr val="008000"/>
                </a:solidFill>
              </a:rPr>
              <a:t>of</a:t>
            </a:r>
            <a:r>
              <a:rPr spc="-40">
                <a:solidFill>
                  <a:srgbClr val="008000"/>
                </a:solidFill>
              </a:rPr>
              <a:t> </a:t>
            </a:r>
            <a:r>
              <a:rPr>
                <a:solidFill>
                  <a:srgbClr val="008000"/>
                </a:solidFill>
              </a:rPr>
              <a:t>car</a:t>
            </a:r>
            <a:r>
              <a:rPr>
                <a:solidFill>
                  <a:srgbClr val="000000"/>
                </a:solidFill>
              </a:rPr>
              <a:t>:\n”);</a:t>
            </a:r>
          </a:p>
          <a:p>
            <a:pPr marR="277495" indent="693420">
              <a:lnSpc>
                <a:spcPts val="1900"/>
              </a:lnSpc>
              <a:spcBef>
                <a:spcPts val="100"/>
              </a:spcBef>
              <a:defRPr b="1" spc="-5">
                <a:solidFill>
                  <a:srgbClr val="0000FF"/>
                </a:solidFill>
                <a:latin typeface="Courier New"/>
                <a:ea typeface="Courier New"/>
                <a:cs typeface="Courier New"/>
                <a:sym typeface="Courier New"/>
              </a:defRPr>
            </a:pPr>
            <a:r>
              <a:t>scanf</a:t>
            </a:r>
            <a:r>
              <a:rPr>
                <a:solidFill>
                  <a:srgbClr val="000000"/>
                </a:solidFill>
              </a:rPr>
              <a:t>(“%f”, &amp;myCar.price); </a:t>
            </a:r>
            <a:r>
              <a:rPr spc="0">
                <a:solidFill>
                  <a:srgbClr val="000000"/>
                </a:solidFill>
              </a:rPr>
              <a:t> </a:t>
            </a:r>
            <a:r>
              <a:rPr spc="-10"/>
              <a:t>printf</a:t>
            </a:r>
            <a:r>
              <a:rPr spc="-10">
                <a:solidFill>
                  <a:srgbClr val="000000"/>
                </a:solidFill>
              </a:rPr>
              <a:t>(“\</a:t>
            </a:r>
            <a:r>
              <a:rPr spc="-10">
                <a:solidFill>
                  <a:srgbClr val="008000"/>
                </a:solidFill>
              </a:rPr>
              <a:t>n\nParticulars </a:t>
            </a:r>
            <a:r>
              <a:rPr>
                <a:solidFill>
                  <a:srgbClr val="008000"/>
                </a:solidFill>
              </a:rPr>
              <a:t>of car are</a:t>
            </a:r>
            <a:r>
              <a:rPr>
                <a:solidFill>
                  <a:srgbClr val="000000"/>
                </a:solidFill>
              </a:rPr>
              <a:t>:\n”); </a:t>
            </a:r>
            <a:r>
              <a:rPr spc="-1070">
                <a:solidFill>
                  <a:srgbClr val="000000"/>
                </a:solidFill>
              </a:rPr>
              <a:t> </a:t>
            </a:r>
            <a:r>
              <a:t>printf</a:t>
            </a:r>
            <a:r>
              <a:rPr>
                <a:solidFill>
                  <a:srgbClr val="000000"/>
                </a:solidFill>
              </a:rPr>
              <a:t>(“</a:t>
            </a:r>
            <a:r>
              <a:rPr>
                <a:solidFill>
                  <a:srgbClr val="008000"/>
                </a:solidFill>
              </a:rPr>
              <a:t>Car </a:t>
            </a:r>
            <a:r>
              <a:rPr spc="-10">
                <a:solidFill>
                  <a:srgbClr val="008000"/>
                </a:solidFill>
              </a:rPr>
              <a:t>name</a:t>
            </a:r>
            <a:r>
              <a:rPr spc="-10">
                <a:solidFill>
                  <a:srgbClr val="000000"/>
                </a:solidFill>
              </a:rPr>
              <a:t>:%s”,myCar.name); </a:t>
            </a:r>
            <a:r>
              <a:rPr>
                <a:solidFill>
                  <a:srgbClr val="000000"/>
                </a:solidFill>
              </a:rPr>
              <a:t> </a:t>
            </a:r>
            <a:r>
              <a:rPr spc="-10"/>
              <a:t>printf</a:t>
            </a:r>
            <a:r>
              <a:rPr spc="-10">
                <a:solidFill>
                  <a:srgbClr val="000000"/>
                </a:solidFill>
              </a:rPr>
              <a:t>(“\</a:t>
            </a:r>
            <a:r>
              <a:rPr spc="-10">
                <a:solidFill>
                  <a:srgbClr val="008000"/>
                </a:solidFill>
              </a:rPr>
              <a:t>nNumber</a:t>
            </a:r>
            <a:r>
              <a:rPr spc="-65">
                <a:solidFill>
                  <a:srgbClr val="008000"/>
                </a:solidFill>
              </a:rPr>
              <a:t> </a:t>
            </a:r>
            <a:r>
              <a:rPr>
                <a:solidFill>
                  <a:srgbClr val="008000"/>
                </a:solidFill>
              </a:rPr>
              <a:t>of</a:t>
            </a:r>
            <a:r>
              <a:rPr spc="-25">
                <a:solidFill>
                  <a:srgbClr val="008000"/>
                </a:solidFill>
              </a:rPr>
              <a:t> </a:t>
            </a:r>
            <a:r>
              <a:rPr>
                <a:solidFill>
                  <a:srgbClr val="008000"/>
                </a:solidFill>
              </a:rPr>
              <a:t>seats</a:t>
            </a:r>
            <a:r>
              <a:rPr>
                <a:solidFill>
                  <a:srgbClr val="000000"/>
                </a:solidFill>
              </a:rPr>
              <a:t>:%d”,</a:t>
            </a:r>
          </a:p>
          <a:p>
            <a:pPr indent="12700">
              <a:lnSpc>
                <a:spcPts val="1800"/>
              </a:lnSpc>
              <a:defRPr b="1" spc="-10">
                <a:latin typeface="Courier New"/>
                <a:ea typeface="Courier New"/>
                <a:cs typeface="Courier New"/>
                <a:sym typeface="Courier New"/>
              </a:defRPr>
            </a:pPr>
            <a:r>
              <a:t>myCar.seats);</a:t>
            </a:r>
          </a:p>
          <a:p>
            <a:pPr indent="421005">
              <a:lnSpc>
                <a:spcPts val="1900"/>
              </a:lnSpc>
              <a:defRPr b="1" spc="-10">
                <a:solidFill>
                  <a:srgbClr val="0000FF"/>
                </a:solidFill>
                <a:latin typeface="Courier New"/>
                <a:ea typeface="Courier New"/>
                <a:cs typeface="Courier New"/>
                <a:sym typeface="Courier New"/>
              </a:defRPr>
            </a:pPr>
            <a:r>
              <a:t>printf</a:t>
            </a:r>
            <a:r>
              <a:rPr>
                <a:solidFill>
                  <a:srgbClr val="000000"/>
                </a:solidFill>
              </a:rPr>
              <a:t>(“\</a:t>
            </a:r>
            <a:r>
              <a:rPr>
                <a:solidFill>
                  <a:srgbClr val="008000"/>
                </a:solidFill>
              </a:rPr>
              <a:t>nPrice</a:t>
            </a:r>
            <a:r>
              <a:rPr>
                <a:solidFill>
                  <a:srgbClr val="000000"/>
                </a:solidFill>
              </a:rPr>
              <a:t>:%f”,</a:t>
            </a:r>
            <a:r>
              <a:rPr spc="-45">
                <a:solidFill>
                  <a:srgbClr val="000000"/>
                </a:solidFill>
              </a:rPr>
              <a:t> </a:t>
            </a:r>
            <a:r>
              <a:rPr>
                <a:solidFill>
                  <a:srgbClr val="000000"/>
                </a:solidFill>
              </a:rPr>
              <a:t>myCar.price);</a:t>
            </a:r>
          </a:p>
          <a:p>
            <a:pPr indent="12700">
              <a:lnSpc>
                <a:spcPts val="2000"/>
              </a:lnSpc>
              <a:defRPr b="1">
                <a:latin typeface="Courier New"/>
                <a:ea typeface="Courier New"/>
                <a:cs typeface="Courier New"/>
                <a:sym typeface="Courier New"/>
              </a:defRPr>
            </a:pPr>
            <a:r>
              <a:t>}</a:t>
            </a:r>
            <a:r>
              <a:rPr spc="-65"/>
              <a:t> </a:t>
            </a:r>
            <a:r>
              <a:rPr spc="-5"/>
              <a:t>//end</a:t>
            </a:r>
            <a:r>
              <a:rPr spc="-60"/>
              <a:t> </a:t>
            </a:r>
            <a:r>
              <a:rPr spc="-5"/>
              <a:t>main</a:t>
            </a:r>
          </a:p>
        </p:txBody>
      </p:sp>
      <p:sp>
        <p:nvSpPr>
          <p:cNvPr id="235" name="object 4"/>
          <p:cNvSpPr txBox="1">
            <a:spLocks noGrp="1"/>
          </p:cNvSpPr>
          <p:nvPr>
            <p:ph type="title"/>
          </p:nvPr>
        </p:nvSpPr>
        <p:spPr>
          <a:xfrm>
            <a:off x="6480428" y="696212"/>
            <a:ext cx="2167256" cy="1305561"/>
          </a:xfrm>
          <a:prstGeom prst="rect">
            <a:avLst/>
          </a:prstGeom>
        </p:spPr>
        <p:txBody>
          <a:bodyPr>
            <a:normAutofit fontScale="90000"/>
          </a:bodyPr>
          <a:lstStyle/>
          <a:p>
            <a:pPr marR="5029" indent="12573" defTabSz="905255">
              <a:defRPr sz="2772" spc="-99">
                <a:solidFill>
                  <a:srgbClr val="0E6EC5"/>
                </a:solidFill>
                <a:latin typeface="Calibri"/>
                <a:ea typeface="Calibri"/>
                <a:cs typeface="Calibri"/>
                <a:sym typeface="Calibri"/>
              </a:defRPr>
            </a:pPr>
            <a:r>
              <a:t>Program to  enter data into </a:t>
            </a:r>
            <a:r>
              <a:rPr spc="-693"/>
              <a:t> </a:t>
            </a:r>
            <a:r>
              <a:t>structure.</a:t>
            </a:r>
          </a:p>
        </p:txBody>
      </p:sp>
    </p:spTree>
  </p:cSld>
  <p:clrMapOvr>
    <a:masterClrMapping/>
  </p:clrMapOvr>
  <p:transition spd="med"/>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object 3"/>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38" name="object 2"/>
          <p:cNvSpPr txBox="1"/>
          <p:nvPr/>
        </p:nvSpPr>
        <p:spPr>
          <a:xfrm>
            <a:off x="0" y="685799"/>
            <a:ext cx="6400800" cy="2375410"/>
          </a:xfrm>
          <a:prstGeom prst="rect">
            <a:avLst/>
          </a:prstGeom>
          <a:ln w="254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91439">
              <a:spcBef>
                <a:spcPts val="100"/>
              </a:spcBef>
              <a:defRPr b="1" spc="-5">
                <a:latin typeface="Courier New"/>
                <a:ea typeface="Courier New"/>
                <a:cs typeface="Courier New"/>
                <a:sym typeface="Courier New"/>
              </a:defRPr>
            </a:pPr>
            <a:r>
              <a:t>Enter</a:t>
            </a:r>
            <a:r>
              <a:rPr spc="-69"/>
              <a:t> </a:t>
            </a:r>
            <a:r>
              <a:t>name</a:t>
            </a:r>
            <a:r>
              <a:rPr spc="-40"/>
              <a:t> </a:t>
            </a:r>
            <a:r>
              <a:t>of</a:t>
            </a:r>
            <a:r>
              <a:rPr spc="-34"/>
              <a:t> </a:t>
            </a:r>
            <a:r>
              <a:t>car:</a:t>
            </a:r>
            <a:r>
              <a:rPr spc="-34"/>
              <a:t> </a:t>
            </a:r>
            <a:r>
              <a:t>Micra</a:t>
            </a:r>
          </a:p>
          <a:p>
            <a:pPr marR="2069463" indent="91439">
              <a:lnSpc>
                <a:spcPct val="120000"/>
              </a:lnSpc>
              <a:defRPr b="1" spc="-5">
                <a:latin typeface="Courier New"/>
                <a:ea typeface="Courier New"/>
                <a:cs typeface="Courier New"/>
                <a:sym typeface="Courier New"/>
              </a:defRPr>
            </a:pPr>
            <a:r>
              <a:t>Enter</a:t>
            </a:r>
            <a:r>
              <a:rPr spc="-65"/>
              <a:t> </a:t>
            </a:r>
            <a:r>
              <a:t>number</a:t>
            </a:r>
            <a:r>
              <a:rPr spc="-34"/>
              <a:t> </a:t>
            </a:r>
            <a:r>
              <a:t>of</a:t>
            </a:r>
            <a:r>
              <a:rPr spc="-34"/>
              <a:t> </a:t>
            </a:r>
            <a:r>
              <a:t>seats</a:t>
            </a:r>
            <a:r>
              <a:rPr spc="-40"/>
              <a:t> </a:t>
            </a:r>
            <a:r>
              <a:t>in</a:t>
            </a:r>
            <a:r>
              <a:rPr spc="-25"/>
              <a:t> </a:t>
            </a:r>
            <a:r>
              <a:t>car:</a:t>
            </a:r>
            <a:r>
              <a:rPr spc="-34"/>
              <a:t> </a:t>
            </a:r>
            <a:r>
              <a:rPr spc="0"/>
              <a:t>4 </a:t>
            </a:r>
            <a:r>
              <a:rPr spc="-1065"/>
              <a:t> </a:t>
            </a:r>
            <a:r>
              <a:t>Enter</a:t>
            </a:r>
            <a:r>
              <a:rPr spc="-60"/>
              <a:t> </a:t>
            </a:r>
            <a:r>
              <a:t>price</a:t>
            </a:r>
            <a:r>
              <a:rPr spc="-34"/>
              <a:t> </a:t>
            </a:r>
            <a:r>
              <a:t>of</a:t>
            </a:r>
            <a:r>
              <a:rPr spc="-25"/>
              <a:t> </a:t>
            </a:r>
            <a:r>
              <a:t>car:</a:t>
            </a:r>
            <a:r>
              <a:rPr spc="-30"/>
              <a:t> </a:t>
            </a:r>
            <a:r>
              <a:t>600000</a:t>
            </a:r>
          </a:p>
          <a:p>
            <a:pPr>
              <a:defRPr sz="2200">
                <a:latin typeface="Courier New"/>
                <a:ea typeface="Courier New"/>
                <a:cs typeface="Courier New"/>
                <a:sym typeface="Courier New"/>
              </a:defRPr>
            </a:pPr>
            <a:endParaRPr/>
          </a:p>
          <a:p>
            <a:pPr marR="3161029" indent="91439">
              <a:lnSpc>
                <a:spcPct val="120100"/>
              </a:lnSpc>
              <a:defRPr b="1" spc="-10">
                <a:latin typeface="Courier New"/>
                <a:ea typeface="Courier New"/>
                <a:cs typeface="Courier New"/>
                <a:sym typeface="Courier New"/>
              </a:defRPr>
            </a:pPr>
            <a:r>
              <a:t>Particulars</a:t>
            </a:r>
            <a:r>
              <a:rPr spc="-80"/>
              <a:t> </a:t>
            </a:r>
            <a:r>
              <a:rPr spc="-5"/>
              <a:t>of</a:t>
            </a:r>
            <a:r>
              <a:rPr spc="-30"/>
              <a:t> </a:t>
            </a:r>
            <a:r>
              <a:rPr spc="-5"/>
              <a:t>car</a:t>
            </a:r>
            <a:r>
              <a:rPr spc="-34"/>
              <a:t> </a:t>
            </a:r>
            <a:r>
              <a:rPr spc="-5"/>
              <a:t>are: </a:t>
            </a:r>
            <a:r>
              <a:rPr spc="-1065"/>
              <a:t> </a:t>
            </a:r>
            <a:r>
              <a:rPr spc="-5"/>
              <a:t>Car</a:t>
            </a:r>
            <a:r>
              <a:rPr spc="-50"/>
              <a:t> </a:t>
            </a:r>
            <a:r>
              <a:rPr spc="-5"/>
              <a:t>name:</a:t>
            </a:r>
            <a:r>
              <a:rPr spc="-34"/>
              <a:t> </a:t>
            </a:r>
            <a:r>
              <a:rPr spc="-5"/>
              <a:t>Micra</a:t>
            </a:r>
          </a:p>
          <a:p>
            <a:pPr marR="3844925" indent="91439">
              <a:lnSpc>
                <a:spcPct val="120000"/>
              </a:lnSpc>
              <a:defRPr b="1" spc="-5">
                <a:latin typeface="Courier New"/>
                <a:ea typeface="Courier New"/>
                <a:cs typeface="Courier New"/>
                <a:sym typeface="Courier New"/>
              </a:defRPr>
            </a:pPr>
            <a:r>
              <a:t>Number</a:t>
            </a:r>
            <a:r>
              <a:rPr spc="-80"/>
              <a:t> </a:t>
            </a:r>
            <a:r>
              <a:t>of</a:t>
            </a:r>
            <a:r>
              <a:rPr spc="-45"/>
              <a:t> </a:t>
            </a:r>
            <a:r>
              <a:t>seats:</a:t>
            </a:r>
            <a:r>
              <a:rPr spc="-65"/>
              <a:t> </a:t>
            </a:r>
            <a:r>
              <a:rPr spc="0"/>
              <a:t>4 </a:t>
            </a:r>
            <a:r>
              <a:rPr spc="-1065"/>
              <a:t> </a:t>
            </a:r>
            <a:r>
              <a:t>Price:</a:t>
            </a:r>
            <a:r>
              <a:rPr spc="-69"/>
              <a:t> </a:t>
            </a:r>
            <a:r>
              <a:t>600000</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Expressions</a:t>
            </a:r>
          </a:p>
        </p:txBody>
      </p:sp>
      <p:sp>
        <p:nvSpPr>
          <p:cNvPr id="3" name="Content Placeholder 2"/>
          <p:cNvSpPr>
            <a:spLocks noGrp="1"/>
          </p:cNvSpPr>
          <p:nvPr>
            <p:ph idx="1"/>
          </p:nvPr>
        </p:nvSpPr>
        <p:spPr/>
        <p:txBody>
          <a:bodyPr>
            <a:normAutofit fontScale="92500" lnSpcReduction="10000"/>
          </a:bodyPr>
          <a:lstStyle/>
          <a:p>
            <a:r>
              <a:rPr lang="en-US" dirty="0">
                <a:solidFill>
                  <a:schemeClr val="accent1"/>
                </a:solidFill>
              </a:rPr>
              <a:t>The type of expression depend upon the type of operator used in the expression.</a:t>
            </a:r>
          </a:p>
          <a:p>
            <a:r>
              <a:rPr lang="en-US" dirty="0">
                <a:solidFill>
                  <a:schemeClr val="accent1"/>
                </a:solidFill>
              </a:rPr>
              <a:t>It can be:</a:t>
            </a:r>
          </a:p>
          <a:p>
            <a:pPr lvl="1"/>
            <a:r>
              <a:rPr lang="en-US" dirty="0">
                <a:solidFill>
                  <a:schemeClr val="accent1"/>
                </a:solidFill>
              </a:rPr>
              <a:t>Arithmetic operators.</a:t>
            </a:r>
          </a:p>
          <a:p>
            <a:pPr lvl="1">
              <a:buNone/>
            </a:pPr>
            <a:r>
              <a:rPr lang="en-US" dirty="0">
                <a:solidFill>
                  <a:schemeClr val="accent1"/>
                </a:solidFill>
              </a:rPr>
              <a:t>		</a:t>
            </a:r>
            <a:r>
              <a:rPr lang="en-US" dirty="0">
                <a:solidFill>
                  <a:schemeClr val="accent3">
                    <a:lumMod val="50000"/>
                  </a:schemeClr>
                </a:solidFill>
              </a:rPr>
              <a:t>3 + 6 = 9</a:t>
            </a:r>
          </a:p>
          <a:p>
            <a:pPr lvl="1">
              <a:buNone/>
            </a:pPr>
            <a:r>
              <a:rPr lang="en-US" dirty="0">
                <a:solidFill>
                  <a:schemeClr val="accent3">
                    <a:lumMod val="50000"/>
                  </a:schemeClr>
                </a:solidFill>
              </a:rPr>
              <a:t>	  4 * 2 = 8</a:t>
            </a:r>
          </a:p>
          <a:p>
            <a:pPr lvl="1"/>
            <a:r>
              <a:rPr lang="en-US" dirty="0">
                <a:solidFill>
                  <a:schemeClr val="accent1"/>
                </a:solidFill>
              </a:rPr>
              <a:t>Relational or logical operators.</a:t>
            </a:r>
          </a:p>
          <a:p>
            <a:pPr lvl="1">
              <a:buNone/>
            </a:pPr>
            <a:r>
              <a:rPr lang="en-US" dirty="0">
                <a:solidFill>
                  <a:schemeClr val="accent1"/>
                </a:solidFill>
              </a:rPr>
              <a:t>	</a:t>
            </a:r>
            <a:r>
              <a:rPr lang="en-US" dirty="0" err="1">
                <a:solidFill>
                  <a:schemeClr val="accent3">
                    <a:lumMod val="50000"/>
                  </a:schemeClr>
                </a:solidFill>
              </a:rPr>
              <a:t>height_boy</a:t>
            </a:r>
            <a:r>
              <a:rPr lang="en-US" dirty="0">
                <a:solidFill>
                  <a:schemeClr val="accent3">
                    <a:lumMod val="50000"/>
                  </a:schemeClr>
                </a:solidFill>
              </a:rPr>
              <a:t>&gt;=</a:t>
            </a:r>
            <a:r>
              <a:rPr lang="en-US" dirty="0" err="1">
                <a:solidFill>
                  <a:schemeClr val="accent3">
                    <a:lumMod val="50000"/>
                  </a:schemeClr>
                </a:solidFill>
              </a:rPr>
              <a:t>height_girl</a:t>
            </a:r>
            <a:endParaRPr lang="en-US" dirty="0">
              <a:solidFill>
                <a:schemeClr val="accent3">
                  <a:lumMod val="50000"/>
                </a:schemeClr>
              </a:solidFill>
            </a:endParaRPr>
          </a:p>
          <a:p>
            <a:pPr lvl="1"/>
            <a:r>
              <a:rPr lang="en-US" dirty="0">
                <a:solidFill>
                  <a:schemeClr val="accent1"/>
                </a:solidFill>
              </a:rPr>
              <a:t>Increment and decrement operator.</a:t>
            </a:r>
          </a:p>
          <a:p>
            <a:pPr lvl="1">
              <a:buNone/>
            </a:pPr>
            <a:r>
              <a:rPr lang="en-US" dirty="0">
                <a:solidFill>
                  <a:schemeClr val="accent1"/>
                </a:solidFill>
              </a:rPr>
              <a:t>		</a:t>
            </a:r>
            <a:r>
              <a:rPr lang="en-US" dirty="0">
                <a:solidFill>
                  <a:schemeClr val="accent3">
                    <a:lumMod val="50000"/>
                  </a:schemeClr>
                </a:solidFill>
              </a:rPr>
              <a:t>count=count++</a:t>
            </a:r>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41" name="object 2"/>
          <p:cNvSpPr txBox="1">
            <a:spLocks noGrp="1"/>
          </p:cNvSpPr>
          <p:nvPr>
            <p:ph type="title"/>
          </p:nvPr>
        </p:nvSpPr>
        <p:spPr>
          <a:xfrm>
            <a:off x="2728340" y="529792"/>
            <a:ext cx="3988436" cy="697232"/>
          </a:xfrm>
          <a:prstGeom prst="rect">
            <a:avLst/>
          </a:prstGeom>
        </p:spPr>
        <p:txBody>
          <a:bodyPr>
            <a:normAutofit fontScale="90000"/>
          </a:bodyPr>
          <a:lstStyle/>
          <a:p>
            <a:pPr indent="11937" defTabSz="859536">
              <a:defRPr sz="4136" spc="-94">
                <a:latin typeface="Calibri"/>
                <a:ea typeface="Calibri"/>
                <a:cs typeface="Calibri"/>
                <a:sym typeface="Calibri"/>
              </a:defRPr>
            </a:pPr>
            <a:r>
              <a:t>Array </a:t>
            </a:r>
            <a:r>
              <a:rPr spc="0"/>
              <a:t>&amp;</a:t>
            </a:r>
            <a:r>
              <a:t> Structure</a:t>
            </a:r>
          </a:p>
        </p:txBody>
      </p:sp>
      <p:graphicFrame>
        <p:nvGraphicFramePr>
          <p:cNvPr id="242" name="object 3"/>
          <p:cNvGraphicFramePr/>
          <p:nvPr/>
        </p:nvGraphicFramePr>
        <p:xfrm>
          <a:off x="374650" y="1822450"/>
          <a:ext cx="8382000" cy="4114800"/>
        </p:xfrm>
        <a:graphic>
          <a:graphicData uri="http://schemas.openxmlformats.org/drawingml/2006/table">
            <a:tbl>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677926">
                <a:tc>
                  <a:txBody>
                    <a:bodyPr/>
                    <a:lstStyle/>
                    <a:p>
                      <a:pPr algn="ctr">
                        <a:spcBef>
                          <a:spcPts val="200"/>
                        </a:spcBef>
                      </a:pPr>
                      <a:r>
                        <a:rPr sz="2500" b="1" spc="-25">
                          <a:solidFill>
                            <a:srgbClr val="FFFFFF"/>
                          </a:solidFill>
                          <a:sym typeface="Calibri"/>
                        </a:rPr>
                        <a:t>Array</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000000"/>
                    </a:solidFill>
                  </a:tcPr>
                </a:tc>
                <a:tc>
                  <a:txBody>
                    <a:bodyPr/>
                    <a:lstStyle/>
                    <a:p>
                      <a:pPr algn="ctr">
                        <a:spcBef>
                          <a:spcPts val="200"/>
                        </a:spcBef>
                      </a:pPr>
                      <a:r>
                        <a:rPr sz="2500" b="1" spc="-5">
                          <a:solidFill>
                            <a:srgbClr val="FFFFFF"/>
                          </a:solidFill>
                          <a:sym typeface="Calibri"/>
                        </a:rPr>
                        <a:t>Structure</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000000"/>
                    </a:solidFill>
                  </a:tcPr>
                </a:tc>
                <a:extLst>
                  <a:ext uri="{0D108BD9-81ED-4DB2-BD59-A6C34878D82A}">
                    <a16:rowId xmlns:a16="http://schemas.microsoft.com/office/drawing/2014/main" val="10000"/>
                  </a:ext>
                </a:extLst>
              </a:tr>
              <a:tr h="687451">
                <a:tc>
                  <a:txBody>
                    <a:bodyPr/>
                    <a:lstStyle/>
                    <a:p>
                      <a:pPr marR="364490" indent="91439" algn="l">
                        <a:spcBef>
                          <a:spcPts val="200"/>
                        </a:spcBef>
                        <a:defRPr>
                          <a:sym typeface="Calibri"/>
                        </a:defRPr>
                      </a:pPr>
                      <a:r>
                        <a:t>1.</a:t>
                      </a:r>
                      <a:r>
                        <a:rPr spc="-15"/>
                        <a:t> </a:t>
                      </a:r>
                      <a:r>
                        <a:t>It</a:t>
                      </a:r>
                      <a:r>
                        <a:rPr spc="-5"/>
                        <a:t> is </a:t>
                      </a:r>
                      <a:r>
                        <a:t>a</a:t>
                      </a:r>
                      <a:r>
                        <a:rPr spc="-10"/>
                        <a:t> </a:t>
                      </a:r>
                      <a:r>
                        <a:rPr spc="-5"/>
                        <a:t>collection</a:t>
                      </a:r>
                      <a:r>
                        <a:rPr spc="30"/>
                        <a:t> </a:t>
                      </a:r>
                      <a:r>
                        <a:rPr spc="-5"/>
                        <a:t>of</a:t>
                      </a:r>
                      <a:r>
                        <a:t> </a:t>
                      </a:r>
                      <a:r>
                        <a:rPr spc="-15"/>
                        <a:t>data</a:t>
                      </a:r>
                      <a:r>
                        <a:rPr spc="-10"/>
                        <a:t> items</a:t>
                      </a:r>
                      <a:r>
                        <a:rPr spc="10"/>
                        <a:t> </a:t>
                      </a:r>
                      <a:r>
                        <a:rPr spc="-5"/>
                        <a:t>of</a:t>
                      </a:r>
                      <a:r>
                        <a:rPr spc="-10"/>
                        <a:t> </a:t>
                      </a:r>
                      <a:r>
                        <a:t>same </a:t>
                      </a:r>
                      <a:r>
                        <a:rPr spc="-395"/>
                        <a:t> </a:t>
                      </a:r>
                      <a:r>
                        <a:rPr spc="-15"/>
                        <a:t>data </a:t>
                      </a:r>
                      <a:r>
                        <a:t>type.</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ACACA"/>
                    </a:solidFill>
                  </a:tcPr>
                </a:tc>
                <a:tc>
                  <a:txBody>
                    <a:bodyPr/>
                    <a:lstStyle/>
                    <a:p>
                      <a:pPr marR="912494" indent="92075" algn="l">
                        <a:spcBef>
                          <a:spcPts val="200"/>
                        </a:spcBef>
                        <a:defRPr>
                          <a:sym typeface="Calibri"/>
                        </a:defRPr>
                      </a:pPr>
                      <a:r>
                        <a:t>1.</a:t>
                      </a:r>
                      <a:r>
                        <a:rPr spc="-20"/>
                        <a:t> </a:t>
                      </a:r>
                      <a:r>
                        <a:t>It</a:t>
                      </a:r>
                      <a:r>
                        <a:rPr spc="-10"/>
                        <a:t> </a:t>
                      </a:r>
                      <a:r>
                        <a:rPr spc="-5"/>
                        <a:t>is </a:t>
                      </a:r>
                      <a:r>
                        <a:t>a</a:t>
                      </a:r>
                      <a:r>
                        <a:rPr spc="-15"/>
                        <a:t> </a:t>
                      </a:r>
                      <a:r>
                        <a:rPr spc="-5"/>
                        <a:t>collection</a:t>
                      </a:r>
                      <a:r>
                        <a:rPr spc="30"/>
                        <a:t> </a:t>
                      </a:r>
                      <a:r>
                        <a:rPr spc="-5"/>
                        <a:t>of</a:t>
                      </a:r>
                      <a:r>
                        <a:rPr spc="-15"/>
                        <a:t> data</a:t>
                      </a:r>
                      <a:r>
                        <a:rPr spc="-10"/>
                        <a:t> items</a:t>
                      </a:r>
                      <a:r>
                        <a:rPr spc="10"/>
                        <a:t> </a:t>
                      </a:r>
                      <a:r>
                        <a:rPr spc="-5"/>
                        <a:t>of </a:t>
                      </a:r>
                      <a:r>
                        <a:rPr spc="-395"/>
                        <a:t> </a:t>
                      </a:r>
                      <a:r>
                        <a:rPr spc="-15"/>
                        <a:t>different</a:t>
                      </a:r>
                      <a:r>
                        <a:rPr spc="-20"/>
                        <a:t> </a:t>
                      </a:r>
                      <a:r>
                        <a:rPr spc="-15"/>
                        <a:t>data</a:t>
                      </a:r>
                      <a:r>
                        <a:rPr spc="-5"/>
                        <a:t> types.</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ACACA"/>
                    </a:solidFill>
                  </a:tcPr>
                </a:tc>
                <a:extLst>
                  <a:ext uri="{0D108BD9-81ED-4DB2-BD59-A6C34878D82A}">
                    <a16:rowId xmlns:a16="http://schemas.microsoft.com/office/drawing/2014/main" val="10001"/>
                  </a:ext>
                </a:extLst>
              </a:tr>
              <a:tr h="687324">
                <a:tc>
                  <a:txBody>
                    <a:bodyPr/>
                    <a:lstStyle/>
                    <a:p>
                      <a:pPr indent="91439" algn="l">
                        <a:spcBef>
                          <a:spcPts val="200"/>
                        </a:spcBef>
                        <a:defRPr>
                          <a:sym typeface="Calibri"/>
                        </a:defRPr>
                      </a:pPr>
                      <a:r>
                        <a:t>2.</a:t>
                      </a:r>
                      <a:r>
                        <a:rPr spc="-25"/>
                        <a:t> </a:t>
                      </a:r>
                      <a:r>
                        <a:t>It</a:t>
                      </a:r>
                      <a:r>
                        <a:rPr spc="-10"/>
                        <a:t> </a:t>
                      </a:r>
                      <a:r>
                        <a:rPr spc="-5"/>
                        <a:t>has</a:t>
                      </a:r>
                      <a:r>
                        <a:rPr spc="-10"/>
                        <a:t> declaration</a:t>
                      </a:r>
                      <a:r>
                        <a:rPr spc="10"/>
                        <a:t> </a:t>
                      </a:r>
                      <a:r>
                        <a:rPr spc="-30"/>
                        <a:t>only.</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7E7"/>
                    </a:solidFill>
                  </a:tcPr>
                </a:tc>
                <a:tc>
                  <a:txBody>
                    <a:bodyPr/>
                    <a:lstStyle/>
                    <a:p>
                      <a:pPr indent="92075" algn="l">
                        <a:spcBef>
                          <a:spcPts val="200"/>
                        </a:spcBef>
                        <a:defRPr>
                          <a:sym typeface="Calibri"/>
                        </a:defRPr>
                      </a:pPr>
                      <a:r>
                        <a:t>2.</a:t>
                      </a:r>
                      <a:r>
                        <a:rPr spc="-15"/>
                        <a:t> </a:t>
                      </a:r>
                      <a:r>
                        <a:t>It</a:t>
                      </a:r>
                      <a:r>
                        <a:rPr spc="-5"/>
                        <a:t> has</a:t>
                      </a:r>
                      <a:r>
                        <a:t> </a:t>
                      </a:r>
                      <a:r>
                        <a:rPr spc="-10"/>
                        <a:t>declaration</a:t>
                      </a:r>
                      <a:r>
                        <a:rPr spc="5"/>
                        <a:t> </a:t>
                      </a:r>
                      <a:r>
                        <a:t>&amp; </a:t>
                      </a:r>
                      <a:r>
                        <a:rPr spc="-10"/>
                        <a:t>definition.</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7E7"/>
                    </a:solidFill>
                  </a:tcPr>
                </a:tc>
                <a:extLst>
                  <a:ext uri="{0D108BD9-81ED-4DB2-BD59-A6C34878D82A}">
                    <a16:rowId xmlns:a16="http://schemas.microsoft.com/office/drawing/2014/main" val="10002"/>
                  </a:ext>
                </a:extLst>
              </a:tr>
              <a:tr h="687324">
                <a:tc>
                  <a:txBody>
                    <a:bodyPr/>
                    <a:lstStyle/>
                    <a:p>
                      <a:pPr indent="91439" algn="l">
                        <a:spcBef>
                          <a:spcPts val="200"/>
                        </a:spcBef>
                        <a:defRPr>
                          <a:sym typeface="Calibri"/>
                        </a:defRPr>
                      </a:pPr>
                      <a:r>
                        <a:t>3.</a:t>
                      </a:r>
                      <a:r>
                        <a:rPr spc="-25"/>
                        <a:t> </a:t>
                      </a:r>
                      <a:r>
                        <a:rPr spc="-10"/>
                        <a:t>There</a:t>
                      </a:r>
                      <a:r>
                        <a:rPr spc="-5"/>
                        <a:t> is</a:t>
                      </a:r>
                      <a:r>
                        <a:t> </a:t>
                      </a:r>
                      <a:r>
                        <a:rPr spc="-5"/>
                        <a:t>no</a:t>
                      </a:r>
                      <a:r>
                        <a:rPr spc="-20"/>
                        <a:t> </a:t>
                      </a:r>
                      <a:r>
                        <a:rPr spc="-15"/>
                        <a:t>keyword.</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ACACA"/>
                    </a:solidFill>
                  </a:tcPr>
                </a:tc>
                <a:tc>
                  <a:txBody>
                    <a:bodyPr/>
                    <a:lstStyle/>
                    <a:p>
                      <a:pPr indent="92075" algn="l">
                        <a:spcBef>
                          <a:spcPts val="100"/>
                        </a:spcBef>
                        <a:defRPr>
                          <a:sym typeface="Calibri"/>
                        </a:defRPr>
                      </a:pPr>
                      <a:r>
                        <a:t>3.</a:t>
                      </a:r>
                      <a:r>
                        <a:rPr spc="-15"/>
                        <a:t> </a:t>
                      </a:r>
                      <a:r>
                        <a:t>s</a:t>
                      </a:r>
                      <a:r>
                        <a:rPr spc="-5">
                          <a:latin typeface="Courier New"/>
                          <a:ea typeface="Courier New"/>
                          <a:cs typeface="Courier New"/>
                          <a:sym typeface="Courier New"/>
                        </a:rPr>
                        <a:t>truc</a:t>
                      </a:r>
                      <a:r>
                        <a:rPr>
                          <a:latin typeface="Courier New"/>
                          <a:ea typeface="Courier New"/>
                          <a:cs typeface="Courier New"/>
                          <a:sym typeface="Courier New"/>
                        </a:rPr>
                        <a:t>t</a:t>
                      </a:r>
                      <a:r>
                        <a:rPr spc="-695">
                          <a:latin typeface="Courier New"/>
                          <a:ea typeface="Courier New"/>
                          <a:cs typeface="Courier New"/>
                          <a:sym typeface="Courier New"/>
                        </a:rPr>
                        <a:t> </a:t>
                      </a:r>
                      <a:r>
                        <a:rPr spc="-5"/>
                        <a:t>i</a:t>
                      </a:r>
                      <a:r>
                        <a:t>s the </a:t>
                      </a:r>
                      <a:r>
                        <a:rPr spc="-60"/>
                        <a:t>k</a:t>
                      </a:r>
                      <a:r>
                        <a:rPr spc="-10"/>
                        <a:t>e</a:t>
                      </a:r>
                      <a:r>
                        <a:rPr spc="10"/>
                        <a:t>y</a:t>
                      </a:r>
                      <a:r>
                        <a:rPr spc="-15"/>
                        <a:t>w</a:t>
                      </a:r>
                      <a:r>
                        <a:rPr spc="-5"/>
                        <a:t>o</a:t>
                      </a:r>
                      <a:r>
                        <a:rPr spc="-30"/>
                        <a:t>r</a:t>
                      </a:r>
                      <a:r>
                        <a:rPr spc="-5"/>
                        <a:t>d.</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ACACA"/>
                    </a:solidFill>
                  </a:tcPr>
                </a:tc>
                <a:extLst>
                  <a:ext uri="{0D108BD9-81ED-4DB2-BD59-A6C34878D82A}">
                    <a16:rowId xmlns:a16="http://schemas.microsoft.com/office/drawing/2014/main" val="10003"/>
                  </a:ext>
                </a:extLst>
              </a:tr>
              <a:tr h="687451">
                <a:tc>
                  <a:txBody>
                    <a:bodyPr/>
                    <a:lstStyle/>
                    <a:p>
                      <a:pPr marR="93344" indent="91439" algn="l">
                        <a:spcBef>
                          <a:spcPts val="200"/>
                        </a:spcBef>
                        <a:defRPr>
                          <a:sym typeface="Calibri"/>
                        </a:defRPr>
                      </a:pPr>
                      <a:r>
                        <a:t>4.</a:t>
                      </a:r>
                      <a:r>
                        <a:rPr spc="-15"/>
                        <a:t> </a:t>
                      </a:r>
                      <a:r>
                        <a:t>An </a:t>
                      </a:r>
                      <a:r>
                        <a:rPr spc="-20"/>
                        <a:t>array</a:t>
                      </a:r>
                      <a:r>
                        <a:t> </a:t>
                      </a:r>
                      <a:r>
                        <a:rPr spc="-5"/>
                        <a:t>name</a:t>
                      </a:r>
                      <a:r>
                        <a:t> </a:t>
                      </a:r>
                      <a:r>
                        <a:rPr spc="-10"/>
                        <a:t>represents</a:t>
                      </a:r>
                      <a:r>
                        <a:rPr spc="10"/>
                        <a:t> </a:t>
                      </a:r>
                      <a:r>
                        <a:t>the </a:t>
                      </a:r>
                      <a:r>
                        <a:rPr spc="-5"/>
                        <a:t>address</a:t>
                      </a:r>
                      <a:r>
                        <a:rPr spc="-10"/>
                        <a:t> </a:t>
                      </a:r>
                      <a:r>
                        <a:rPr spc="-5"/>
                        <a:t>of </a:t>
                      </a:r>
                      <a:r>
                        <a:rPr spc="-395"/>
                        <a:t> </a:t>
                      </a:r>
                      <a:r>
                        <a:t>the</a:t>
                      </a:r>
                      <a:r>
                        <a:rPr spc="-5"/>
                        <a:t> </a:t>
                      </a:r>
                      <a:r>
                        <a:rPr spc="-10"/>
                        <a:t>starting</a:t>
                      </a:r>
                      <a:r>
                        <a:t> </a:t>
                      </a:r>
                      <a:r>
                        <a:rPr spc="-5"/>
                        <a:t>element.</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7E7"/>
                    </a:solidFill>
                  </a:tcPr>
                </a:tc>
                <a:tc>
                  <a:txBody>
                    <a:bodyPr/>
                    <a:lstStyle/>
                    <a:p>
                      <a:pPr marR="481330" indent="92075" algn="l">
                        <a:spcBef>
                          <a:spcPts val="200"/>
                        </a:spcBef>
                        <a:defRPr>
                          <a:sym typeface="Calibri"/>
                        </a:defRPr>
                      </a:pPr>
                      <a:r>
                        <a:t>4. A </a:t>
                      </a:r>
                      <a:r>
                        <a:rPr spc="-10"/>
                        <a:t>structure </a:t>
                      </a:r>
                      <a:r>
                        <a:rPr spc="-5"/>
                        <a:t>name </a:t>
                      </a:r>
                      <a:r>
                        <a:t>is </a:t>
                      </a:r>
                      <a:r>
                        <a:rPr spc="-5"/>
                        <a:t>called </a:t>
                      </a:r>
                      <a:r>
                        <a:rPr spc="-10"/>
                        <a:t>tag. </a:t>
                      </a:r>
                      <a:r>
                        <a:t>It </a:t>
                      </a:r>
                      <a:r>
                        <a:rPr spc="-5"/>
                        <a:t>is </a:t>
                      </a:r>
                      <a:r>
                        <a:t>a </a:t>
                      </a:r>
                      <a:r>
                        <a:rPr spc="5"/>
                        <a:t> </a:t>
                      </a:r>
                      <a:r>
                        <a:rPr spc="-5"/>
                        <a:t>short</a:t>
                      </a:r>
                      <a:r>
                        <a:rPr spc="-30"/>
                        <a:t> </a:t>
                      </a:r>
                      <a:r>
                        <a:rPr spc="-5"/>
                        <a:t>hand</a:t>
                      </a:r>
                      <a:r>
                        <a:rPr spc="5"/>
                        <a:t> </a:t>
                      </a:r>
                      <a:r>
                        <a:rPr spc="-10"/>
                        <a:t>notation</a:t>
                      </a:r>
                      <a:r>
                        <a:t> </a:t>
                      </a:r>
                      <a:r>
                        <a:rPr spc="-5"/>
                        <a:t>of</a:t>
                      </a:r>
                      <a:r>
                        <a:rPr spc="-15"/>
                        <a:t> </a:t>
                      </a:r>
                      <a:r>
                        <a:t>the</a:t>
                      </a:r>
                      <a:r>
                        <a:rPr spc="10"/>
                        <a:t> </a:t>
                      </a:r>
                      <a:r>
                        <a:rPr spc="-10"/>
                        <a:t>declaration.</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7E7"/>
                    </a:solidFill>
                  </a:tcPr>
                </a:tc>
                <a:extLst>
                  <a:ext uri="{0D108BD9-81ED-4DB2-BD59-A6C34878D82A}">
                    <a16:rowId xmlns:a16="http://schemas.microsoft.com/office/drawing/2014/main" val="10004"/>
                  </a:ext>
                </a:extLst>
              </a:tr>
              <a:tr h="687324">
                <a:tc>
                  <a:txBody>
                    <a:bodyPr/>
                    <a:lstStyle/>
                    <a:p>
                      <a:pPr indent="91439" algn="l">
                        <a:spcBef>
                          <a:spcPts val="200"/>
                        </a:spcBef>
                        <a:defRPr>
                          <a:sym typeface="Calibri"/>
                        </a:defRPr>
                      </a:pPr>
                      <a:r>
                        <a:t>5.</a:t>
                      </a:r>
                      <a:r>
                        <a:rPr spc="-20"/>
                        <a:t> </a:t>
                      </a:r>
                      <a:r>
                        <a:t>An</a:t>
                      </a:r>
                      <a:r>
                        <a:rPr spc="-5"/>
                        <a:t> </a:t>
                      </a:r>
                      <a:r>
                        <a:rPr spc="-20"/>
                        <a:t>array</a:t>
                      </a:r>
                      <a:r>
                        <a:rPr spc="-5"/>
                        <a:t> cannot </a:t>
                      </a:r>
                      <a:r>
                        <a:rPr spc="-10"/>
                        <a:t>have</a:t>
                      </a:r>
                      <a:r>
                        <a:rPr spc="-20"/>
                        <a:t> </a:t>
                      </a:r>
                      <a:r>
                        <a:rPr spc="-5"/>
                        <a:t>bit fields.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ACACA"/>
                    </a:solidFill>
                  </a:tcPr>
                </a:tc>
                <a:tc>
                  <a:txBody>
                    <a:bodyPr/>
                    <a:lstStyle/>
                    <a:p>
                      <a:pPr indent="92075" algn="l">
                        <a:spcBef>
                          <a:spcPts val="200"/>
                        </a:spcBef>
                        <a:defRPr>
                          <a:sym typeface="Calibri"/>
                        </a:defRPr>
                      </a:pPr>
                      <a:r>
                        <a:t>5.</a:t>
                      </a:r>
                      <a:r>
                        <a:rPr spc="-25"/>
                        <a:t> </a:t>
                      </a:r>
                      <a:r>
                        <a:t>It</a:t>
                      </a:r>
                      <a:r>
                        <a:rPr spc="-10"/>
                        <a:t> </a:t>
                      </a:r>
                      <a:r>
                        <a:rPr spc="-15"/>
                        <a:t>may</a:t>
                      </a:r>
                      <a:r>
                        <a:rPr spc="-10"/>
                        <a:t> contain</a:t>
                      </a:r>
                      <a:r>
                        <a:rPr spc="-5"/>
                        <a:t> bit</a:t>
                      </a:r>
                      <a:r>
                        <a:rPr spc="-10"/>
                        <a:t> </a:t>
                      </a:r>
                      <a:r>
                        <a:rPr spc="-5"/>
                        <a:t>fields.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ACACA"/>
                    </a:solidFill>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45" name="object 2"/>
          <p:cNvSpPr txBox="1">
            <a:spLocks noGrp="1"/>
          </p:cNvSpPr>
          <p:nvPr>
            <p:ph type="title"/>
          </p:nvPr>
        </p:nvSpPr>
        <p:spPr>
          <a:xfrm>
            <a:off x="3377310" y="463117"/>
            <a:ext cx="2389379" cy="697232"/>
          </a:xfrm>
          <a:prstGeom prst="rect">
            <a:avLst/>
          </a:prstGeom>
        </p:spPr>
        <p:txBody>
          <a:bodyPr>
            <a:normAutofit fontScale="90000"/>
          </a:bodyPr>
          <a:lstStyle>
            <a:lvl1pPr indent="15875">
              <a:spcBef>
                <a:spcPts val="100"/>
              </a:spcBef>
              <a:defRPr spc="-100"/>
            </a:lvl1pPr>
          </a:lstStyle>
          <a:p>
            <a:r>
              <a:t>typedef</a:t>
            </a:r>
          </a:p>
        </p:txBody>
      </p:sp>
      <p:sp>
        <p:nvSpPr>
          <p:cNvPr id="246" name="object 3"/>
          <p:cNvSpPr txBox="1"/>
          <p:nvPr/>
        </p:nvSpPr>
        <p:spPr>
          <a:xfrm>
            <a:off x="535940" y="1578768"/>
            <a:ext cx="7846694" cy="411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600" indent="-342900">
              <a:spcBef>
                <a:spcPts val="500"/>
              </a:spcBef>
              <a:buSzPct val="100000"/>
              <a:buFont typeface="Arial"/>
              <a:buChar char="•"/>
              <a:tabLst>
                <a:tab pos="342900" algn="l"/>
                <a:tab pos="355600" algn="l"/>
              </a:tabLst>
              <a:defRPr sz="2600">
                <a:solidFill>
                  <a:srgbClr val="0E6EC5"/>
                </a:solidFill>
                <a:latin typeface="Lucida Console"/>
                <a:ea typeface="Lucida Console"/>
                <a:cs typeface="Lucida Console"/>
                <a:sym typeface="Lucida Console"/>
              </a:defRPr>
            </a:pPr>
            <a:r>
              <a:t>typedef</a:t>
            </a:r>
          </a:p>
          <a:p>
            <a:pPr marL="756284" marR="5080" lvl="1" indent="-287020">
              <a:lnSpc>
                <a:spcPts val="3000"/>
              </a:lnSpc>
              <a:spcBef>
                <a:spcPts val="800"/>
              </a:spcBef>
              <a:buSzPct val="100000"/>
              <a:buFont typeface="Arial"/>
              <a:buChar char="–"/>
              <a:tabLst>
                <a:tab pos="749300" algn="l"/>
              </a:tabLst>
              <a:defRPr sz="2800" spc="-20">
                <a:solidFill>
                  <a:srgbClr val="0E6EC5"/>
                </a:solidFill>
              </a:defRPr>
            </a:pPr>
            <a:r>
              <a:t>Creates synonyms</a:t>
            </a:r>
            <a:r>
              <a:rPr spc="55"/>
              <a:t> </a:t>
            </a:r>
            <a:r>
              <a:rPr spc="-10"/>
              <a:t>(aliases)</a:t>
            </a:r>
            <a:r>
              <a:rPr spc="0"/>
              <a:t> </a:t>
            </a:r>
            <a:r>
              <a:rPr spc="-25"/>
              <a:t>for</a:t>
            </a:r>
            <a:r>
              <a:rPr spc="5"/>
              <a:t> </a:t>
            </a:r>
            <a:r>
              <a:rPr spc="-15"/>
              <a:t>previously</a:t>
            </a:r>
            <a:r>
              <a:rPr spc="30"/>
              <a:t> </a:t>
            </a:r>
            <a:r>
              <a:rPr spc="-15"/>
              <a:t>defined </a:t>
            </a:r>
            <a:r>
              <a:rPr spc="-620"/>
              <a:t> </a:t>
            </a:r>
            <a:r>
              <a:t>data</a:t>
            </a:r>
            <a:r>
              <a:rPr spc="-10"/>
              <a:t> types</a:t>
            </a:r>
          </a:p>
          <a:p>
            <a:pPr marL="756284" lvl="1" indent="-287020">
              <a:spcBef>
                <a:spcPts val="200"/>
              </a:spcBef>
              <a:buSzPct val="100000"/>
              <a:buFont typeface="Arial"/>
              <a:buChar char="–"/>
              <a:tabLst>
                <a:tab pos="749300" algn="l"/>
              </a:tabLst>
              <a:defRPr sz="2800" spc="-5">
                <a:solidFill>
                  <a:srgbClr val="0E6EC5"/>
                </a:solidFill>
              </a:defRPr>
            </a:pPr>
            <a:r>
              <a:t>Use</a:t>
            </a:r>
            <a:r>
              <a:rPr spc="-10"/>
              <a:t> </a:t>
            </a:r>
            <a:r>
              <a:rPr sz="2000" spc="0">
                <a:latin typeface="Lucida Console"/>
                <a:ea typeface="Lucida Console"/>
                <a:cs typeface="Lucida Console"/>
                <a:sym typeface="Lucida Console"/>
              </a:rPr>
              <a:t>typedef</a:t>
            </a:r>
            <a:r>
              <a:rPr sz="2000" spc="-575">
                <a:latin typeface="Lucida Console"/>
                <a:ea typeface="Lucida Console"/>
                <a:cs typeface="Lucida Console"/>
                <a:sym typeface="Lucida Console"/>
              </a:rPr>
              <a:t> </a:t>
            </a:r>
            <a:r>
              <a:rPr spc="-20"/>
              <a:t>to</a:t>
            </a:r>
            <a:r>
              <a:rPr spc="-45"/>
              <a:t> </a:t>
            </a:r>
            <a:r>
              <a:rPr spc="-20"/>
              <a:t>create</a:t>
            </a:r>
            <a:r>
              <a:rPr spc="5"/>
              <a:t> </a:t>
            </a:r>
            <a:r>
              <a:rPr spc="-15"/>
              <a:t>shorter</a:t>
            </a:r>
            <a:r>
              <a:rPr spc="5"/>
              <a:t> </a:t>
            </a:r>
            <a:r>
              <a:rPr spc="-10"/>
              <a:t>type</a:t>
            </a:r>
            <a:r>
              <a:rPr spc="15"/>
              <a:t> </a:t>
            </a:r>
            <a:r>
              <a:rPr spc="-10"/>
              <a:t>names</a:t>
            </a:r>
          </a:p>
          <a:p>
            <a:pPr marL="756284" lvl="1" indent="-287020">
              <a:spcBef>
                <a:spcPts val="300"/>
              </a:spcBef>
              <a:buSzPct val="100000"/>
              <a:buFont typeface="Arial"/>
              <a:buChar char="–"/>
              <a:tabLst>
                <a:tab pos="749300" algn="l"/>
              </a:tabLst>
              <a:defRPr sz="2800" spc="-10">
                <a:solidFill>
                  <a:srgbClr val="0E6EC5"/>
                </a:solidFill>
              </a:defRPr>
            </a:pPr>
            <a:r>
              <a:t>Example:</a:t>
            </a:r>
          </a:p>
          <a:p>
            <a:pPr indent="1384300">
              <a:spcBef>
                <a:spcPts val="300"/>
              </a:spcBef>
              <a:defRPr spc="-5">
                <a:solidFill>
                  <a:srgbClr val="0E6EC5"/>
                </a:solidFill>
                <a:latin typeface="Lucida Console"/>
                <a:ea typeface="Lucida Console"/>
                <a:cs typeface="Lucida Console"/>
                <a:sym typeface="Lucida Console"/>
              </a:defRPr>
            </a:pPr>
            <a:r>
              <a:t>typedef</a:t>
            </a:r>
            <a:r>
              <a:rPr spc="10"/>
              <a:t> </a:t>
            </a:r>
            <a:r>
              <a:t>struct</a:t>
            </a:r>
            <a:r>
              <a:rPr spc="15"/>
              <a:t> </a:t>
            </a:r>
            <a:r>
              <a:t>car</a:t>
            </a:r>
            <a:r>
              <a:rPr spc="5"/>
              <a:t> </a:t>
            </a:r>
            <a:r>
              <a:t>CAR;</a:t>
            </a:r>
          </a:p>
          <a:p>
            <a:pPr marL="756284" marR="382904" lvl="1" indent="-287020">
              <a:lnSpc>
                <a:spcPts val="3000"/>
              </a:lnSpc>
              <a:spcBef>
                <a:spcPts val="600"/>
              </a:spcBef>
              <a:buSzPct val="100000"/>
              <a:buFont typeface="Arial"/>
              <a:buChar char="–"/>
              <a:tabLst>
                <a:tab pos="749300" algn="l"/>
              </a:tabLst>
              <a:defRPr sz="2800" spc="-15">
                <a:solidFill>
                  <a:srgbClr val="0E6EC5"/>
                </a:solidFill>
              </a:defRPr>
            </a:pPr>
            <a:r>
              <a:t>Defines</a:t>
            </a:r>
            <a:r>
              <a:rPr spc="10"/>
              <a:t> </a:t>
            </a:r>
            <a:r>
              <a:rPr spc="-5"/>
              <a:t>a </a:t>
            </a:r>
            <a:r>
              <a:t>new</a:t>
            </a:r>
            <a:r>
              <a:rPr spc="5"/>
              <a:t> </a:t>
            </a:r>
            <a:r>
              <a:rPr spc="-10"/>
              <a:t>type</a:t>
            </a:r>
            <a:r>
              <a:rPr spc="15"/>
              <a:t> </a:t>
            </a:r>
            <a:r>
              <a:rPr spc="-10"/>
              <a:t>name</a:t>
            </a:r>
            <a:r>
              <a:rPr spc="30"/>
              <a:t> </a:t>
            </a:r>
            <a:r>
              <a:rPr sz="2000" spc="0">
                <a:latin typeface="Lucida Console"/>
                <a:ea typeface="Lucida Console"/>
                <a:cs typeface="Lucida Console"/>
                <a:sym typeface="Lucida Console"/>
              </a:rPr>
              <a:t>CAR</a:t>
            </a:r>
            <a:r>
              <a:rPr sz="2000" spc="-600">
                <a:latin typeface="Lucida Console"/>
                <a:ea typeface="Lucida Console"/>
                <a:cs typeface="Lucida Console"/>
                <a:sym typeface="Lucida Console"/>
              </a:rPr>
              <a:t> </a:t>
            </a:r>
            <a:r>
              <a:rPr spc="-5"/>
              <a:t>as a</a:t>
            </a:r>
            <a:r>
              <a:rPr spc="5"/>
              <a:t> </a:t>
            </a:r>
            <a:r>
              <a:rPr spc="-20"/>
              <a:t>synonym</a:t>
            </a:r>
            <a:r>
              <a:rPr spc="25"/>
              <a:t> </a:t>
            </a:r>
            <a:r>
              <a:rPr spc="-30"/>
              <a:t>for </a:t>
            </a:r>
            <a:r>
              <a:rPr spc="-615"/>
              <a:t> </a:t>
            </a:r>
            <a:r>
              <a:rPr spc="-10"/>
              <a:t>type</a:t>
            </a:r>
            <a:r>
              <a:rPr spc="-5"/>
              <a:t> </a:t>
            </a:r>
            <a:r>
              <a:rPr sz="2000" spc="0">
                <a:latin typeface="Lucida Console"/>
                <a:ea typeface="Lucida Console"/>
                <a:cs typeface="Lucida Console"/>
                <a:sym typeface="Lucida Console"/>
              </a:rPr>
              <a:t>struct</a:t>
            </a:r>
            <a:r>
              <a:rPr sz="2000" spc="-60">
                <a:latin typeface="Lucida Console"/>
                <a:ea typeface="Lucida Console"/>
                <a:cs typeface="Lucida Console"/>
                <a:sym typeface="Lucida Console"/>
              </a:rPr>
              <a:t> </a:t>
            </a:r>
            <a:r>
              <a:rPr sz="2000" spc="4">
                <a:latin typeface="Lucida Console"/>
                <a:ea typeface="Lucida Console"/>
                <a:cs typeface="Lucida Console"/>
                <a:sym typeface="Lucida Console"/>
              </a:rPr>
              <a:t>car</a:t>
            </a:r>
            <a:r>
              <a:rPr sz="2000" spc="-45">
                <a:latin typeface="Lucida Console"/>
                <a:ea typeface="Lucida Console"/>
                <a:cs typeface="Lucida Console"/>
                <a:sym typeface="Lucida Console"/>
              </a:rPr>
              <a:t> </a:t>
            </a:r>
            <a:r>
              <a:rPr sz="2000" spc="0">
                <a:latin typeface="Lucida Console"/>
                <a:ea typeface="Lucida Console"/>
                <a:cs typeface="Lucida Console"/>
                <a:sym typeface="Lucida Console"/>
              </a:rPr>
              <a:t>*</a:t>
            </a:r>
            <a:endParaRPr sz="2000" spc="-10">
              <a:latin typeface="Lucida Console"/>
              <a:ea typeface="Lucida Console"/>
              <a:cs typeface="Lucida Console"/>
              <a:sym typeface="Lucida Console"/>
            </a:endParaRPr>
          </a:p>
          <a:p>
            <a:pPr marL="756284" lvl="1" indent="-287020">
              <a:spcBef>
                <a:spcPts val="200"/>
              </a:spcBef>
              <a:buSzPct val="100000"/>
              <a:buFont typeface="Arial"/>
              <a:buChar char="–"/>
              <a:tabLst>
                <a:tab pos="749300" algn="l"/>
                <a:tab pos="749300" algn="l"/>
              </a:tabLst>
              <a:defRPr sz="2000" spc="-4">
                <a:solidFill>
                  <a:srgbClr val="0E6EC5"/>
                </a:solidFill>
                <a:latin typeface="Lucida Console"/>
                <a:ea typeface="Lucida Console"/>
                <a:cs typeface="Lucida Console"/>
                <a:sym typeface="Lucida Console"/>
              </a:defRPr>
            </a:pPr>
            <a:r>
              <a:t>typedef</a:t>
            </a:r>
            <a:r>
              <a:rPr spc="-625"/>
              <a:t> </a:t>
            </a:r>
            <a:r>
              <a:rPr sz="2800" spc="-10">
                <a:latin typeface="Calibri"/>
                <a:ea typeface="Calibri"/>
                <a:cs typeface="Calibri"/>
                <a:sym typeface="Calibri"/>
              </a:rPr>
              <a:t>does</a:t>
            </a:r>
            <a:r>
              <a:rPr sz="2800" spc="10">
                <a:latin typeface="Calibri"/>
                <a:ea typeface="Calibri"/>
                <a:cs typeface="Calibri"/>
                <a:sym typeface="Calibri"/>
              </a:rPr>
              <a:t> </a:t>
            </a:r>
            <a:r>
              <a:rPr sz="2800" spc="-10">
                <a:latin typeface="Calibri"/>
                <a:ea typeface="Calibri"/>
                <a:cs typeface="Calibri"/>
                <a:sym typeface="Calibri"/>
              </a:rPr>
              <a:t>not</a:t>
            </a:r>
            <a:r>
              <a:rPr sz="2800" spc="5">
                <a:latin typeface="Calibri"/>
                <a:ea typeface="Calibri"/>
                <a:cs typeface="Calibri"/>
                <a:sym typeface="Calibri"/>
              </a:rPr>
              <a:t> </a:t>
            </a:r>
            <a:r>
              <a:rPr sz="2800" spc="-20">
                <a:latin typeface="Calibri"/>
                <a:ea typeface="Calibri"/>
                <a:cs typeface="Calibri"/>
                <a:sym typeface="Calibri"/>
              </a:rPr>
              <a:t>create</a:t>
            </a:r>
            <a:r>
              <a:rPr sz="2800" spc="5">
                <a:latin typeface="Calibri"/>
                <a:ea typeface="Calibri"/>
                <a:cs typeface="Calibri"/>
                <a:sym typeface="Calibri"/>
              </a:rPr>
              <a:t> </a:t>
            </a:r>
            <a:r>
              <a:rPr sz="2800" spc="-5">
                <a:latin typeface="Calibri"/>
                <a:ea typeface="Calibri"/>
                <a:cs typeface="Calibri"/>
                <a:sym typeface="Calibri"/>
              </a:rPr>
              <a:t>a</a:t>
            </a:r>
            <a:r>
              <a:rPr sz="2800" spc="-10">
                <a:latin typeface="Calibri"/>
                <a:ea typeface="Calibri"/>
                <a:cs typeface="Calibri"/>
                <a:sym typeface="Calibri"/>
              </a:rPr>
              <a:t> </a:t>
            </a:r>
            <a:r>
              <a:rPr sz="2800" spc="-15">
                <a:latin typeface="Calibri"/>
                <a:ea typeface="Calibri"/>
                <a:cs typeface="Calibri"/>
                <a:sym typeface="Calibri"/>
              </a:rPr>
              <a:t>new</a:t>
            </a:r>
            <a:r>
              <a:rPr sz="2800" spc="15">
                <a:latin typeface="Calibri"/>
                <a:ea typeface="Calibri"/>
                <a:cs typeface="Calibri"/>
                <a:sym typeface="Calibri"/>
              </a:rPr>
              <a:t> </a:t>
            </a:r>
            <a:r>
              <a:rPr sz="2800" spc="-20">
                <a:latin typeface="Calibri"/>
                <a:ea typeface="Calibri"/>
                <a:cs typeface="Calibri"/>
                <a:sym typeface="Calibri"/>
              </a:rPr>
              <a:t>data</a:t>
            </a:r>
            <a:r>
              <a:rPr sz="2800" spc="5">
                <a:latin typeface="Calibri"/>
                <a:ea typeface="Calibri"/>
                <a:cs typeface="Calibri"/>
                <a:sym typeface="Calibri"/>
              </a:rPr>
              <a:t> </a:t>
            </a:r>
            <a:r>
              <a:rPr sz="2800" spc="-10">
                <a:latin typeface="Calibri"/>
                <a:ea typeface="Calibri"/>
                <a:cs typeface="Calibri"/>
                <a:sym typeface="Calibri"/>
              </a:rPr>
              <a:t>type</a:t>
            </a:r>
            <a:endParaRPr sz="2800" spc="-7"/>
          </a:p>
          <a:p>
            <a:pPr marL="1155700" lvl="2" indent="-229235">
              <a:spcBef>
                <a:spcPts val="300"/>
              </a:spcBef>
              <a:buSzPct val="100000"/>
              <a:buFont typeface="Arial"/>
              <a:buChar char="•"/>
              <a:tabLst>
                <a:tab pos="1155700" algn="l"/>
              </a:tabLst>
              <a:defRPr sz="2400" spc="-5">
                <a:solidFill>
                  <a:srgbClr val="0E6EC5"/>
                </a:solidFill>
              </a:defRPr>
            </a:pPr>
            <a:r>
              <a:t>Only</a:t>
            </a:r>
            <a:r>
              <a:rPr spc="-35"/>
              <a:t> </a:t>
            </a:r>
            <a:r>
              <a:rPr spc="-15"/>
              <a:t>creates</a:t>
            </a:r>
            <a:r>
              <a:rPr spc="-30"/>
              <a:t> </a:t>
            </a:r>
            <a:r>
              <a:rPr spc="0"/>
              <a:t>an</a:t>
            </a:r>
            <a:r>
              <a:rPr spc="-15"/>
              <a:t> </a:t>
            </a:r>
            <a:r>
              <a:rPr spc="0"/>
              <a:t>alias</a:t>
            </a:r>
          </a:p>
        </p:txBody>
      </p:sp>
    </p:spTree>
  </p:cSld>
  <p:clrMapOvr>
    <a:masterClrMapping/>
  </p:clrMapOvr>
  <p:transition spd="med"/>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object 4"/>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sp>
        <p:nvSpPr>
          <p:cNvPr id="249" name="object 2"/>
          <p:cNvSpPr txBox="1">
            <a:spLocks noGrp="1"/>
          </p:cNvSpPr>
          <p:nvPr>
            <p:ph type="title"/>
          </p:nvPr>
        </p:nvSpPr>
        <p:spPr>
          <a:xfrm>
            <a:off x="3377310" y="463117"/>
            <a:ext cx="2389379" cy="697232"/>
          </a:xfrm>
          <a:prstGeom prst="rect">
            <a:avLst/>
          </a:prstGeom>
        </p:spPr>
        <p:txBody>
          <a:bodyPr>
            <a:normAutofit fontScale="90000"/>
          </a:bodyPr>
          <a:lstStyle>
            <a:lvl1pPr indent="15875">
              <a:spcBef>
                <a:spcPts val="100"/>
              </a:spcBef>
              <a:defRPr spc="-100"/>
            </a:lvl1pPr>
          </a:lstStyle>
          <a:p>
            <a:r>
              <a:t>typedef</a:t>
            </a:r>
          </a:p>
        </p:txBody>
      </p:sp>
      <p:sp>
        <p:nvSpPr>
          <p:cNvPr id="250" name="object 3"/>
          <p:cNvSpPr txBox="1"/>
          <p:nvPr/>
        </p:nvSpPr>
        <p:spPr>
          <a:xfrm>
            <a:off x="535939" y="1526794"/>
            <a:ext cx="7869557" cy="44824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55599" marR="5080" indent="-342899">
              <a:lnSpc>
                <a:spcPct val="80000"/>
              </a:lnSpc>
              <a:spcBef>
                <a:spcPts val="800"/>
              </a:spcBef>
              <a:buSzPct val="100000"/>
              <a:buFont typeface="Arial"/>
              <a:buChar char="•"/>
              <a:tabLst>
                <a:tab pos="342900" algn="l"/>
                <a:tab pos="355600" algn="l"/>
              </a:tabLst>
              <a:defRPr sz="2500">
                <a:solidFill>
                  <a:srgbClr val="0E6EC5"/>
                </a:solidFill>
              </a:defRPr>
            </a:pPr>
            <a:r>
              <a:t>C </a:t>
            </a:r>
            <a:r>
              <a:rPr spc="-16"/>
              <a:t>programmers </a:t>
            </a:r>
            <a:r>
              <a:rPr spc="-8"/>
              <a:t>often </a:t>
            </a:r>
            <a:r>
              <a:rPr spc="-4"/>
              <a:t>use </a:t>
            </a:r>
            <a:r>
              <a:rPr>
                <a:latin typeface="Lucida Console"/>
                <a:ea typeface="Lucida Console"/>
                <a:cs typeface="Lucida Console"/>
                <a:sym typeface="Lucida Console"/>
              </a:rPr>
              <a:t>typedef </a:t>
            </a:r>
            <a:r>
              <a:rPr spc="-12"/>
              <a:t>to </a:t>
            </a:r>
            <a:r>
              <a:rPr spc="-8"/>
              <a:t>define </a:t>
            </a:r>
            <a:r>
              <a:t>a </a:t>
            </a:r>
            <a:r>
              <a:rPr spc="-554"/>
              <a:t> </a:t>
            </a:r>
            <a:r>
              <a:rPr spc="-8"/>
              <a:t>structure</a:t>
            </a:r>
            <a:r>
              <a:rPr spc="-37"/>
              <a:t> </a:t>
            </a:r>
            <a:r>
              <a:rPr spc="-4"/>
              <a:t>type,</a:t>
            </a:r>
            <a:r>
              <a:t> </a:t>
            </a:r>
            <a:r>
              <a:rPr spc="-4"/>
              <a:t>so</a:t>
            </a:r>
            <a:r>
              <a:rPr spc="-8"/>
              <a:t> </a:t>
            </a:r>
            <a:r>
              <a:t>a</a:t>
            </a:r>
            <a:r>
              <a:rPr spc="4"/>
              <a:t> </a:t>
            </a:r>
            <a:r>
              <a:rPr spc="-8"/>
              <a:t>structure</a:t>
            </a:r>
            <a:r>
              <a:rPr spc="-20"/>
              <a:t> </a:t>
            </a:r>
            <a:r>
              <a:rPr b="1" spc="-8"/>
              <a:t>tag</a:t>
            </a:r>
            <a:r>
              <a:rPr b="1" spc="-20"/>
              <a:t> </a:t>
            </a:r>
            <a:r>
              <a:t>is </a:t>
            </a:r>
            <a:r>
              <a:rPr spc="-4"/>
              <a:t>not</a:t>
            </a:r>
            <a:r>
              <a:rPr spc="-8"/>
              <a:t> </a:t>
            </a:r>
            <a:r>
              <a:rPr spc="-12"/>
              <a:t>required.</a:t>
            </a:r>
          </a:p>
          <a:p>
            <a:pPr marL="355599" indent="-342899">
              <a:buSzPct val="100000"/>
              <a:buFont typeface="Arial"/>
              <a:buChar char="•"/>
              <a:tabLst>
                <a:tab pos="342900" algn="l"/>
                <a:tab pos="355600" algn="l"/>
              </a:tabLst>
              <a:defRPr sz="2500" spc="-12">
                <a:solidFill>
                  <a:srgbClr val="0E6EC5"/>
                </a:solidFill>
              </a:defRPr>
            </a:pPr>
            <a:r>
              <a:t>For</a:t>
            </a:r>
            <a:r>
              <a:rPr spc="-25"/>
              <a:t> </a:t>
            </a:r>
            <a:r>
              <a:t>example,</a:t>
            </a:r>
            <a:r>
              <a:rPr spc="-20"/>
              <a:t> </a:t>
            </a:r>
            <a:r>
              <a:rPr spc="0"/>
              <a:t>the</a:t>
            </a:r>
            <a:r>
              <a:rPr spc="-16"/>
              <a:t> </a:t>
            </a:r>
            <a:r>
              <a:t>following</a:t>
            </a:r>
            <a:r>
              <a:rPr spc="4"/>
              <a:t> </a:t>
            </a:r>
            <a:r>
              <a:rPr spc="-8"/>
              <a:t>definition</a:t>
            </a:r>
          </a:p>
          <a:p>
            <a:pPr indent="927100">
              <a:defRPr sz="2500" spc="-11">
                <a:solidFill>
                  <a:srgbClr val="0E6EC5"/>
                </a:solidFill>
                <a:latin typeface="Lucida Console"/>
                <a:ea typeface="Lucida Console"/>
                <a:cs typeface="Lucida Console"/>
                <a:sym typeface="Lucida Console"/>
              </a:defRPr>
            </a:pPr>
            <a:r>
              <a:t>typedef struct</a:t>
            </a:r>
            <a:r>
              <a:rPr spc="11"/>
              <a:t> </a:t>
            </a:r>
            <a:r>
              <a:rPr spc="-5"/>
              <a:t>{</a:t>
            </a:r>
          </a:p>
          <a:p>
            <a:pPr marR="4173220" indent="1841500">
              <a:defRPr sz="2500" spc="-5">
                <a:solidFill>
                  <a:srgbClr val="0E6EC5"/>
                </a:solidFill>
                <a:latin typeface="Lucida Console"/>
                <a:ea typeface="Lucida Console"/>
                <a:cs typeface="Lucida Console"/>
                <a:sym typeface="Lucida Console"/>
              </a:defRPr>
            </a:pPr>
            <a:r>
              <a:t>char</a:t>
            </a:r>
            <a:r>
              <a:rPr spc="-90"/>
              <a:t> </a:t>
            </a:r>
            <a:r>
              <a:rPr spc="-11"/>
              <a:t>*name; </a:t>
            </a:r>
            <a:r>
              <a:rPr spc="-1488"/>
              <a:t> </a:t>
            </a:r>
            <a:r>
              <a:rPr spc="-11"/>
              <a:t>int seats; </a:t>
            </a:r>
            <a:r>
              <a:rPr spc="-1494"/>
              <a:t> </a:t>
            </a:r>
            <a:r>
              <a:rPr spc="-11"/>
              <a:t>flaot</a:t>
            </a:r>
            <a:r>
              <a:rPr spc="-73"/>
              <a:t> </a:t>
            </a:r>
            <a:r>
              <a:rPr spc="-11"/>
              <a:t>price</a:t>
            </a:r>
          </a:p>
          <a:p>
            <a:pPr indent="1841500">
              <a:lnSpc>
                <a:spcPts val="2600"/>
              </a:lnSpc>
              <a:defRPr sz="2500" spc="-11">
                <a:solidFill>
                  <a:srgbClr val="0E6EC5"/>
                </a:solidFill>
                <a:latin typeface="Lucida Console"/>
                <a:ea typeface="Lucida Console"/>
                <a:cs typeface="Lucida Console"/>
                <a:sym typeface="Lucida Console"/>
              </a:defRPr>
            </a:pPr>
            <a:r>
              <a:t>}car;</a:t>
            </a:r>
          </a:p>
          <a:p>
            <a:pPr marR="104139" indent="439419">
              <a:lnSpc>
                <a:spcPct val="80000"/>
              </a:lnSpc>
              <a:spcBef>
                <a:spcPts val="700"/>
              </a:spcBef>
              <a:defRPr sz="2500" spc="-12">
                <a:solidFill>
                  <a:srgbClr val="0E6EC5"/>
                </a:solidFill>
              </a:defRPr>
            </a:pPr>
            <a:r>
              <a:t>creates</a:t>
            </a:r>
            <a:r>
              <a:rPr spc="-25"/>
              <a:t> </a:t>
            </a:r>
            <a:r>
              <a:rPr spc="0"/>
              <a:t>the</a:t>
            </a:r>
            <a:r>
              <a:rPr spc="-16"/>
              <a:t> </a:t>
            </a:r>
            <a:r>
              <a:rPr spc="-8"/>
              <a:t>structure</a:t>
            </a:r>
            <a:r>
              <a:rPr spc="-25"/>
              <a:t> </a:t>
            </a:r>
            <a:r>
              <a:rPr spc="0"/>
              <a:t>type</a:t>
            </a:r>
            <a:r>
              <a:rPr spc="-16"/>
              <a:t> </a:t>
            </a:r>
            <a:r>
              <a:rPr spc="-8"/>
              <a:t>car </a:t>
            </a:r>
            <a:r>
              <a:rPr spc="-4"/>
              <a:t>without </a:t>
            </a:r>
            <a:r>
              <a:rPr spc="0"/>
              <a:t>the</a:t>
            </a:r>
            <a:r>
              <a:t> </a:t>
            </a:r>
            <a:r>
              <a:rPr spc="-8"/>
              <a:t>need </a:t>
            </a:r>
            <a:r>
              <a:rPr spc="-554"/>
              <a:t> </a:t>
            </a:r>
            <a:r>
              <a:rPr spc="-20"/>
              <a:t>for</a:t>
            </a:r>
            <a:r>
              <a:rPr spc="-8"/>
              <a:t> </a:t>
            </a:r>
            <a:r>
              <a:rPr spc="0"/>
              <a:t>a</a:t>
            </a:r>
            <a:r>
              <a:rPr spc="-4"/>
              <a:t> </a:t>
            </a:r>
            <a:r>
              <a:rPr spc="-16"/>
              <a:t>separate</a:t>
            </a:r>
            <a:r>
              <a:rPr spc="0"/>
              <a:t> </a:t>
            </a:r>
            <a:r>
              <a:rPr spc="-8"/>
              <a:t>typedef </a:t>
            </a:r>
            <a:r>
              <a:rPr spc="-16"/>
              <a:t>statement.</a:t>
            </a:r>
          </a:p>
          <a:p>
            <a:pPr marR="104139" indent="439419">
              <a:lnSpc>
                <a:spcPct val="80000"/>
              </a:lnSpc>
              <a:spcBef>
                <a:spcPts val="700"/>
              </a:spcBef>
              <a:defRPr sz="2500" spc="-12">
                <a:solidFill>
                  <a:srgbClr val="0E6EC5"/>
                </a:solidFill>
              </a:defRPr>
            </a:pPr>
            <a:endParaRPr spc="-16"/>
          </a:p>
          <a:p>
            <a:pPr marL="355600" indent="-342900">
              <a:lnSpc>
                <a:spcPts val="2300"/>
              </a:lnSpc>
              <a:buSzPct val="100000"/>
              <a:buFont typeface="Arial"/>
              <a:buChar char="•"/>
              <a:tabLst>
                <a:tab pos="342900" algn="l"/>
                <a:tab pos="355600" algn="l"/>
              </a:tabLst>
              <a:defRPr sz="2500" spc="-5">
                <a:solidFill>
                  <a:srgbClr val="0E6EC5"/>
                </a:solidFill>
                <a:latin typeface="Lucida Console"/>
                <a:ea typeface="Lucida Console"/>
                <a:cs typeface="Lucida Console"/>
                <a:sym typeface="Lucida Console"/>
              </a:defRPr>
            </a:pPr>
            <a:r>
              <a:t>car </a:t>
            </a:r>
            <a:r>
              <a:rPr spc="-11"/>
              <a:t>myCar;</a:t>
            </a:r>
            <a:r>
              <a:rPr spc="17"/>
              <a:t> </a:t>
            </a:r>
            <a:r>
              <a:t>/*we</a:t>
            </a:r>
            <a:r>
              <a:rPr spc="0"/>
              <a:t> </a:t>
            </a:r>
            <a:r>
              <a:t>can create</a:t>
            </a:r>
            <a:r>
              <a:rPr spc="11"/>
              <a:t> </a:t>
            </a:r>
            <a:r>
              <a:t>variable</a:t>
            </a:r>
            <a:r>
              <a:rPr spc="22"/>
              <a:t> </a:t>
            </a:r>
            <a:r>
              <a:t>of</a:t>
            </a:r>
            <a:r>
              <a:rPr spc="-17"/>
              <a:t> </a:t>
            </a:r>
            <a:r>
              <a:t>car</a:t>
            </a:r>
          </a:p>
          <a:p>
            <a:pPr indent="355600">
              <a:lnSpc>
                <a:spcPts val="2300"/>
              </a:lnSpc>
              <a:defRPr sz="2500" spc="-11">
                <a:solidFill>
                  <a:srgbClr val="0E6EC5"/>
                </a:solidFill>
                <a:latin typeface="Lucida Console"/>
                <a:ea typeface="Lucida Console"/>
                <a:cs typeface="Lucida Console"/>
                <a:sym typeface="Lucida Console"/>
              </a:defRPr>
            </a:pPr>
            <a:r>
              <a:t>without</a:t>
            </a:r>
            <a:r>
              <a:rPr spc="5"/>
              <a:t> </a:t>
            </a:r>
            <a:r>
              <a:t>using</a:t>
            </a:r>
            <a:r>
              <a:rPr spc="17"/>
              <a:t> </a:t>
            </a:r>
            <a:r>
              <a:t>struct</a:t>
            </a:r>
            <a:r>
              <a:rPr spc="22"/>
              <a:t> </a:t>
            </a:r>
            <a:r>
              <a:t>keyword*/</a:t>
            </a:r>
          </a:p>
        </p:txBody>
      </p:sp>
    </p:spTree>
  </p:cSld>
  <p:clrMapOvr>
    <a:masterClrMapping/>
  </p:clrMapOvr>
  <p:transition spd="med"/>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 is the size of a C structure.?…"/>
          <p:cNvSpPr txBox="1">
            <a:spLocks noGrp="1"/>
          </p:cNvSpPr>
          <p:nvPr>
            <p:ph type="body" idx="1"/>
          </p:nvPr>
        </p:nvSpPr>
        <p:spPr>
          <a:prstGeom prst="rect">
            <a:avLst/>
          </a:prstGeom>
        </p:spPr>
        <p:txBody>
          <a:bodyPr/>
          <a:lstStyle/>
          <a:p>
            <a:pPr>
              <a:defRPr sz="1900">
                <a:latin typeface="+mj-lt"/>
                <a:ea typeface="+mj-ea"/>
                <a:cs typeface="+mj-cs"/>
                <a:sym typeface="Helvetica Neue"/>
              </a:defRPr>
            </a:pPr>
            <a:r>
              <a:t>What is the size of a C structure.?</a:t>
            </a:r>
          </a:p>
          <a:p>
            <a:pPr>
              <a:defRPr sz="1900">
                <a:latin typeface="+mj-lt"/>
                <a:ea typeface="+mj-ea"/>
                <a:cs typeface="+mj-cs"/>
                <a:sym typeface="Helvetica Neue"/>
              </a:defRPr>
            </a:pPr>
            <a:endParaRPr/>
          </a:p>
          <a:p>
            <a:pPr defTabSz="457200">
              <a:lnSpc>
                <a:spcPts val="4800"/>
              </a:lnSpc>
              <a:defRPr sz="2000">
                <a:solidFill>
                  <a:srgbClr val="333333"/>
                </a:solidFill>
                <a:latin typeface="Tahoma"/>
                <a:ea typeface="Tahoma"/>
                <a:cs typeface="Tahoma"/>
                <a:sym typeface="Tahoma"/>
              </a:defRPr>
            </a:pPr>
            <a:r>
              <a:t>A) C structure is always 128 bytes.</a:t>
            </a:r>
          </a:p>
          <a:p>
            <a:pPr defTabSz="457200">
              <a:lnSpc>
                <a:spcPts val="4800"/>
              </a:lnSpc>
              <a:defRPr sz="2000">
                <a:solidFill>
                  <a:srgbClr val="333333"/>
                </a:solidFill>
                <a:latin typeface="Tahoma"/>
                <a:ea typeface="Tahoma"/>
                <a:cs typeface="Tahoma"/>
                <a:sym typeface="Tahoma"/>
              </a:defRPr>
            </a:pPr>
            <a:r>
              <a:t>B) Size of C structure is the total bytes of all elements of structure.</a:t>
            </a:r>
          </a:p>
          <a:p>
            <a:pPr defTabSz="457200">
              <a:lnSpc>
                <a:spcPts val="4800"/>
              </a:lnSpc>
              <a:defRPr sz="2000">
                <a:solidFill>
                  <a:srgbClr val="333333"/>
                </a:solidFill>
                <a:latin typeface="Tahoma"/>
                <a:ea typeface="Tahoma"/>
                <a:cs typeface="Tahoma"/>
                <a:sym typeface="Tahoma"/>
              </a:defRPr>
            </a:pPr>
            <a:r>
              <a:t>C) Size of C structure is the size of largest element.</a:t>
            </a:r>
          </a:p>
          <a:p>
            <a:pPr defTabSz="457200">
              <a:lnSpc>
                <a:spcPts val="4800"/>
              </a:lnSpc>
              <a:defRPr sz="2000">
                <a:solidFill>
                  <a:srgbClr val="333333"/>
                </a:solidFill>
                <a:latin typeface="Tahoma"/>
                <a:ea typeface="Tahoma"/>
                <a:cs typeface="Tahoma"/>
                <a:sym typeface="Tahoma"/>
              </a:defRPr>
            </a:pPr>
            <a:r>
              <a:t>D) None of the above</a:t>
            </a:r>
          </a:p>
        </p:txBody>
      </p:sp>
    </p:spTree>
  </p:cSld>
  <p:clrMapOvr>
    <a:masterClrMapping/>
  </p:clrMapOvr>
  <p:transition spd="med"/>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hoose a correct statement about C structure elements.?…"/>
          <p:cNvSpPr txBox="1">
            <a:spLocks noGrp="1"/>
          </p:cNvSpPr>
          <p:nvPr>
            <p:ph type="body" idx="1"/>
          </p:nvPr>
        </p:nvSpPr>
        <p:spPr>
          <a:prstGeom prst="rect">
            <a:avLst/>
          </a:prstGeom>
        </p:spPr>
        <p:txBody>
          <a:bodyPr>
            <a:normAutofit fontScale="92500"/>
          </a:bodyPr>
          <a:lstStyle/>
          <a:p>
            <a:pPr>
              <a:defRPr sz="2200">
                <a:latin typeface="+mj-lt"/>
                <a:ea typeface="+mj-ea"/>
                <a:cs typeface="+mj-cs"/>
                <a:sym typeface="Helvetica Neue"/>
              </a:defRPr>
            </a:pPr>
            <a:r>
              <a:t>Choose a correct statement about C structure elements.?</a:t>
            </a:r>
          </a:p>
          <a:p>
            <a:pPr>
              <a:defRPr sz="2200">
                <a:latin typeface="+mj-lt"/>
                <a:ea typeface="+mj-ea"/>
                <a:cs typeface="+mj-cs"/>
                <a:sym typeface="Helvetica Neue"/>
              </a:defRPr>
            </a:pPr>
            <a:endParaRPr/>
          </a:p>
          <a:p>
            <a:pPr>
              <a:defRPr sz="2200">
                <a:latin typeface="+mj-lt"/>
                <a:ea typeface="+mj-ea"/>
                <a:cs typeface="+mj-cs"/>
                <a:sym typeface="Helvetica Neue"/>
              </a:defRPr>
            </a:pPr>
            <a:endParaRPr/>
          </a:p>
          <a:p>
            <a:pPr defTabSz="457200">
              <a:lnSpc>
                <a:spcPts val="5000"/>
              </a:lnSpc>
              <a:defRPr sz="2200">
                <a:solidFill>
                  <a:srgbClr val="333333"/>
                </a:solidFill>
                <a:latin typeface="Tahoma"/>
                <a:ea typeface="Tahoma"/>
                <a:cs typeface="Tahoma"/>
                <a:sym typeface="Tahoma"/>
              </a:defRPr>
            </a:pPr>
            <a:r>
              <a:t>A) Structure elements are stored on random free memory locations</a:t>
            </a:r>
          </a:p>
          <a:p>
            <a:pPr defTabSz="457200">
              <a:lnSpc>
                <a:spcPts val="5000"/>
              </a:lnSpc>
              <a:defRPr sz="2200">
                <a:solidFill>
                  <a:srgbClr val="333333"/>
                </a:solidFill>
                <a:latin typeface="Tahoma"/>
                <a:ea typeface="Tahoma"/>
                <a:cs typeface="Tahoma"/>
                <a:sym typeface="Tahoma"/>
              </a:defRPr>
            </a:pPr>
            <a:r>
              <a:t>B) structure elements are stored in register memory locations</a:t>
            </a:r>
          </a:p>
          <a:p>
            <a:pPr defTabSz="457200">
              <a:lnSpc>
                <a:spcPts val="5000"/>
              </a:lnSpc>
              <a:defRPr sz="2200">
                <a:solidFill>
                  <a:srgbClr val="333333"/>
                </a:solidFill>
                <a:latin typeface="Tahoma"/>
                <a:ea typeface="Tahoma"/>
                <a:cs typeface="Tahoma"/>
                <a:sym typeface="Tahoma"/>
              </a:defRPr>
            </a:pPr>
            <a:r>
              <a:t>C) structure elements are stored in contiguous memory locations</a:t>
            </a:r>
          </a:p>
          <a:p>
            <a:pPr defTabSz="457200">
              <a:lnSpc>
                <a:spcPts val="5000"/>
              </a:lnSpc>
              <a:defRPr sz="2200">
                <a:solidFill>
                  <a:srgbClr val="333333"/>
                </a:solidFill>
                <a:latin typeface="Tahoma"/>
                <a:ea typeface="Tahoma"/>
                <a:cs typeface="Tahoma"/>
                <a:sym typeface="Tahoma"/>
              </a:defRPr>
            </a:pPr>
            <a:r>
              <a:t>D) None of the above.</a:t>
            </a:r>
          </a:p>
        </p:txBody>
      </p:sp>
    </p:spTree>
  </p:cSld>
  <p:clrMapOvr>
    <a:masterClrMapping/>
  </p:clrMapOvr>
  <p:transition spd="med"/>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include&lt;stdio.h&gt;…"/>
          <p:cNvSpPr txBox="1">
            <a:spLocks noGrp="1"/>
          </p:cNvSpPr>
          <p:nvPr>
            <p:ph type="body" idx="1"/>
          </p:nvPr>
        </p:nvSpPr>
        <p:spPr>
          <a:xfrm>
            <a:off x="527050" y="1009650"/>
            <a:ext cx="8401050" cy="4127500"/>
          </a:xfrm>
          <a:prstGeom prst="rect">
            <a:avLst/>
          </a:prstGeom>
        </p:spPr>
        <p:txBody>
          <a:bodyPr>
            <a:normAutofit fontScale="25000" lnSpcReduction="20000"/>
          </a:bodyPr>
          <a:lstStyle/>
          <a:p>
            <a:pPr defTabSz="265175">
              <a:lnSpc>
                <a:spcPts val="2300"/>
              </a:lnSpc>
              <a:defRPr sz="928" b="1">
                <a:solidFill>
                  <a:srgbClr val="333333"/>
                </a:solidFill>
                <a:latin typeface="Menlo"/>
                <a:ea typeface="Menlo"/>
                <a:cs typeface="Menlo"/>
                <a:sym typeface="Menlo"/>
              </a:defRPr>
            </a:pPr>
            <a:endParaRPr/>
          </a:p>
          <a:p>
            <a:pPr defTabSz="265175">
              <a:lnSpc>
                <a:spcPts val="2600"/>
              </a:lnSpc>
              <a:defRPr sz="1160" b="1">
                <a:solidFill>
                  <a:srgbClr val="333333"/>
                </a:solidFill>
                <a:latin typeface="Menlo"/>
                <a:ea typeface="Menlo"/>
                <a:cs typeface="Menlo"/>
                <a:sym typeface="Menlo"/>
              </a:defRPr>
            </a:pPr>
            <a:r>
              <a:t>#include&lt;stdio.h&gt;</a:t>
            </a:r>
          </a:p>
          <a:p>
            <a:pPr defTabSz="265175">
              <a:lnSpc>
                <a:spcPts val="2600"/>
              </a:lnSpc>
              <a:defRPr sz="1160" b="1">
                <a:solidFill>
                  <a:srgbClr val="333333"/>
                </a:solidFill>
                <a:latin typeface="Menlo"/>
                <a:ea typeface="Menlo"/>
                <a:cs typeface="Menlo"/>
                <a:sym typeface="Menlo"/>
              </a:defRPr>
            </a:pPr>
            <a:r>
              <a:t>int main()</a:t>
            </a:r>
          </a:p>
          <a:p>
            <a:pPr defTabSz="265175">
              <a:lnSpc>
                <a:spcPts val="2600"/>
              </a:lnSpc>
              <a:defRPr sz="1160" b="1">
                <a:solidFill>
                  <a:srgbClr val="333333"/>
                </a:solidFill>
                <a:latin typeface="Menlo"/>
                <a:ea typeface="Menlo"/>
                <a:cs typeface="Menlo"/>
                <a:sym typeface="Menlo"/>
              </a:defRPr>
            </a:pPr>
            <a:r>
              <a:t>{</a:t>
            </a:r>
          </a:p>
          <a:p>
            <a:pPr defTabSz="265175">
              <a:lnSpc>
                <a:spcPts val="2600"/>
              </a:lnSpc>
              <a:defRPr sz="1160" b="1">
                <a:solidFill>
                  <a:srgbClr val="333333"/>
                </a:solidFill>
                <a:latin typeface="Menlo"/>
                <a:ea typeface="Menlo"/>
                <a:cs typeface="Menlo"/>
                <a:sym typeface="Menlo"/>
              </a:defRPr>
            </a:pPr>
            <a:r>
              <a:t>    struct st</a:t>
            </a:r>
          </a:p>
          <a:p>
            <a:pPr defTabSz="265175">
              <a:lnSpc>
                <a:spcPts val="2600"/>
              </a:lnSpc>
              <a:defRPr sz="1160" b="1">
                <a:solidFill>
                  <a:srgbClr val="333333"/>
                </a:solidFill>
                <a:latin typeface="Menlo"/>
                <a:ea typeface="Menlo"/>
                <a:cs typeface="Menlo"/>
                <a:sym typeface="Menlo"/>
              </a:defRPr>
            </a:pPr>
            <a:r>
              <a:t>    {</a:t>
            </a:r>
          </a:p>
          <a:p>
            <a:pPr defTabSz="265175">
              <a:lnSpc>
                <a:spcPts val="2600"/>
              </a:lnSpc>
              <a:defRPr sz="1160" b="1">
                <a:solidFill>
                  <a:srgbClr val="333333"/>
                </a:solidFill>
                <a:latin typeface="Menlo"/>
                <a:ea typeface="Menlo"/>
                <a:cs typeface="Menlo"/>
                <a:sym typeface="Menlo"/>
              </a:defRPr>
            </a:pPr>
            <a:r>
              <a:t>        int a;</a:t>
            </a:r>
          </a:p>
          <a:p>
            <a:pPr defTabSz="265175">
              <a:lnSpc>
                <a:spcPts val="2600"/>
              </a:lnSpc>
              <a:defRPr sz="1160" b="1">
                <a:solidFill>
                  <a:srgbClr val="333333"/>
                </a:solidFill>
                <a:latin typeface="Menlo"/>
                <a:ea typeface="Menlo"/>
                <a:cs typeface="Menlo"/>
                <a:sym typeface="Menlo"/>
              </a:defRPr>
            </a:pPr>
            <a:r>
              <a:t>        int b;</a:t>
            </a:r>
          </a:p>
          <a:p>
            <a:pPr defTabSz="265175">
              <a:lnSpc>
                <a:spcPts val="2600"/>
              </a:lnSpc>
              <a:defRPr sz="1160" b="1">
                <a:solidFill>
                  <a:srgbClr val="333333"/>
                </a:solidFill>
                <a:latin typeface="Menlo"/>
                <a:ea typeface="Menlo"/>
                <a:cs typeface="Menlo"/>
                <a:sym typeface="Menlo"/>
              </a:defRPr>
            </a:pPr>
            <a:r>
              <a:t>    };</a:t>
            </a:r>
          </a:p>
          <a:p>
            <a:pPr defTabSz="265175">
              <a:lnSpc>
                <a:spcPts val="2600"/>
              </a:lnSpc>
              <a:defRPr sz="1160" b="1">
                <a:solidFill>
                  <a:srgbClr val="333333"/>
                </a:solidFill>
                <a:latin typeface="Menlo"/>
                <a:ea typeface="Menlo"/>
                <a:cs typeface="Menlo"/>
                <a:sym typeface="Menlo"/>
              </a:defRPr>
            </a:pPr>
            <a:r>
              <a:t>    struct st st1={0};</a:t>
            </a:r>
          </a:p>
          <a:p>
            <a:pPr defTabSz="265175">
              <a:lnSpc>
                <a:spcPts val="2600"/>
              </a:lnSpc>
              <a:defRPr sz="1160" b="1">
                <a:solidFill>
                  <a:srgbClr val="333333"/>
                </a:solidFill>
                <a:latin typeface="Menlo"/>
                <a:ea typeface="Menlo"/>
                <a:cs typeface="Menlo"/>
                <a:sym typeface="Menlo"/>
              </a:defRPr>
            </a:pPr>
            <a:r>
              <a:t>    printf("%d ",st1.a);</a:t>
            </a:r>
          </a:p>
          <a:p>
            <a:pPr defTabSz="265175">
              <a:lnSpc>
                <a:spcPts val="2600"/>
              </a:lnSpc>
              <a:defRPr sz="1160" b="1">
                <a:solidFill>
                  <a:srgbClr val="333333"/>
                </a:solidFill>
                <a:latin typeface="Menlo"/>
                <a:ea typeface="Menlo"/>
                <a:cs typeface="Menlo"/>
                <a:sym typeface="Menlo"/>
              </a:defRPr>
            </a:pPr>
            <a:r>
              <a:t>    printf("%d",st1.b);</a:t>
            </a:r>
          </a:p>
          <a:p>
            <a:pPr defTabSz="265175">
              <a:lnSpc>
                <a:spcPts val="2600"/>
              </a:lnSpc>
              <a:defRPr sz="1160" b="1">
                <a:solidFill>
                  <a:srgbClr val="333333"/>
                </a:solidFill>
                <a:latin typeface="Menlo"/>
                <a:ea typeface="Menlo"/>
                <a:cs typeface="Menlo"/>
                <a:sym typeface="Menlo"/>
              </a:defRPr>
            </a:pPr>
            <a:r>
              <a:t>    return 0;</a:t>
            </a:r>
          </a:p>
          <a:p>
            <a:pPr defTabSz="530351">
              <a:defRPr sz="1160">
                <a:latin typeface="+mj-lt"/>
                <a:ea typeface="+mj-ea"/>
                <a:cs typeface="+mj-cs"/>
                <a:sym typeface="Helvetica Neue"/>
              </a:defRPr>
            </a:pPr>
            <a:r>
              <a:t>}</a:t>
            </a:r>
          </a:p>
          <a:p>
            <a:pPr defTabSz="530351">
              <a:defRPr sz="1160">
                <a:latin typeface="+mj-lt"/>
                <a:ea typeface="+mj-ea"/>
                <a:cs typeface="+mj-cs"/>
                <a:sym typeface="Helvetica Neue"/>
              </a:defRPr>
            </a:pPr>
            <a:endParaRPr/>
          </a:p>
          <a:p>
            <a:pPr defTabSz="530351">
              <a:defRPr sz="1160">
                <a:latin typeface="+mj-lt"/>
                <a:ea typeface="+mj-ea"/>
                <a:cs typeface="+mj-cs"/>
                <a:sym typeface="Helvetica Neue"/>
              </a:defRPr>
            </a:pPr>
            <a:r>
              <a:t>Output:</a:t>
            </a:r>
          </a:p>
          <a:p>
            <a:pPr defTabSz="530351">
              <a:defRPr sz="1160">
                <a:latin typeface="+mj-lt"/>
                <a:ea typeface="+mj-ea"/>
                <a:cs typeface="+mj-cs"/>
                <a:sym typeface="Helvetica Neue"/>
              </a:defRPr>
            </a:pPr>
            <a:r>
              <a:t>a) 0 0</a:t>
            </a:r>
          </a:p>
          <a:p>
            <a:pPr defTabSz="530351">
              <a:defRPr sz="1160">
                <a:latin typeface="+mj-lt"/>
                <a:ea typeface="+mj-ea"/>
                <a:cs typeface="+mj-cs"/>
                <a:sym typeface="Helvetica Neue"/>
              </a:defRPr>
            </a:pPr>
            <a:endParaRPr/>
          </a:p>
          <a:p>
            <a:pPr defTabSz="530351">
              <a:defRPr sz="1160">
                <a:latin typeface="+mj-lt"/>
                <a:ea typeface="+mj-ea"/>
                <a:cs typeface="+mj-cs"/>
                <a:sym typeface="Helvetica Neue"/>
              </a:defRPr>
            </a:pPr>
            <a:r>
              <a:t>b) Random values</a:t>
            </a:r>
          </a:p>
          <a:p>
            <a:pPr defTabSz="530351">
              <a:defRPr sz="1160">
                <a:latin typeface="+mj-lt"/>
                <a:ea typeface="+mj-ea"/>
                <a:cs typeface="+mj-cs"/>
                <a:sym typeface="Helvetica Neue"/>
              </a:defRPr>
            </a:pPr>
            <a:endParaRPr/>
          </a:p>
          <a:p>
            <a:pPr defTabSz="530351">
              <a:defRPr sz="1160">
                <a:latin typeface="+mj-lt"/>
                <a:ea typeface="+mj-ea"/>
                <a:cs typeface="+mj-cs"/>
                <a:sym typeface="Helvetica Neue"/>
              </a:defRPr>
            </a:pPr>
            <a:r>
              <a:t>c) compiler error</a:t>
            </a:r>
          </a:p>
          <a:p>
            <a:pPr defTabSz="530351">
              <a:defRPr sz="1160">
                <a:latin typeface="+mj-lt"/>
                <a:ea typeface="+mj-ea"/>
                <a:cs typeface="+mj-cs"/>
                <a:sym typeface="Helvetica Neue"/>
              </a:defRPr>
            </a:pPr>
            <a:endParaRPr/>
          </a:p>
          <a:p>
            <a:pPr defTabSz="530351">
              <a:defRPr sz="1160">
                <a:latin typeface="+mj-lt"/>
                <a:ea typeface="+mj-ea"/>
                <a:cs typeface="+mj-cs"/>
                <a:sym typeface="Helvetica Neue"/>
              </a:defRPr>
            </a:pPr>
            <a:r>
              <a:t>d) NULL NULL</a:t>
            </a:r>
          </a:p>
        </p:txBody>
      </p:sp>
    </p:spTree>
  </p:cSld>
  <p:clrMapOvr>
    <a:masterClrMapping/>
  </p:clrMapOvr>
  <p:transition spd="med"/>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include&lt;stdio.h&gt;…"/>
          <p:cNvSpPr txBox="1">
            <a:spLocks noGrp="1"/>
          </p:cNvSpPr>
          <p:nvPr>
            <p:ph type="body" idx="1"/>
          </p:nvPr>
        </p:nvSpPr>
        <p:spPr>
          <a:prstGeom prst="rect">
            <a:avLst/>
          </a:prstGeom>
        </p:spPr>
        <p:txBody>
          <a:bodyPr>
            <a:normAutofit fontScale="92500" lnSpcReduction="20000"/>
          </a:bodyPr>
          <a:lstStyle/>
          <a:p>
            <a:pPr defTabSz="832104">
              <a:defRPr sz="1638"/>
            </a:pPr>
            <a:r>
              <a:t>#include&lt;stdio.h&gt;</a:t>
            </a:r>
          </a:p>
          <a:p>
            <a:pPr defTabSz="832104">
              <a:defRPr sz="1638"/>
            </a:pPr>
            <a:r>
              <a:t>struct student{</a:t>
            </a:r>
          </a:p>
          <a:p>
            <a:pPr defTabSz="832104">
              <a:defRPr sz="1638"/>
            </a:pPr>
            <a:r>
              <a:t>    char name[18];</a:t>
            </a:r>
          </a:p>
          <a:p>
            <a:pPr defTabSz="832104">
              <a:defRPr sz="1638"/>
            </a:pPr>
            <a:r>
              <a:t>    int roll;</a:t>
            </a:r>
          </a:p>
          <a:p>
            <a:pPr defTabSz="832104">
              <a:defRPr sz="1638"/>
            </a:pPr>
            <a:r>
              <a:t>    float marks;</a:t>
            </a:r>
          </a:p>
          <a:p>
            <a:pPr defTabSz="832104">
              <a:defRPr sz="1638"/>
            </a:pPr>
            <a:r>
              <a:t>};</a:t>
            </a:r>
          </a:p>
          <a:p>
            <a:pPr defTabSz="832104">
              <a:defRPr sz="1638"/>
            </a:pPr>
            <a:r>
              <a:t>int main()</a:t>
            </a:r>
          </a:p>
          <a:p>
            <a:pPr defTabSz="832104">
              <a:defRPr sz="1638"/>
            </a:pPr>
            <a:r>
              <a:t>{</a:t>
            </a:r>
          </a:p>
          <a:p>
            <a:pPr defTabSz="832104">
              <a:defRPr sz="1638"/>
            </a:pPr>
            <a:r>
              <a:t>    struct student s1;</a:t>
            </a:r>
          </a:p>
          <a:p>
            <a:pPr defTabSz="832104">
              <a:defRPr sz="1638"/>
            </a:pPr>
            <a:r>
              <a:t>    </a:t>
            </a:r>
          </a:p>
          <a:p>
            <a:pPr defTabSz="832104">
              <a:defRPr sz="1638"/>
            </a:pPr>
            <a:r>
              <a:t>   printf("%ld",sizeof(s1));</a:t>
            </a:r>
          </a:p>
          <a:p>
            <a:pPr defTabSz="832104">
              <a:defRPr sz="1638"/>
            </a:pPr>
            <a:r>
              <a:t>}</a:t>
            </a:r>
          </a:p>
          <a:p>
            <a:pPr defTabSz="832104">
              <a:defRPr sz="1638"/>
            </a:pPr>
            <a:endParaRPr/>
          </a:p>
          <a:p>
            <a:pPr defTabSz="832104">
              <a:defRPr sz="1638"/>
            </a:pPr>
            <a:r>
              <a:t>1. 28 </a:t>
            </a:r>
          </a:p>
          <a:p>
            <a:pPr defTabSz="832104">
              <a:defRPr sz="1638"/>
            </a:pPr>
            <a:r>
              <a:t>2. 26</a:t>
            </a:r>
          </a:p>
          <a:p>
            <a:pPr defTabSz="832104">
              <a:defRPr sz="1638"/>
            </a:pPr>
            <a:r>
              <a:t>3. 18</a:t>
            </a:r>
          </a:p>
          <a:p>
            <a:pPr defTabSz="832104">
              <a:defRPr sz="1638"/>
            </a:pPr>
            <a:r>
              <a:t>4. compiler error</a:t>
            </a:r>
          </a:p>
        </p:txBody>
      </p:sp>
    </p:spTree>
  </p:cSld>
  <p:clrMapOvr>
    <a:masterClrMapping/>
  </p:clrMapOvr>
  <p:transition spd="med"/>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object 7"/>
          <p:cNvSpPr txBox="1"/>
          <p:nvPr/>
        </p:nvSpPr>
        <p:spPr>
          <a:xfrm>
            <a:off x="78738" y="6562966"/>
            <a:ext cx="2515872" cy="21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200" spc="-5">
                <a:solidFill>
                  <a:srgbClr val="7E7E7E"/>
                </a:solidFill>
                <a:latin typeface="Arial Black"/>
                <a:ea typeface="Arial Black"/>
                <a:cs typeface="Arial Black"/>
                <a:sym typeface="Arial Black"/>
              </a:defRPr>
            </a:pPr>
            <a:r>
              <a:t>©LPU</a:t>
            </a:r>
            <a:r>
              <a:rPr spc="-40"/>
              <a:t> </a:t>
            </a:r>
            <a:r>
              <a:rPr spc="0"/>
              <a:t>CSE101</a:t>
            </a:r>
            <a:r>
              <a:rPr spc="-10"/>
              <a:t> </a:t>
            </a:r>
            <a:r>
              <a:rPr spc="0"/>
              <a:t>C</a:t>
            </a:r>
            <a:r>
              <a:rPr spc="-20"/>
              <a:t> </a:t>
            </a:r>
            <a:r>
              <a:rPr spc="0"/>
              <a:t>Programming</a:t>
            </a:r>
          </a:p>
        </p:txBody>
      </p:sp>
      <p:pic>
        <p:nvPicPr>
          <p:cNvPr id="261" name="object 2" descr="object 2"/>
          <p:cNvPicPr>
            <a:picLocks noChangeAspect="1"/>
          </p:cNvPicPr>
          <p:nvPr/>
        </p:nvPicPr>
        <p:blipFill>
          <a:blip r:embed="rId2"/>
          <a:stretch>
            <a:fillRect/>
          </a:stretch>
        </p:blipFill>
        <p:spPr>
          <a:xfrm>
            <a:off x="755573" y="675180"/>
            <a:ext cx="1753006" cy="3200401"/>
          </a:xfrm>
          <a:prstGeom prst="rect">
            <a:avLst/>
          </a:prstGeom>
          <a:ln w="12700">
            <a:miter lim="400000"/>
          </a:ln>
        </p:spPr>
      </p:pic>
      <p:grpSp>
        <p:nvGrpSpPr>
          <p:cNvPr id="264" name="object 3"/>
          <p:cNvGrpSpPr/>
          <p:nvPr/>
        </p:nvGrpSpPr>
        <p:grpSpPr>
          <a:xfrm>
            <a:off x="722376" y="4047744"/>
            <a:ext cx="7123177" cy="105157"/>
            <a:chOff x="0" y="0"/>
            <a:chExt cx="7123176" cy="105155"/>
          </a:xfrm>
        </p:grpSpPr>
        <p:pic>
          <p:nvPicPr>
            <p:cNvPr id="262" name="object 4" descr="object 4"/>
            <p:cNvPicPr>
              <a:picLocks noChangeAspect="1"/>
            </p:cNvPicPr>
            <p:nvPr/>
          </p:nvPicPr>
          <p:blipFill>
            <a:blip r:embed="rId3"/>
            <a:stretch>
              <a:fillRect/>
            </a:stretch>
          </p:blipFill>
          <p:spPr>
            <a:xfrm>
              <a:off x="0" y="0"/>
              <a:ext cx="7123177" cy="105156"/>
            </a:xfrm>
            <a:prstGeom prst="rect">
              <a:avLst/>
            </a:prstGeom>
            <a:ln w="12700" cap="flat">
              <a:noFill/>
              <a:miter lim="400000"/>
            </a:ln>
            <a:effectLst/>
          </p:spPr>
        </p:pic>
        <p:sp>
          <p:nvSpPr>
            <p:cNvPr id="263" name="object 5"/>
            <p:cNvSpPr/>
            <p:nvPr/>
          </p:nvSpPr>
          <p:spPr>
            <a:xfrm>
              <a:off x="33196" y="29336"/>
              <a:ext cx="7056832" cy="1"/>
            </a:xfrm>
            <a:prstGeom prst="line">
              <a:avLst/>
            </a:prstGeom>
            <a:noFill/>
            <a:ln w="38100" cap="flat">
              <a:solidFill>
                <a:srgbClr val="009DD9"/>
              </a:solidFill>
              <a:prstDash val="solid"/>
              <a:round/>
            </a:ln>
            <a:effectLst/>
          </p:spPr>
          <p:txBody>
            <a:bodyPr wrap="square" lIns="45719" tIns="45719" rIns="45719" bIns="45719" numCol="1" anchor="t">
              <a:noAutofit/>
            </a:bodyPr>
            <a:lstStyle/>
            <a:p>
              <a:endParaRPr/>
            </a:p>
          </p:txBody>
        </p:sp>
      </p:grpSp>
      <p:sp>
        <p:nvSpPr>
          <p:cNvPr id="265" name="object 6"/>
          <p:cNvSpPr txBox="1"/>
          <p:nvPr/>
        </p:nvSpPr>
        <p:spPr>
          <a:xfrm>
            <a:off x="2637788" y="4112133"/>
            <a:ext cx="6392547" cy="360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1270000" indent="257809">
              <a:spcBef>
                <a:spcPts val="100"/>
              </a:spcBef>
              <a:defRPr sz="4400" spc="-19">
                <a:solidFill>
                  <a:srgbClr val="C00000"/>
                </a:solidFill>
              </a:defRPr>
            </a:pPr>
            <a:r>
              <a:t>Next </a:t>
            </a:r>
            <a:r>
              <a:rPr spc="-4"/>
              <a:t>Class: </a:t>
            </a:r>
            <a:r>
              <a:rPr spc="-9"/>
              <a:t>Structure, </a:t>
            </a:r>
            <a:r>
              <a:rPr spc="-980"/>
              <a:t> </a:t>
            </a:r>
            <a:r>
              <a:rPr spc="0"/>
              <a:t>functions</a:t>
            </a:r>
            <a:r>
              <a:rPr spc="-45"/>
              <a:t> </a:t>
            </a:r>
            <a:r>
              <a:rPr spc="0"/>
              <a:t>and</a:t>
            </a:r>
            <a:r>
              <a:rPr spc="-15"/>
              <a:t> </a:t>
            </a:r>
            <a:r>
              <a:t>pointers</a:t>
            </a:r>
          </a:p>
          <a:p>
            <a:pPr>
              <a:defRPr sz="4100"/>
            </a:pPr>
            <a:endParaRPr/>
          </a:p>
          <a:p>
            <a:pPr indent="3081654">
              <a:defRPr sz="3600" spc="-5">
                <a:solidFill>
                  <a:srgbClr val="585858"/>
                </a:solidFill>
              </a:defRPr>
            </a:pPr>
            <a:r>
              <a:rPr u="sng">
                <a:uFill>
                  <a:solidFill>
                    <a:srgbClr val="585858"/>
                  </a:solidFill>
                </a:uFill>
                <a:hlinkClick r:id="rId4"/>
              </a:rPr>
              <a:t>cse101@lpu.co.in</a:t>
            </a:r>
          </a:p>
        </p:txBody>
      </p:sp>
    </p:spTree>
  </p:cSld>
  <p:clrMapOvr>
    <a:masterClrMapping/>
  </p:clrMapOvr>
  <p:transition spd="med"/>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0390CD31-05DB-6FFA-9686-79C8A23BB20B}"/>
              </a:ext>
            </a:extLst>
          </p:cNvPr>
          <p:cNvSpPr>
            <a:spLocks noGrp="1"/>
          </p:cNvSpPr>
          <p:nvPr>
            <p:ph type="title"/>
          </p:nvPr>
        </p:nvSpPr>
        <p:spPr/>
        <p:txBody>
          <a:bodyPr/>
          <a:lstStyle/>
          <a:p>
            <a:pPr eaLnBrk="1" hangingPunct="1"/>
            <a:r>
              <a:rPr lang="en-US" altLang="en-US"/>
              <a:t>CSE101-Lec#26</a:t>
            </a:r>
          </a:p>
        </p:txBody>
      </p:sp>
      <p:sp>
        <p:nvSpPr>
          <p:cNvPr id="18435" name="Subtitle 2">
            <a:extLst>
              <a:ext uri="{FF2B5EF4-FFF2-40B4-BE49-F238E27FC236}">
                <a16:creationId xmlns:a16="http://schemas.microsoft.com/office/drawing/2014/main" id="{C45B0949-46CB-936F-BD33-BE85516D61AC}"/>
              </a:ext>
            </a:extLst>
          </p:cNvPr>
          <p:cNvSpPr>
            <a:spLocks noGrp="1"/>
          </p:cNvSpPr>
          <p:nvPr>
            <p:ph idx="1"/>
          </p:nvPr>
        </p:nvSpPr>
        <p:spPr/>
        <p:txBody>
          <a:bodyPr/>
          <a:lstStyle/>
          <a:p>
            <a:pPr eaLnBrk="1" hangingPunct="1"/>
            <a:r>
              <a:rPr lang="en-US" altLang="en-US"/>
              <a:t>Pointer to structures</a:t>
            </a:r>
          </a:p>
          <a:p>
            <a:pPr eaLnBrk="1" hangingPunct="1"/>
            <a:r>
              <a:rPr lang="en-US" altLang="en-US"/>
              <a:t>Nested Structure </a:t>
            </a:r>
          </a:p>
          <a:p>
            <a:pPr eaLnBrk="1" hangingPunct="1"/>
            <a:endParaRPr lang="en-US" altLang="en-US"/>
          </a:p>
          <a:p>
            <a:pPr eaLnBrk="1" hangingPunct="1"/>
            <a:endParaRPr lang="en-US" altLang="en-US"/>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2C4D17F-10DE-AAA2-8DC7-2A39E77F56CE}"/>
              </a:ext>
            </a:extLst>
          </p:cNvPr>
          <p:cNvSpPr>
            <a:spLocks noGrp="1"/>
          </p:cNvSpPr>
          <p:nvPr>
            <p:ph type="title"/>
          </p:nvPr>
        </p:nvSpPr>
        <p:spPr/>
        <p:txBody>
          <a:bodyPr/>
          <a:lstStyle/>
          <a:p>
            <a:pPr eaLnBrk="1" hangingPunct="1"/>
            <a:r>
              <a:rPr lang="en-US" altLang="en-US"/>
              <a:t>Pointers to Structure</a:t>
            </a:r>
          </a:p>
        </p:txBody>
      </p:sp>
      <p:sp>
        <p:nvSpPr>
          <p:cNvPr id="12291" name="Content Placeholder 2">
            <a:extLst>
              <a:ext uri="{FF2B5EF4-FFF2-40B4-BE49-F238E27FC236}">
                <a16:creationId xmlns:a16="http://schemas.microsoft.com/office/drawing/2014/main" id="{B6D548ED-024D-EDEC-5067-5C7CBB942FAC}"/>
              </a:ext>
            </a:extLst>
          </p:cNvPr>
          <p:cNvSpPr>
            <a:spLocks noGrp="1"/>
          </p:cNvSpPr>
          <p:nvPr>
            <p:ph idx="1"/>
          </p:nvPr>
        </p:nvSpPr>
        <p:spPr/>
        <p:txBody>
          <a:bodyPr rtlCol="0">
            <a:normAutofit fontScale="92500" lnSpcReduction="10000"/>
          </a:bodyPr>
          <a:lstStyle/>
          <a:p>
            <a:pPr eaLnBrk="1" fontAlgn="auto" hangingPunct="1">
              <a:spcAft>
                <a:spcPts val="0"/>
              </a:spcAft>
              <a:buFont typeface="Arial" charset="0"/>
              <a:buNone/>
              <a:defRPr/>
            </a:pPr>
            <a:r>
              <a:rPr lang="en-US" sz="3000" dirty="0" err="1">
                <a:latin typeface="Courier New" pitchFamily="49" charset="0"/>
                <a:cs typeface="Courier New" pitchFamily="49" charset="0"/>
              </a:rPr>
              <a:t>struct</a:t>
            </a:r>
            <a:r>
              <a:rPr lang="en-US" sz="3000" dirty="0">
                <a:latin typeface="Courier New" pitchFamily="49" charset="0"/>
                <a:cs typeface="Courier New" pitchFamily="49" charset="0"/>
              </a:rPr>
              <a:t>  car </a:t>
            </a:r>
            <a:r>
              <a:rPr lang="en-US" sz="3000" dirty="0" err="1">
                <a:latin typeface="Courier New" pitchFamily="49" charset="0"/>
                <a:cs typeface="Courier New" pitchFamily="49" charset="0"/>
              </a:rPr>
              <a:t>myCar</a:t>
            </a:r>
            <a:r>
              <a:rPr lang="en-US" sz="3000" dirty="0">
                <a:latin typeface="Courier New" pitchFamily="49" charset="0"/>
                <a:cs typeface="Courier New" pitchFamily="49" charset="0"/>
              </a:rPr>
              <a:t>, *</a:t>
            </a:r>
            <a:r>
              <a:rPr lang="en-US" sz="3000" dirty="0" err="1">
                <a:latin typeface="Courier New" pitchFamily="49" charset="0"/>
                <a:cs typeface="Courier New" pitchFamily="49" charset="0"/>
              </a:rPr>
              <a:t>ptr</a:t>
            </a:r>
            <a:r>
              <a:rPr lang="en-US" sz="3000" dirty="0">
                <a:latin typeface="Courier New" pitchFamily="49" charset="0"/>
                <a:cs typeface="Courier New" pitchFamily="49" charset="0"/>
              </a:rPr>
              <a:t>;</a:t>
            </a:r>
          </a:p>
          <a:p>
            <a:pPr eaLnBrk="1" fontAlgn="auto" hangingPunct="1">
              <a:spcAft>
                <a:spcPts val="0"/>
              </a:spcAft>
              <a:buFont typeface="Arial" charset="0"/>
              <a:buNone/>
              <a:defRPr/>
            </a:pPr>
            <a:r>
              <a:rPr lang="en-US" sz="2400" dirty="0"/>
              <a:t>It declares a</a:t>
            </a:r>
            <a:r>
              <a:rPr lang="en-US" sz="2400" dirty="0">
                <a:solidFill>
                  <a:srgbClr val="C00000"/>
                </a:solidFill>
              </a:rPr>
              <a:t> structures variable </a:t>
            </a:r>
            <a:r>
              <a:rPr lang="en-US" sz="2400" i="1" dirty="0" err="1">
                <a:solidFill>
                  <a:srgbClr val="C00000"/>
                </a:solidFill>
              </a:rPr>
              <a:t>myCar</a:t>
            </a:r>
            <a:r>
              <a:rPr lang="en-US" sz="2400" i="1" dirty="0">
                <a:solidFill>
                  <a:srgbClr val="C00000"/>
                </a:solidFill>
              </a:rPr>
              <a:t> </a:t>
            </a:r>
            <a:r>
              <a:rPr lang="en-US" sz="2400" i="1" dirty="0"/>
              <a:t>and a </a:t>
            </a:r>
            <a:r>
              <a:rPr lang="en-US" sz="2400" dirty="0">
                <a:solidFill>
                  <a:srgbClr val="C00000"/>
                </a:solidFill>
              </a:rPr>
              <a:t>pointer variable</a:t>
            </a:r>
            <a:r>
              <a:rPr lang="en-US" sz="2400" i="1" dirty="0">
                <a:solidFill>
                  <a:srgbClr val="C00000"/>
                </a:solidFill>
              </a:rPr>
              <a:t> </a:t>
            </a:r>
            <a:r>
              <a:rPr lang="en-US" sz="2400" i="1" dirty="0" err="1">
                <a:solidFill>
                  <a:srgbClr val="C00000"/>
                </a:solidFill>
              </a:rPr>
              <a:t>ptr</a:t>
            </a:r>
            <a:r>
              <a:rPr lang="en-US" sz="2400" i="1" dirty="0">
                <a:solidFill>
                  <a:srgbClr val="C00000"/>
                </a:solidFill>
              </a:rPr>
              <a:t> </a:t>
            </a:r>
            <a:r>
              <a:rPr lang="en-US" sz="2400" i="1" dirty="0"/>
              <a:t>to </a:t>
            </a:r>
            <a:r>
              <a:rPr lang="en-US" sz="2400" dirty="0"/>
              <a:t>structure of type </a:t>
            </a:r>
            <a:r>
              <a:rPr lang="en-US" sz="2400" i="1" dirty="0">
                <a:solidFill>
                  <a:srgbClr val="C00000"/>
                </a:solidFill>
              </a:rPr>
              <a:t>car</a:t>
            </a:r>
            <a:r>
              <a:rPr lang="en-US" sz="2400" i="1" dirty="0"/>
              <a:t>.</a:t>
            </a:r>
            <a:br>
              <a:rPr lang="en-US" sz="2400" i="1" dirty="0"/>
            </a:br>
            <a:r>
              <a:rPr lang="en-US" sz="2400" i="1" dirty="0" err="1"/>
              <a:t>ptr</a:t>
            </a:r>
            <a:r>
              <a:rPr lang="en-US" sz="2400" i="1" dirty="0"/>
              <a:t>  </a:t>
            </a:r>
            <a:r>
              <a:rPr lang="en-US" sz="2400" dirty="0"/>
              <a:t>can be initialized with the following assignment statement</a:t>
            </a:r>
          </a:p>
          <a:p>
            <a:pPr eaLnBrk="1" fontAlgn="auto" hangingPunct="1">
              <a:spcAft>
                <a:spcPts val="0"/>
              </a:spcAft>
              <a:buFont typeface="Arial" charset="0"/>
              <a:buNone/>
              <a:defRPr/>
            </a:pPr>
            <a:r>
              <a:rPr lang="en-US" sz="2400" i="1" dirty="0"/>
              <a:t>		</a:t>
            </a:r>
            <a:r>
              <a:rPr lang="en-US" sz="2400" i="1" dirty="0" err="1"/>
              <a:t>ptr</a:t>
            </a:r>
            <a:r>
              <a:rPr lang="en-US" sz="2400" i="1" dirty="0"/>
              <a:t> = &amp;</a:t>
            </a:r>
            <a:r>
              <a:rPr lang="en-US" sz="2400" i="1" dirty="0" err="1"/>
              <a:t>myCar</a:t>
            </a:r>
            <a:r>
              <a:rPr lang="en-US" sz="2400" i="1" dirty="0"/>
              <a:t>;</a:t>
            </a:r>
          </a:p>
          <a:p>
            <a:pPr eaLnBrk="1" fontAlgn="auto" hangingPunct="1">
              <a:spcAft>
                <a:spcPts val="0"/>
              </a:spcAft>
              <a:buFont typeface="Arial" charset="0"/>
              <a:buNone/>
              <a:defRPr/>
            </a:pPr>
            <a:r>
              <a:rPr lang="en-US" sz="2400" b="1" i="1" dirty="0"/>
              <a:t>HOW WE CAN ACCESS THE ELEMENTS OF STRUCTURE?</a:t>
            </a:r>
          </a:p>
          <a:p>
            <a:pPr eaLnBrk="1" fontAlgn="auto" hangingPunct="1">
              <a:spcAft>
                <a:spcPts val="0"/>
              </a:spcAft>
              <a:buFont typeface="Arial" charset="0"/>
              <a:buNone/>
              <a:defRPr/>
            </a:pPr>
            <a:endParaRPr lang="en-US" sz="2400" i="1" dirty="0"/>
          </a:p>
          <a:p>
            <a:pPr eaLnBrk="1" fontAlgn="auto" hangingPunct="1">
              <a:spcAft>
                <a:spcPts val="0"/>
              </a:spcAft>
              <a:buFont typeface="Arial" charset="0"/>
              <a:buNone/>
              <a:defRPr/>
            </a:pPr>
            <a:r>
              <a:rPr lang="en-US" sz="2400" i="1" dirty="0"/>
              <a:t>But this approach</a:t>
            </a:r>
            <a:r>
              <a:rPr lang="en-US" sz="2400" b="1" i="1" dirty="0">
                <a:solidFill>
                  <a:srgbClr val="C00000"/>
                </a:solidFill>
              </a:rPr>
              <a:t> will not work </a:t>
            </a:r>
            <a:r>
              <a:rPr lang="en-US" sz="2400" i="1" dirty="0"/>
              <a:t>because dot has higher priority</a:t>
            </a:r>
          </a:p>
          <a:p>
            <a:pPr eaLnBrk="1" fontAlgn="auto" hangingPunct="1">
              <a:spcAft>
                <a:spcPts val="0"/>
              </a:spcAft>
              <a:buFont typeface="Arial" charset="0"/>
              <a:buNone/>
              <a:defRPr/>
            </a:pPr>
            <a:r>
              <a:rPr lang="en-US" sz="2400" i="1" u="sng" dirty="0"/>
              <a:t>Correctly way to write is:</a:t>
            </a:r>
          </a:p>
          <a:p>
            <a:pPr eaLnBrk="1" fontAlgn="auto" hangingPunct="1">
              <a:spcAft>
                <a:spcPts val="0"/>
              </a:spcAft>
              <a:buFont typeface="Arial" charset="0"/>
              <a:buNone/>
              <a:defRPr/>
            </a:pPr>
            <a:endParaRPr lang="en-US" sz="2400" i="1" u="sng" dirty="0"/>
          </a:p>
          <a:p>
            <a:pPr eaLnBrk="1" fontAlgn="auto" hangingPunct="1">
              <a:spcAft>
                <a:spcPts val="0"/>
              </a:spcAft>
              <a:buFont typeface="Arial" charset="0"/>
              <a:buNone/>
              <a:defRPr/>
            </a:pPr>
            <a:r>
              <a:rPr lang="en-US" sz="2400" i="1" dirty="0"/>
              <a:t>                                                   or</a:t>
            </a:r>
          </a:p>
          <a:p>
            <a:pPr eaLnBrk="1" fontAlgn="auto" hangingPunct="1">
              <a:spcAft>
                <a:spcPts val="0"/>
              </a:spcAft>
              <a:buFont typeface="Arial" charset="0"/>
              <a:buNone/>
              <a:defRPr/>
            </a:pPr>
            <a:endParaRPr lang="en-US" sz="2400" i="1" dirty="0"/>
          </a:p>
        </p:txBody>
      </p:sp>
      <p:sp>
        <p:nvSpPr>
          <p:cNvPr id="4" name="Rectangle 3">
            <a:extLst>
              <a:ext uri="{FF2B5EF4-FFF2-40B4-BE49-F238E27FC236}">
                <a16:creationId xmlns:a16="http://schemas.microsoft.com/office/drawing/2014/main" id="{F086CA6B-BCCB-481F-31B4-6729A18E7B74}"/>
              </a:ext>
            </a:extLst>
          </p:cNvPr>
          <p:cNvSpPr/>
          <p:nvPr/>
        </p:nvSpPr>
        <p:spPr>
          <a:xfrm>
            <a:off x="381000" y="3886200"/>
            <a:ext cx="8305800" cy="457200"/>
          </a:xfrm>
          <a:prstGeom prst="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anchor="ctr"/>
          <a:lstStyle/>
          <a:p>
            <a:pPr eaLnBrk="1" fontAlgn="auto" hangingPunct="1">
              <a:spcBef>
                <a:spcPts val="0"/>
              </a:spcBef>
              <a:spcAft>
                <a:spcPts val="0"/>
              </a:spcAft>
              <a:defRPr/>
            </a:pPr>
            <a:r>
              <a:rPr lang="en-US" sz="3200" i="1" dirty="0"/>
              <a:t>*</a:t>
            </a:r>
            <a:r>
              <a:rPr lang="en-US" sz="3200" i="1" dirty="0" err="1"/>
              <a:t>ptr.name</a:t>
            </a:r>
            <a:r>
              <a:rPr lang="en-US" sz="3200" i="1" dirty="0"/>
              <a:t>,*</a:t>
            </a:r>
            <a:r>
              <a:rPr lang="en-US" sz="3200" i="1" dirty="0" err="1"/>
              <a:t>ptr.seats</a:t>
            </a:r>
            <a:r>
              <a:rPr lang="en-US" sz="3200" i="1" dirty="0"/>
              <a:t>,*</a:t>
            </a:r>
            <a:r>
              <a:rPr lang="en-US" sz="3200" i="1" dirty="0" err="1"/>
              <a:t>ptr.age</a:t>
            </a:r>
            <a:endParaRPr lang="en-US" sz="3200" i="1" dirty="0"/>
          </a:p>
        </p:txBody>
      </p:sp>
      <p:sp>
        <p:nvSpPr>
          <p:cNvPr id="5" name="Rectangle 4">
            <a:extLst>
              <a:ext uri="{FF2B5EF4-FFF2-40B4-BE49-F238E27FC236}">
                <a16:creationId xmlns:a16="http://schemas.microsoft.com/office/drawing/2014/main" id="{5F6C59DF-F683-D2F5-1E1F-69D94FED0EA5}"/>
              </a:ext>
            </a:extLst>
          </p:cNvPr>
          <p:cNvSpPr/>
          <p:nvPr/>
        </p:nvSpPr>
        <p:spPr>
          <a:xfrm>
            <a:off x="381000" y="5181600"/>
            <a:ext cx="8382000" cy="457200"/>
          </a:xfrm>
          <a:prstGeom prst="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anchor="ctr"/>
          <a:lstStyle/>
          <a:p>
            <a:pPr eaLnBrk="1" fontAlgn="auto" hangingPunct="1">
              <a:spcBef>
                <a:spcPts val="0"/>
              </a:spcBef>
              <a:spcAft>
                <a:spcPts val="0"/>
              </a:spcAft>
              <a:defRPr/>
            </a:pPr>
            <a:r>
              <a:rPr lang="en-US" sz="2800" i="1" dirty="0"/>
              <a:t>(*</a:t>
            </a:r>
            <a:r>
              <a:rPr lang="en-US" sz="2800" i="1" dirty="0" err="1"/>
              <a:t>ptr</a:t>
            </a:r>
            <a:r>
              <a:rPr lang="en-US" sz="2800" i="1" dirty="0"/>
              <a:t>).name,(*</a:t>
            </a:r>
            <a:r>
              <a:rPr lang="en-US" sz="2800" i="1" dirty="0" err="1"/>
              <a:t>ptr</a:t>
            </a:r>
            <a:r>
              <a:rPr lang="en-US" sz="2800" i="1" dirty="0"/>
              <a:t>).seats, (*</a:t>
            </a:r>
            <a:r>
              <a:rPr lang="en-US" sz="2800" i="1" dirty="0" err="1"/>
              <a:t>ptr</a:t>
            </a:r>
            <a:r>
              <a:rPr lang="en-US" sz="2800" i="1" dirty="0"/>
              <a:t>).price)</a:t>
            </a:r>
          </a:p>
        </p:txBody>
      </p:sp>
      <p:sp>
        <p:nvSpPr>
          <p:cNvPr id="6" name="Rectangle 5">
            <a:extLst>
              <a:ext uri="{FF2B5EF4-FFF2-40B4-BE49-F238E27FC236}">
                <a16:creationId xmlns:a16="http://schemas.microsoft.com/office/drawing/2014/main" id="{78AC409A-90F8-D9AD-62CB-2B1C3A555CF9}"/>
              </a:ext>
            </a:extLst>
          </p:cNvPr>
          <p:cNvSpPr/>
          <p:nvPr/>
        </p:nvSpPr>
        <p:spPr>
          <a:xfrm>
            <a:off x="381000" y="6019800"/>
            <a:ext cx="8382000" cy="457200"/>
          </a:xfrm>
          <a:prstGeom prst="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anchor="ctr"/>
          <a:lstStyle/>
          <a:p>
            <a:pPr eaLnBrk="1" fontAlgn="auto" hangingPunct="1">
              <a:spcBef>
                <a:spcPts val="0"/>
              </a:spcBef>
              <a:spcAft>
                <a:spcPts val="0"/>
              </a:spcAft>
              <a:defRPr/>
            </a:pPr>
            <a:r>
              <a:rPr lang="en-US" sz="3200" i="1" dirty="0" err="1"/>
              <a:t>ptr</a:t>
            </a:r>
            <a:r>
              <a:rPr lang="en-US" sz="3200" i="1" dirty="0"/>
              <a:t>-&gt;name, </a:t>
            </a:r>
            <a:r>
              <a:rPr lang="en-US" sz="3200" i="1" dirty="0" err="1"/>
              <a:t>ptr</a:t>
            </a:r>
            <a:r>
              <a:rPr lang="en-US" sz="3200" i="1" dirty="0"/>
              <a:t>-&gt;seats, </a:t>
            </a:r>
            <a:r>
              <a:rPr lang="en-US" sz="3200" i="1" dirty="0" err="1"/>
              <a:t>ptr</a:t>
            </a:r>
            <a:r>
              <a:rPr lang="en-US" sz="3200" i="1" dirty="0"/>
              <a:t>-&gt;price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62500" lnSpcReduction="20000"/>
          </a:bodyPr>
          <a:lstStyle/>
          <a:p>
            <a:r>
              <a:rPr lang="en-IN" dirty="0"/>
              <a:t>What is the output of this program?</a:t>
            </a:r>
          </a:p>
          <a:p>
            <a:endParaRPr lang="en-IN" dirty="0"/>
          </a:p>
          <a:p>
            <a:r>
              <a:rPr lang="en-IN" dirty="0"/>
              <a:t>        </a:t>
            </a:r>
          </a:p>
          <a:p>
            <a:r>
              <a:rPr lang="en-IN" dirty="0"/>
              <a:t>void main()</a:t>
            </a:r>
          </a:p>
          <a:p>
            <a:r>
              <a:rPr lang="en-IN" dirty="0"/>
              <a:t>{</a:t>
            </a:r>
          </a:p>
          <a:p>
            <a:r>
              <a:rPr lang="en-IN" dirty="0" err="1"/>
              <a:t>int</a:t>
            </a:r>
            <a:r>
              <a:rPr lang="en-IN" dirty="0"/>
              <a:t> x = 10;</a:t>
            </a:r>
          </a:p>
          <a:p>
            <a:r>
              <a:rPr lang="en-IN" dirty="0"/>
              <a:t>float x = 10;</a:t>
            </a:r>
          </a:p>
          <a:p>
            <a:r>
              <a:rPr lang="en-IN" dirty="0" err="1"/>
              <a:t>printf</a:t>
            </a:r>
            <a:r>
              <a:rPr lang="en-IN" dirty="0"/>
              <a:t>("%d", x)</a:t>
            </a:r>
          </a:p>
          <a:p>
            <a:r>
              <a:rPr lang="en-IN" dirty="0"/>
              <a:t>}</a:t>
            </a:r>
          </a:p>
          <a:p>
            <a:r>
              <a:rPr lang="en-IN" dirty="0"/>
              <a:t>A. Compilations Error</a:t>
            </a:r>
          </a:p>
          <a:p>
            <a:r>
              <a:rPr lang="en-IN" dirty="0"/>
              <a:t>B. 10</a:t>
            </a:r>
          </a:p>
          <a:p>
            <a:r>
              <a:rPr lang="en-IN" dirty="0"/>
              <a:t>C. 10</a:t>
            </a:r>
          </a:p>
          <a:p>
            <a:r>
              <a:rPr lang="en-IN" dirty="0"/>
              <a:t>D. 10.1</a:t>
            </a:r>
          </a:p>
        </p:txBody>
      </p:sp>
    </p:spTree>
    <p:extLst>
      <p:ext uri="{BB962C8B-B14F-4D97-AF65-F5344CB8AC3E}">
        <p14:creationId xmlns:p14="http://schemas.microsoft.com/office/powerpoint/2010/main" val="263563203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a:extLst>
              <a:ext uri="{FF2B5EF4-FFF2-40B4-BE49-F238E27FC236}">
                <a16:creationId xmlns:a16="http://schemas.microsoft.com/office/drawing/2014/main" id="{F4451E91-0B96-2FF5-015F-FB94729AEEEB}"/>
              </a:ext>
            </a:extLst>
          </p:cNvPr>
          <p:cNvSpPr>
            <a:spLocks noGrp="1" noChangeArrowheads="1"/>
          </p:cNvSpPr>
          <p:nvPr>
            <p:ph type="title"/>
          </p:nvPr>
        </p:nvSpPr>
        <p:spPr/>
        <p:txBody>
          <a:bodyPr/>
          <a:lstStyle/>
          <a:p>
            <a:pPr eaLnBrk="1" hangingPunct="1"/>
            <a:r>
              <a:rPr lang="en-US" altLang="en-US"/>
              <a:t>Accessing Members of Structures</a:t>
            </a:r>
          </a:p>
        </p:txBody>
      </p:sp>
      <p:sp>
        <p:nvSpPr>
          <p:cNvPr id="20483" name="Rectangle 5">
            <a:extLst>
              <a:ext uri="{FF2B5EF4-FFF2-40B4-BE49-F238E27FC236}">
                <a16:creationId xmlns:a16="http://schemas.microsoft.com/office/drawing/2014/main" id="{11EAF2AA-E674-2058-6924-C973B6476716}"/>
              </a:ext>
            </a:extLst>
          </p:cNvPr>
          <p:cNvSpPr>
            <a:spLocks noGrp="1" noChangeArrowheads="1"/>
          </p:cNvSpPr>
          <p:nvPr>
            <p:ph idx="1"/>
          </p:nvPr>
        </p:nvSpPr>
        <p:spPr/>
        <p:txBody>
          <a:bodyPr/>
          <a:lstStyle/>
          <a:p>
            <a:pPr eaLnBrk="1" hangingPunct="1"/>
            <a:r>
              <a:rPr lang="en-US" altLang="en-US"/>
              <a:t>Arrow operator (</a:t>
            </a:r>
            <a:r>
              <a:rPr lang="en-US" altLang="en-US" b="1">
                <a:latin typeface="Courier New" panose="02070309020205020404" pitchFamily="49" charset="0"/>
              </a:rPr>
              <a:t>-&gt;</a:t>
            </a:r>
            <a:r>
              <a:rPr lang="en-US" altLang="en-US"/>
              <a:t>) used with pointers to structure variables</a:t>
            </a:r>
          </a:p>
          <a:p>
            <a:pPr lvl="2" eaLnBrk="1" hangingPunct="1">
              <a:buFontTx/>
              <a:buNone/>
            </a:pPr>
            <a:r>
              <a:rPr lang="en-US" altLang="en-US" sz="1800">
                <a:latin typeface="Lucida Console" panose="020B0609040504020204" pitchFamily="49" charset="0"/>
              </a:rPr>
              <a:t>car *myCarPtr = &amp;myCar; //intializing pointer</a:t>
            </a:r>
          </a:p>
          <a:p>
            <a:pPr lvl="2" eaLnBrk="1" hangingPunct="1">
              <a:buFontTx/>
              <a:buNone/>
            </a:pPr>
            <a:r>
              <a:rPr lang="en-US" altLang="en-US" sz="1800">
                <a:latin typeface="Lucida Console" panose="020B0609040504020204" pitchFamily="49" charset="0"/>
              </a:rPr>
              <a:t>printf("%s", myCarPtr-&gt;name);</a:t>
            </a:r>
          </a:p>
          <a:p>
            <a:pPr lvl="1" eaLnBrk="1" hangingPunct="1"/>
            <a:r>
              <a:rPr lang="en-US" altLang="en-US" sz="2000">
                <a:latin typeface="Lucida Console" panose="020B0609040504020204" pitchFamily="49" charset="0"/>
              </a:rPr>
              <a:t>myCarPtr-&gt;name</a:t>
            </a:r>
            <a:r>
              <a:rPr lang="en-US" altLang="en-US"/>
              <a:t> is equivalent to</a:t>
            </a:r>
          </a:p>
          <a:p>
            <a:pPr lvl="2" eaLnBrk="1" hangingPunct="1">
              <a:buFontTx/>
              <a:buNone/>
            </a:pPr>
            <a:r>
              <a:rPr lang="en-US" altLang="en-US" sz="1800">
                <a:latin typeface="Lucida Console" panose="020B0609040504020204" pitchFamily="49" charset="0"/>
              </a:rPr>
              <a:t>(*myCarPtr).name</a:t>
            </a: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3314E5A-73A7-AF0E-4184-22A528704EA7}"/>
              </a:ext>
            </a:extLst>
          </p:cNvPr>
          <p:cNvSpPr>
            <a:spLocks noGrp="1" noChangeArrowheads="1"/>
          </p:cNvSpPr>
          <p:nvPr>
            <p:ph sz="quarter" idx="12"/>
          </p:nvPr>
        </p:nvSpPr>
        <p:spPr/>
        <p:txBody>
          <a:bodyPr rtlCol="0">
            <a:normAutofit fontScale="92500" lnSpcReduction="20000"/>
          </a:bodyPr>
          <a:lstStyle/>
          <a:p>
            <a:pPr eaLnBrk="1" fontAlgn="auto" hangingPunct="1">
              <a:lnSpc>
                <a:spcPct val="120000"/>
              </a:lnSpc>
              <a:spcAft>
                <a:spcPts val="0"/>
              </a:spcAft>
              <a:defRPr/>
            </a:pPr>
            <a:r>
              <a:rPr lang="en-US" dirty="0"/>
              <a:t>#</a:t>
            </a:r>
            <a:r>
              <a:rPr lang="en-US" dirty="0">
                <a:solidFill>
                  <a:srgbClr val="0000FF"/>
                </a:solidFill>
              </a:rPr>
              <a:t>include</a:t>
            </a:r>
            <a:r>
              <a:rPr lang="en-US" dirty="0"/>
              <a:t> &lt;stdio.h&gt;</a:t>
            </a:r>
          </a:p>
          <a:p>
            <a:pPr eaLnBrk="1" fontAlgn="auto" hangingPunct="1">
              <a:lnSpc>
                <a:spcPct val="120000"/>
              </a:lnSpc>
              <a:spcAft>
                <a:spcPts val="0"/>
              </a:spcAft>
              <a:defRPr/>
            </a:pPr>
            <a:r>
              <a:rPr lang="en-US" dirty="0" err="1">
                <a:solidFill>
                  <a:srgbClr val="0000FF"/>
                </a:solidFill>
              </a:rPr>
              <a:t>struct</a:t>
            </a:r>
            <a:r>
              <a:rPr lang="en-US" dirty="0"/>
              <a:t> car{</a:t>
            </a:r>
          </a:p>
          <a:p>
            <a:pPr eaLnBrk="1" fontAlgn="auto" hangingPunct="1">
              <a:lnSpc>
                <a:spcPct val="120000"/>
              </a:lnSpc>
              <a:spcAft>
                <a:spcPts val="0"/>
              </a:spcAft>
              <a:defRPr/>
            </a:pPr>
            <a:r>
              <a:rPr lang="en-US" dirty="0"/>
              <a:t>	char *name; </a:t>
            </a:r>
          </a:p>
          <a:p>
            <a:pPr eaLnBrk="1" fontAlgn="auto" hangingPunct="1">
              <a:lnSpc>
                <a:spcPct val="120000"/>
              </a:lnSpc>
              <a:spcAft>
                <a:spcPts val="0"/>
              </a:spcAft>
              <a:defRPr/>
            </a:pPr>
            <a:r>
              <a:rPr lang="en-US" dirty="0"/>
              <a:t>	int seats;</a:t>
            </a:r>
          </a:p>
          <a:p>
            <a:pPr eaLnBrk="1" fontAlgn="auto" hangingPunct="1">
              <a:lnSpc>
                <a:spcPct val="120000"/>
              </a:lnSpc>
              <a:spcAft>
                <a:spcPts val="0"/>
              </a:spcAft>
              <a:defRPr/>
            </a:pPr>
            <a:r>
              <a:rPr lang="en-US" dirty="0"/>
              <a:t>	float price;   </a:t>
            </a:r>
          </a:p>
          <a:p>
            <a:pPr eaLnBrk="1" fontAlgn="auto" hangingPunct="1">
              <a:lnSpc>
                <a:spcPct val="120000"/>
              </a:lnSpc>
              <a:spcAft>
                <a:spcPts val="0"/>
              </a:spcAft>
              <a:defRPr/>
            </a:pPr>
            <a:r>
              <a:rPr lang="en-US" dirty="0"/>
              <a:t>};            </a:t>
            </a:r>
          </a:p>
          <a:p>
            <a:pPr eaLnBrk="1" fontAlgn="auto" hangingPunct="1">
              <a:lnSpc>
                <a:spcPct val="120000"/>
              </a:lnSpc>
              <a:spcAft>
                <a:spcPts val="0"/>
              </a:spcAft>
              <a:defRPr/>
            </a:pPr>
            <a:r>
              <a:rPr lang="en-US" dirty="0">
                <a:solidFill>
                  <a:srgbClr val="0000FF"/>
                </a:solidFill>
              </a:rPr>
              <a:t>int</a:t>
            </a:r>
            <a:r>
              <a:rPr lang="en-US" dirty="0"/>
              <a:t> main()</a:t>
            </a:r>
          </a:p>
          <a:p>
            <a:pPr eaLnBrk="1" fontAlgn="auto" hangingPunct="1">
              <a:lnSpc>
                <a:spcPct val="120000"/>
              </a:lnSpc>
              <a:spcAft>
                <a:spcPts val="0"/>
              </a:spcAft>
              <a:defRPr/>
            </a:pPr>
            <a:r>
              <a:rPr lang="en-US" dirty="0"/>
              <a:t>{ </a:t>
            </a:r>
          </a:p>
          <a:p>
            <a:pPr eaLnBrk="1" fontAlgn="auto" hangingPunct="1">
              <a:lnSpc>
                <a:spcPct val="120000"/>
              </a:lnSpc>
              <a:spcAft>
                <a:spcPts val="0"/>
              </a:spcAft>
              <a:defRPr/>
            </a:pPr>
            <a:r>
              <a:rPr lang="en-US" dirty="0" err="1">
                <a:solidFill>
                  <a:srgbClr val="0000FF"/>
                </a:solidFill>
              </a:rPr>
              <a:t>struct</a:t>
            </a:r>
            <a:r>
              <a:rPr lang="en-US" dirty="0"/>
              <a:t> car </a:t>
            </a:r>
            <a:r>
              <a:rPr lang="en-US" dirty="0" err="1"/>
              <a:t>myCar</a:t>
            </a:r>
            <a:r>
              <a:rPr lang="en-US" dirty="0"/>
              <a:t> = {“Renault”,2, 500000}; </a:t>
            </a:r>
          </a:p>
          <a:p>
            <a:pPr eaLnBrk="1" fontAlgn="auto" hangingPunct="1">
              <a:lnSpc>
                <a:spcPct val="120000"/>
              </a:lnSpc>
              <a:spcAft>
                <a:spcPts val="0"/>
              </a:spcAft>
              <a:defRPr/>
            </a:pPr>
            <a:r>
              <a:rPr lang="en-US" dirty="0" err="1">
                <a:solidFill>
                  <a:srgbClr val="0000FF"/>
                </a:solidFill>
              </a:rPr>
              <a:t>struct</a:t>
            </a:r>
            <a:r>
              <a:rPr lang="en-US" dirty="0"/>
              <a:t> car *</a:t>
            </a:r>
            <a:r>
              <a:rPr lang="en-US" dirty="0" err="1"/>
              <a:t>myCarPtr</a:t>
            </a:r>
            <a:r>
              <a:rPr lang="en-US" dirty="0"/>
              <a:t>; //define a pointer to car</a:t>
            </a:r>
          </a:p>
          <a:p>
            <a:pPr eaLnBrk="1" fontAlgn="auto" hangingPunct="1">
              <a:lnSpc>
                <a:spcPct val="120000"/>
              </a:lnSpc>
              <a:spcAft>
                <a:spcPts val="0"/>
              </a:spcAft>
              <a:defRPr/>
            </a:pPr>
            <a:r>
              <a:rPr lang="en-US" dirty="0" err="1"/>
              <a:t>myCarPtr</a:t>
            </a:r>
            <a:r>
              <a:rPr lang="en-US" dirty="0"/>
              <a:t> = &amp;</a:t>
            </a:r>
            <a:r>
              <a:rPr lang="en-US" dirty="0" err="1"/>
              <a:t>myCar</a:t>
            </a:r>
            <a:r>
              <a:rPr lang="en-US" dirty="0"/>
              <a:t>;  /*assign address of </a:t>
            </a:r>
            <a:r>
              <a:rPr lang="en-US" dirty="0" err="1"/>
              <a:t>myCar</a:t>
            </a:r>
            <a:r>
              <a:rPr lang="en-US" dirty="0"/>
              <a:t> to </a:t>
            </a:r>
            <a:r>
              <a:rPr lang="en-US" dirty="0" err="1"/>
              <a:t>myCarPtr</a:t>
            </a:r>
            <a:r>
              <a:rPr lang="en-US" dirty="0"/>
              <a:t> */</a:t>
            </a:r>
          </a:p>
          <a:p>
            <a:pPr eaLnBrk="1" fontAlgn="auto" hangingPunct="1">
              <a:lnSpc>
                <a:spcPct val="120000"/>
              </a:lnSpc>
              <a:spcAft>
                <a:spcPts val="0"/>
              </a:spcAft>
              <a:defRPr/>
            </a:pPr>
            <a:endParaRPr lang="en-US" dirty="0">
              <a:solidFill>
                <a:srgbClr val="0000FF"/>
              </a:solidFill>
            </a:endParaRPr>
          </a:p>
          <a:p>
            <a:pPr eaLnBrk="1" fontAlgn="auto" hangingPunct="1">
              <a:lnSpc>
                <a:spcPct val="120000"/>
              </a:lnSpc>
              <a:spcAft>
                <a:spcPts val="0"/>
              </a:spcAft>
              <a:defRPr/>
            </a:pPr>
            <a:r>
              <a:rPr lang="en-US" dirty="0">
                <a:solidFill>
                  <a:srgbClr val="0000FF"/>
                </a:solidFill>
              </a:rPr>
              <a:t>printf</a:t>
            </a:r>
            <a:r>
              <a:rPr lang="en-US" dirty="0">
                <a:solidFill>
                  <a:srgbClr val="008000"/>
                </a:solidFill>
              </a:rPr>
              <a:t>("%s %f %d \</a:t>
            </a:r>
            <a:r>
              <a:rPr lang="en-US" dirty="0" err="1">
                <a:solidFill>
                  <a:srgbClr val="008000"/>
                </a:solidFill>
              </a:rPr>
              <a:t>n%s</a:t>
            </a:r>
            <a:r>
              <a:rPr lang="en-US" dirty="0">
                <a:solidFill>
                  <a:srgbClr val="008000"/>
                </a:solidFill>
              </a:rPr>
              <a:t> %f %d \</a:t>
            </a:r>
            <a:r>
              <a:rPr lang="en-US" dirty="0" err="1">
                <a:solidFill>
                  <a:srgbClr val="008000"/>
                </a:solidFill>
              </a:rPr>
              <a:t>n%s</a:t>
            </a:r>
            <a:r>
              <a:rPr lang="en-US" dirty="0">
                <a:solidFill>
                  <a:srgbClr val="008000"/>
                </a:solidFill>
              </a:rPr>
              <a:t> %f %d\n</a:t>
            </a:r>
            <a:r>
              <a:rPr lang="en-US" dirty="0"/>
              <a:t>", </a:t>
            </a:r>
          </a:p>
          <a:p>
            <a:pPr eaLnBrk="1" fontAlgn="auto" hangingPunct="1">
              <a:lnSpc>
                <a:spcPct val="120000"/>
              </a:lnSpc>
              <a:spcAft>
                <a:spcPts val="0"/>
              </a:spcAft>
              <a:defRPr/>
            </a:pPr>
            <a:r>
              <a:rPr lang="en-US" dirty="0"/>
              <a:t>myCar.name, </a:t>
            </a:r>
            <a:r>
              <a:rPr lang="en-US" dirty="0" err="1"/>
              <a:t>myCar.price</a:t>
            </a:r>
            <a:r>
              <a:rPr lang="en-US" dirty="0"/>
              <a:t>, </a:t>
            </a:r>
            <a:r>
              <a:rPr lang="en-US" dirty="0" err="1"/>
              <a:t>myCar.seats</a:t>
            </a:r>
            <a:r>
              <a:rPr lang="en-US" dirty="0"/>
              <a:t>, </a:t>
            </a:r>
          </a:p>
          <a:p>
            <a:pPr eaLnBrk="1" fontAlgn="auto" hangingPunct="1">
              <a:lnSpc>
                <a:spcPct val="120000"/>
              </a:lnSpc>
              <a:spcAft>
                <a:spcPts val="0"/>
              </a:spcAft>
              <a:defRPr/>
            </a:pPr>
            <a:r>
              <a:rPr lang="en-US" dirty="0" err="1"/>
              <a:t>myCarPtr</a:t>
            </a:r>
            <a:r>
              <a:rPr lang="en-US" dirty="0"/>
              <a:t>-&gt;name, </a:t>
            </a:r>
            <a:r>
              <a:rPr lang="en-US" dirty="0" err="1"/>
              <a:t>myCarPtr</a:t>
            </a:r>
            <a:r>
              <a:rPr lang="en-US" dirty="0"/>
              <a:t>-&gt;price, </a:t>
            </a:r>
          </a:p>
          <a:p>
            <a:pPr eaLnBrk="1" fontAlgn="auto" hangingPunct="1">
              <a:lnSpc>
                <a:spcPct val="120000"/>
              </a:lnSpc>
              <a:spcAft>
                <a:spcPts val="0"/>
              </a:spcAft>
              <a:defRPr/>
            </a:pPr>
            <a:r>
              <a:rPr lang="en-US" dirty="0" err="1"/>
              <a:t>myCarPtr</a:t>
            </a:r>
            <a:r>
              <a:rPr lang="en-US" dirty="0"/>
              <a:t>-&gt;seats,</a:t>
            </a:r>
          </a:p>
          <a:p>
            <a:pPr eaLnBrk="1" fontAlgn="auto" hangingPunct="1">
              <a:lnSpc>
                <a:spcPct val="120000"/>
              </a:lnSpc>
              <a:spcAft>
                <a:spcPts val="0"/>
              </a:spcAft>
              <a:defRPr/>
            </a:pPr>
            <a:r>
              <a:rPr lang="en-US" dirty="0"/>
              <a:t>(*</a:t>
            </a:r>
            <a:r>
              <a:rPr lang="en-US" dirty="0" err="1"/>
              <a:t>myCarPtr</a:t>
            </a:r>
            <a:r>
              <a:rPr lang="en-US" dirty="0"/>
              <a:t>).name, (*</a:t>
            </a:r>
            <a:r>
              <a:rPr lang="en-US" dirty="0" err="1"/>
              <a:t>myCarPtr</a:t>
            </a:r>
            <a:r>
              <a:rPr lang="en-US" dirty="0"/>
              <a:t>).price, (*</a:t>
            </a:r>
            <a:r>
              <a:rPr lang="en-US" dirty="0" err="1"/>
              <a:t>myCarPtr</a:t>
            </a:r>
            <a:r>
              <a:rPr lang="en-US" dirty="0"/>
              <a:t>).seats);</a:t>
            </a:r>
          </a:p>
          <a:p>
            <a:pPr eaLnBrk="1" fontAlgn="auto" hangingPunct="1">
              <a:lnSpc>
                <a:spcPct val="120000"/>
              </a:lnSpc>
              <a:spcAft>
                <a:spcPts val="0"/>
              </a:spcAft>
              <a:defRPr/>
            </a:pPr>
            <a:r>
              <a:rPr lang="en-US" dirty="0"/>
              <a:t>} //end main    </a:t>
            </a:r>
          </a:p>
          <a:p>
            <a:pPr eaLnBrk="1" fontAlgn="auto" hangingPunct="1">
              <a:lnSpc>
                <a:spcPct val="120000"/>
              </a:lnSpc>
              <a:spcAft>
                <a:spcPts val="0"/>
              </a:spcAft>
              <a:defRPr/>
            </a:pPr>
            <a:endParaRPr lang="en-US" dirty="0"/>
          </a:p>
        </p:txBody>
      </p:sp>
      <p:sp>
        <p:nvSpPr>
          <p:cNvPr id="21507" name="Content Placeholder 6">
            <a:extLst>
              <a:ext uri="{FF2B5EF4-FFF2-40B4-BE49-F238E27FC236}">
                <a16:creationId xmlns:a16="http://schemas.microsoft.com/office/drawing/2014/main" id="{F2D385B8-C45E-FCE9-BD53-9F75D8D96F72}"/>
              </a:ext>
            </a:extLst>
          </p:cNvPr>
          <p:cNvSpPr>
            <a:spLocks noGrp="1"/>
          </p:cNvSpPr>
          <p:nvPr>
            <p:ph sz="quarter" idx="13"/>
          </p:nvPr>
        </p:nvSpPr>
        <p:spPr/>
        <p:txBody>
          <a:bodyPr/>
          <a:lstStyle/>
          <a:p>
            <a:pPr eaLnBrk="1" hangingPunct="1">
              <a:spcBef>
                <a:spcPct val="0"/>
              </a:spcBef>
            </a:pPr>
            <a:r>
              <a:rPr lang="en-US" altLang="en-US"/>
              <a:t>Program for pointer to a structure</a:t>
            </a:r>
          </a:p>
        </p:txBody>
      </p:sp>
      <p:sp>
        <p:nvSpPr>
          <p:cNvPr id="8" name="TextBox 7">
            <a:extLst>
              <a:ext uri="{FF2B5EF4-FFF2-40B4-BE49-F238E27FC236}">
                <a16:creationId xmlns:a16="http://schemas.microsoft.com/office/drawing/2014/main" id="{B0ABB354-A11E-91B0-A092-7945C5BBA6BF}"/>
              </a:ext>
            </a:extLst>
          </p:cNvPr>
          <p:cNvSpPr txBox="1"/>
          <p:nvPr/>
        </p:nvSpPr>
        <p:spPr>
          <a:xfrm>
            <a:off x="0" y="6019800"/>
            <a:ext cx="6400800" cy="92392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eaLnBrk="1" fontAlgn="auto" hangingPunct="1">
              <a:spcBef>
                <a:spcPts val="0"/>
              </a:spcBef>
              <a:spcAft>
                <a:spcPts val="0"/>
              </a:spcAft>
              <a:defRPr/>
            </a:pPr>
            <a:r>
              <a:rPr lang="en-US" b="1" dirty="0">
                <a:latin typeface="Courier New" pitchFamily="49" charset="0"/>
                <a:cs typeface="Courier New" pitchFamily="49" charset="0"/>
              </a:rPr>
              <a:t>Renault 500000 2</a:t>
            </a:r>
          </a:p>
          <a:p>
            <a:pPr eaLnBrk="1" fontAlgn="auto" hangingPunct="1">
              <a:spcBef>
                <a:spcPts val="0"/>
              </a:spcBef>
              <a:spcAft>
                <a:spcPts val="0"/>
              </a:spcAft>
              <a:defRPr/>
            </a:pPr>
            <a:r>
              <a:rPr lang="en-US" b="1" dirty="0">
                <a:latin typeface="Courier New" pitchFamily="49" charset="0"/>
                <a:cs typeface="Courier New" pitchFamily="49" charset="0"/>
              </a:rPr>
              <a:t>Renault 500000 2</a:t>
            </a:r>
          </a:p>
          <a:p>
            <a:pPr eaLnBrk="1" fontAlgn="auto" hangingPunct="1">
              <a:spcBef>
                <a:spcPts val="0"/>
              </a:spcBef>
              <a:spcAft>
                <a:spcPts val="0"/>
              </a:spcAft>
              <a:defRPr/>
            </a:pPr>
            <a:r>
              <a:rPr lang="en-US" b="1" dirty="0">
                <a:latin typeface="Courier New" pitchFamily="49" charset="0"/>
                <a:cs typeface="Courier New" pitchFamily="49" charset="0"/>
              </a:rPr>
              <a:t>Renault 500000 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EED08A96-7E6F-6EB4-5332-E8724FBE6D88}"/>
              </a:ext>
            </a:extLst>
          </p:cNvPr>
          <p:cNvSpPr>
            <a:spLocks noGrp="1"/>
          </p:cNvSpPr>
          <p:nvPr>
            <p:ph type="title"/>
          </p:nvPr>
        </p:nvSpPr>
        <p:spPr>
          <a:xfrm>
            <a:off x="152400" y="20638"/>
            <a:ext cx="8229600" cy="487362"/>
          </a:xfrm>
        </p:spPr>
        <p:txBody>
          <a:bodyPr>
            <a:normAutofit fontScale="90000"/>
          </a:bodyPr>
          <a:lstStyle/>
          <a:p>
            <a:pPr eaLnBrk="1" hangingPunct="1"/>
            <a:r>
              <a:rPr lang="en-US" altLang="en-US"/>
              <a:t>Q1</a:t>
            </a:r>
          </a:p>
        </p:txBody>
      </p:sp>
      <p:sp>
        <p:nvSpPr>
          <p:cNvPr id="3" name="Content Placeholder 2">
            <a:extLst>
              <a:ext uri="{FF2B5EF4-FFF2-40B4-BE49-F238E27FC236}">
                <a16:creationId xmlns:a16="http://schemas.microsoft.com/office/drawing/2014/main" id="{C5B39F8A-2F1C-29E1-6A98-76ECAA8BEA3F}"/>
              </a:ext>
            </a:extLst>
          </p:cNvPr>
          <p:cNvSpPr>
            <a:spLocks noGrp="1"/>
          </p:cNvSpPr>
          <p:nvPr>
            <p:ph idx="1"/>
          </p:nvPr>
        </p:nvSpPr>
        <p:spPr>
          <a:xfrm>
            <a:off x="152400" y="838200"/>
            <a:ext cx="8534400" cy="5287963"/>
          </a:xfrm>
        </p:spPr>
        <p:txBody>
          <a:bodyPr>
            <a:normAutofit fontScale="62500" lnSpcReduction="20000"/>
          </a:bodyPr>
          <a:lstStyle/>
          <a:p>
            <a:pPr marL="0" indent="0">
              <a:buFont typeface="Arial" panose="020B0604020202020204" pitchFamily="34" charset="0"/>
              <a:buNone/>
              <a:defRPr/>
            </a:pPr>
            <a:r>
              <a:rPr lang="en-US" dirty="0"/>
              <a:t>Consider the following </a:t>
            </a:r>
            <a:r>
              <a:rPr lang="en-US" dirty="0" err="1"/>
              <a:t>struct</a:t>
            </a:r>
            <a:r>
              <a:rPr lang="en-US" dirty="0"/>
              <a:t> in C. Which is the correct option to change the ranking variable to 45?</a:t>
            </a:r>
          </a:p>
          <a:p>
            <a:pPr marL="0" indent="0">
              <a:buFont typeface="Arial" panose="020B0604020202020204" pitchFamily="34" charset="0"/>
              <a:buNone/>
              <a:defRPr/>
            </a:pPr>
            <a:r>
              <a:rPr lang="en-IN" dirty="0" err="1"/>
              <a:t>struct</a:t>
            </a:r>
            <a:r>
              <a:rPr lang="en-IN" dirty="0"/>
              <a:t> video {</a:t>
            </a:r>
          </a:p>
          <a:p>
            <a:pPr marL="0" indent="0">
              <a:buFont typeface="Arial" panose="020B0604020202020204" pitchFamily="34" charset="0"/>
              <a:buNone/>
              <a:defRPr/>
            </a:pPr>
            <a:r>
              <a:rPr lang="en-IN" dirty="0"/>
              <a:t>	char name[50];</a:t>
            </a:r>
          </a:p>
          <a:p>
            <a:pPr marL="0" indent="0">
              <a:buFont typeface="Arial" panose="020B0604020202020204" pitchFamily="34" charset="0"/>
              <a:buNone/>
              <a:defRPr/>
            </a:pPr>
            <a:r>
              <a:rPr lang="en-IN" dirty="0"/>
              <a:t>	</a:t>
            </a:r>
            <a:r>
              <a:rPr lang="en-IN" dirty="0" err="1"/>
              <a:t>int</a:t>
            </a:r>
            <a:r>
              <a:rPr lang="en-IN" dirty="0"/>
              <a:t> ranking;</a:t>
            </a:r>
          </a:p>
          <a:p>
            <a:pPr marL="0" indent="0">
              <a:buFont typeface="Arial" panose="020B0604020202020204" pitchFamily="34" charset="0"/>
              <a:buNone/>
              <a:defRPr/>
            </a:pPr>
            <a:r>
              <a:rPr lang="en-IN" dirty="0"/>
              <a:t>};</a:t>
            </a:r>
          </a:p>
          <a:p>
            <a:pPr marL="0" indent="0">
              <a:buFont typeface="Arial" panose="020B0604020202020204" pitchFamily="34" charset="0"/>
              <a:buNone/>
              <a:defRPr/>
            </a:pPr>
            <a:r>
              <a:rPr lang="en-IN" dirty="0" err="1"/>
              <a:t>int</a:t>
            </a:r>
            <a:r>
              <a:rPr lang="en-IN" dirty="0"/>
              <a:t> main() {</a:t>
            </a:r>
          </a:p>
          <a:p>
            <a:pPr marL="0" indent="0">
              <a:buFont typeface="Arial" panose="020B0604020202020204" pitchFamily="34" charset="0"/>
              <a:buNone/>
              <a:defRPr/>
            </a:pPr>
            <a:r>
              <a:rPr lang="en-IN" dirty="0"/>
              <a:t>	</a:t>
            </a:r>
            <a:r>
              <a:rPr lang="en-IN" dirty="0" err="1"/>
              <a:t>struct</a:t>
            </a:r>
            <a:r>
              <a:rPr lang="en-IN" dirty="0"/>
              <a:t> video cats = {"</a:t>
            </a:r>
            <a:r>
              <a:rPr lang="en-IN" dirty="0" err="1"/>
              <a:t>CatVid</a:t>
            </a:r>
            <a:r>
              <a:rPr lang="en-IN" dirty="0"/>
              <a:t>", 53};</a:t>
            </a:r>
          </a:p>
          <a:p>
            <a:pPr marL="0" indent="0">
              <a:buFont typeface="Arial" panose="020B0604020202020204" pitchFamily="34" charset="0"/>
              <a:buNone/>
              <a:defRPr/>
            </a:pPr>
            <a:r>
              <a:rPr lang="en-IN" dirty="0"/>
              <a:t>	</a:t>
            </a:r>
            <a:r>
              <a:rPr lang="en-IN" dirty="0" err="1"/>
              <a:t>struct</a:t>
            </a:r>
            <a:r>
              <a:rPr lang="en-IN" dirty="0"/>
              <a:t> video *</a:t>
            </a:r>
            <a:r>
              <a:rPr lang="en-IN" dirty="0" err="1"/>
              <a:t>ptr</a:t>
            </a:r>
            <a:r>
              <a:rPr lang="en-IN" dirty="0"/>
              <a:t>;</a:t>
            </a:r>
          </a:p>
          <a:p>
            <a:pPr marL="0" indent="0">
              <a:buFont typeface="Arial" panose="020B0604020202020204" pitchFamily="34" charset="0"/>
              <a:buNone/>
              <a:defRPr/>
            </a:pPr>
            <a:r>
              <a:rPr lang="en-IN" dirty="0"/>
              <a:t>	</a:t>
            </a:r>
            <a:r>
              <a:rPr lang="en-IN" dirty="0" err="1"/>
              <a:t>ptr</a:t>
            </a:r>
            <a:r>
              <a:rPr lang="en-IN" dirty="0"/>
              <a:t> = &amp;cats;</a:t>
            </a:r>
          </a:p>
          <a:p>
            <a:pPr marL="0" indent="0">
              <a:buFont typeface="Arial" panose="020B0604020202020204" pitchFamily="34" charset="0"/>
              <a:buNone/>
              <a:defRPr/>
            </a:pPr>
            <a:r>
              <a:rPr lang="en-IN" dirty="0"/>
              <a:t> 	return 0;</a:t>
            </a:r>
          </a:p>
          <a:p>
            <a:pPr marL="0" indent="0">
              <a:buFont typeface="Arial" panose="020B0604020202020204" pitchFamily="34" charset="0"/>
              <a:buNone/>
              <a:defRPr/>
            </a:pPr>
            <a:r>
              <a:rPr lang="en-IN" dirty="0"/>
              <a:t>}</a:t>
            </a:r>
          </a:p>
          <a:p>
            <a:pPr marL="0" indent="0">
              <a:buFont typeface="Arial" panose="020B0604020202020204" pitchFamily="34" charset="0"/>
              <a:buNone/>
              <a:defRPr/>
            </a:pPr>
            <a:r>
              <a:rPr lang="en-IN" dirty="0"/>
              <a:t>a)   </a:t>
            </a:r>
            <a:r>
              <a:rPr lang="en-IN" dirty="0" err="1"/>
              <a:t>ptr.ranking</a:t>
            </a:r>
            <a:r>
              <a:rPr lang="en-IN" dirty="0"/>
              <a:t> = 45;</a:t>
            </a:r>
          </a:p>
          <a:p>
            <a:pPr marL="0" indent="0">
              <a:buFont typeface="Arial" panose="020B0604020202020204" pitchFamily="34" charset="0"/>
              <a:buNone/>
              <a:defRPr/>
            </a:pPr>
            <a:r>
              <a:rPr lang="en-IN" dirty="0"/>
              <a:t>b)   ranking -&gt; </a:t>
            </a:r>
            <a:r>
              <a:rPr lang="en-IN" dirty="0" err="1"/>
              <a:t>ptr</a:t>
            </a:r>
            <a:r>
              <a:rPr lang="en-IN" dirty="0"/>
              <a:t> = 45;</a:t>
            </a:r>
          </a:p>
          <a:p>
            <a:pPr marL="0" indent="0">
              <a:buFont typeface="Arial" panose="020B0604020202020204" pitchFamily="34" charset="0"/>
              <a:buNone/>
              <a:defRPr/>
            </a:pPr>
            <a:r>
              <a:rPr lang="en-IN" dirty="0"/>
              <a:t>c)    </a:t>
            </a:r>
            <a:r>
              <a:rPr lang="en-IN" dirty="0" err="1"/>
              <a:t>ptr</a:t>
            </a:r>
            <a:r>
              <a:rPr lang="en-IN" dirty="0"/>
              <a:t>-&gt;ranking = 45;</a:t>
            </a:r>
          </a:p>
          <a:p>
            <a:pPr marL="0" indent="0">
              <a:buFont typeface="Arial" panose="020B0604020202020204" pitchFamily="34" charset="0"/>
              <a:buNone/>
              <a:defRPr/>
            </a:pPr>
            <a:r>
              <a:rPr lang="en-IN" dirty="0"/>
              <a:t>d)    </a:t>
            </a:r>
            <a:r>
              <a:rPr lang="en-IN" dirty="0" err="1"/>
              <a:t>ptr</a:t>
            </a:r>
            <a:r>
              <a:rPr lang="en-IN" dirty="0"/>
              <a:t> = 45;</a:t>
            </a: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648DD05A-6252-801E-4C90-521A79BC4BF5}"/>
              </a:ext>
            </a:extLst>
          </p:cNvPr>
          <p:cNvSpPr>
            <a:spLocks noGrp="1"/>
          </p:cNvSpPr>
          <p:nvPr>
            <p:ph type="title"/>
          </p:nvPr>
        </p:nvSpPr>
        <p:spPr>
          <a:xfrm>
            <a:off x="152400" y="20638"/>
            <a:ext cx="8229600" cy="487362"/>
          </a:xfrm>
        </p:spPr>
        <p:txBody>
          <a:bodyPr>
            <a:normAutofit fontScale="90000"/>
          </a:bodyPr>
          <a:lstStyle/>
          <a:p>
            <a:pPr eaLnBrk="1" hangingPunct="1"/>
            <a:r>
              <a:rPr lang="en-US" altLang="en-US"/>
              <a:t>Q2</a:t>
            </a:r>
          </a:p>
        </p:txBody>
      </p:sp>
      <p:sp>
        <p:nvSpPr>
          <p:cNvPr id="3" name="Content Placeholder 2">
            <a:extLst>
              <a:ext uri="{FF2B5EF4-FFF2-40B4-BE49-F238E27FC236}">
                <a16:creationId xmlns:a16="http://schemas.microsoft.com/office/drawing/2014/main" id="{24848FF0-F340-6D07-92DC-A0EBD8DAF8B2}"/>
              </a:ext>
            </a:extLst>
          </p:cNvPr>
          <p:cNvSpPr>
            <a:spLocks noGrp="1"/>
          </p:cNvSpPr>
          <p:nvPr>
            <p:ph idx="1"/>
          </p:nvPr>
        </p:nvSpPr>
        <p:spPr>
          <a:xfrm>
            <a:off x="152400" y="838200"/>
            <a:ext cx="8534400" cy="5287963"/>
          </a:xfrm>
        </p:spPr>
        <p:txBody>
          <a:bodyPr>
            <a:normAutofit fontScale="92500" lnSpcReduction="20000"/>
          </a:bodyPr>
          <a:lstStyle/>
          <a:p>
            <a:pPr marL="0" indent="0">
              <a:buFont typeface="Arial" panose="020B0604020202020204" pitchFamily="34" charset="0"/>
              <a:buNone/>
              <a:defRPr/>
            </a:pPr>
            <a:r>
              <a:rPr lang="en-US" dirty="0"/>
              <a:t>Which of the following is an incorrect syntax for pointer to structure? Assuming </a:t>
            </a:r>
          </a:p>
          <a:p>
            <a:pPr marL="0" indent="0">
              <a:buFont typeface="Arial" panose="020B0604020202020204" pitchFamily="34" charset="0"/>
              <a:buNone/>
              <a:defRPr/>
            </a:pPr>
            <a:r>
              <a:rPr lang="en-US" dirty="0" err="1"/>
              <a:t>struct</a:t>
            </a:r>
            <a:r>
              <a:rPr lang="en-US" dirty="0"/>
              <a:t> temp</a:t>
            </a:r>
          </a:p>
          <a:p>
            <a:pPr marL="0" indent="0">
              <a:buFont typeface="Arial" panose="020B0604020202020204" pitchFamily="34" charset="0"/>
              <a:buNone/>
              <a:defRPr/>
            </a:pPr>
            <a:r>
              <a:rPr lang="en-US" dirty="0"/>
              <a:t>{</a:t>
            </a:r>
          </a:p>
          <a:p>
            <a:pPr marL="0" indent="0">
              <a:buFont typeface="Arial" panose="020B0604020202020204" pitchFamily="34" charset="0"/>
              <a:buNone/>
              <a:defRPr/>
            </a:pPr>
            <a:r>
              <a:rPr lang="en-US" dirty="0"/>
              <a:t>	</a:t>
            </a:r>
            <a:r>
              <a:rPr lang="en-US" dirty="0" err="1"/>
              <a:t>int</a:t>
            </a:r>
            <a:r>
              <a:rPr lang="en-US" dirty="0"/>
              <a:t> b;</a:t>
            </a:r>
          </a:p>
          <a:p>
            <a:pPr marL="0" indent="0">
              <a:buFont typeface="Arial" panose="020B0604020202020204" pitchFamily="34" charset="0"/>
              <a:buNone/>
              <a:defRPr/>
            </a:pPr>
            <a:r>
              <a:rPr lang="en-US" dirty="0"/>
              <a:t>} *</a:t>
            </a:r>
            <a:r>
              <a:rPr lang="en-US" dirty="0" err="1"/>
              <a:t>my_struct</a:t>
            </a:r>
            <a:r>
              <a:rPr lang="en-US" dirty="0"/>
              <a:t>;</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a) *</a:t>
            </a:r>
            <a:r>
              <a:rPr lang="en-US" dirty="0" err="1"/>
              <a:t>my_struct.b</a:t>
            </a:r>
            <a:r>
              <a:rPr lang="en-US" dirty="0"/>
              <a:t> = 10;</a:t>
            </a:r>
          </a:p>
          <a:p>
            <a:pPr marL="0" indent="0">
              <a:buFont typeface="Arial" panose="020B0604020202020204" pitchFamily="34" charset="0"/>
              <a:buNone/>
              <a:defRPr/>
            </a:pPr>
            <a:r>
              <a:rPr lang="en-US" dirty="0"/>
              <a:t>b) (*</a:t>
            </a:r>
            <a:r>
              <a:rPr lang="en-US" dirty="0" err="1"/>
              <a:t>my_struct</a:t>
            </a:r>
            <a:r>
              <a:rPr lang="en-US" dirty="0"/>
              <a:t>).b = 10;</a:t>
            </a:r>
          </a:p>
          <a:p>
            <a:pPr marL="0" indent="0">
              <a:buFont typeface="Arial" panose="020B0604020202020204" pitchFamily="34" charset="0"/>
              <a:buNone/>
              <a:defRPr/>
            </a:pPr>
            <a:r>
              <a:rPr lang="en-US" dirty="0"/>
              <a:t>c) </a:t>
            </a:r>
            <a:r>
              <a:rPr lang="en-US" dirty="0" err="1"/>
              <a:t>my_struct</a:t>
            </a:r>
            <a:r>
              <a:rPr lang="en-US" dirty="0"/>
              <a:t>-&gt;b = 10;</a:t>
            </a:r>
          </a:p>
          <a:p>
            <a:pPr marL="0" indent="0">
              <a:buFont typeface="Arial" panose="020B0604020202020204" pitchFamily="34" charset="0"/>
              <a:buNone/>
              <a:defRPr/>
            </a:pPr>
            <a:r>
              <a:rPr lang="en-US" dirty="0"/>
              <a:t>d) Both *</a:t>
            </a:r>
            <a:r>
              <a:rPr lang="en-US" dirty="0" err="1"/>
              <a:t>my_struct.b</a:t>
            </a:r>
            <a:r>
              <a:rPr lang="en-US" dirty="0"/>
              <a:t> = 10; and (*</a:t>
            </a:r>
            <a:r>
              <a:rPr lang="en-US" dirty="0" err="1"/>
              <a:t>my_struct</a:t>
            </a:r>
            <a:r>
              <a:rPr lang="en-US" dirty="0"/>
              <a:t>).b = 10;</a:t>
            </a:r>
            <a:endParaRPr lang="en-IN" dirty="0"/>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949C30A3-6F73-74DB-ED55-4987A8822E65}"/>
              </a:ext>
            </a:extLst>
          </p:cNvPr>
          <p:cNvSpPr>
            <a:spLocks noGrp="1"/>
          </p:cNvSpPr>
          <p:nvPr>
            <p:ph type="title"/>
          </p:nvPr>
        </p:nvSpPr>
        <p:spPr>
          <a:xfrm>
            <a:off x="457200" y="152400"/>
            <a:ext cx="8229600" cy="487363"/>
          </a:xfrm>
        </p:spPr>
        <p:txBody>
          <a:bodyPr>
            <a:normAutofit fontScale="90000"/>
          </a:bodyPr>
          <a:lstStyle/>
          <a:p>
            <a:r>
              <a:rPr lang="en-US" altLang="en-US"/>
              <a:t>Q3</a:t>
            </a:r>
          </a:p>
        </p:txBody>
      </p:sp>
      <p:sp>
        <p:nvSpPr>
          <p:cNvPr id="24579" name="Content Placeholder 2">
            <a:extLst>
              <a:ext uri="{FF2B5EF4-FFF2-40B4-BE49-F238E27FC236}">
                <a16:creationId xmlns:a16="http://schemas.microsoft.com/office/drawing/2014/main" id="{279A2ED4-5992-3327-16B6-6DD5B6BB89AF}"/>
              </a:ext>
            </a:extLst>
          </p:cNvPr>
          <p:cNvSpPr>
            <a:spLocks noGrp="1"/>
          </p:cNvSpPr>
          <p:nvPr>
            <p:ph idx="1"/>
          </p:nvPr>
        </p:nvSpPr>
        <p:spPr>
          <a:xfrm>
            <a:off x="228600" y="639763"/>
            <a:ext cx="8686800" cy="5837237"/>
          </a:xfrm>
        </p:spPr>
        <p:txBody>
          <a:bodyPr>
            <a:normAutofit fontScale="92500" lnSpcReduction="10000"/>
          </a:bodyPr>
          <a:lstStyle/>
          <a:p>
            <a:pPr marL="0" indent="0">
              <a:buFont typeface="Arial" panose="020B0604020202020204" pitchFamily="34" charset="0"/>
              <a:buNone/>
            </a:pPr>
            <a:r>
              <a:rPr lang="en-US" altLang="en-US" sz="1800"/>
              <a:t>What is the output of C program with structures pointers.?</a:t>
            </a:r>
          </a:p>
          <a:p>
            <a:pPr marL="0" indent="0">
              <a:buFont typeface="Arial" panose="020B0604020202020204" pitchFamily="34" charset="0"/>
              <a:buNone/>
            </a:pPr>
            <a:r>
              <a:rPr lang="en-US" altLang="en-US" sz="1800"/>
              <a:t> struct forest</a:t>
            </a:r>
          </a:p>
          <a:p>
            <a:pPr marL="0" indent="0">
              <a:buFont typeface="Arial" panose="020B0604020202020204" pitchFamily="34" charset="0"/>
              <a:buNone/>
            </a:pPr>
            <a:r>
              <a:rPr lang="en-US" altLang="en-US" sz="1800"/>
              <a:t>    {</a:t>
            </a:r>
          </a:p>
          <a:p>
            <a:pPr marL="0" indent="0">
              <a:buFont typeface="Arial" panose="020B0604020202020204" pitchFamily="34" charset="0"/>
              <a:buNone/>
            </a:pPr>
            <a:r>
              <a:rPr lang="en-US" altLang="en-US" sz="1800"/>
              <a:t>        int trees;</a:t>
            </a:r>
          </a:p>
          <a:p>
            <a:pPr marL="0" indent="0">
              <a:buFont typeface="Arial" panose="020B0604020202020204" pitchFamily="34" charset="0"/>
              <a:buNone/>
            </a:pPr>
            <a:r>
              <a:rPr lang="en-US" altLang="en-US" sz="1800"/>
              <a:t>        int animals;</a:t>
            </a:r>
          </a:p>
          <a:p>
            <a:pPr marL="0" indent="0">
              <a:buFont typeface="Arial" panose="020B0604020202020204" pitchFamily="34" charset="0"/>
              <a:buNone/>
            </a:pPr>
            <a:r>
              <a:rPr lang="en-US" altLang="en-US" sz="1800"/>
              <a:t>    }F1,*F2;</a:t>
            </a:r>
          </a:p>
          <a:p>
            <a:pPr marL="0" indent="0">
              <a:buFont typeface="Arial" panose="020B0604020202020204" pitchFamily="34" charset="0"/>
              <a:buNone/>
            </a:pPr>
            <a:r>
              <a:rPr lang="en-US" altLang="en-US" sz="1800"/>
              <a:t>int main()</a:t>
            </a:r>
          </a:p>
          <a:p>
            <a:pPr marL="0" indent="0">
              <a:buFont typeface="Arial" panose="020B0604020202020204" pitchFamily="34" charset="0"/>
              <a:buNone/>
            </a:pPr>
            <a:r>
              <a:rPr lang="en-US" altLang="en-US" sz="1800"/>
              <a:t>{</a:t>
            </a:r>
          </a:p>
          <a:p>
            <a:pPr marL="0" indent="0">
              <a:buFont typeface="Arial" panose="020B0604020202020204" pitchFamily="34" charset="0"/>
              <a:buNone/>
            </a:pPr>
            <a:r>
              <a:rPr lang="en-US" altLang="en-US" sz="1800"/>
              <a:t>    F1.trees=1000;</a:t>
            </a:r>
          </a:p>
          <a:p>
            <a:pPr marL="0" indent="0">
              <a:buFont typeface="Arial" panose="020B0604020202020204" pitchFamily="34" charset="0"/>
              <a:buNone/>
            </a:pPr>
            <a:r>
              <a:rPr lang="en-US" altLang="en-US" sz="1800"/>
              <a:t>    F1.animals=20;</a:t>
            </a:r>
          </a:p>
          <a:p>
            <a:pPr marL="0" indent="0">
              <a:buFont typeface="Arial" panose="020B0604020202020204" pitchFamily="34" charset="0"/>
              <a:buNone/>
            </a:pPr>
            <a:r>
              <a:rPr lang="en-US" altLang="en-US" sz="1800"/>
              <a:t>    F2=&amp;F1;</a:t>
            </a:r>
          </a:p>
          <a:p>
            <a:pPr marL="0" indent="0">
              <a:buFont typeface="Arial" panose="020B0604020202020204" pitchFamily="34" charset="0"/>
              <a:buNone/>
            </a:pPr>
            <a:r>
              <a:rPr lang="en-US" altLang="en-US" sz="1800"/>
              <a:t>    printf("%d ",F2.animals);</a:t>
            </a:r>
          </a:p>
          <a:p>
            <a:pPr marL="0" indent="0">
              <a:buFont typeface="Arial" panose="020B0604020202020204" pitchFamily="34" charset="0"/>
              <a:buNone/>
            </a:pPr>
            <a:r>
              <a:rPr lang="en-US" altLang="en-US" sz="1800"/>
              <a:t>    return 0;</a:t>
            </a:r>
          </a:p>
          <a:p>
            <a:pPr marL="0" indent="0">
              <a:buFont typeface="Arial" panose="020B0604020202020204" pitchFamily="34" charset="0"/>
              <a:buNone/>
            </a:pPr>
            <a:r>
              <a:rPr lang="en-US" altLang="en-US" sz="1800"/>
              <a:t>}</a:t>
            </a:r>
          </a:p>
          <a:p>
            <a:pPr marL="0" indent="0">
              <a:buFont typeface="Arial" panose="020B0604020202020204" pitchFamily="34" charset="0"/>
              <a:buNone/>
            </a:pPr>
            <a:r>
              <a:rPr lang="en-US" altLang="en-US" sz="1800"/>
              <a:t>A) 0</a:t>
            </a:r>
          </a:p>
          <a:p>
            <a:pPr marL="0" indent="0">
              <a:buFont typeface="Arial" panose="020B0604020202020204" pitchFamily="34" charset="0"/>
              <a:buNone/>
            </a:pPr>
            <a:r>
              <a:rPr lang="en-US" altLang="en-US" sz="1800"/>
              <a:t>B) 20</a:t>
            </a:r>
          </a:p>
          <a:p>
            <a:pPr marL="0" indent="0">
              <a:buFont typeface="Arial" panose="020B0604020202020204" pitchFamily="34" charset="0"/>
              <a:buNone/>
            </a:pPr>
            <a:r>
              <a:rPr lang="en-US" altLang="en-US" sz="1800"/>
              <a:t>C) Compiler error</a:t>
            </a:r>
          </a:p>
          <a:p>
            <a:pPr marL="0" indent="0">
              <a:buFont typeface="Arial" panose="020B0604020202020204" pitchFamily="34" charset="0"/>
              <a:buNone/>
            </a:pPr>
            <a:r>
              <a:rPr lang="en-US" altLang="en-US" sz="1800"/>
              <a:t>D) None of the above</a:t>
            </a:r>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AE274CC7-6624-3543-19E9-53F038BC8BDA}"/>
              </a:ext>
            </a:extLst>
          </p:cNvPr>
          <p:cNvSpPr>
            <a:spLocks noGrp="1"/>
          </p:cNvSpPr>
          <p:nvPr>
            <p:ph type="title"/>
          </p:nvPr>
        </p:nvSpPr>
        <p:spPr>
          <a:xfrm>
            <a:off x="152400" y="152400"/>
            <a:ext cx="7467600" cy="411163"/>
          </a:xfrm>
        </p:spPr>
        <p:txBody>
          <a:bodyPr>
            <a:normAutofit fontScale="90000"/>
          </a:bodyPr>
          <a:lstStyle/>
          <a:p>
            <a:r>
              <a:rPr lang="en-US" altLang="en-US"/>
              <a:t>Q4</a:t>
            </a:r>
          </a:p>
        </p:txBody>
      </p:sp>
      <p:sp>
        <p:nvSpPr>
          <p:cNvPr id="25603" name="Content Placeholder 2">
            <a:extLst>
              <a:ext uri="{FF2B5EF4-FFF2-40B4-BE49-F238E27FC236}">
                <a16:creationId xmlns:a16="http://schemas.microsoft.com/office/drawing/2014/main" id="{C1904884-A4F4-8D4B-F67D-E456D809F600}"/>
              </a:ext>
            </a:extLst>
          </p:cNvPr>
          <p:cNvSpPr>
            <a:spLocks noGrp="1"/>
          </p:cNvSpPr>
          <p:nvPr>
            <p:ph idx="1"/>
          </p:nvPr>
        </p:nvSpPr>
        <p:spPr>
          <a:xfrm>
            <a:off x="152400" y="563563"/>
            <a:ext cx="8534400" cy="5562600"/>
          </a:xfrm>
        </p:spPr>
        <p:txBody>
          <a:bodyPr>
            <a:normAutofit fontScale="92500" lnSpcReduction="10000"/>
          </a:bodyPr>
          <a:lstStyle/>
          <a:p>
            <a:pPr marL="0" indent="0">
              <a:buFont typeface="Arial" panose="020B0604020202020204" pitchFamily="34" charset="0"/>
              <a:buNone/>
            </a:pPr>
            <a:r>
              <a:rPr lang="en-US" altLang="en-US" sz="2400"/>
              <a:t>What is the output of C program with Structure pointer in C.?</a:t>
            </a:r>
          </a:p>
          <a:p>
            <a:pPr marL="0" indent="0">
              <a:buFont typeface="Arial" panose="020B0604020202020204" pitchFamily="34" charset="0"/>
              <a:buNone/>
            </a:pPr>
            <a:r>
              <a:rPr lang="en-US" altLang="en-US" sz="2400"/>
              <a:t>int main()</a:t>
            </a:r>
          </a:p>
          <a:p>
            <a:pPr marL="0" indent="0">
              <a:buFont typeface="Arial" panose="020B0604020202020204" pitchFamily="34" charset="0"/>
              <a:buNone/>
            </a:pPr>
            <a:r>
              <a:rPr lang="en-US" altLang="en-US" sz="2400"/>
              <a:t>{</a:t>
            </a:r>
          </a:p>
          <a:p>
            <a:pPr marL="0" indent="0">
              <a:buFont typeface="Arial" panose="020B0604020202020204" pitchFamily="34" charset="0"/>
              <a:buNone/>
            </a:pPr>
            <a:r>
              <a:rPr lang="en-US" altLang="en-US" sz="2400"/>
              <a:t>    struct books{</a:t>
            </a:r>
          </a:p>
          <a:p>
            <a:pPr marL="0" indent="0">
              <a:buFont typeface="Arial" panose="020B0604020202020204" pitchFamily="34" charset="0"/>
              <a:buNone/>
            </a:pPr>
            <a:r>
              <a:rPr lang="en-US" altLang="en-US" sz="2400"/>
              <a:t>        int pages;</a:t>
            </a:r>
          </a:p>
          <a:p>
            <a:pPr marL="0" indent="0">
              <a:buFont typeface="Arial" panose="020B0604020202020204" pitchFamily="34" charset="0"/>
              <a:buNone/>
            </a:pPr>
            <a:r>
              <a:rPr lang="en-US" altLang="en-US" sz="2400"/>
              <a:t>        char str[4];</a:t>
            </a:r>
          </a:p>
          <a:p>
            <a:pPr marL="0" indent="0">
              <a:buFont typeface="Arial" panose="020B0604020202020204" pitchFamily="34" charset="0"/>
              <a:buNone/>
            </a:pPr>
            <a:r>
              <a:rPr lang="en-US" altLang="en-US" sz="2400"/>
              <a:t>    }*ptr;</a:t>
            </a:r>
          </a:p>
          <a:p>
            <a:pPr marL="0" indent="0">
              <a:buFont typeface="Arial" panose="020B0604020202020204" pitchFamily="34" charset="0"/>
              <a:buNone/>
            </a:pPr>
            <a:r>
              <a:rPr lang="en-US" altLang="en-US" sz="2400"/>
              <a:t>    printf("%d",sizeof(ptr));</a:t>
            </a:r>
          </a:p>
          <a:p>
            <a:pPr marL="0" indent="0">
              <a:buFont typeface="Arial" panose="020B0604020202020204" pitchFamily="34" charset="0"/>
              <a:buNone/>
            </a:pPr>
            <a:r>
              <a:rPr lang="en-US" altLang="en-US" sz="2400"/>
              <a:t>    return 0;</a:t>
            </a:r>
          </a:p>
          <a:p>
            <a:pPr marL="0" indent="0">
              <a:buFont typeface="Arial" panose="020B0604020202020204" pitchFamily="34" charset="0"/>
              <a:buNone/>
            </a:pPr>
            <a:r>
              <a:rPr lang="en-US" altLang="en-US" sz="2400"/>
              <a:t>}</a:t>
            </a:r>
          </a:p>
          <a:p>
            <a:pPr marL="0" indent="0">
              <a:buFont typeface="Arial" panose="020B0604020202020204" pitchFamily="34" charset="0"/>
              <a:buNone/>
            </a:pPr>
            <a:r>
              <a:rPr lang="en-US" altLang="en-US" sz="2400"/>
              <a:t>A) 2</a:t>
            </a:r>
          </a:p>
          <a:p>
            <a:pPr marL="0" indent="0">
              <a:buFont typeface="Arial" panose="020B0604020202020204" pitchFamily="34" charset="0"/>
              <a:buNone/>
            </a:pPr>
            <a:r>
              <a:rPr lang="en-US" altLang="en-US" sz="2400"/>
              <a:t>B) 6</a:t>
            </a:r>
          </a:p>
          <a:p>
            <a:pPr marL="0" indent="0">
              <a:buFont typeface="Arial" panose="020B0604020202020204" pitchFamily="34" charset="0"/>
              <a:buNone/>
            </a:pPr>
            <a:r>
              <a:rPr lang="en-US" altLang="en-US" sz="2400"/>
              <a:t>C) 7</a:t>
            </a:r>
          </a:p>
          <a:p>
            <a:pPr marL="0" indent="0">
              <a:buFont typeface="Arial" panose="020B0604020202020204" pitchFamily="34" charset="0"/>
              <a:buNone/>
            </a:pPr>
            <a:r>
              <a:rPr lang="en-US" altLang="en-US" sz="2400"/>
              <a:t>D) 8</a:t>
            </a: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E67D8470-72E5-26F7-99F8-C54F72E352CA}"/>
              </a:ext>
            </a:extLst>
          </p:cNvPr>
          <p:cNvSpPr>
            <a:spLocks noGrp="1"/>
          </p:cNvSpPr>
          <p:nvPr>
            <p:ph type="title"/>
          </p:nvPr>
        </p:nvSpPr>
        <p:spPr/>
        <p:txBody>
          <a:bodyPr/>
          <a:lstStyle/>
          <a:p>
            <a:pPr eaLnBrk="1" hangingPunct="1"/>
            <a:r>
              <a:rPr lang="en-US" altLang="en-US"/>
              <a:t>Nested Structure</a:t>
            </a:r>
          </a:p>
        </p:txBody>
      </p:sp>
      <p:sp>
        <p:nvSpPr>
          <p:cNvPr id="3" name="Content Placeholder 2">
            <a:extLst>
              <a:ext uri="{FF2B5EF4-FFF2-40B4-BE49-F238E27FC236}">
                <a16:creationId xmlns:a16="http://schemas.microsoft.com/office/drawing/2014/main" id="{545660D8-71A4-FB01-F987-460E3209798D}"/>
              </a:ext>
            </a:extLst>
          </p:cNvPr>
          <p:cNvSpPr>
            <a:spLocks noGrp="1"/>
          </p:cNvSpPr>
          <p:nvPr>
            <p:ph idx="1"/>
          </p:nvPr>
        </p:nvSpPr>
        <p:spPr/>
        <p:txBody>
          <a:bodyPr>
            <a:normAutofit lnSpcReduction="10000"/>
          </a:bodyPr>
          <a:lstStyle/>
          <a:p>
            <a:pPr>
              <a:defRPr/>
            </a:pPr>
            <a:r>
              <a:rPr lang="en-IN" dirty="0"/>
              <a:t>Nested structures are structures as member of another structure. </a:t>
            </a:r>
          </a:p>
          <a:p>
            <a:pPr>
              <a:defRPr/>
            </a:pPr>
            <a:r>
              <a:rPr lang="en-IN" dirty="0"/>
              <a:t>We can also take objects of one structure as member in another structure.</a:t>
            </a:r>
          </a:p>
          <a:p>
            <a:pPr>
              <a:defRPr/>
            </a:pPr>
            <a:r>
              <a:rPr lang="en-IN" dirty="0"/>
              <a:t>Thus, a structure within a structure can be used to create complex data application.</a:t>
            </a:r>
          </a:p>
          <a:p>
            <a:pPr>
              <a:defRPr/>
            </a:pPr>
            <a:r>
              <a:rPr lang="en-IN" dirty="0"/>
              <a:t>Dot operator is used twice because we are accessing first structure through the object of second structure.</a:t>
            </a:r>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E93E947-66EA-C995-D820-DD78059DFD74}"/>
              </a:ext>
            </a:extLst>
          </p:cNvPr>
          <p:cNvSpPr>
            <a:spLocks noGrp="1"/>
          </p:cNvSpPr>
          <p:nvPr>
            <p:ph type="title"/>
          </p:nvPr>
        </p:nvSpPr>
        <p:spPr/>
        <p:txBody>
          <a:bodyPr/>
          <a:lstStyle/>
          <a:p>
            <a:pPr eaLnBrk="1" hangingPunct="1"/>
            <a:r>
              <a:rPr lang="en-US" altLang="en-US"/>
              <a:t>Nested Structure</a:t>
            </a:r>
          </a:p>
        </p:txBody>
      </p:sp>
      <p:sp>
        <p:nvSpPr>
          <p:cNvPr id="27651" name="Content Placeholder 2">
            <a:extLst>
              <a:ext uri="{FF2B5EF4-FFF2-40B4-BE49-F238E27FC236}">
                <a16:creationId xmlns:a16="http://schemas.microsoft.com/office/drawing/2014/main" id="{DE3AF4C1-31A4-DEDA-0746-FF3F3E136D20}"/>
              </a:ext>
            </a:extLst>
          </p:cNvPr>
          <p:cNvSpPr>
            <a:spLocks noGrp="1"/>
          </p:cNvSpPr>
          <p:nvPr>
            <p:ph idx="1"/>
          </p:nvPr>
        </p:nvSpPr>
        <p:spPr/>
        <p:txBody>
          <a:bodyPr/>
          <a:lstStyle/>
          <a:p>
            <a:pPr>
              <a:buFont typeface="Arial" panose="020B0604020202020204" pitchFamily="34" charset="0"/>
              <a:buNone/>
            </a:pPr>
            <a:r>
              <a:rPr lang="en-IN" altLang="en-US"/>
              <a:t>Two ways of declaring structure within structure or Nested structure:</a:t>
            </a:r>
          </a:p>
          <a:p>
            <a:r>
              <a:rPr lang="en-IN" altLang="en-US"/>
              <a:t>Declare two separate structures</a:t>
            </a:r>
          </a:p>
          <a:p>
            <a:r>
              <a:rPr lang="en-IN" altLang="en-US"/>
              <a:t>Embedded structures</a:t>
            </a: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70D3FE3-0562-C2F9-C400-36D5D086573B}"/>
              </a:ext>
            </a:extLst>
          </p:cNvPr>
          <p:cNvSpPr>
            <a:spLocks noGrp="1"/>
          </p:cNvSpPr>
          <p:nvPr>
            <p:ph type="title"/>
          </p:nvPr>
        </p:nvSpPr>
        <p:spPr/>
        <p:txBody>
          <a:bodyPr/>
          <a:lstStyle/>
          <a:p>
            <a:r>
              <a:rPr lang="en-US" altLang="en-US"/>
              <a:t>Example</a:t>
            </a:r>
          </a:p>
        </p:txBody>
      </p:sp>
      <p:sp>
        <p:nvSpPr>
          <p:cNvPr id="3" name="Content Placeholder 2">
            <a:extLst>
              <a:ext uri="{FF2B5EF4-FFF2-40B4-BE49-F238E27FC236}">
                <a16:creationId xmlns:a16="http://schemas.microsoft.com/office/drawing/2014/main" id="{F41F9810-0D8A-474D-8A2B-CC353FD76CD7}"/>
              </a:ext>
            </a:extLst>
          </p:cNvPr>
          <p:cNvSpPr>
            <a:spLocks noGrp="1"/>
          </p:cNvSpPr>
          <p:nvPr>
            <p:ph idx="1"/>
          </p:nvPr>
        </p:nvSpPr>
        <p:spPr/>
        <p:txBody>
          <a:bodyPr>
            <a:normAutofit fontScale="55000" lnSpcReduction="20000"/>
          </a:bodyPr>
          <a:lstStyle/>
          <a:p>
            <a:pPr marL="0" indent="0">
              <a:buFont typeface="Arial" panose="020B0604020202020204" pitchFamily="34" charset="0"/>
              <a:buNone/>
              <a:defRPr/>
            </a:pPr>
            <a:r>
              <a:rPr lang="en-US" dirty="0"/>
              <a:t>	</a:t>
            </a:r>
            <a:r>
              <a:rPr lang="en-US" dirty="0" err="1"/>
              <a:t>struct</a:t>
            </a:r>
            <a:r>
              <a:rPr lang="en-US" dirty="0"/>
              <a:t> Date</a:t>
            </a:r>
          </a:p>
          <a:p>
            <a:pPr marL="0" indent="0">
              <a:buFont typeface="Arial" panose="020B0604020202020204" pitchFamily="34" charset="0"/>
              <a:buNone/>
              <a:defRPr/>
            </a:pPr>
            <a:r>
              <a:rPr lang="en-US" dirty="0"/>
              <a:t>	{</a:t>
            </a:r>
          </a:p>
          <a:p>
            <a:pPr marL="0" indent="0">
              <a:buFont typeface="Arial" panose="020B0604020202020204" pitchFamily="34" charset="0"/>
              <a:buNone/>
              <a:defRPr/>
            </a:pPr>
            <a:r>
              <a:rPr lang="en-US" dirty="0"/>
              <a:t>		</a:t>
            </a:r>
            <a:r>
              <a:rPr lang="en-US" dirty="0" err="1"/>
              <a:t>int</a:t>
            </a:r>
            <a:r>
              <a:rPr lang="en-US" dirty="0"/>
              <a:t> </a:t>
            </a:r>
            <a:r>
              <a:rPr lang="en-US" dirty="0" err="1"/>
              <a:t>dd</a:t>
            </a:r>
            <a:r>
              <a:rPr lang="en-US" dirty="0"/>
              <a:t>;</a:t>
            </a:r>
          </a:p>
          <a:p>
            <a:pPr marL="0" indent="0">
              <a:buFont typeface="Arial" panose="020B0604020202020204" pitchFamily="34" charset="0"/>
              <a:buNone/>
              <a:defRPr/>
            </a:pPr>
            <a:r>
              <a:rPr lang="en-US" dirty="0"/>
              <a:t>		</a:t>
            </a:r>
            <a:r>
              <a:rPr lang="en-US" dirty="0" err="1"/>
              <a:t>int</a:t>
            </a:r>
            <a:r>
              <a:rPr lang="en-US" dirty="0"/>
              <a:t> mm;</a:t>
            </a:r>
          </a:p>
          <a:p>
            <a:pPr marL="0" indent="0">
              <a:buFont typeface="Arial" panose="020B0604020202020204" pitchFamily="34" charset="0"/>
              <a:buNone/>
              <a:defRPr/>
            </a:pPr>
            <a:r>
              <a:rPr lang="en-US" dirty="0"/>
              <a:t>		</a:t>
            </a:r>
            <a:r>
              <a:rPr lang="en-US" dirty="0" err="1"/>
              <a:t>int</a:t>
            </a:r>
            <a:r>
              <a:rPr lang="en-US" dirty="0"/>
              <a:t> </a:t>
            </a:r>
            <a:r>
              <a:rPr lang="en-US" dirty="0" err="1"/>
              <a:t>yy</a:t>
            </a:r>
            <a:r>
              <a:rPr lang="en-US" dirty="0"/>
              <a:t>;</a:t>
            </a:r>
          </a:p>
          <a:p>
            <a:pPr marL="0" indent="0">
              <a:buFont typeface="Arial" panose="020B0604020202020204" pitchFamily="34" charset="0"/>
              <a:buNone/>
              <a:defRPr/>
            </a:pPr>
            <a:r>
              <a:rPr lang="en-US" dirty="0"/>
              <a:t>	};</a:t>
            </a:r>
          </a:p>
          <a:p>
            <a:pPr marL="0" indent="0">
              <a:buFont typeface="Arial" panose="020B0604020202020204" pitchFamily="34" charset="0"/>
              <a:buNone/>
              <a:defRPr/>
            </a:pPr>
            <a:r>
              <a:rPr lang="en-US" dirty="0"/>
              <a:t>	</a:t>
            </a:r>
            <a:r>
              <a:rPr lang="en-US" dirty="0" err="1"/>
              <a:t>struct</a:t>
            </a:r>
            <a:r>
              <a:rPr lang="en-US" dirty="0"/>
              <a:t> Student</a:t>
            </a:r>
          </a:p>
          <a:p>
            <a:pPr marL="0" indent="0">
              <a:buFont typeface="Arial" panose="020B0604020202020204" pitchFamily="34" charset="0"/>
              <a:buNone/>
              <a:defRPr/>
            </a:pPr>
            <a:r>
              <a:rPr lang="en-US" dirty="0"/>
              <a:t>	{</a:t>
            </a:r>
          </a:p>
          <a:p>
            <a:pPr marL="0" indent="0">
              <a:buFont typeface="Arial" panose="020B0604020202020204" pitchFamily="34" charset="0"/>
              <a:buNone/>
              <a:defRPr/>
            </a:pPr>
            <a:r>
              <a:rPr lang="en-US" dirty="0"/>
              <a:t>		char name[20];</a:t>
            </a:r>
          </a:p>
          <a:p>
            <a:pPr marL="0" indent="0">
              <a:buFont typeface="Arial" panose="020B0604020202020204" pitchFamily="34" charset="0"/>
              <a:buNone/>
              <a:defRPr/>
            </a:pPr>
            <a:r>
              <a:rPr lang="en-US" dirty="0"/>
              <a:t>		</a:t>
            </a:r>
            <a:r>
              <a:rPr lang="en-US" dirty="0" err="1"/>
              <a:t>int</a:t>
            </a:r>
            <a:r>
              <a:rPr lang="en-US" dirty="0"/>
              <a:t> </a:t>
            </a:r>
            <a:r>
              <a:rPr lang="en-US" dirty="0" err="1"/>
              <a:t>rollno</a:t>
            </a:r>
            <a:r>
              <a:rPr lang="en-US" dirty="0"/>
              <a:t>;</a:t>
            </a:r>
          </a:p>
          <a:p>
            <a:pPr marL="0" indent="0">
              <a:buFont typeface="Arial" panose="020B0604020202020204" pitchFamily="34" charset="0"/>
              <a:buNone/>
              <a:defRPr/>
            </a:pPr>
            <a:r>
              <a:rPr lang="en-US" dirty="0"/>
              <a:t>		</a:t>
            </a:r>
            <a:r>
              <a:rPr lang="en-US" dirty="0" err="1"/>
              <a:t>int</a:t>
            </a:r>
            <a:r>
              <a:rPr lang="en-US" dirty="0"/>
              <a:t> marks;</a:t>
            </a:r>
          </a:p>
          <a:p>
            <a:pPr marL="0" indent="0">
              <a:buFont typeface="Arial" panose="020B0604020202020204" pitchFamily="34" charset="0"/>
              <a:buNone/>
              <a:defRPr/>
            </a:pPr>
            <a:r>
              <a:rPr lang="en-US" dirty="0"/>
              <a:t>		</a:t>
            </a:r>
            <a:r>
              <a:rPr lang="en-US" dirty="0" err="1"/>
              <a:t>struct</a:t>
            </a:r>
            <a:r>
              <a:rPr lang="en-US" dirty="0"/>
              <a:t> Date dob;</a:t>
            </a:r>
          </a:p>
          <a:p>
            <a:pPr marL="0" indent="0">
              <a:buFont typeface="Arial" panose="020B0604020202020204" pitchFamily="34" charset="0"/>
              <a:buNone/>
              <a:defRPr/>
            </a:pPr>
            <a:r>
              <a:rPr lang="en-US" dirty="0"/>
              <a:t>	};</a:t>
            </a:r>
          </a:p>
          <a:p>
            <a:pPr marL="0" indent="0">
              <a:buFont typeface="Arial" panose="020B0604020202020204" pitchFamily="34" charset="0"/>
              <a:buNone/>
              <a:defRPr/>
            </a:pPr>
            <a:r>
              <a:rPr lang="en-US" dirty="0"/>
              <a:t>Here structure Student is nesting structure and structure date is nested structure</a:t>
            </a: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7B48E90-FB16-8EA5-C166-57FA4FDAA4CD}"/>
              </a:ext>
            </a:extLst>
          </p:cNvPr>
          <p:cNvSpPr>
            <a:spLocks noGrp="1"/>
          </p:cNvSpPr>
          <p:nvPr>
            <p:ph type="title"/>
          </p:nvPr>
        </p:nvSpPr>
        <p:spPr/>
        <p:txBody>
          <a:bodyPr/>
          <a:lstStyle/>
          <a:p>
            <a:r>
              <a:rPr lang="en-US" altLang="en-US"/>
              <a:t>Example: embedded structures</a:t>
            </a:r>
          </a:p>
        </p:txBody>
      </p:sp>
      <p:sp>
        <p:nvSpPr>
          <p:cNvPr id="3" name="Content Placeholder 2">
            <a:extLst>
              <a:ext uri="{FF2B5EF4-FFF2-40B4-BE49-F238E27FC236}">
                <a16:creationId xmlns:a16="http://schemas.microsoft.com/office/drawing/2014/main" id="{EEBDDFAB-E292-9CA0-4CAF-346C73711C5C}"/>
              </a:ext>
            </a:extLst>
          </p:cNvPr>
          <p:cNvSpPr>
            <a:spLocks noGrp="1"/>
          </p:cNvSpPr>
          <p:nvPr>
            <p:ph idx="1"/>
          </p:nvPr>
        </p:nvSpPr>
        <p:spPr/>
        <p:txBody>
          <a:bodyPr>
            <a:normAutofit fontScale="77500" lnSpcReduction="20000"/>
          </a:bodyPr>
          <a:lstStyle/>
          <a:p>
            <a:pPr marL="0" indent="0">
              <a:buFont typeface="Arial" panose="020B0604020202020204" pitchFamily="34" charset="0"/>
              <a:buNone/>
              <a:defRPr/>
            </a:pPr>
            <a:r>
              <a:rPr lang="en-US" dirty="0"/>
              <a:t>	</a:t>
            </a:r>
            <a:r>
              <a:rPr lang="en-US" dirty="0" err="1"/>
              <a:t>struct</a:t>
            </a:r>
            <a:r>
              <a:rPr lang="en-US" dirty="0"/>
              <a:t> Student</a:t>
            </a:r>
          </a:p>
          <a:p>
            <a:pPr marL="0" indent="0">
              <a:buFont typeface="Arial" panose="020B0604020202020204" pitchFamily="34" charset="0"/>
              <a:buNone/>
              <a:defRPr/>
            </a:pPr>
            <a:r>
              <a:rPr lang="en-US" dirty="0"/>
              <a:t>	{</a:t>
            </a:r>
          </a:p>
          <a:p>
            <a:pPr marL="0" indent="0">
              <a:buFont typeface="Arial" panose="020B0604020202020204" pitchFamily="34" charset="0"/>
              <a:buNone/>
              <a:defRPr/>
            </a:pPr>
            <a:r>
              <a:rPr lang="en-US" dirty="0"/>
              <a:t>		char name[20];</a:t>
            </a:r>
          </a:p>
          <a:p>
            <a:pPr marL="0" indent="0">
              <a:buFont typeface="Arial" panose="020B0604020202020204" pitchFamily="34" charset="0"/>
              <a:buNone/>
              <a:defRPr/>
            </a:pPr>
            <a:r>
              <a:rPr lang="en-US" dirty="0"/>
              <a:t>		</a:t>
            </a:r>
            <a:r>
              <a:rPr lang="en-US" dirty="0" err="1"/>
              <a:t>int</a:t>
            </a:r>
            <a:r>
              <a:rPr lang="en-US" dirty="0"/>
              <a:t> </a:t>
            </a:r>
            <a:r>
              <a:rPr lang="en-US" dirty="0" err="1"/>
              <a:t>rollno</a:t>
            </a:r>
            <a:r>
              <a:rPr lang="en-US" dirty="0"/>
              <a:t>;</a:t>
            </a:r>
          </a:p>
          <a:p>
            <a:pPr marL="0" indent="0">
              <a:buFont typeface="Arial" panose="020B0604020202020204" pitchFamily="34" charset="0"/>
              <a:buNone/>
              <a:defRPr/>
            </a:pPr>
            <a:r>
              <a:rPr lang="en-US" dirty="0"/>
              <a:t>		</a:t>
            </a:r>
            <a:r>
              <a:rPr lang="en-US" dirty="0" err="1"/>
              <a:t>struct</a:t>
            </a:r>
            <a:r>
              <a:rPr lang="en-US" dirty="0"/>
              <a:t> date</a:t>
            </a:r>
          </a:p>
          <a:p>
            <a:pPr marL="0" indent="0">
              <a:buFont typeface="Arial" panose="020B0604020202020204" pitchFamily="34" charset="0"/>
              <a:buNone/>
              <a:defRPr/>
            </a:pPr>
            <a:r>
              <a:rPr lang="en-US" dirty="0"/>
              <a:t>		{</a:t>
            </a:r>
          </a:p>
          <a:p>
            <a:pPr marL="0" indent="0">
              <a:buFont typeface="Arial" panose="020B0604020202020204" pitchFamily="34" charset="0"/>
              <a:buNone/>
              <a:defRPr/>
            </a:pPr>
            <a:r>
              <a:rPr lang="en-US" dirty="0"/>
              <a:t>			</a:t>
            </a:r>
            <a:r>
              <a:rPr lang="en-US" dirty="0" err="1"/>
              <a:t>int</a:t>
            </a:r>
            <a:r>
              <a:rPr lang="en-US" dirty="0"/>
              <a:t> </a:t>
            </a:r>
            <a:r>
              <a:rPr lang="en-US" dirty="0" err="1"/>
              <a:t>dd</a:t>
            </a:r>
            <a:r>
              <a:rPr lang="en-US" dirty="0"/>
              <a:t>;</a:t>
            </a:r>
          </a:p>
          <a:p>
            <a:pPr marL="0" indent="0">
              <a:buFont typeface="Arial" panose="020B0604020202020204" pitchFamily="34" charset="0"/>
              <a:buNone/>
              <a:defRPr/>
            </a:pPr>
            <a:r>
              <a:rPr lang="en-US" dirty="0"/>
              <a:t>			</a:t>
            </a:r>
            <a:r>
              <a:rPr lang="en-US" dirty="0" err="1"/>
              <a:t>int</a:t>
            </a:r>
            <a:r>
              <a:rPr lang="en-US" dirty="0"/>
              <a:t> mm;</a:t>
            </a:r>
          </a:p>
          <a:p>
            <a:pPr marL="0" indent="0">
              <a:buFont typeface="Arial" panose="020B0604020202020204" pitchFamily="34" charset="0"/>
              <a:buNone/>
              <a:defRPr/>
            </a:pPr>
            <a:r>
              <a:rPr lang="en-US" dirty="0"/>
              <a:t>			</a:t>
            </a:r>
            <a:r>
              <a:rPr lang="en-US" dirty="0" err="1"/>
              <a:t>int</a:t>
            </a:r>
            <a:r>
              <a:rPr lang="en-US" dirty="0"/>
              <a:t> </a:t>
            </a:r>
            <a:r>
              <a:rPr lang="en-US" dirty="0" err="1"/>
              <a:t>yy</a:t>
            </a:r>
            <a:r>
              <a:rPr lang="en-US" dirty="0"/>
              <a:t>;</a:t>
            </a:r>
          </a:p>
          <a:p>
            <a:pPr marL="0" indent="0">
              <a:buFont typeface="Arial" panose="020B0604020202020204" pitchFamily="34" charset="0"/>
              <a:buNone/>
              <a:defRPr/>
            </a:pPr>
            <a:r>
              <a:rPr lang="en-US" dirty="0"/>
              <a:t>		} dob;</a:t>
            </a:r>
          </a:p>
          <a:p>
            <a:pPr marL="0" indent="0">
              <a:buFont typeface="Arial" panose="020B0604020202020204" pitchFamily="34" charset="0"/>
              <a:buNone/>
              <a:defRPr/>
            </a:pPr>
            <a:r>
              <a:rPr lang="en-US"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Token </a:t>
            </a:r>
            <a:endParaRPr/>
          </a:p>
        </p:txBody>
      </p:sp>
      <p:sp>
        <p:nvSpPr>
          <p:cNvPr id="111" name="Google Shape;111;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3200"/>
              <a:buChar char="•"/>
            </a:pPr>
            <a:r>
              <a:rPr lang="en-US"/>
              <a:t>Every single element in a C Program is Token </a:t>
            </a:r>
            <a:endParaRPr/>
          </a:p>
        </p:txBody>
      </p:sp>
      <p:pic>
        <p:nvPicPr>
          <p:cNvPr id="112" name="Google Shape;112;p7" descr="C:\Users\Aman\Pictures\car token pic.jpg"/>
          <p:cNvPicPr preferRelativeResize="0"/>
          <p:nvPr/>
        </p:nvPicPr>
        <p:blipFill rotWithShape="1">
          <a:blip r:embed="rId3">
            <a:alphaModFix/>
          </a:blip>
          <a:srcRect r="9194"/>
          <a:stretch/>
        </p:blipFill>
        <p:spPr>
          <a:xfrm>
            <a:off x="1143000" y="2209800"/>
            <a:ext cx="6858000" cy="4221046"/>
          </a:xfrm>
          <a:prstGeom prst="rect">
            <a:avLst/>
          </a:prstGeom>
          <a:noFill/>
          <a:ln>
            <a:noFill/>
          </a:ln>
        </p:spPr>
      </p:pic>
    </p:spTree>
  </p:cSld>
  <p:clrMapOvr>
    <a:masterClrMapping/>
  </p:clrMapOvr>
  <p:transition advTm="2147255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0000" lnSpcReduction="20000"/>
          </a:bodyPr>
          <a:lstStyle/>
          <a:p>
            <a:r>
              <a:rPr lang="en-IN" dirty="0"/>
              <a:t>What is the output of this program?</a:t>
            </a:r>
          </a:p>
          <a:p>
            <a:pPr marL="0" indent="0">
              <a:buNone/>
            </a:pPr>
            <a:r>
              <a:rPr lang="en-IN" dirty="0"/>
              <a:t>     </a:t>
            </a:r>
          </a:p>
          <a:p>
            <a:r>
              <a:rPr lang="en-IN" dirty="0"/>
              <a:t>void main()</a:t>
            </a:r>
          </a:p>
          <a:p>
            <a:r>
              <a:rPr lang="en-IN" dirty="0"/>
              <a:t>{</a:t>
            </a:r>
          </a:p>
          <a:p>
            <a:r>
              <a:rPr lang="en-IN" dirty="0" err="1"/>
              <a:t>int</a:t>
            </a:r>
            <a:r>
              <a:rPr lang="en-IN" dirty="0"/>
              <a:t> x = 10;</a:t>
            </a:r>
          </a:p>
          <a:p>
            <a:r>
              <a:rPr lang="en-IN" dirty="0"/>
              <a:t>float x = 10;</a:t>
            </a:r>
          </a:p>
          <a:p>
            <a:r>
              <a:rPr lang="en-IN" dirty="0" err="1"/>
              <a:t>printf</a:t>
            </a:r>
            <a:r>
              <a:rPr lang="en-IN" dirty="0"/>
              <a:t>("%d", x)</a:t>
            </a:r>
          </a:p>
          <a:p>
            <a:r>
              <a:rPr lang="en-IN" dirty="0"/>
              <a:t>}</a:t>
            </a:r>
          </a:p>
          <a:p>
            <a:r>
              <a:rPr lang="en-IN" b="1" dirty="0"/>
              <a:t>A. Compilations Error</a:t>
            </a:r>
          </a:p>
          <a:p>
            <a:r>
              <a:rPr lang="en-IN" dirty="0"/>
              <a:t>B. 10</a:t>
            </a:r>
          </a:p>
          <a:p>
            <a:r>
              <a:rPr lang="en-IN" dirty="0"/>
              <a:t>C. 10</a:t>
            </a:r>
          </a:p>
          <a:p>
            <a:r>
              <a:rPr lang="en-IN" dirty="0"/>
              <a:t>D. 10.1</a:t>
            </a:r>
          </a:p>
        </p:txBody>
      </p:sp>
    </p:spTree>
    <p:extLst>
      <p:ext uri="{BB962C8B-B14F-4D97-AF65-F5344CB8AC3E}">
        <p14:creationId xmlns:p14="http://schemas.microsoft.com/office/powerpoint/2010/main" val="84545007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A1197-9DDD-EA1C-133C-312DF381A8DB}"/>
              </a:ext>
            </a:extLst>
          </p:cNvPr>
          <p:cNvSpPr>
            <a:spLocks noGrp="1"/>
          </p:cNvSpPr>
          <p:nvPr>
            <p:ph sz="quarter" idx="12"/>
          </p:nvPr>
        </p:nvSpPr>
        <p:spPr/>
        <p:txBody>
          <a:bodyPr>
            <a:normAutofit fontScale="25000" lnSpcReduction="20000"/>
          </a:bodyPr>
          <a:lstStyle/>
          <a:p>
            <a:pPr>
              <a:defRPr/>
            </a:pPr>
            <a:r>
              <a:rPr lang="en-IN" sz="7200" dirty="0"/>
              <a:t>#include&lt;stdio.h&gt;</a:t>
            </a:r>
          </a:p>
          <a:p>
            <a:pPr>
              <a:defRPr/>
            </a:pPr>
            <a:r>
              <a:rPr lang="en-IN" sz="7200" dirty="0"/>
              <a:t>void main()</a:t>
            </a:r>
          </a:p>
          <a:p>
            <a:pPr>
              <a:defRPr/>
            </a:pPr>
            <a:r>
              <a:rPr lang="en-IN" sz="7200" dirty="0"/>
              <a:t>{</a:t>
            </a:r>
          </a:p>
          <a:p>
            <a:pPr>
              <a:defRPr/>
            </a:pPr>
            <a:r>
              <a:rPr lang="en-IN" sz="7200" dirty="0"/>
              <a:t> </a:t>
            </a:r>
            <a:r>
              <a:rPr lang="en-IN" sz="7200" dirty="0" err="1"/>
              <a:t>struct</a:t>
            </a:r>
            <a:r>
              <a:rPr lang="en-IN" sz="7200" dirty="0"/>
              <a:t> time{</a:t>
            </a:r>
          </a:p>
          <a:p>
            <a:pPr>
              <a:defRPr/>
            </a:pPr>
            <a:r>
              <a:rPr lang="en-IN" sz="7200" dirty="0"/>
              <a:t>  int second;</a:t>
            </a:r>
          </a:p>
          <a:p>
            <a:pPr>
              <a:defRPr/>
            </a:pPr>
            <a:r>
              <a:rPr lang="en-IN" sz="7200" dirty="0"/>
              <a:t>  int minute;</a:t>
            </a:r>
          </a:p>
          <a:p>
            <a:pPr>
              <a:defRPr/>
            </a:pPr>
            <a:r>
              <a:rPr lang="en-IN" sz="7200" dirty="0"/>
              <a:t>  int hour;</a:t>
            </a:r>
          </a:p>
          <a:p>
            <a:pPr>
              <a:defRPr/>
            </a:pPr>
            <a:r>
              <a:rPr lang="en-IN" sz="7200" dirty="0"/>
              <a:t> };</a:t>
            </a:r>
          </a:p>
          <a:p>
            <a:pPr>
              <a:defRPr/>
            </a:pPr>
            <a:r>
              <a:rPr lang="en-IN" sz="7200" dirty="0"/>
              <a:t> </a:t>
            </a:r>
            <a:r>
              <a:rPr lang="en-IN" sz="7200" dirty="0" err="1"/>
              <a:t>struct</a:t>
            </a:r>
            <a:r>
              <a:rPr lang="en-IN" sz="7200" dirty="0"/>
              <a:t> car</a:t>
            </a:r>
          </a:p>
          <a:p>
            <a:pPr>
              <a:defRPr/>
            </a:pPr>
            <a:r>
              <a:rPr lang="en-IN" sz="7200" dirty="0"/>
              <a:t> {</a:t>
            </a:r>
          </a:p>
          <a:p>
            <a:pPr>
              <a:defRPr/>
            </a:pPr>
            <a:r>
              <a:rPr lang="en-IN" sz="7200" dirty="0"/>
              <a:t>  int </a:t>
            </a:r>
            <a:r>
              <a:rPr lang="en-IN" sz="7200" dirty="0" err="1"/>
              <a:t>carno</a:t>
            </a:r>
            <a:r>
              <a:rPr lang="en-IN" sz="7200" dirty="0"/>
              <a:t>;</a:t>
            </a:r>
          </a:p>
          <a:p>
            <a:pPr>
              <a:defRPr/>
            </a:pPr>
            <a:r>
              <a:rPr lang="en-IN" sz="7200" dirty="0"/>
              <a:t>  </a:t>
            </a:r>
            <a:r>
              <a:rPr lang="en-IN" sz="7200" dirty="0" err="1"/>
              <a:t>struct</a:t>
            </a:r>
            <a:r>
              <a:rPr lang="en-IN" sz="7200" dirty="0"/>
              <a:t> time </a:t>
            </a:r>
            <a:r>
              <a:rPr lang="en-IN" sz="7200" dirty="0" err="1"/>
              <a:t>st</a:t>
            </a:r>
            <a:r>
              <a:rPr lang="en-IN" sz="7200" dirty="0"/>
              <a:t>;</a:t>
            </a:r>
          </a:p>
          <a:p>
            <a:pPr>
              <a:defRPr/>
            </a:pPr>
            <a:r>
              <a:rPr lang="en-IN" sz="7200" dirty="0"/>
              <a:t> };</a:t>
            </a:r>
          </a:p>
          <a:p>
            <a:pPr>
              <a:defRPr/>
            </a:pPr>
            <a:r>
              <a:rPr lang="en-IN" sz="7200" dirty="0"/>
              <a:t> </a:t>
            </a:r>
          </a:p>
          <a:p>
            <a:pPr>
              <a:defRPr/>
            </a:pPr>
            <a:r>
              <a:rPr lang="en-IN" sz="7200" dirty="0"/>
              <a:t> </a:t>
            </a:r>
            <a:r>
              <a:rPr lang="en-IN" sz="7200" dirty="0" err="1"/>
              <a:t>struct</a:t>
            </a:r>
            <a:r>
              <a:rPr lang="en-IN" sz="7200" dirty="0"/>
              <a:t> car </a:t>
            </a:r>
            <a:r>
              <a:rPr lang="en-IN" sz="7200" dirty="0" err="1"/>
              <a:t>myCar</a:t>
            </a:r>
            <a:r>
              <a:rPr lang="en-IN" sz="7200" dirty="0"/>
              <a:t>;</a:t>
            </a:r>
          </a:p>
          <a:p>
            <a:pPr>
              <a:defRPr/>
            </a:pPr>
            <a:r>
              <a:rPr lang="en-IN" sz="7200" dirty="0"/>
              <a:t> printf(“\n car no. starting time reaching time:”);</a:t>
            </a:r>
          </a:p>
          <a:p>
            <a:pPr>
              <a:defRPr/>
            </a:pPr>
            <a:r>
              <a:rPr lang="en-IN" sz="7200" dirty="0"/>
              <a:t> scanf(“%d”, &amp;</a:t>
            </a:r>
            <a:r>
              <a:rPr lang="en-IN" sz="7200" dirty="0" err="1"/>
              <a:t>myCar.carno</a:t>
            </a:r>
            <a:r>
              <a:rPr lang="en-IN" sz="7200" dirty="0"/>
              <a:t>);</a:t>
            </a:r>
          </a:p>
          <a:p>
            <a:pPr>
              <a:defRPr/>
            </a:pPr>
            <a:r>
              <a:rPr lang="en-IN" sz="7200" dirty="0"/>
              <a:t> scanf(“%d %d %d”, &amp; </a:t>
            </a:r>
            <a:r>
              <a:rPr lang="en-IN" sz="7200" dirty="0" err="1"/>
              <a:t>myCar.st.hour</a:t>
            </a:r>
            <a:r>
              <a:rPr lang="en-IN" sz="7200" dirty="0"/>
              <a:t>, &amp;</a:t>
            </a:r>
            <a:r>
              <a:rPr lang="en-IN" sz="7200" dirty="0" err="1"/>
              <a:t>myCar.st.minute</a:t>
            </a:r>
            <a:r>
              <a:rPr lang="en-IN" sz="7200" dirty="0"/>
              <a:t>, &amp;</a:t>
            </a:r>
            <a:r>
              <a:rPr lang="en-IN" sz="7200" dirty="0" err="1"/>
              <a:t>myCar.st.second</a:t>
            </a:r>
            <a:r>
              <a:rPr lang="en-IN" sz="7200" dirty="0"/>
              <a:t>);</a:t>
            </a:r>
          </a:p>
          <a:p>
            <a:pPr>
              <a:defRPr/>
            </a:pPr>
            <a:r>
              <a:rPr lang="en-IN" sz="7200" dirty="0"/>
              <a:t> printf(“\</a:t>
            </a:r>
            <a:r>
              <a:rPr lang="en-IN" sz="7200" dirty="0" err="1"/>
              <a:t>n%d</a:t>
            </a:r>
            <a:r>
              <a:rPr lang="en-IN" sz="7200" dirty="0"/>
              <a:t>”, </a:t>
            </a:r>
            <a:r>
              <a:rPr lang="en-IN" sz="7200" dirty="0" err="1"/>
              <a:t>myCar.carno</a:t>
            </a:r>
            <a:r>
              <a:rPr lang="en-IN" sz="7200" dirty="0"/>
              <a:t>);</a:t>
            </a:r>
          </a:p>
          <a:p>
            <a:pPr>
              <a:defRPr/>
            </a:pPr>
            <a:r>
              <a:rPr lang="en-IN" sz="7200" dirty="0"/>
              <a:t> printf(“\t %d:%d:%d \t” </a:t>
            </a:r>
            <a:r>
              <a:rPr lang="en-IN" sz="7200" dirty="0" err="1"/>
              <a:t>myCar.st.hour</a:t>
            </a:r>
            <a:r>
              <a:rPr lang="en-IN" sz="7200" dirty="0"/>
              <a:t>, </a:t>
            </a:r>
            <a:r>
              <a:rPr lang="en-IN" sz="7200" dirty="0" err="1"/>
              <a:t>myCar.st.minute</a:t>
            </a:r>
            <a:r>
              <a:rPr lang="en-IN" sz="7200" dirty="0"/>
              <a:t>, </a:t>
            </a:r>
            <a:r>
              <a:rPr lang="en-IN" sz="7200" dirty="0" err="1"/>
              <a:t>myCar.st.second</a:t>
            </a:r>
            <a:r>
              <a:rPr lang="en-IN" sz="7200" dirty="0"/>
              <a:t>);</a:t>
            </a:r>
          </a:p>
          <a:p>
            <a:pPr>
              <a:defRPr/>
            </a:pPr>
            <a:r>
              <a:rPr lang="en-IN" sz="7200" dirty="0"/>
              <a:t>}</a:t>
            </a:r>
          </a:p>
        </p:txBody>
      </p:sp>
      <p:sp>
        <p:nvSpPr>
          <p:cNvPr id="32771" name="Content Placeholder 3">
            <a:extLst>
              <a:ext uri="{FF2B5EF4-FFF2-40B4-BE49-F238E27FC236}">
                <a16:creationId xmlns:a16="http://schemas.microsoft.com/office/drawing/2014/main" id="{760842E2-0D40-B699-702D-F9E3B147221F}"/>
              </a:ext>
            </a:extLst>
          </p:cNvPr>
          <p:cNvSpPr>
            <a:spLocks noGrp="1"/>
          </p:cNvSpPr>
          <p:nvPr>
            <p:ph sz="quarter" idx="13"/>
          </p:nvPr>
        </p:nvSpPr>
        <p:spPr/>
        <p:txBody>
          <a:bodyPr/>
          <a:lstStyle/>
          <a:p>
            <a:pPr>
              <a:spcBef>
                <a:spcPct val="0"/>
              </a:spcBef>
            </a:pPr>
            <a:r>
              <a:rPr lang="en-IN" altLang="en-US"/>
              <a:t>WAP to read and display the car number, starting time and reaching time using structure within structure.</a:t>
            </a:r>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B902D3D0-6615-4E07-C694-D7A38C369972}"/>
              </a:ext>
            </a:extLst>
          </p:cNvPr>
          <p:cNvSpPr>
            <a:spLocks noGrp="1"/>
          </p:cNvSpPr>
          <p:nvPr>
            <p:ph type="title"/>
          </p:nvPr>
        </p:nvSpPr>
        <p:spPr>
          <a:xfrm>
            <a:off x="152400" y="20638"/>
            <a:ext cx="8229600" cy="487362"/>
          </a:xfrm>
        </p:spPr>
        <p:txBody>
          <a:bodyPr>
            <a:normAutofit fontScale="90000"/>
          </a:bodyPr>
          <a:lstStyle/>
          <a:p>
            <a:pPr eaLnBrk="1" hangingPunct="1"/>
            <a:r>
              <a:rPr lang="en-US" altLang="en-US"/>
              <a:t>Q1</a:t>
            </a:r>
          </a:p>
        </p:txBody>
      </p:sp>
      <p:sp>
        <p:nvSpPr>
          <p:cNvPr id="3" name="Content Placeholder 2">
            <a:extLst>
              <a:ext uri="{FF2B5EF4-FFF2-40B4-BE49-F238E27FC236}">
                <a16:creationId xmlns:a16="http://schemas.microsoft.com/office/drawing/2014/main" id="{27158704-E4B9-FF04-4D6B-2BA8263CAE67}"/>
              </a:ext>
            </a:extLst>
          </p:cNvPr>
          <p:cNvSpPr>
            <a:spLocks noGrp="1"/>
          </p:cNvSpPr>
          <p:nvPr>
            <p:ph idx="1"/>
          </p:nvPr>
        </p:nvSpPr>
        <p:spPr>
          <a:xfrm>
            <a:off x="152400" y="838200"/>
            <a:ext cx="8534400" cy="5287963"/>
          </a:xfrm>
        </p:spPr>
        <p:txBody>
          <a:bodyPr>
            <a:normAutofit fontScale="77500" lnSpcReduction="20000"/>
          </a:bodyPr>
          <a:lstStyle/>
          <a:p>
            <a:pPr marL="0" indent="0">
              <a:buFont typeface="Arial" panose="020B0604020202020204" pitchFamily="34" charset="0"/>
              <a:buNone/>
              <a:defRPr/>
            </a:pPr>
            <a:r>
              <a:rPr lang="en-US" dirty="0" err="1"/>
              <a:t>struct</a:t>
            </a:r>
            <a:r>
              <a:rPr lang="en-US" dirty="0"/>
              <a:t> A {</a:t>
            </a:r>
          </a:p>
          <a:p>
            <a:pPr marL="0" indent="0">
              <a:buFont typeface="Arial" panose="020B0604020202020204" pitchFamily="34" charset="0"/>
              <a:buNone/>
              <a:defRPr/>
            </a:pPr>
            <a:r>
              <a:rPr lang="en-US" dirty="0"/>
              <a:t>          </a:t>
            </a:r>
            <a:r>
              <a:rPr lang="en-US" dirty="0" err="1"/>
              <a:t>int</a:t>
            </a:r>
            <a:r>
              <a:rPr lang="en-US" dirty="0"/>
              <a:t> a;</a:t>
            </a:r>
          </a:p>
          <a:p>
            <a:pPr marL="0" indent="0">
              <a:buFont typeface="Arial" panose="020B0604020202020204" pitchFamily="34" charset="0"/>
              <a:buNone/>
              <a:defRPr/>
            </a:pPr>
            <a:r>
              <a:rPr lang="en-US" dirty="0"/>
              <a:t>          float b;</a:t>
            </a:r>
          </a:p>
          <a:p>
            <a:pPr marL="0" indent="0">
              <a:buFont typeface="Arial" panose="020B0604020202020204" pitchFamily="34" charset="0"/>
              <a:buNone/>
              <a:defRPr/>
            </a:pPr>
            <a:r>
              <a:rPr lang="en-US" dirty="0"/>
              <a:t>    };</a:t>
            </a:r>
          </a:p>
          <a:p>
            <a:pPr marL="0" indent="0">
              <a:buFont typeface="Arial" panose="020B0604020202020204" pitchFamily="34" charset="0"/>
              <a:buNone/>
              <a:defRPr/>
            </a:pPr>
            <a:r>
              <a:rPr lang="en-US" dirty="0" err="1"/>
              <a:t>struct</a:t>
            </a:r>
            <a:r>
              <a:rPr lang="en-US" dirty="0"/>
              <a:t> B {</a:t>
            </a:r>
          </a:p>
          <a:p>
            <a:pPr marL="0" indent="0">
              <a:buFont typeface="Arial" panose="020B0604020202020204" pitchFamily="34" charset="0"/>
              <a:buNone/>
              <a:defRPr/>
            </a:pPr>
            <a:r>
              <a:rPr lang="en-US" dirty="0"/>
              <a:t>          </a:t>
            </a:r>
            <a:r>
              <a:rPr lang="en-US" dirty="0" err="1"/>
              <a:t>int</a:t>
            </a:r>
            <a:r>
              <a:rPr lang="en-US" dirty="0"/>
              <a:t> c;</a:t>
            </a:r>
          </a:p>
          <a:p>
            <a:pPr marL="0" indent="0">
              <a:buFont typeface="Arial" panose="020B0604020202020204" pitchFamily="34" charset="0"/>
              <a:buNone/>
              <a:defRPr/>
            </a:pPr>
            <a:r>
              <a:rPr lang="en-US" dirty="0"/>
              <a:t>          float d;</a:t>
            </a:r>
          </a:p>
          <a:p>
            <a:pPr marL="0" indent="0">
              <a:buFont typeface="Arial" panose="020B0604020202020204" pitchFamily="34" charset="0"/>
              <a:buNone/>
              <a:defRPr/>
            </a:pPr>
            <a:r>
              <a:rPr lang="en-US" dirty="0"/>
              <a:t>          </a:t>
            </a:r>
            <a:r>
              <a:rPr lang="en-US" dirty="0" err="1"/>
              <a:t>struct</a:t>
            </a:r>
            <a:r>
              <a:rPr lang="en-US" dirty="0"/>
              <a:t> A e;</a:t>
            </a:r>
          </a:p>
          <a:p>
            <a:pPr marL="0" indent="0">
              <a:buFont typeface="Arial" panose="020B0604020202020204" pitchFamily="34" charset="0"/>
              <a:buNone/>
              <a:defRPr/>
            </a:pPr>
            <a:r>
              <a:rPr lang="en-US" dirty="0"/>
              <a:t>    } x;                              What is the size of x</a:t>
            </a:r>
          </a:p>
          <a:p>
            <a:pPr marL="0" indent="0">
              <a:buFont typeface="Arial" panose="020B0604020202020204" pitchFamily="34" charset="0"/>
              <a:buNone/>
              <a:defRPr/>
            </a:pPr>
            <a:r>
              <a:rPr lang="en-IN" dirty="0"/>
              <a:t>a)   4</a:t>
            </a:r>
          </a:p>
          <a:p>
            <a:pPr marL="0" indent="0">
              <a:buFont typeface="Arial" panose="020B0604020202020204" pitchFamily="34" charset="0"/>
              <a:buNone/>
              <a:defRPr/>
            </a:pPr>
            <a:r>
              <a:rPr lang="en-IN" dirty="0"/>
              <a:t>b)   8</a:t>
            </a:r>
          </a:p>
          <a:p>
            <a:pPr marL="0" indent="0">
              <a:buFont typeface="Arial" panose="020B0604020202020204" pitchFamily="34" charset="0"/>
              <a:buNone/>
              <a:defRPr/>
            </a:pPr>
            <a:r>
              <a:rPr lang="en-IN" dirty="0"/>
              <a:t>c)    16</a:t>
            </a:r>
          </a:p>
          <a:p>
            <a:pPr marL="0" indent="0">
              <a:buFont typeface="Arial" panose="020B0604020202020204" pitchFamily="34" charset="0"/>
              <a:buNone/>
              <a:defRPr/>
            </a:pPr>
            <a:r>
              <a:rPr lang="en-IN" dirty="0"/>
              <a:t>d)    32</a:t>
            </a:r>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312DE8F8-6B7D-390A-987D-9B18A83FFE30}"/>
              </a:ext>
            </a:extLst>
          </p:cNvPr>
          <p:cNvSpPr>
            <a:spLocks noGrp="1"/>
          </p:cNvSpPr>
          <p:nvPr>
            <p:ph type="title"/>
          </p:nvPr>
        </p:nvSpPr>
        <p:spPr>
          <a:xfrm>
            <a:off x="152400" y="20638"/>
            <a:ext cx="8229600" cy="487362"/>
          </a:xfrm>
        </p:spPr>
        <p:txBody>
          <a:bodyPr>
            <a:normAutofit fontScale="90000"/>
          </a:bodyPr>
          <a:lstStyle/>
          <a:p>
            <a:pPr eaLnBrk="1" hangingPunct="1"/>
            <a:r>
              <a:rPr lang="en-US" altLang="en-US"/>
              <a:t>Q2</a:t>
            </a:r>
          </a:p>
        </p:txBody>
      </p:sp>
      <p:sp>
        <p:nvSpPr>
          <p:cNvPr id="35843" name="Content Placeholder 2">
            <a:extLst>
              <a:ext uri="{FF2B5EF4-FFF2-40B4-BE49-F238E27FC236}">
                <a16:creationId xmlns:a16="http://schemas.microsoft.com/office/drawing/2014/main" id="{87BA2557-F67A-D59D-4B4A-486EC2078849}"/>
              </a:ext>
            </a:extLst>
          </p:cNvPr>
          <p:cNvSpPr>
            <a:spLocks noGrp="1"/>
          </p:cNvSpPr>
          <p:nvPr>
            <p:ph idx="1"/>
          </p:nvPr>
        </p:nvSpPr>
        <p:spPr>
          <a:xfrm>
            <a:off x="152400" y="838200"/>
            <a:ext cx="8534400" cy="5287963"/>
          </a:xfrm>
        </p:spPr>
        <p:txBody>
          <a:bodyPr/>
          <a:lstStyle/>
          <a:p>
            <a:pPr marL="0" indent="0">
              <a:buFont typeface="Arial" panose="020B0604020202020204" pitchFamily="34" charset="0"/>
              <a:buNone/>
            </a:pPr>
            <a:r>
              <a:rPr lang="en-US" altLang="en-US"/>
              <a:t>What are the types of data allowed inside a structure.?</a:t>
            </a:r>
          </a:p>
          <a:p>
            <a:pPr marL="0" indent="0">
              <a:buFont typeface="Arial" panose="020B0604020202020204" pitchFamily="34" charset="0"/>
              <a:buNone/>
            </a:pPr>
            <a:r>
              <a:rPr lang="en-US" altLang="en-US"/>
              <a:t>A) int, float, double, long double</a:t>
            </a:r>
          </a:p>
          <a:p>
            <a:pPr marL="0" indent="0">
              <a:buFont typeface="Arial" panose="020B0604020202020204" pitchFamily="34" charset="0"/>
              <a:buNone/>
            </a:pPr>
            <a:r>
              <a:rPr lang="en-US" altLang="en-US"/>
              <a:t>B) char, enum, union</a:t>
            </a:r>
          </a:p>
          <a:p>
            <a:pPr marL="0" indent="0">
              <a:buFont typeface="Arial" panose="020B0604020202020204" pitchFamily="34" charset="0"/>
              <a:buNone/>
            </a:pPr>
            <a:r>
              <a:rPr lang="en-US" altLang="en-US"/>
              <a:t>C) pointers and Same structure type members</a:t>
            </a:r>
          </a:p>
          <a:p>
            <a:pPr marL="0" indent="0">
              <a:buFont typeface="Arial" panose="020B0604020202020204" pitchFamily="34" charset="0"/>
              <a:buNone/>
            </a:pPr>
            <a:r>
              <a:rPr lang="en-US" altLang="en-US"/>
              <a:t>D) All the above</a:t>
            </a:r>
            <a:endParaRPr lang="en-IN" altLang="en-US"/>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3A9E3882-5116-EFCA-BF18-AA765EB32352}"/>
              </a:ext>
            </a:extLst>
          </p:cNvPr>
          <p:cNvSpPr>
            <a:spLocks noGrp="1"/>
          </p:cNvSpPr>
          <p:nvPr>
            <p:ph type="title"/>
          </p:nvPr>
        </p:nvSpPr>
        <p:spPr>
          <a:xfrm>
            <a:off x="152400" y="20638"/>
            <a:ext cx="8229600" cy="487362"/>
          </a:xfrm>
        </p:spPr>
        <p:txBody>
          <a:bodyPr>
            <a:normAutofit fontScale="90000"/>
          </a:bodyPr>
          <a:lstStyle/>
          <a:p>
            <a:pPr eaLnBrk="1" hangingPunct="1"/>
            <a:r>
              <a:rPr lang="en-US" altLang="en-US"/>
              <a:t>Q3</a:t>
            </a:r>
          </a:p>
        </p:txBody>
      </p:sp>
      <p:sp>
        <p:nvSpPr>
          <p:cNvPr id="3" name="Content Placeholder 2">
            <a:extLst>
              <a:ext uri="{FF2B5EF4-FFF2-40B4-BE49-F238E27FC236}">
                <a16:creationId xmlns:a16="http://schemas.microsoft.com/office/drawing/2014/main" id="{CA9C797C-E199-8B6F-7ADF-C21C33F504C8}"/>
              </a:ext>
            </a:extLst>
          </p:cNvPr>
          <p:cNvSpPr>
            <a:spLocks noGrp="1"/>
          </p:cNvSpPr>
          <p:nvPr>
            <p:ph idx="1"/>
          </p:nvPr>
        </p:nvSpPr>
        <p:spPr>
          <a:xfrm>
            <a:off x="152400" y="838200"/>
            <a:ext cx="8534400" cy="5287963"/>
          </a:xfrm>
        </p:spPr>
        <p:txBody>
          <a:bodyPr>
            <a:normAutofit fontScale="92500"/>
          </a:bodyPr>
          <a:lstStyle/>
          <a:p>
            <a:pPr marL="0" indent="0">
              <a:buFont typeface="Arial" panose="020B0604020202020204" pitchFamily="34" charset="0"/>
              <a:buNone/>
              <a:defRPr/>
            </a:pPr>
            <a:r>
              <a:rPr lang="en-US" dirty="0"/>
              <a:t>Which of the following statements correct about the below code?</a:t>
            </a:r>
          </a:p>
          <a:p>
            <a:pPr marL="0" indent="0">
              <a:buFont typeface="Arial" panose="020B0604020202020204" pitchFamily="34" charset="0"/>
              <a:buNone/>
              <a:defRPr/>
            </a:pPr>
            <a:r>
              <a:rPr lang="en-US" dirty="0" err="1"/>
              <a:t>maruti.engine.bolts</a:t>
            </a:r>
            <a:r>
              <a:rPr lang="en-US" dirty="0"/>
              <a:t>=25;</a:t>
            </a:r>
          </a:p>
          <a:p>
            <a:pPr marL="0" indent="0">
              <a:buFont typeface="Arial" panose="020B0604020202020204" pitchFamily="34" charset="0"/>
              <a:buNone/>
              <a:defRPr/>
            </a:pPr>
            <a:r>
              <a:rPr lang="en-US" dirty="0"/>
              <a:t>A: Structure bolts is nested within structure engine.</a:t>
            </a:r>
          </a:p>
          <a:p>
            <a:pPr marL="0" indent="0">
              <a:buFont typeface="Arial" panose="020B0604020202020204" pitchFamily="34" charset="0"/>
              <a:buNone/>
              <a:defRPr/>
            </a:pPr>
            <a:r>
              <a:rPr lang="en-US" dirty="0"/>
              <a:t>B: Structure engine is nested within structure </a:t>
            </a:r>
            <a:r>
              <a:rPr lang="en-US" dirty="0" err="1"/>
              <a:t>maruti</a:t>
            </a:r>
            <a:endParaRPr lang="en-US" dirty="0"/>
          </a:p>
          <a:p>
            <a:pPr marL="0" indent="0">
              <a:buFont typeface="Arial" panose="020B0604020202020204" pitchFamily="34" charset="0"/>
              <a:buNone/>
              <a:defRPr/>
            </a:pPr>
            <a:r>
              <a:rPr lang="en-US" dirty="0"/>
              <a:t>C: Structure </a:t>
            </a:r>
            <a:r>
              <a:rPr lang="en-US" dirty="0" err="1"/>
              <a:t>maruti</a:t>
            </a:r>
            <a:r>
              <a:rPr lang="en-US" dirty="0"/>
              <a:t> is nested within structure engine</a:t>
            </a:r>
          </a:p>
          <a:p>
            <a:pPr marL="0" indent="0">
              <a:buFont typeface="Arial" panose="020B0604020202020204" pitchFamily="34" charset="0"/>
              <a:buNone/>
              <a:defRPr/>
            </a:pPr>
            <a:r>
              <a:rPr lang="en-US" dirty="0"/>
              <a:t>D: Structure </a:t>
            </a:r>
            <a:r>
              <a:rPr lang="en-US" dirty="0" err="1"/>
              <a:t>maruti</a:t>
            </a:r>
            <a:r>
              <a:rPr lang="en-US" dirty="0"/>
              <a:t> is nested within structure bolts.</a:t>
            </a:r>
            <a:endParaRPr lang="en-IN" dirty="0"/>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CSE101-lec#39</a:t>
            </a:r>
          </a:p>
        </p:txBody>
      </p:sp>
      <p:sp>
        <p:nvSpPr>
          <p:cNvPr id="3" name="Subtitle 2"/>
          <p:cNvSpPr>
            <a:spLocks noGrp="1"/>
          </p:cNvSpPr>
          <p:nvPr>
            <p:ph type="subTitle" idx="1"/>
          </p:nvPr>
        </p:nvSpPr>
        <p:spPr/>
        <p:txBody>
          <a:bodyPr/>
          <a:lstStyle/>
          <a:p>
            <a:r>
              <a:rPr lang="en-US" dirty="0"/>
              <a:t>File handling</a:t>
            </a:r>
          </a:p>
        </p:txBody>
      </p:sp>
    </p:spTree>
    <p:extLst>
      <p:ext uri="{BB962C8B-B14F-4D97-AF65-F5344CB8AC3E}">
        <p14:creationId xmlns:p14="http://schemas.microsoft.com/office/powerpoint/2010/main" val="233458989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chemeClr val="accent1"/>
                </a:solidFill>
              </a:rPr>
              <a:t>Introduction</a:t>
            </a:r>
          </a:p>
          <a:p>
            <a:pPr lvl="1"/>
            <a:r>
              <a:rPr lang="en-US" dirty="0">
                <a:solidFill>
                  <a:schemeClr val="accent1"/>
                </a:solidFill>
              </a:rPr>
              <a:t>The Data Hierarchy</a:t>
            </a:r>
          </a:p>
          <a:p>
            <a:pPr lvl="1"/>
            <a:r>
              <a:rPr lang="en-US" dirty="0">
                <a:solidFill>
                  <a:schemeClr val="accent1"/>
                </a:solidFill>
              </a:rPr>
              <a:t>Files and Streams</a:t>
            </a:r>
          </a:p>
          <a:p>
            <a:r>
              <a:rPr lang="en-US" dirty="0"/>
              <a:t>Description of FILE pointer</a:t>
            </a:r>
          </a:p>
          <a:p>
            <a:r>
              <a:rPr lang="en-US" dirty="0"/>
              <a:t>categories of files</a:t>
            </a:r>
          </a:p>
          <a:p>
            <a:r>
              <a:rPr lang="en-US" dirty="0"/>
              <a:t>text and binary files</a:t>
            </a:r>
            <a:endParaRPr lang="en-US" dirty="0">
              <a:solidFill>
                <a:schemeClr val="accent1"/>
              </a:solidFill>
            </a:endParaRPr>
          </a:p>
          <a:p>
            <a:r>
              <a:rPr lang="en-US" dirty="0">
                <a:solidFill>
                  <a:schemeClr val="accent1"/>
                </a:solidFill>
              </a:rPr>
              <a:t>Creating a Sequential Access File</a:t>
            </a:r>
            <a:br>
              <a:rPr lang="en-US" dirty="0">
                <a:solidFill>
                  <a:schemeClr val="accent1"/>
                </a:solidFill>
              </a:rPr>
            </a:br>
            <a:r>
              <a:rPr lang="en-US" dirty="0">
                <a:solidFill>
                  <a:schemeClr val="accent1"/>
                </a:solidFill>
              </a:rPr>
              <a:t> </a:t>
            </a:r>
          </a:p>
        </p:txBody>
      </p:sp>
    </p:spTree>
    <p:extLst>
      <p:ext uri="{BB962C8B-B14F-4D97-AF65-F5344CB8AC3E}">
        <p14:creationId xmlns:p14="http://schemas.microsoft.com/office/powerpoint/2010/main" val="348392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a:t>
            </a:r>
          </a:p>
        </p:txBody>
      </p:sp>
      <p:sp>
        <p:nvSpPr>
          <p:cNvPr id="2" name="Content Placeholder 1"/>
          <p:cNvSpPr>
            <a:spLocks noGrp="1"/>
          </p:cNvSpPr>
          <p:nvPr>
            <p:ph idx="1"/>
          </p:nvPr>
        </p:nvSpPr>
        <p:spPr>
          <a:xfrm>
            <a:off x="457200" y="1600200"/>
            <a:ext cx="8229600" cy="4571999"/>
          </a:xfrm>
        </p:spPr>
        <p:txBody>
          <a:bodyPr>
            <a:normAutofit fontScale="92500" lnSpcReduction="20000"/>
          </a:bodyPr>
          <a:lstStyle/>
          <a:p>
            <a:r>
              <a:rPr lang="en-US" dirty="0"/>
              <a:t>Storage of data in variables and arrays is temporary</a:t>
            </a:r>
          </a:p>
          <a:p>
            <a:pPr lvl="1"/>
            <a:r>
              <a:rPr lang="en-US" dirty="0"/>
              <a:t>such data is lost when a program terminates.</a:t>
            </a:r>
          </a:p>
          <a:p>
            <a:r>
              <a:rPr lang="en-US" b="1" dirty="0"/>
              <a:t>Files are used for permanent retention of data.</a:t>
            </a:r>
          </a:p>
          <a:p>
            <a:pPr lvl="1"/>
            <a:r>
              <a:rPr lang="en-US" dirty="0"/>
              <a:t>Computers store files on secondary storage devices, especially disk storage devices.</a:t>
            </a:r>
            <a:endParaRPr lang="en-US" dirty="0">
              <a:solidFill>
                <a:schemeClr val="accent1"/>
              </a:solidFill>
            </a:endParaRPr>
          </a:p>
          <a:p>
            <a:r>
              <a:rPr lang="en-US" b="1" dirty="0">
                <a:solidFill>
                  <a:schemeClr val="accent1"/>
                </a:solidFill>
              </a:rPr>
              <a:t>Data files</a:t>
            </a:r>
          </a:p>
          <a:p>
            <a:pPr lvl="1"/>
            <a:r>
              <a:rPr lang="en-US" dirty="0">
                <a:solidFill>
                  <a:schemeClr val="accent1"/>
                </a:solidFill>
              </a:rPr>
              <a:t>Can be created, updated, and processed by C programs </a:t>
            </a:r>
          </a:p>
          <a:p>
            <a:pPr lvl="1"/>
            <a:r>
              <a:rPr lang="en-US" dirty="0">
                <a:solidFill>
                  <a:schemeClr val="accent1"/>
                </a:solidFill>
              </a:rPr>
              <a:t>Are used for permanent storage of large amounts of data</a:t>
            </a:r>
          </a:p>
        </p:txBody>
      </p:sp>
    </p:spTree>
    <p:extLst>
      <p:ext uri="{BB962C8B-B14F-4D97-AF65-F5344CB8AC3E}">
        <p14:creationId xmlns:p14="http://schemas.microsoft.com/office/powerpoint/2010/main" val="346403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Categories of File</a:t>
            </a:r>
          </a:p>
        </p:txBody>
      </p:sp>
      <p:sp>
        <p:nvSpPr>
          <p:cNvPr id="6" name="Content Placeholder 5"/>
          <p:cNvSpPr>
            <a:spLocks noGrp="1"/>
          </p:cNvSpPr>
          <p:nvPr>
            <p:ph idx="1"/>
          </p:nvPr>
        </p:nvSpPr>
        <p:spPr/>
        <p:txBody>
          <a:bodyPr>
            <a:normAutofit fontScale="92500" lnSpcReduction="10000"/>
          </a:bodyPr>
          <a:lstStyle/>
          <a:p>
            <a:r>
              <a:rPr lang="en-US" dirty="0"/>
              <a:t>Sequential-access files:</a:t>
            </a:r>
          </a:p>
          <a:p>
            <a:pPr lvl="1"/>
            <a:r>
              <a:rPr lang="en-US" dirty="0"/>
              <a:t>In this if we want to read the last record of file then we need to read all the records before that record. It means if we want to read 10</a:t>
            </a:r>
            <a:r>
              <a:rPr lang="en-US" baseline="30000" dirty="0"/>
              <a:t>th</a:t>
            </a:r>
            <a:r>
              <a:rPr lang="en-US" dirty="0"/>
              <a:t> record then the first 9 records should be read sequentially for reaching to the 10</a:t>
            </a:r>
            <a:r>
              <a:rPr lang="en-US" baseline="30000" dirty="0"/>
              <a:t>th</a:t>
            </a:r>
            <a:r>
              <a:rPr lang="en-US" dirty="0"/>
              <a:t> record.</a:t>
            </a:r>
          </a:p>
          <a:p>
            <a:r>
              <a:rPr lang="en-US" dirty="0"/>
              <a:t>Random-access files:</a:t>
            </a:r>
          </a:p>
          <a:p>
            <a:pPr lvl="1"/>
            <a:r>
              <a:rPr lang="en-US" dirty="0"/>
              <a:t>In this data can be read and modified randomly. If we want to read the last record of the file, we can read it directly. It takes less time as compared as sequential file.</a:t>
            </a: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File pointer</a:t>
            </a:r>
          </a:p>
        </p:txBody>
      </p:sp>
      <p:sp>
        <p:nvSpPr>
          <p:cNvPr id="7171" name="Rectangle 3"/>
          <p:cNvSpPr>
            <a:spLocks noGrp="1" noChangeArrowheads="1"/>
          </p:cNvSpPr>
          <p:nvPr>
            <p:ph idx="1"/>
          </p:nvPr>
        </p:nvSpPr>
        <p:spPr>
          <a:xfrm>
            <a:off x="457200" y="1570037"/>
            <a:ext cx="8229600" cy="4830763"/>
          </a:xfrm>
        </p:spPr>
        <p:txBody>
          <a:bodyPr/>
          <a:lstStyle/>
          <a:p>
            <a:pPr>
              <a:lnSpc>
                <a:spcPct val="90000"/>
              </a:lnSpc>
            </a:pPr>
            <a:r>
              <a:rPr lang="en-US" sz="2400" dirty="0"/>
              <a:t>Before using a file in a program, we must open it, which establishes a link between the program and the operating system. A file must be defined as:-</a:t>
            </a:r>
          </a:p>
          <a:p>
            <a:pPr>
              <a:lnSpc>
                <a:spcPct val="90000"/>
              </a:lnSpc>
              <a:buNone/>
            </a:pPr>
            <a:r>
              <a:rPr lang="en-US" sz="2400" dirty="0">
                <a:solidFill>
                  <a:srgbClr val="C00000"/>
                </a:solidFill>
              </a:rPr>
              <a:t>			</a:t>
            </a:r>
            <a:r>
              <a:rPr lang="en-US" sz="2400" dirty="0">
                <a:solidFill>
                  <a:srgbClr val="C00000"/>
                </a:solidFill>
                <a:latin typeface="Lucida Console" pitchFamily="49" charset="0"/>
              </a:rPr>
              <a:t>FILE  *</a:t>
            </a:r>
            <a:r>
              <a:rPr lang="en-US" sz="2400" dirty="0" err="1">
                <a:solidFill>
                  <a:srgbClr val="C00000"/>
                </a:solidFill>
                <a:latin typeface="Lucida Console" pitchFamily="49" charset="0"/>
              </a:rPr>
              <a:t>cfPtr</a:t>
            </a:r>
            <a:r>
              <a:rPr lang="en-US" sz="2400" dirty="0">
                <a:solidFill>
                  <a:srgbClr val="C00000"/>
                </a:solidFill>
              </a:rPr>
              <a:t>;</a:t>
            </a:r>
          </a:p>
          <a:p>
            <a:pPr>
              <a:lnSpc>
                <a:spcPct val="90000"/>
              </a:lnSpc>
            </a:pPr>
            <a:endParaRPr lang="en-US" sz="2400" dirty="0">
              <a:solidFill>
                <a:srgbClr val="6600FF"/>
              </a:solidFill>
            </a:endParaRPr>
          </a:p>
          <a:p>
            <a:pPr>
              <a:lnSpc>
                <a:spcPct val="90000"/>
              </a:lnSpc>
            </a:pPr>
            <a:endParaRPr lang="en-US" sz="2400" dirty="0">
              <a:solidFill>
                <a:srgbClr val="6600FF"/>
              </a:solidFill>
            </a:endParaRPr>
          </a:p>
          <a:p>
            <a:pPr>
              <a:lnSpc>
                <a:spcPct val="90000"/>
              </a:lnSpc>
              <a:buNone/>
            </a:pPr>
            <a:r>
              <a:rPr lang="en-US" sz="2400" dirty="0"/>
              <a:t>		structure               file pointer</a:t>
            </a:r>
          </a:p>
          <a:p>
            <a:pPr>
              <a:lnSpc>
                <a:spcPct val="90000"/>
              </a:lnSpc>
            </a:pPr>
            <a:r>
              <a:rPr lang="en-US" sz="2400" dirty="0"/>
              <a:t>where </a:t>
            </a:r>
            <a:r>
              <a:rPr lang="en-US" sz="2400" dirty="0">
                <a:solidFill>
                  <a:srgbClr val="C00000"/>
                </a:solidFill>
                <a:latin typeface="Lucida Console" pitchFamily="49" charset="0"/>
              </a:rPr>
              <a:t>FILE</a:t>
            </a:r>
            <a:r>
              <a:rPr lang="en-US" sz="2400" dirty="0"/>
              <a:t> is the data structure which is included in the header file, </a:t>
            </a:r>
            <a:r>
              <a:rPr lang="en-US" sz="2000" b="1" dirty="0">
                <a:solidFill>
                  <a:schemeClr val="tx1"/>
                </a:solidFill>
                <a:latin typeface="Lucida Console" pitchFamily="49" charset="0"/>
              </a:rPr>
              <a:t>stdio.h</a:t>
            </a:r>
          </a:p>
          <a:p>
            <a:pPr>
              <a:lnSpc>
                <a:spcPct val="90000"/>
              </a:lnSpc>
            </a:pPr>
            <a:r>
              <a:rPr lang="en-US" sz="2400" dirty="0"/>
              <a:t>and </a:t>
            </a:r>
            <a:r>
              <a:rPr lang="en-US" sz="2400" dirty="0" err="1">
                <a:solidFill>
                  <a:srgbClr val="C00000"/>
                </a:solidFill>
                <a:latin typeface="Lucida Console" pitchFamily="49" charset="0"/>
              </a:rPr>
              <a:t>cfPtr</a:t>
            </a:r>
            <a:r>
              <a:rPr lang="en-US" sz="2400" dirty="0"/>
              <a:t> is declared as a pointer which contains the address of a character which is to be read.</a:t>
            </a:r>
          </a:p>
        </p:txBody>
      </p:sp>
      <p:sp>
        <p:nvSpPr>
          <p:cNvPr id="7172" name="Line 6"/>
          <p:cNvSpPr>
            <a:spLocks noChangeShapeType="1"/>
          </p:cNvSpPr>
          <p:nvPr/>
        </p:nvSpPr>
        <p:spPr bwMode="auto">
          <a:xfrm flipH="1">
            <a:off x="2209800" y="3048000"/>
            <a:ext cx="457200" cy="762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7173" name="Line 7"/>
          <p:cNvSpPr>
            <a:spLocks noChangeShapeType="1"/>
          </p:cNvSpPr>
          <p:nvPr/>
        </p:nvSpPr>
        <p:spPr bwMode="auto">
          <a:xfrm>
            <a:off x="3810000" y="3048000"/>
            <a:ext cx="381000" cy="838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53274670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Creating a Sequential Access File</a:t>
            </a:r>
          </a:p>
        </p:txBody>
      </p:sp>
      <p:sp>
        <p:nvSpPr>
          <p:cNvPr id="2" name="Content Placeholder 1"/>
          <p:cNvSpPr>
            <a:spLocks noGrp="1"/>
          </p:cNvSpPr>
          <p:nvPr>
            <p:ph idx="1"/>
          </p:nvPr>
        </p:nvSpPr>
        <p:spPr>
          <a:xfrm>
            <a:off x="457200" y="1600200"/>
            <a:ext cx="8229600" cy="5069160"/>
          </a:xfrm>
        </p:spPr>
        <p:txBody>
          <a:bodyPr>
            <a:normAutofit/>
          </a:bodyPr>
          <a:lstStyle/>
          <a:p>
            <a:r>
              <a:rPr lang="en-US" dirty="0">
                <a:solidFill>
                  <a:schemeClr val="accent1"/>
                </a:solidFill>
              </a:rPr>
              <a:t>C imposes no structure </a:t>
            </a:r>
            <a:r>
              <a:rPr lang="en-US" dirty="0"/>
              <a:t>on a </a:t>
            </a:r>
            <a:r>
              <a:rPr lang="en-US" dirty="0">
                <a:solidFill>
                  <a:schemeClr val="accent1"/>
                </a:solidFill>
              </a:rPr>
              <a:t>file</a:t>
            </a:r>
          </a:p>
          <a:p>
            <a:pPr lvl="1"/>
            <a:r>
              <a:rPr lang="en-US" dirty="0"/>
              <a:t>notions such as a record of a file do not exist as part of the C language</a:t>
            </a:r>
            <a:endParaRPr lang="en-US" dirty="0">
              <a:solidFill>
                <a:schemeClr val="accent1"/>
              </a:solidFill>
            </a:endParaRPr>
          </a:p>
          <a:p>
            <a:pPr lvl="1"/>
            <a:r>
              <a:rPr lang="en-US" dirty="0">
                <a:solidFill>
                  <a:schemeClr val="accent1"/>
                </a:solidFill>
              </a:rPr>
              <a:t>Programmer must provide file structure</a:t>
            </a:r>
          </a:p>
          <a:p>
            <a:r>
              <a:rPr lang="en-US" dirty="0">
                <a:solidFill>
                  <a:schemeClr val="accent1"/>
                </a:solidFill>
              </a:rPr>
              <a:t>Creating a File</a:t>
            </a:r>
          </a:p>
          <a:p>
            <a:pPr lvl="1"/>
            <a:r>
              <a:rPr lang="en-US" sz="2000" dirty="0">
                <a:solidFill>
                  <a:srgbClr val="C00000"/>
                </a:solidFill>
                <a:latin typeface="Lucida Console" pitchFamily="49" charset="0"/>
              </a:rPr>
              <a:t>FILE *</a:t>
            </a:r>
            <a:r>
              <a:rPr lang="en-US" sz="2000" dirty="0" err="1">
                <a:solidFill>
                  <a:srgbClr val="C00000"/>
                </a:solidFill>
                <a:latin typeface="Lucida Console" pitchFamily="49" charset="0"/>
              </a:rPr>
              <a:t>cfPtr</a:t>
            </a:r>
            <a:r>
              <a:rPr lang="en-US" sz="2000" dirty="0">
                <a:solidFill>
                  <a:srgbClr val="C00000"/>
                </a:solidFill>
                <a:latin typeface="Lucida Console" pitchFamily="49" charset="0"/>
              </a:rPr>
              <a:t>;</a:t>
            </a:r>
          </a:p>
          <a:p>
            <a:pPr lvl="2"/>
            <a:r>
              <a:rPr lang="en-US" dirty="0">
                <a:solidFill>
                  <a:schemeClr val="accent1"/>
                </a:solidFill>
              </a:rPr>
              <a:t>Creates a </a:t>
            </a:r>
            <a:r>
              <a:rPr lang="en-US" sz="1800" dirty="0">
                <a:solidFill>
                  <a:schemeClr val="accent1"/>
                </a:solidFill>
                <a:latin typeface="Lucida Console" pitchFamily="49" charset="0"/>
              </a:rPr>
              <a:t>FILE</a:t>
            </a:r>
            <a:r>
              <a:rPr lang="en-US" dirty="0">
                <a:solidFill>
                  <a:schemeClr val="accent1"/>
                </a:solidFill>
              </a:rPr>
              <a:t> pointer called </a:t>
            </a:r>
            <a:r>
              <a:rPr lang="en-US" sz="1800" dirty="0" err="1">
                <a:solidFill>
                  <a:schemeClr val="accent1"/>
                </a:solidFill>
                <a:latin typeface="Lucida Console" pitchFamily="49" charset="0"/>
              </a:rPr>
              <a:t>cfPtr</a:t>
            </a:r>
            <a:endParaRPr lang="en-US" sz="1800" dirty="0">
              <a:solidFill>
                <a:schemeClr val="accent1"/>
              </a:solidFill>
              <a:latin typeface="Lucida Console" pitchFamily="49" charset="0"/>
            </a:endParaRPr>
          </a:p>
          <a:p>
            <a:pPr lvl="1"/>
            <a:r>
              <a:rPr lang="en-US" sz="2000" dirty="0" err="1">
                <a:solidFill>
                  <a:srgbClr val="C00000"/>
                </a:solidFill>
                <a:latin typeface="Lucida Console" pitchFamily="49" charset="0"/>
              </a:rPr>
              <a:t>cfPtr</a:t>
            </a:r>
            <a:r>
              <a:rPr lang="en-US" sz="2000" dirty="0">
                <a:solidFill>
                  <a:srgbClr val="C00000"/>
                </a:solidFill>
                <a:latin typeface="Lucida Console" pitchFamily="49" charset="0"/>
              </a:rPr>
              <a:t> = </a:t>
            </a:r>
            <a:r>
              <a:rPr lang="en-US" sz="2000" b="1" dirty="0" err="1">
                <a:solidFill>
                  <a:srgbClr val="C00000"/>
                </a:solidFill>
                <a:latin typeface="Lucida Console" pitchFamily="49" charset="0"/>
              </a:rPr>
              <a:t>fopen</a:t>
            </a:r>
            <a:r>
              <a:rPr lang="en-US" sz="2000" dirty="0">
                <a:solidFill>
                  <a:srgbClr val="C00000"/>
                </a:solidFill>
                <a:latin typeface="Lucida Console" pitchFamily="49" charset="0"/>
              </a:rPr>
              <a:t>(“clients.dat", “w”);</a:t>
            </a:r>
          </a:p>
          <a:p>
            <a:pPr lvl="2"/>
            <a:r>
              <a:rPr lang="en-US" dirty="0">
                <a:solidFill>
                  <a:schemeClr val="accent1"/>
                </a:solidFill>
              </a:rPr>
              <a:t>Function </a:t>
            </a:r>
            <a:r>
              <a:rPr lang="en-US" sz="1800" dirty="0" err="1">
                <a:solidFill>
                  <a:schemeClr val="accent1"/>
                </a:solidFill>
                <a:latin typeface="Lucida Console" pitchFamily="49" charset="0"/>
              </a:rPr>
              <a:t>fopen</a:t>
            </a:r>
            <a:r>
              <a:rPr lang="en-US" dirty="0">
                <a:solidFill>
                  <a:schemeClr val="accent1"/>
                </a:solidFill>
              </a:rPr>
              <a:t> returns a </a:t>
            </a:r>
            <a:r>
              <a:rPr lang="en-US" sz="1800" dirty="0">
                <a:solidFill>
                  <a:schemeClr val="accent1"/>
                </a:solidFill>
                <a:latin typeface="Lucida Console" pitchFamily="49" charset="0"/>
              </a:rPr>
              <a:t>FILE</a:t>
            </a:r>
            <a:r>
              <a:rPr lang="en-US" dirty="0">
                <a:solidFill>
                  <a:schemeClr val="accent1"/>
                </a:solidFill>
              </a:rPr>
              <a:t> pointer to file specified</a:t>
            </a:r>
          </a:p>
          <a:p>
            <a:pPr lvl="2"/>
            <a:r>
              <a:rPr lang="en-US" dirty="0">
                <a:solidFill>
                  <a:schemeClr val="accent1"/>
                </a:solidFill>
              </a:rPr>
              <a:t>Takes two arguments </a:t>
            </a:r>
            <a:r>
              <a:rPr lang="en-US" dirty="0">
                <a:solidFill>
                  <a:schemeClr val="accent1"/>
                </a:solidFill>
                <a:cs typeface="Times New Roman" pitchFamily="18" charset="0"/>
              </a:rPr>
              <a:t>–</a:t>
            </a:r>
            <a:r>
              <a:rPr lang="en-US" dirty="0">
                <a:solidFill>
                  <a:schemeClr val="accent1"/>
                </a:solidFill>
              </a:rPr>
              <a:t> </a:t>
            </a:r>
            <a:r>
              <a:rPr lang="en-US" b="1" i="1" dirty="0">
                <a:solidFill>
                  <a:schemeClr val="accent1"/>
                </a:solidFill>
              </a:rPr>
              <a:t>file to open</a:t>
            </a:r>
            <a:r>
              <a:rPr lang="en-US" dirty="0">
                <a:solidFill>
                  <a:schemeClr val="accent1"/>
                </a:solidFill>
              </a:rPr>
              <a:t> and </a:t>
            </a:r>
            <a:r>
              <a:rPr lang="en-US" b="1" i="1" dirty="0">
                <a:solidFill>
                  <a:schemeClr val="accent1"/>
                </a:solidFill>
              </a:rPr>
              <a:t>file open mode</a:t>
            </a:r>
          </a:p>
        </p:txBody>
      </p:sp>
    </p:spTree>
    <p:extLst>
      <p:ext uri="{BB962C8B-B14F-4D97-AF65-F5344CB8AC3E}">
        <p14:creationId xmlns:p14="http://schemas.microsoft.com/office/powerpoint/2010/main" val="387669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solidFill>
                  <a:schemeClr val="accent1"/>
                </a:solidFill>
              </a:rPr>
              <a:t>In this lecture we will study</a:t>
            </a:r>
          </a:p>
          <a:p>
            <a:pPr lvl="1"/>
            <a:r>
              <a:rPr lang="en-US" dirty="0">
                <a:solidFill>
                  <a:schemeClr val="accent1"/>
                </a:solidFill>
              </a:rPr>
              <a:t>Operators </a:t>
            </a:r>
          </a:p>
          <a:p>
            <a:pPr lvl="1"/>
            <a:r>
              <a:rPr lang="en-US" dirty="0">
                <a:solidFill>
                  <a:schemeClr val="accent1"/>
                </a:solidFill>
              </a:rPr>
              <a:t>Types of Operators</a:t>
            </a:r>
          </a:p>
        </p:txBody>
      </p:sp>
    </p:spTree>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err="1"/>
              <a:t>fopen</a:t>
            </a:r>
            <a:r>
              <a:rPr lang="en-US" dirty="0"/>
              <a:t>()</a:t>
            </a:r>
          </a:p>
        </p:txBody>
      </p:sp>
      <p:sp>
        <p:nvSpPr>
          <p:cNvPr id="8195" name="Rectangle 3"/>
          <p:cNvSpPr>
            <a:spLocks noGrp="1" noChangeArrowheads="1"/>
          </p:cNvSpPr>
          <p:nvPr>
            <p:ph idx="1"/>
          </p:nvPr>
        </p:nvSpPr>
        <p:spPr>
          <a:xfrm>
            <a:off x="457200" y="1447800"/>
            <a:ext cx="8458200" cy="4678363"/>
          </a:xfrm>
        </p:spPr>
        <p:txBody>
          <a:bodyPr>
            <a:normAutofit lnSpcReduction="10000"/>
          </a:bodyPr>
          <a:lstStyle/>
          <a:p>
            <a:pPr marL="609600" indent="-609600"/>
            <a:r>
              <a:rPr lang="en-US" sz="2800" dirty="0" err="1"/>
              <a:t>fopen</a:t>
            </a:r>
            <a:r>
              <a:rPr lang="en-US" sz="2800" dirty="0"/>
              <a:t> is a function which contains </a:t>
            </a:r>
            <a:r>
              <a:rPr lang="en-US" sz="2800" b="1" dirty="0"/>
              <a:t>two</a:t>
            </a:r>
            <a:r>
              <a:rPr lang="en-US" sz="2800" dirty="0"/>
              <a:t> arguments:-</a:t>
            </a:r>
          </a:p>
          <a:p>
            <a:pPr marL="1009650" lvl="1" indent="-609600">
              <a:buFontTx/>
              <a:buAutoNum type="arabicPeriod"/>
            </a:pPr>
            <a:r>
              <a:rPr lang="en-US" sz="2200" dirty="0"/>
              <a:t>File name to open</a:t>
            </a:r>
          </a:p>
          <a:p>
            <a:pPr marL="1009650" lvl="1" indent="-609600">
              <a:buFontTx/>
              <a:buAutoNum type="arabicPeriod"/>
            </a:pPr>
            <a:r>
              <a:rPr lang="en-US" sz="2200" dirty="0"/>
              <a:t>Mode in which we want to open the file.</a:t>
            </a:r>
          </a:p>
          <a:p>
            <a:pPr marL="1409700" lvl="2" indent="-609600"/>
            <a:r>
              <a:rPr lang="en-US" sz="2200" dirty="0"/>
              <a:t>Both these are of string types.  </a:t>
            </a:r>
            <a:endParaRPr lang="en-US" sz="2200" dirty="0">
              <a:solidFill>
                <a:srgbClr val="C00000"/>
              </a:solidFill>
              <a:latin typeface="Lucida Console" pitchFamily="49" charset="0"/>
            </a:endParaRPr>
          </a:p>
          <a:p>
            <a:pPr marL="1009650" lvl="1" indent="-609600">
              <a:buNone/>
            </a:pPr>
            <a:r>
              <a:rPr lang="en-US" sz="1800" dirty="0">
                <a:solidFill>
                  <a:srgbClr val="C00000"/>
                </a:solidFill>
                <a:latin typeface="Lucida Console" pitchFamily="49" charset="0"/>
              </a:rPr>
              <a:t>	</a:t>
            </a:r>
            <a:r>
              <a:rPr lang="en-US" sz="2000" dirty="0" err="1">
                <a:solidFill>
                  <a:srgbClr val="C00000"/>
                </a:solidFill>
                <a:latin typeface="Lucida Console" pitchFamily="49" charset="0"/>
              </a:rPr>
              <a:t>cfPtr</a:t>
            </a:r>
            <a:r>
              <a:rPr lang="en-US" sz="2000" dirty="0">
                <a:solidFill>
                  <a:srgbClr val="C00000"/>
                </a:solidFill>
                <a:latin typeface="Lucida Console" pitchFamily="49" charset="0"/>
              </a:rPr>
              <a:t> = </a:t>
            </a:r>
            <a:r>
              <a:rPr lang="en-US" sz="2000" b="1" dirty="0" err="1">
                <a:solidFill>
                  <a:srgbClr val="C00000"/>
                </a:solidFill>
                <a:latin typeface="Lucida Console" pitchFamily="49" charset="0"/>
              </a:rPr>
              <a:t>fopen</a:t>
            </a:r>
            <a:r>
              <a:rPr lang="en-US" sz="2000" dirty="0">
                <a:solidFill>
                  <a:srgbClr val="C00000"/>
                </a:solidFill>
                <a:latin typeface="Lucida Console" pitchFamily="49" charset="0"/>
              </a:rPr>
              <a:t>(“clients.dat", “w”);</a:t>
            </a:r>
          </a:p>
          <a:p>
            <a:pPr marL="609600" indent="-609600"/>
            <a:r>
              <a:rPr lang="en-US" sz="2800" dirty="0"/>
              <a:t>Here</a:t>
            </a:r>
          </a:p>
          <a:p>
            <a:pPr lvl="1"/>
            <a:r>
              <a:rPr lang="en-US" sz="2400" dirty="0" err="1"/>
              <a:t>cfPtr</a:t>
            </a:r>
            <a:r>
              <a:rPr lang="en-US" sz="2400" dirty="0"/>
              <a:t> = file pointer</a:t>
            </a:r>
          </a:p>
          <a:p>
            <a:pPr lvl="1"/>
            <a:r>
              <a:rPr lang="en-US" sz="2400" dirty="0" err="1"/>
              <a:t>fopen</a:t>
            </a:r>
            <a:r>
              <a:rPr lang="en-US" sz="2400" dirty="0"/>
              <a:t>= function to open a file </a:t>
            </a:r>
          </a:p>
          <a:p>
            <a:pPr lvl="1"/>
            <a:r>
              <a:rPr lang="en-US" sz="2400" dirty="0"/>
              <a:t>clients.doc = name of the file</a:t>
            </a:r>
          </a:p>
          <a:p>
            <a:pPr lvl="1"/>
            <a:r>
              <a:rPr lang="en-US" sz="2400" dirty="0"/>
              <a:t>w = mode in which file is to be opened</a:t>
            </a:r>
          </a:p>
          <a:p>
            <a:r>
              <a:rPr lang="en-US" dirty="0"/>
              <a:t>If open fails, NULL returned</a:t>
            </a:r>
          </a:p>
          <a:p>
            <a:pPr lvl="1"/>
            <a:endParaRPr lang="en-US" sz="2400" dirty="0"/>
          </a:p>
        </p:txBody>
      </p:sp>
    </p:spTree>
    <p:extLst>
      <p:ext uri="{BB962C8B-B14F-4D97-AF65-F5344CB8AC3E}">
        <p14:creationId xmlns:p14="http://schemas.microsoft.com/office/powerpoint/2010/main" val="260338176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Creating a Sequential Access File</a:t>
            </a:r>
          </a:p>
        </p:txBody>
      </p:sp>
      <p:sp>
        <p:nvSpPr>
          <p:cNvPr id="4" name="Content Placeholder 3"/>
          <p:cNvSpPr>
            <a:spLocks noGrp="1"/>
          </p:cNvSpPr>
          <p:nvPr>
            <p:ph idx="1"/>
          </p:nvPr>
        </p:nvSpPr>
        <p:spPr>
          <a:xfrm>
            <a:off x="457200" y="1447800"/>
            <a:ext cx="8229600" cy="4525963"/>
          </a:xfrm>
        </p:spPr>
        <p:txBody>
          <a:bodyPr/>
          <a:lstStyle/>
          <a:p>
            <a:r>
              <a:rPr lang="en-US" dirty="0">
                <a:solidFill>
                  <a:schemeClr val="accent1"/>
                </a:solidFill>
              </a:rPr>
              <a:t>File opening modes used with </a:t>
            </a:r>
            <a:r>
              <a:rPr lang="en-US" dirty="0" err="1">
                <a:solidFill>
                  <a:schemeClr val="accent1"/>
                </a:solidFill>
                <a:latin typeface="Lucida Console" pitchFamily="49" charset="0"/>
              </a:rPr>
              <a:t>fopen</a:t>
            </a:r>
            <a:r>
              <a:rPr lang="en-US" dirty="0">
                <a:solidFill>
                  <a:schemeClr val="accent1"/>
                </a:solidFill>
                <a:latin typeface="Lucida Console" pitchFamily="49" charset="0"/>
              </a:rPr>
              <a:t>()</a:t>
            </a:r>
          </a:p>
        </p:txBody>
      </p:sp>
      <p:graphicFrame>
        <p:nvGraphicFramePr>
          <p:cNvPr id="5" name="Object 4"/>
          <p:cNvGraphicFramePr>
            <a:graphicFrameLocks noChangeAspect="1"/>
          </p:cNvGraphicFramePr>
          <p:nvPr/>
        </p:nvGraphicFramePr>
        <p:xfrm>
          <a:off x="538163" y="1752601"/>
          <a:ext cx="7886700" cy="4114799"/>
        </p:xfrm>
        <a:graphic>
          <a:graphicData uri="http://schemas.openxmlformats.org/presentationml/2006/ole">
            <mc:AlternateContent xmlns:mc="http://schemas.openxmlformats.org/markup-compatibility/2006">
              <mc:Choice xmlns:v="urn:schemas-microsoft-com:vml" Requires="v">
                <p:oleObj name="Document" r:id="rId2" imgW="6157472" imgH="3336266" progId="Word.Document.8">
                  <p:embed/>
                </p:oleObj>
              </mc:Choice>
              <mc:Fallback>
                <p:oleObj name="Document" r:id="rId2" imgW="6157472" imgH="3336266" progId="Word.Document.8">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1752601"/>
                        <a:ext cx="7886700" cy="411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533400" y="5638800"/>
            <a:ext cx="7924800" cy="1015663"/>
          </a:xfrm>
          <a:prstGeom prst="rect">
            <a:avLst/>
          </a:prstGeom>
        </p:spPr>
        <p:txBody>
          <a:bodyPr wrap="square">
            <a:spAutoFit/>
          </a:bodyPr>
          <a:lstStyle/>
          <a:p>
            <a:r>
              <a:rPr lang="en-US" sz="2000" dirty="0">
                <a:solidFill>
                  <a:schemeClr val="accent1"/>
                </a:solidFill>
              </a:rPr>
              <a:t>If you are going to handle binary files then you will use below mentioned access modes instead of the above mentioned:</a:t>
            </a:r>
          </a:p>
          <a:p>
            <a:r>
              <a:rPr lang="en-US" sz="2000" dirty="0">
                <a:solidFill>
                  <a:schemeClr val="accent1"/>
                </a:solidFill>
              </a:rPr>
              <a:t>"</a:t>
            </a:r>
            <a:r>
              <a:rPr lang="en-US" sz="2000" dirty="0" err="1">
                <a:solidFill>
                  <a:schemeClr val="accent1"/>
                </a:solidFill>
              </a:rPr>
              <a:t>rb</a:t>
            </a:r>
            <a:r>
              <a:rPr lang="en-US" sz="2000" dirty="0">
                <a:solidFill>
                  <a:schemeClr val="accent1"/>
                </a:solidFill>
              </a:rPr>
              <a:t>", "</a:t>
            </a:r>
            <a:r>
              <a:rPr lang="en-US" sz="2000" dirty="0" err="1">
                <a:solidFill>
                  <a:schemeClr val="accent1"/>
                </a:solidFill>
              </a:rPr>
              <a:t>wb</a:t>
            </a:r>
            <a:r>
              <a:rPr lang="en-US" sz="2000" dirty="0">
                <a:solidFill>
                  <a:schemeClr val="accent1"/>
                </a:solidFill>
              </a:rPr>
              <a:t>", "</a:t>
            </a:r>
            <a:r>
              <a:rPr lang="en-US" sz="2000" dirty="0" err="1">
                <a:solidFill>
                  <a:schemeClr val="accent1"/>
                </a:solidFill>
              </a:rPr>
              <a:t>ab</a:t>
            </a:r>
            <a:r>
              <a:rPr lang="en-US" sz="2000" dirty="0">
                <a:solidFill>
                  <a:schemeClr val="accent1"/>
                </a:solidFill>
              </a:rPr>
              <a:t>", "</a:t>
            </a:r>
            <a:r>
              <a:rPr lang="en-US" sz="2000" dirty="0" err="1">
                <a:solidFill>
                  <a:schemeClr val="accent1"/>
                </a:solidFill>
              </a:rPr>
              <a:t>ab</a:t>
            </a:r>
            <a:r>
              <a:rPr lang="en-US" sz="2000" dirty="0">
                <a:solidFill>
                  <a:schemeClr val="accent1"/>
                </a:solidFill>
              </a:rPr>
              <a:t>+“, "</a:t>
            </a:r>
            <a:r>
              <a:rPr lang="en-US" sz="2000" dirty="0" err="1">
                <a:solidFill>
                  <a:schemeClr val="accent1"/>
                </a:solidFill>
              </a:rPr>
              <a:t>wb</a:t>
            </a:r>
            <a:r>
              <a:rPr lang="en-US" sz="2000" dirty="0">
                <a:solidFill>
                  <a:schemeClr val="accent1"/>
                </a:solidFill>
              </a:rPr>
              <a:t>+", </a:t>
            </a:r>
            <a:r>
              <a:rPr lang="en-US" sz="2000" dirty="0" err="1">
                <a:solidFill>
                  <a:schemeClr val="accent1"/>
                </a:solidFill>
              </a:rPr>
              <a:t>rb</a:t>
            </a:r>
            <a:r>
              <a:rPr lang="en-US" sz="2000" dirty="0">
                <a:solidFill>
                  <a:schemeClr val="accent1"/>
                </a:solidFill>
              </a:rPr>
              <a:t>+"</a:t>
            </a:r>
          </a:p>
        </p:txBody>
      </p:sp>
    </p:spTree>
    <p:extLst>
      <p:ext uri="{BB962C8B-B14F-4D97-AF65-F5344CB8AC3E}">
        <p14:creationId xmlns:p14="http://schemas.microsoft.com/office/powerpoint/2010/main" val="20673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Creating a Sequential Access File</a:t>
            </a:r>
          </a:p>
        </p:txBody>
      </p:sp>
      <p:sp>
        <p:nvSpPr>
          <p:cNvPr id="4" name="Content Placeholder 3"/>
          <p:cNvSpPr>
            <a:spLocks noGrp="1"/>
          </p:cNvSpPr>
          <p:nvPr>
            <p:ph idx="1"/>
          </p:nvPr>
        </p:nvSpPr>
        <p:spPr/>
        <p:txBody>
          <a:bodyPr>
            <a:normAutofit fontScale="92500" lnSpcReduction="20000"/>
          </a:bodyPr>
          <a:lstStyle/>
          <a:p>
            <a:r>
              <a:rPr lang="en-US" dirty="0" err="1">
                <a:solidFill>
                  <a:schemeClr val="accent1"/>
                </a:solidFill>
                <a:latin typeface="Lucida Console" pitchFamily="49" charset="0"/>
              </a:rPr>
              <a:t>fprintf</a:t>
            </a:r>
            <a:endParaRPr lang="en-US" dirty="0">
              <a:solidFill>
                <a:schemeClr val="accent1"/>
              </a:solidFill>
              <a:latin typeface="Lucida Console" pitchFamily="49" charset="0"/>
            </a:endParaRPr>
          </a:p>
          <a:p>
            <a:pPr lvl="1">
              <a:lnSpc>
                <a:spcPct val="90000"/>
              </a:lnSpc>
            </a:pPr>
            <a:r>
              <a:rPr lang="en-US" dirty="0">
                <a:solidFill>
                  <a:schemeClr val="accent1"/>
                </a:solidFill>
              </a:rPr>
              <a:t>Used to print to a file</a:t>
            </a:r>
          </a:p>
          <a:p>
            <a:pPr lvl="1">
              <a:lnSpc>
                <a:spcPct val="90000"/>
              </a:lnSpc>
            </a:pPr>
            <a:r>
              <a:rPr lang="en-US" dirty="0">
                <a:solidFill>
                  <a:schemeClr val="accent1"/>
                </a:solidFill>
              </a:rPr>
              <a:t>Like </a:t>
            </a:r>
            <a:r>
              <a:rPr lang="en-US" dirty="0">
                <a:solidFill>
                  <a:schemeClr val="accent1"/>
                </a:solidFill>
                <a:latin typeface="Lucida Console" pitchFamily="49" charset="0"/>
              </a:rPr>
              <a:t>printf</a:t>
            </a:r>
            <a:r>
              <a:rPr lang="en-US" dirty="0">
                <a:solidFill>
                  <a:schemeClr val="accent1"/>
                </a:solidFill>
              </a:rPr>
              <a:t>, except first argument is a </a:t>
            </a:r>
            <a:r>
              <a:rPr lang="en-US" dirty="0">
                <a:solidFill>
                  <a:schemeClr val="accent1"/>
                </a:solidFill>
                <a:latin typeface="Lucida Console" pitchFamily="49" charset="0"/>
              </a:rPr>
              <a:t>FILE</a:t>
            </a:r>
            <a:r>
              <a:rPr lang="en-US" dirty="0">
                <a:solidFill>
                  <a:schemeClr val="accent1"/>
                </a:solidFill>
              </a:rPr>
              <a:t> pointer (pointer to the file you want to print in)</a:t>
            </a:r>
          </a:p>
          <a:p>
            <a:pPr>
              <a:lnSpc>
                <a:spcPct val="90000"/>
              </a:lnSpc>
              <a:buNone/>
            </a:pPr>
            <a:r>
              <a:rPr lang="en-US" sz="2200" dirty="0">
                <a:latin typeface="Lucida Console" pitchFamily="49" charset="0"/>
              </a:rPr>
              <a:t>		   </a:t>
            </a:r>
            <a:r>
              <a:rPr lang="en-US" sz="2200" dirty="0" err="1">
                <a:solidFill>
                  <a:srgbClr val="C00000"/>
                </a:solidFill>
                <a:latin typeface="Lucida Console" pitchFamily="49" charset="0"/>
              </a:rPr>
              <a:t>fprintf</a:t>
            </a:r>
            <a:r>
              <a:rPr lang="en-US" sz="2200" dirty="0">
                <a:solidFill>
                  <a:srgbClr val="C00000"/>
                </a:solidFill>
                <a:latin typeface="Lucida Console" pitchFamily="49" charset="0"/>
              </a:rPr>
              <a:t> (</a:t>
            </a:r>
            <a:r>
              <a:rPr lang="en-US" sz="2200" dirty="0" err="1">
                <a:solidFill>
                  <a:srgbClr val="C00000"/>
                </a:solidFill>
                <a:latin typeface="Lucida Console" pitchFamily="49" charset="0"/>
              </a:rPr>
              <a:t>cfPtr</a:t>
            </a:r>
            <a:r>
              <a:rPr lang="en-US" sz="2200" dirty="0">
                <a:solidFill>
                  <a:srgbClr val="C00000"/>
                </a:solidFill>
                <a:latin typeface="Lucida Console" pitchFamily="49" charset="0"/>
              </a:rPr>
              <a:t>, </a:t>
            </a:r>
            <a:r>
              <a:rPr lang="en-US" sz="2200" b="1" dirty="0">
                <a:solidFill>
                  <a:srgbClr val="C00000"/>
                </a:solidFill>
                <a:latin typeface="Lucida Console" pitchFamily="49" charset="0"/>
              </a:rPr>
              <a:t>"%d \</a:t>
            </a:r>
            <a:r>
              <a:rPr lang="en-US" sz="2200" b="1" dirty="0" err="1">
                <a:solidFill>
                  <a:srgbClr val="C00000"/>
                </a:solidFill>
                <a:latin typeface="Lucida Console" pitchFamily="49" charset="0"/>
              </a:rPr>
              <a:t>n“,rollno</a:t>
            </a:r>
            <a:r>
              <a:rPr lang="en-US" sz="2200" b="1" dirty="0">
                <a:solidFill>
                  <a:srgbClr val="C00000"/>
                </a:solidFill>
                <a:latin typeface="Lucida Console" pitchFamily="49" charset="0"/>
              </a:rPr>
              <a:t>);</a:t>
            </a:r>
            <a:endParaRPr lang="en-US" sz="2200" dirty="0">
              <a:solidFill>
                <a:srgbClr val="C00000"/>
              </a:solidFill>
              <a:latin typeface="Lucida Console" pitchFamily="49" charset="0"/>
            </a:endParaRPr>
          </a:p>
          <a:p>
            <a:pPr>
              <a:lnSpc>
                <a:spcPct val="90000"/>
              </a:lnSpc>
            </a:pPr>
            <a:r>
              <a:rPr lang="en-US" dirty="0" err="1">
                <a:solidFill>
                  <a:schemeClr val="accent1"/>
                </a:solidFill>
                <a:latin typeface="Lucida Console" pitchFamily="49" charset="0"/>
              </a:rPr>
              <a:t>feof</a:t>
            </a:r>
            <a:r>
              <a:rPr lang="en-US" dirty="0">
                <a:solidFill>
                  <a:schemeClr val="accent1"/>
                </a:solidFill>
                <a:latin typeface="Lucida Console" pitchFamily="49" charset="0"/>
              </a:rPr>
              <a:t>( </a:t>
            </a:r>
            <a:r>
              <a:rPr lang="en-US" i="1" dirty="0">
                <a:solidFill>
                  <a:schemeClr val="accent1"/>
                </a:solidFill>
                <a:latin typeface="Lucida Console" pitchFamily="49" charset="0"/>
              </a:rPr>
              <a:t>FILE</a:t>
            </a:r>
            <a:r>
              <a:rPr lang="en-US" i="1" dirty="0">
                <a:solidFill>
                  <a:schemeClr val="accent1"/>
                </a:solidFill>
              </a:rPr>
              <a:t> pointer</a:t>
            </a:r>
            <a:r>
              <a:rPr lang="en-US" dirty="0">
                <a:solidFill>
                  <a:schemeClr val="accent1"/>
                </a:solidFill>
                <a:latin typeface="Lucida Console" pitchFamily="49" charset="0"/>
              </a:rPr>
              <a:t> )</a:t>
            </a:r>
          </a:p>
          <a:p>
            <a:pPr lvl="1">
              <a:lnSpc>
                <a:spcPct val="90000"/>
              </a:lnSpc>
            </a:pPr>
            <a:r>
              <a:rPr lang="en-US" dirty="0">
                <a:solidFill>
                  <a:schemeClr val="accent1"/>
                </a:solidFill>
              </a:rPr>
              <a:t>Returns true if end-of-file indicator (no more data to process) is set for the specified file</a:t>
            </a:r>
          </a:p>
          <a:p>
            <a:pPr>
              <a:lnSpc>
                <a:spcPct val="90000"/>
              </a:lnSpc>
            </a:pPr>
            <a:r>
              <a:rPr lang="en-US" dirty="0" err="1">
                <a:solidFill>
                  <a:schemeClr val="accent1"/>
                </a:solidFill>
                <a:latin typeface="Lucida Console" pitchFamily="49" charset="0"/>
              </a:rPr>
              <a:t>fclose</a:t>
            </a:r>
            <a:r>
              <a:rPr lang="en-US" dirty="0">
                <a:solidFill>
                  <a:schemeClr val="accent1"/>
                </a:solidFill>
                <a:latin typeface="Lucida Console" pitchFamily="49" charset="0"/>
              </a:rPr>
              <a:t>(</a:t>
            </a:r>
            <a:r>
              <a:rPr lang="en-US" dirty="0">
                <a:solidFill>
                  <a:schemeClr val="accent1"/>
                </a:solidFill>
              </a:rPr>
              <a:t> </a:t>
            </a:r>
            <a:r>
              <a:rPr lang="en-US" i="1" dirty="0">
                <a:solidFill>
                  <a:schemeClr val="accent1"/>
                </a:solidFill>
                <a:latin typeface="Lucida Console" pitchFamily="49" charset="0"/>
              </a:rPr>
              <a:t>FILE</a:t>
            </a:r>
            <a:r>
              <a:rPr lang="en-US" i="1" dirty="0">
                <a:solidFill>
                  <a:schemeClr val="accent1"/>
                </a:solidFill>
              </a:rPr>
              <a:t> pointer</a:t>
            </a:r>
            <a:r>
              <a:rPr lang="en-US" dirty="0">
                <a:solidFill>
                  <a:schemeClr val="accent1"/>
                </a:solidFill>
                <a:latin typeface="Lucida Console" pitchFamily="49" charset="0"/>
              </a:rPr>
              <a:t> )</a:t>
            </a:r>
          </a:p>
          <a:p>
            <a:pPr lvl="2">
              <a:lnSpc>
                <a:spcPct val="90000"/>
              </a:lnSpc>
            </a:pPr>
            <a:r>
              <a:rPr lang="en-US" dirty="0">
                <a:solidFill>
                  <a:schemeClr val="accent1"/>
                </a:solidFill>
              </a:rPr>
              <a:t>Closes specified file</a:t>
            </a:r>
          </a:p>
          <a:p>
            <a:pPr lvl="2">
              <a:lnSpc>
                <a:spcPct val="90000"/>
              </a:lnSpc>
            </a:pPr>
            <a:r>
              <a:rPr lang="en-US" dirty="0">
                <a:solidFill>
                  <a:schemeClr val="accent1"/>
                </a:solidFill>
              </a:rPr>
              <a:t>Performed automatically when program ends</a:t>
            </a:r>
          </a:p>
          <a:p>
            <a:pPr lvl="2">
              <a:lnSpc>
                <a:spcPct val="90000"/>
              </a:lnSpc>
            </a:pPr>
            <a:r>
              <a:rPr lang="en-US" dirty="0">
                <a:solidFill>
                  <a:schemeClr val="accent1"/>
                </a:solidFill>
              </a:rPr>
              <a:t>Good practice to close files explicitly</a:t>
            </a:r>
          </a:p>
        </p:txBody>
      </p:sp>
    </p:spTree>
    <p:extLst>
      <p:ext uri="{BB962C8B-B14F-4D97-AF65-F5344CB8AC3E}">
        <p14:creationId xmlns:p14="http://schemas.microsoft.com/office/powerpoint/2010/main" val="412798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Creating a Sequential Access File</a:t>
            </a:r>
          </a:p>
        </p:txBody>
      </p:sp>
      <p:sp>
        <p:nvSpPr>
          <p:cNvPr id="4" name="Content Placeholder 3"/>
          <p:cNvSpPr>
            <a:spLocks noGrp="1"/>
          </p:cNvSpPr>
          <p:nvPr>
            <p:ph idx="1"/>
          </p:nvPr>
        </p:nvSpPr>
        <p:spPr/>
        <p:txBody>
          <a:bodyPr>
            <a:normAutofit/>
          </a:bodyPr>
          <a:lstStyle/>
          <a:p>
            <a:r>
              <a:rPr lang="en-US" dirty="0">
                <a:solidFill>
                  <a:schemeClr val="accent1"/>
                </a:solidFill>
              </a:rPr>
              <a:t>Details</a:t>
            </a:r>
          </a:p>
          <a:p>
            <a:pPr lvl="1">
              <a:lnSpc>
                <a:spcPct val="90000"/>
              </a:lnSpc>
            </a:pPr>
            <a:r>
              <a:rPr lang="en-US" dirty="0">
                <a:solidFill>
                  <a:schemeClr val="accent1"/>
                </a:solidFill>
              </a:rPr>
              <a:t>Programs may process no files, one file, or many files</a:t>
            </a:r>
          </a:p>
          <a:p>
            <a:pPr lvl="1">
              <a:lnSpc>
                <a:spcPct val="90000"/>
              </a:lnSpc>
            </a:pPr>
            <a:r>
              <a:rPr lang="en-US" dirty="0">
                <a:solidFill>
                  <a:schemeClr val="accent1"/>
                </a:solidFill>
              </a:rPr>
              <a:t>Each file must have a unique name and should have its own pointer</a:t>
            </a:r>
          </a:p>
        </p:txBody>
      </p:sp>
    </p:spTree>
    <p:extLst>
      <p:ext uri="{BB962C8B-B14F-4D97-AF65-F5344CB8AC3E}">
        <p14:creationId xmlns:p14="http://schemas.microsoft.com/office/powerpoint/2010/main" val="295969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Example Code (writing into a file )</a:t>
            </a:r>
          </a:p>
        </p:txBody>
      </p:sp>
      <p:sp>
        <p:nvSpPr>
          <p:cNvPr id="11" name="Content Placeholder 5"/>
          <p:cNvSpPr>
            <a:spLocks noGrp="1"/>
          </p:cNvSpPr>
          <p:nvPr>
            <p:ph sz="quarter" idx="4294967295"/>
          </p:nvPr>
        </p:nvSpPr>
        <p:spPr>
          <a:xfrm>
            <a:off x="6400800" y="1600200"/>
            <a:ext cx="2590800" cy="4800600"/>
          </a:xfrm>
          <a:prstGeom prst="rect">
            <a:avLst/>
          </a:prstGeom>
        </p:spPr>
        <p:txBody>
          <a:bodyPr/>
          <a:lstStyle/>
          <a:p>
            <a:pPr marL="0" indent="0">
              <a:buNone/>
            </a:pPr>
            <a:r>
              <a:rPr lang="en-US" sz="2800" dirty="0"/>
              <a:t>This program demonstrates opening, writing and closing the file</a:t>
            </a:r>
          </a:p>
          <a:p>
            <a:pPr marL="0" indent="0">
              <a:buNone/>
            </a:pPr>
            <a:endParaRPr lang="en-US" sz="2800" dirty="0"/>
          </a:p>
        </p:txBody>
      </p:sp>
      <p:sp>
        <p:nvSpPr>
          <p:cNvPr id="2" name="Content Placeholder 1"/>
          <p:cNvSpPr>
            <a:spLocks noGrp="1"/>
          </p:cNvSpPr>
          <p:nvPr>
            <p:ph sz="half" idx="1"/>
          </p:nvPr>
        </p:nvSpPr>
        <p:spPr/>
        <p:txBody>
          <a:bodyPr/>
          <a:lstStyle/>
          <a:p>
            <a:endParaRPr lang="en-US"/>
          </a:p>
        </p:txBody>
      </p:sp>
      <p:pic>
        <p:nvPicPr>
          <p:cNvPr id="7" name="Picture 34" descr="C:\Users\sanjeev\Pictures\c31_1.png"/>
          <p:cNvPicPr>
            <a:picLocks noChangeAspect="1" noChangeArrowheads="1"/>
          </p:cNvPicPr>
          <p:nvPr/>
        </p:nvPicPr>
        <p:blipFill rotWithShape="1">
          <a:blip r:embed="rId2">
            <a:extLst>
              <a:ext uri="{28A0092B-C50C-407E-A947-70E740481C1C}">
                <a14:useLocalDpi xmlns:a14="http://schemas.microsoft.com/office/drawing/2010/main" val="0"/>
              </a:ext>
            </a:extLst>
          </a:blip>
          <a:srcRect l="3631" t="6852" r="12678" b="19523"/>
          <a:stretch/>
        </p:blipFill>
        <p:spPr bwMode="auto">
          <a:xfrm>
            <a:off x="0" y="1618989"/>
            <a:ext cx="6444208" cy="475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32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Example Code (writing into a file )</a:t>
            </a:r>
          </a:p>
        </p:txBody>
      </p:sp>
      <p:sp>
        <p:nvSpPr>
          <p:cNvPr id="7" name="Content Placeholder 6"/>
          <p:cNvSpPr>
            <a:spLocks noGrp="1"/>
          </p:cNvSpPr>
          <p:nvPr>
            <p:ph sz="half" idx="1"/>
          </p:nvPr>
        </p:nvSpPr>
        <p:spPr/>
        <p:txBody>
          <a:bodyPr>
            <a:normAutofit/>
          </a:bodyPr>
          <a:lstStyle/>
          <a:p>
            <a:endParaRPr lang="en-US" dirty="0"/>
          </a:p>
        </p:txBody>
      </p:sp>
      <p:pic>
        <p:nvPicPr>
          <p:cNvPr id="3075" name="Picture 3" descr="C:\Users\sanjeev\Pictures\c31_2.png"/>
          <p:cNvPicPr>
            <a:picLocks noChangeAspect="1" noChangeArrowheads="1"/>
          </p:cNvPicPr>
          <p:nvPr/>
        </p:nvPicPr>
        <p:blipFill rotWithShape="1">
          <a:blip r:embed="rId2">
            <a:extLst>
              <a:ext uri="{28A0092B-C50C-407E-A947-70E740481C1C}">
                <a14:useLocalDpi xmlns:a14="http://schemas.microsoft.com/office/drawing/2010/main" val="0"/>
              </a:ext>
            </a:extLst>
          </a:blip>
          <a:srcRect l="3583" r="15998" b="22082"/>
          <a:stretch/>
        </p:blipFill>
        <p:spPr bwMode="auto">
          <a:xfrm>
            <a:off x="0" y="1628801"/>
            <a:ext cx="6444208" cy="314926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 y="4797152"/>
            <a:ext cx="8686799" cy="1825625"/>
            <a:chOff x="1" y="4797152"/>
            <a:chExt cx="8686799" cy="1825625"/>
          </a:xfrm>
        </p:grpSpPr>
        <p:sp>
          <p:nvSpPr>
            <p:cNvPr id="9" name="Rectangle 1028"/>
            <p:cNvSpPr>
              <a:spLocks noChangeArrowheads="1"/>
            </p:cNvSpPr>
            <p:nvPr/>
          </p:nvSpPr>
          <p:spPr bwMode="auto">
            <a:xfrm>
              <a:off x="1" y="4797152"/>
              <a:ext cx="6444208" cy="1825625"/>
            </a:xfrm>
            <a:prstGeom prst="rect">
              <a:avLst/>
            </a:prstGeom>
            <a:ln/>
          </p:spPr>
          <p:style>
            <a:lnRef idx="2">
              <a:schemeClr val="dk1"/>
            </a:lnRef>
            <a:fillRef idx="1">
              <a:schemeClr val="lt1"/>
            </a:fillRef>
            <a:effectRef idx="0">
              <a:schemeClr val="dk1"/>
            </a:effectRef>
            <a:fontRef idx="minor">
              <a:schemeClr val="dk1"/>
            </a:fontRef>
          </p:style>
          <p:txBody>
            <a:bodyPr tIns="182880" bIns="182880"/>
            <a:lstStyle/>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Enter the account, name, and balance.</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Enter EOF to end input.</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100 Jones 24.98</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200 Doe 345.67</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300 White 0.00</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400 Stone -42.16</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500 Rich 224.62</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^Z </a:t>
              </a:r>
            </a:p>
          </p:txBody>
        </p:sp>
        <p:sp>
          <p:nvSpPr>
            <p:cNvPr id="10" name="Content Placeholder 7"/>
            <p:cNvSpPr txBox="1">
              <a:spLocks/>
            </p:cNvSpPr>
            <p:nvPr/>
          </p:nvSpPr>
          <p:spPr>
            <a:xfrm>
              <a:off x="6660232" y="4797152"/>
              <a:ext cx="2026568" cy="9563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a:solidFill>
                    <a:schemeClr val="accent1"/>
                  </a:solidFill>
                </a:rPr>
                <a:t>output</a:t>
              </a:r>
            </a:p>
          </p:txBody>
        </p:sp>
      </p:grpSp>
      <p:sp>
        <p:nvSpPr>
          <p:cNvPr id="12" name="Content Placeholder 5"/>
          <p:cNvSpPr>
            <a:spLocks noGrp="1"/>
          </p:cNvSpPr>
          <p:nvPr>
            <p:ph sz="quarter" idx="4294967295"/>
          </p:nvPr>
        </p:nvSpPr>
        <p:spPr>
          <a:xfrm>
            <a:off x="6400800" y="1600200"/>
            <a:ext cx="2590800" cy="4800600"/>
          </a:xfrm>
          <a:prstGeom prst="rect">
            <a:avLst/>
          </a:prstGeom>
        </p:spPr>
        <p:txBody>
          <a:bodyPr/>
          <a:lstStyle/>
          <a:p>
            <a:pPr marL="0" indent="0">
              <a:buNone/>
            </a:pPr>
            <a:r>
              <a:rPr lang="en-US" sz="2800" dirty="0"/>
              <a:t>This program demonstrates opening, writing and closing the file</a:t>
            </a:r>
          </a:p>
          <a:p>
            <a:pPr marL="0" indent="0">
              <a:buNone/>
            </a:pPr>
            <a:endParaRPr lang="en-US" sz="2800" dirty="0"/>
          </a:p>
        </p:txBody>
      </p:sp>
    </p:spTree>
    <p:extLst>
      <p:ext uri="{BB962C8B-B14F-4D97-AF65-F5344CB8AC3E}">
        <p14:creationId xmlns:p14="http://schemas.microsoft.com/office/powerpoint/2010/main" val="10280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solidFill>
                  <a:srgbClr val="C00000"/>
                </a:solidFill>
              </a:rPr>
              <a:t>Next Lecture</a:t>
            </a:r>
          </a:p>
        </p:txBody>
      </p:sp>
      <p:sp>
        <p:nvSpPr>
          <p:cNvPr id="4" name="Text Placeholder 3"/>
          <p:cNvSpPr>
            <a:spLocks noGrp="1"/>
          </p:cNvSpPr>
          <p:nvPr>
            <p:ph type="body" sz="quarter" idx="14"/>
          </p:nvPr>
        </p:nvSpPr>
        <p:spPr>
          <a:xfrm>
            <a:off x="1828800" y="4005064"/>
            <a:ext cx="5911552" cy="2016224"/>
          </a:xfrm>
        </p:spPr>
        <p:txBody>
          <a:bodyPr>
            <a:normAutofit/>
          </a:bodyPr>
          <a:lstStyle/>
          <a:p>
            <a:pPr marL="0" indent="0">
              <a:buNone/>
            </a:pPr>
            <a:r>
              <a:rPr lang="en-US" dirty="0">
                <a:solidFill>
                  <a:srgbClr val="C00000"/>
                </a:solidFill>
              </a:rPr>
              <a:t>Creating your Monthly expenses diary …??</a:t>
            </a:r>
          </a:p>
          <a:p>
            <a:pPr marL="0" indent="0" algn="ctr">
              <a:buNone/>
            </a:pPr>
            <a:r>
              <a:rPr lang="en-US" dirty="0">
                <a:solidFill>
                  <a:srgbClr val="C00000"/>
                </a:solidFill>
              </a:rPr>
              <a:t>File reading and writing</a:t>
            </a:r>
          </a:p>
        </p:txBody>
      </p:sp>
    </p:spTree>
    <p:extLst>
      <p:ext uri="{BB962C8B-B14F-4D97-AF65-F5344CB8AC3E}">
        <p14:creationId xmlns:p14="http://schemas.microsoft.com/office/powerpoint/2010/main" val="232520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CSE101-lec#32</a:t>
            </a:r>
          </a:p>
        </p:txBody>
      </p:sp>
      <p:sp>
        <p:nvSpPr>
          <p:cNvPr id="3" name="Subtitle 2"/>
          <p:cNvSpPr>
            <a:spLocks noGrp="1"/>
          </p:cNvSpPr>
          <p:nvPr>
            <p:ph type="subTitle" idx="1"/>
          </p:nvPr>
        </p:nvSpPr>
        <p:spPr/>
        <p:txBody>
          <a:bodyPr/>
          <a:lstStyle/>
          <a:p>
            <a:r>
              <a:rPr lang="en-US" dirty="0"/>
              <a:t>File handling</a:t>
            </a:r>
          </a:p>
        </p:txBody>
      </p:sp>
    </p:spTree>
    <p:extLst>
      <p:ext uri="{BB962C8B-B14F-4D97-AF65-F5344CB8AC3E}">
        <p14:creationId xmlns:p14="http://schemas.microsoft.com/office/powerpoint/2010/main" val="2328407382"/>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accent1"/>
                </a:solidFill>
              </a:rPr>
              <a:t>Types of files</a:t>
            </a:r>
          </a:p>
          <a:p>
            <a:r>
              <a:rPr lang="en-US" dirty="0">
                <a:solidFill>
                  <a:schemeClr val="accent1"/>
                </a:solidFill>
              </a:rPr>
              <a:t>Reading Data from a Sequential Access File</a:t>
            </a:r>
          </a:p>
          <a:p>
            <a:endParaRPr lang="en-US" dirty="0">
              <a:solidFill>
                <a:schemeClr val="accent1"/>
              </a:solidFill>
            </a:endParaRPr>
          </a:p>
        </p:txBody>
      </p:sp>
    </p:spTree>
    <p:extLst>
      <p:ext uri="{BB962C8B-B14F-4D97-AF65-F5344CB8AC3E}">
        <p14:creationId xmlns:p14="http://schemas.microsoft.com/office/powerpoint/2010/main" val="386683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files</a:t>
            </a:r>
          </a:p>
        </p:txBody>
      </p:sp>
      <p:sp>
        <p:nvSpPr>
          <p:cNvPr id="3" name="Content Placeholder 2"/>
          <p:cNvSpPr>
            <a:spLocks noGrp="1"/>
          </p:cNvSpPr>
          <p:nvPr>
            <p:ph idx="1"/>
          </p:nvPr>
        </p:nvSpPr>
        <p:spPr/>
        <p:txBody>
          <a:bodyPr>
            <a:normAutofit fontScale="77500" lnSpcReduction="20000"/>
          </a:bodyPr>
          <a:lstStyle/>
          <a:p>
            <a:r>
              <a:rPr lang="en-US" b="1" dirty="0"/>
              <a:t>Text files:</a:t>
            </a:r>
          </a:p>
          <a:p>
            <a:pPr lvl="1"/>
            <a:r>
              <a:rPr lang="en-US" dirty="0"/>
              <a:t>Text files are human readable files. </a:t>
            </a:r>
          </a:p>
          <a:p>
            <a:pPr lvl="1"/>
            <a:r>
              <a:rPr lang="en-US" dirty="0"/>
              <a:t>They are universal and can be edited with many different programs such as NOTEPAD.</a:t>
            </a:r>
          </a:p>
          <a:p>
            <a:pPr lvl="1"/>
            <a:r>
              <a:rPr lang="en-US" b="1" dirty="0"/>
              <a:t>contains ASCII codes only.</a:t>
            </a:r>
          </a:p>
          <a:p>
            <a:pPr lvl="1"/>
            <a:r>
              <a:rPr lang="en-US" dirty="0"/>
              <a:t>they can only read or write data one character at a time that is sequentially.</a:t>
            </a:r>
          </a:p>
          <a:p>
            <a:r>
              <a:rPr lang="en-US" b="1" dirty="0"/>
              <a:t>Binary files</a:t>
            </a:r>
            <a:r>
              <a:rPr lang="en-US" dirty="0"/>
              <a:t>:</a:t>
            </a:r>
          </a:p>
          <a:p>
            <a:pPr lvl="1"/>
            <a:r>
              <a:rPr lang="en-US" dirty="0"/>
              <a:t>Binary files are not human readable. </a:t>
            </a:r>
          </a:p>
          <a:p>
            <a:pPr lvl="1"/>
            <a:r>
              <a:rPr lang="en-US" dirty="0"/>
              <a:t>They contain information encoded into the numbers which make up the file which are ultimately turned into ones and zeros, thus the name “binary.”</a:t>
            </a:r>
          </a:p>
          <a:p>
            <a:pPr lvl="1"/>
            <a:r>
              <a:rPr lang="en-US" dirty="0"/>
              <a:t>Binary files can be either processed sequentially or randomly.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 name="Content Placeholder 2"/>
          <p:cNvSpPr>
            <a:spLocks noGrp="1"/>
          </p:cNvSpPr>
          <p:nvPr>
            <p:ph idx="1"/>
          </p:nvPr>
        </p:nvSpPr>
        <p:spPr>
          <a:xfrm>
            <a:off x="457200" y="1604963"/>
            <a:ext cx="8105775" cy="4872037"/>
          </a:xfrm>
        </p:spPr>
        <p:txBody>
          <a:bodyPr>
            <a:normAutofit/>
          </a:bodyPr>
          <a:lstStyle/>
          <a:p>
            <a:r>
              <a:rPr lang="en-US" dirty="0">
                <a:solidFill>
                  <a:srgbClr val="0070C0"/>
                </a:solidFill>
              </a:rPr>
              <a:t>Operator is the symbol which performs some operations on the operands.</a:t>
            </a:r>
          </a:p>
          <a:p>
            <a:pPr>
              <a:buNone/>
            </a:pPr>
            <a:endParaRPr lang="en-US" dirty="0">
              <a:solidFill>
                <a:srgbClr val="0070C0"/>
              </a:solidFill>
            </a:endParaRPr>
          </a:p>
          <a:p>
            <a:pPr>
              <a:buNone/>
            </a:pPr>
            <a:r>
              <a:rPr lang="en-US" dirty="0">
                <a:solidFill>
                  <a:srgbClr val="0070C0"/>
                </a:solidFill>
              </a:rPr>
              <a:t>		5+5=10</a:t>
            </a:r>
          </a:p>
        </p:txBody>
      </p:sp>
      <p:sp>
        <p:nvSpPr>
          <p:cNvPr id="6" name="Rectangular Callout 5"/>
          <p:cNvSpPr/>
          <p:nvPr/>
        </p:nvSpPr>
        <p:spPr>
          <a:xfrm>
            <a:off x="3505200" y="3276600"/>
            <a:ext cx="3429000" cy="838200"/>
          </a:xfrm>
          <a:prstGeom prst="wedgeRectCallout">
            <a:avLst>
              <a:gd name="adj1" fmla="val -69649"/>
              <a:gd name="adj2" fmla="val -19765"/>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accent1"/>
                </a:solidFill>
              </a:rPr>
              <a:t>+ and = are the operator and </a:t>
            </a:r>
          </a:p>
          <a:p>
            <a:r>
              <a:rPr lang="en-US" sz="2000" dirty="0">
                <a:solidFill>
                  <a:schemeClr val="accent1"/>
                </a:solidFill>
              </a:rPr>
              <a:t>5 and 10 are operands</a:t>
            </a:r>
          </a:p>
        </p:txBody>
      </p:sp>
    </p:spTree>
  </p:cSld>
  <p:clrMapOvr>
    <a:masterClrMapping/>
  </p:clrMapOvr>
  <p:transition/>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File read/write function</a:t>
            </a:r>
          </a:p>
        </p:txBody>
      </p:sp>
      <p:sp>
        <p:nvSpPr>
          <p:cNvPr id="2" name="Content Placeholder 1"/>
          <p:cNvSpPr>
            <a:spLocks noGrp="1"/>
          </p:cNvSpPr>
          <p:nvPr>
            <p:ph idx="1"/>
          </p:nvPr>
        </p:nvSpPr>
        <p:spPr/>
        <p:txBody>
          <a:bodyPr>
            <a:normAutofit/>
          </a:bodyPr>
          <a:lstStyle/>
          <a:p>
            <a:pPr>
              <a:lnSpc>
                <a:spcPct val="90000"/>
              </a:lnSpc>
            </a:pPr>
            <a:r>
              <a:rPr lang="en-US" dirty="0">
                <a:solidFill>
                  <a:schemeClr val="accent1"/>
                </a:solidFill>
              </a:rPr>
              <a:t>Read/Write functions in standard library</a:t>
            </a:r>
          </a:p>
          <a:p>
            <a:pPr lvl="1">
              <a:lnSpc>
                <a:spcPct val="90000"/>
              </a:lnSpc>
            </a:pPr>
            <a:r>
              <a:rPr lang="en-US" sz="2000" dirty="0" err="1">
                <a:solidFill>
                  <a:schemeClr val="accent1"/>
                </a:solidFill>
                <a:latin typeface="Lucida Console" pitchFamily="49" charset="0"/>
              </a:rPr>
              <a:t>fgetc</a:t>
            </a:r>
            <a:endParaRPr lang="en-US" sz="2000" dirty="0">
              <a:solidFill>
                <a:schemeClr val="accent1"/>
              </a:solidFill>
              <a:latin typeface="Lucida Console" pitchFamily="49" charset="0"/>
            </a:endParaRPr>
          </a:p>
          <a:p>
            <a:pPr lvl="2">
              <a:lnSpc>
                <a:spcPct val="90000"/>
              </a:lnSpc>
            </a:pPr>
            <a:r>
              <a:rPr lang="en-US" dirty="0">
                <a:solidFill>
                  <a:schemeClr val="accent1"/>
                </a:solidFill>
              </a:rPr>
              <a:t>Reads one character from a file</a:t>
            </a:r>
          </a:p>
          <a:p>
            <a:pPr lvl="2">
              <a:lnSpc>
                <a:spcPct val="90000"/>
              </a:lnSpc>
            </a:pPr>
            <a:r>
              <a:rPr lang="en-US" dirty="0">
                <a:solidFill>
                  <a:schemeClr val="accent1"/>
                </a:solidFill>
              </a:rPr>
              <a:t>Takes a </a:t>
            </a:r>
            <a:r>
              <a:rPr lang="en-US" sz="1800" dirty="0">
                <a:solidFill>
                  <a:schemeClr val="accent1"/>
                </a:solidFill>
                <a:latin typeface="Lucida Console" pitchFamily="49" charset="0"/>
              </a:rPr>
              <a:t>FILE</a:t>
            </a:r>
            <a:r>
              <a:rPr lang="en-US" dirty="0">
                <a:solidFill>
                  <a:schemeClr val="accent1"/>
                </a:solidFill>
              </a:rPr>
              <a:t> pointer as an argument</a:t>
            </a:r>
          </a:p>
          <a:p>
            <a:pPr lvl="2">
              <a:lnSpc>
                <a:spcPct val="90000"/>
              </a:lnSpc>
            </a:pPr>
            <a:r>
              <a:rPr lang="en-US" sz="1800" dirty="0" err="1">
                <a:solidFill>
                  <a:schemeClr val="accent1"/>
                </a:solidFill>
                <a:latin typeface="Lucida Console" pitchFamily="49" charset="0"/>
              </a:rPr>
              <a:t>fgetc</a:t>
            </a:r>
            <a:r>
              <a:rPr lang="en-US" sz="1800" dirty="0">
                <a:solidFill>
                  <a:schemeClr val="accent1"/>
                </a:solidFill>
                <a:latin typeface="Lucida Console" pitchFamily="49" charset="0"/>
              </a:rPr>
              <a:t>( </a:t>
            </a:r>
            <a:r>
              <a:rPr lang="en-US" sz="1800" dirty="0" err="1">
                <a:solidFill>
                  <a:schemeClr val="accent1"/>
                </a:solidFill>
                <a:latin typeface="Lucida Console" pitchFamily="49" charset="0"/>
              </a:rPr>
              <a:t>stdin</a:t>
            </a:r>
            <a:r>
              <a:rPr lang="en-US" sz="1800" dirty="0">
                <a:solidFill>
                  <a:schemeClr val="accent1"/>
                </a:solidFill>
                <a:latin typeface="Lucida Console" pitchFamily="49" charset="0"/>
              </a:rPr>
              <a:t> )</a:t>
            </a:r>
            <a:r>
              <a:rPr lang="en-US" dirty="0">
                <a:solidFill>
                  <a:schemeClr val="accent1"/>
                </a:solidFill>
              </a:rPr>
              <a:t> equivalent to </a:t>
            </a:r>
            <a:r>
              <a:rPr lang="en-US" sz="1800" dirty="0" err="1">
                <a:solidFill>
                  <a:schemeClr val="accent1"/>
                </a:solidFill>
                <a:latin typeface="Lucida Console" pitchFamily="49" charset="0"/>
              </a:rPr>
              <a:t>getchar</a:t>
            </a:r>
            <a:r>
              <a:rPr lang="en-US" sz="1800" dirty="0">
                <a:solidFill>
                  <a:schemeClr val="accent1"/>
                </a:solidFill>
                <a:latin typeface="Lucida Console" pitchFamily="49" charset="0"/>
              </a:rPr>
              <a:t>()</a:t>
            </a:r>
          </a:p>
          <a:p>
            <a:pPr lvl="1">
              <a:lnSpc>
                <a:spcPct val="90000"/>
              </a:lnSpc>
            </a:pPr>
            <a:r>
              <a:rPr lang="en-US" sz="2000" dirty="0" err="1">
                <a:solidFill>
                  <a:schemeClr val="accent1"/>
                </a:solidFill>
                <a:latin typeface="Lucida Console" pitchFamily="49" charset="0"/>
              </a:rPr>
              <a:t>fputc</a:t>
            </a:r>
            <a:endParaRPr lang="en-US" sz="2000" dirty="0">
              <a:solidFill>
                <a:schemeClr val="accent1"/>
              </a:solidFill>
              <a:latin typeface="Lucida Console" pitchFamily="49" charset="0"/>
            </a:endParaRPr>
          </a:p>
          <a:p>
            <a:pPr lvl="2">
              <a:lnSpc>
                <a:spcPct val="90000"/>
              </a:lnSpc>
            </a:pPr>
            <a:r>
              <a:rPr lang="en-US" dirty="0">
                <a:solidFill>
                  <a:schemeClr val="accent1"/>
                </a:solidFill>
              </a:rPr>
              <a:t>Writes one character to a file</a:t>
            </a:r>
          </a:p>
          <a:p>
            <a:pPr lvl="2">
              <a:lnSpc>
                <a:spcPct val="90000"/>
              </a:lnSpc>
            </a:pPr>
            <a:r>
              <a:rPr lang="en-US" dirty="0">
                <a:solidFill>
                  <a:schemeClr val="accent1"/>
                </a:solidFill>
              </a:rPr>
              <a:t>Takes a </a:t>
            </a:r>
            <a:r>
              <a:rPr lang="en-US" sz="1800" dirty="0">
                <a:solidFill>
                  <a:schemeClr val="accent1"/>
                </a:solidFill>
                <a:latin typeface="Lucida Console" pitchFamily="49" charset="0"/>
              </a:rPr>
              <a:t>FILE</a:t>
            </a:r>
            <a:r>
              <a:rPr lang="en-US" dirty="0">
                <a:solidFill>
                  <a:schemeClr val="accent1"/>
                </a:solidFill>
              </a:rPr>
              <a:t> pointer and a character to write as an argument</a:t>
            </a:r>
          </a:p>
          <a:p>
            <a:pPr lvl="2">
              <a:lnSpc>
                <a:spcPct val="90000"/>
              </a:lnSpc>
            </a:pPr>
            <a:r>
              <a:rPr lang="en-US" sz="1800" dirty="0" err="1">
                <a:solidFill>
                  <a:schemeClr val="accent1"/>
                </a:solidFill>
                <a:latin typeface="Lucida Console" pitchFamily="49" charset="0"/>
              </a:rPr>
              <a:t>fputc</a:t>
            </a:r>
            <a:r>
              <a:rPr lang="en-US" sz="1800" dirty="0">
                <a:solidFill>
                  <a:schemeClr val="accent1"/>
                </a:solidFill>
                <a:latin typeface="Lucida Console" pitchFamily="49" charset="0"/>
              </a:rPr>
              <a:t>( 'a', </a:t>
            </a:r>
            <a:r>
              <a:rPr lang="en-US" sz="1800" dirty="0" err="1">
                <a:solidFill>
                  <a:schemeClr val="accent1"/>
                </a:solidFill>
                <a:latin typeface="Lucida Console" pitchFamily="49" charset="0"/>
              </a:rPr>
              <a:t>stdout</a:t>
            </a:r>
            <a:r>
              <a:rPr lang="en-US" sz="1800" dirty="0">
                <a:solidFill>
                  <a:schemeClr val="accent1"/>
                </a:solidFill>
                <a:latin typeface="Lucida Console" pitchFamily="49" charset="0"/>
              </a:rPr>
              <a:t> )</a:t>
            </a:r>
            <a:r>
              <a:rPr lang="en-US" dirty="0">
                <a:solidFill>
                  <a:schemeClr val="accent1"/>
                </a:solidFill>
              </a:rPr>
              <a:t> equivalent to </a:t>
            </a:r>
            <a:r>
              <a:rPr lang="en-US" sz="1800" dirty="0" err="1">
                <a:solidFill>
                  <a:schemeClr val="accent1"/>
                </a:solidFill>
                <a:latin typeface="Lucida Console" pitchFamily="49" charset="0"/>
              </a:rPr>
              <a:t>putchar</a:t>
            </a:r>
            <a:r>
              <a:rPr lang="en-US" sz="1800" dirty="0">
                <a:solidFill>
                  <a:schemeClr val="accent1"/>
                </a:solidFill>
                <a:latin typeface="Lucida Console" pitchFamily="49" charset="0"/>
              </a:rPr>
              <a:t>( 'a' )</a:t>
            </a:r>
          </a:p>
        </p:txBody>
      </p:sp>
    </p:spTree>
    <p:extLst>
      <p:ext uri="{BB962C8B-B14F-4D97-AF65-F5344CB8AC3E}">
        <p14:creationId xmlns:p14="http://schemas.microsoft.com/office/powerpoint/2010/main" val="99099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File read/write function</a:t>
            </a:r>
          </a:p>
        </p:txBody>
      </p:sp>
      <p:sp>
        <p:nvSpPr>
          <p:cNvPr id="2" name="Content Placeholder 1"/>
          <p:cNvSpPr>
            <a:spLocks noGrp="1"/>
          </p:cNvSpPr>
          <p:nvPr>
            <p:ph idx="1"/>
          </p:nvPr>
        </p:nvSpPr>
        <p:spPr/>
        <p:txBody>
          <a:bodyPr>
            <a:normAutofit/>
          </a:bodyPr>
          <a:lstStyle/>
          <a:p>
            <a:pPr lvl="1">
              <a:lnSpc>
                <a:spcPct val="90000"/>
              </a:lnSpc>
            </a:pPr>
            <a:r>
              <a:rPr lang="en-US" sz="2000" dirty="0" err="1">
                <a:solidFill>
                  <a:schemeClr val="accent1"/>
                </a:solidFill>
                <a:latin typeface="Lucida Console" pitchFamily="49" charset="0"/>
              </a:rPr>
              <a:t>fgets</a:t>
            </a:r>
            <a:endParaRPr lang="en-US" sz="2000" dirty="0">
              <a:solidFill>
                <a:schemeClr val="accent1"/>
              </a:solidFill>
              <a:latin typeface="Lucida Console" pitchFamily="49" charset="0"/>
            </a:endParaRPr>
          </a:p>
          <a:p>
            <a:pPr lvl="2">
              <a:lnSpc>
                <a:spcPct val="90000"/>
              </a:lnSpc>
            </a:pPr>
            <a:r>
              <a:rPr lang="en-US" dirty="0">
                <a:solidFill>
                  <a:schemeClr val="accent1"/>
                </a:solidFill>
              </a:rPr>
              <a:t>Reads a line from a file</a:t>
            </a:r>
          </a:p>
          <a:p>
            <a:pPr lvl="1">
              <a:lnSpc>
                <a:spcPct val="90000"/>
              </a:lnSpc>
            </a:pPr>
            <a:r>
              <a:rPr lang="en-US" sz="2000" dirty="0" err="1">
                <a:solidFill>
                  <a:schemeClr val="accent1"/>
                </a:solidFill>
                <a:latin typeface="Lucida Console" pitchFamily="49" charset="0"/>
              </a:rPr>
              <a:t>fputs</a:t>
            </a:r>
            <a:endParaRPr lang="en-US" sz="2000" dirty="0">
              <a:solidFill>
                <a:schemeClr val="accent1"/>
              </a:solidFill>
              <a:latin typeface="Lucida Console" pitchFamily="49" charset="0"/>
            </a:endParaRPr>
          </a:p>
          <a:p>
            <a:pPr lvl="2">
              <a:lnSpc>
                <a:spcPct val="90000"/>
              </a:lnSpc>
            </a:pPr>
            <a:r>
              <a:rPr lang="en-US" dirty="0">
                <a:solidFill>
                  <a:schemeClr val="accent1"/>
                </a:solidFill>
              </a:rPr>
              <a:t>Writes a line to a file</a:t>
            </a:r>
          </a:p>
          <a:p>
            <a:pPr lvl="1">
              <a:lnSpc>
                <a:spcPct val="90000"/>
              </a:lnSpc>
            </a:pPr>
            <a:r>
              <a:rPr lang="en-US" sz="2000" dirty="0" err="1">
                <a:solidFill>
                  <a:schemeClr val="accent1"/>
                </a:solidFill>
                <a:latin typeface="Lucida Console" pitchFamily="49" charset="0"/>
              </a:rPr>
              <a:t>fscanf</a:t>
            </a:r>
            <a:r>
              <a:rPr lang="en-US" dirty="0">
                <a:solidFill>
                  <a:schemeClr val="accent1"/>
                </a:solidFill>
              </a:rPr>
              <a:t> / </a:t>
            </a:r>
            <a:r>
              <a:rPr lang="en-US" sz="2000" dirty="0" err="1">
                <a:solidFill>
                  <a:schemeClr val="accent1"/>
                </a:solidFill>
                <a:latin typeface="Lucida Console" pitchFamily="49" charset="0"/>
              </a:rPr>
              <a:t>fprintf</a:t>
            </a:r>
            <a:endParaRPr lang="en-US" sz="2000" dirty="0">
              <a:solidFill>
                <a:schemeClr val="accent1"/>
              </a:solidFill>
              <a:latin typeface="Lucida Console" pitchFamily="49" charset="0"/>
            </a:endParaRPr>
          </a:p>
          <a:p>
            <a:pPr lvl="2">
              <a:lnSpc>
                <a:spcPct val="90000"/>
              </a:lnSpc>
            </a:pPr>
            <a:r>
              <a:rPr lang="en-US" dirty="0">
                <a:solidFill>
                  <a:schemeClr val="accent1"/>
                </a:solidFill>
              </a:rPr>
              <a:t>File processing equivalents of </a:t>
            </a:r>
            <a:r>
              <a:rPr lang="en-US" sz="1800" dirty="0" err="1">
                <a:solidFill>
                  <a:schemeClr val="accent1"/>
                </a:solidFill>
                <a:latin typeface="Lucida Console" pitchFamily="49" charset="0"/>
              </a:rPr>
              <a:t>scanf</a:t>
            </a:r>
            <a:r>
              <a:rPr lang="en-US" dirty="0">
                <a:solidFill>
                  <a:schemeClr val="accent1"/>
                </a:solidFill>
              </a:rPr>
              <a:t> and </a:t>
            </a:r>
            <a:r>
              <a:rPr lang="en-US" sz="1800" dirty="0" err="1">
                <a:solidFill>
                  <a:schemeClr val="accent1"/>
                </a:solidFill>
                <a:latin typeface="Lucida Console" pitchFamily="49" charset="0"/>
              </a:rPr>
              <a:t>printf</a:t>
            </a:r>
            <a:endParaRPr lang="en-US" sz="1800" dirty="0">
              <a:solidFill>
                <a:schemeClr val="accent1"/>
              </a:solidFill>
              <a:latin typeface="Lucida Console" pitchFamily="49" charset="0"/>
            </a:endParaRPr>
          </a:p>
        </p:txBody>
      </p:sp>
    </p:spTree>
    <p:extLst>
      <p:ext uri="{BB962C8B-B14F-4D97-AF65-F5344CB8AC3E}">
        <p14:creationId xmlns:p14="http://schemas.microsoft.com/office/powerpoint/2010/main" val="110342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60648"/>
            <a:ext cx="8229600" cy="1143000"/>
          </a:xfrm>
        </p:spPr>
        <p:txBody>
          <a:bodyPr>
            <a:normAutofit/>
          </a:bodyPr>
          <a:lstStyle/>
          <a:p>
            <a:r>
              <a:rPr lang="en-US" dirty="0"/>
              <a:t>Sequential Access File</a:t>
            </a:r>
          </a:p>
        </p:txBody>
      </p:sp>
      <p:sp>
        <p:nvSpPr>
          <p:cNvPr id="2" name="Content Placeholder 1"/>
          <p:cNvSpPr>
            <a:spLocks noGrp="1"/>
          </p:cNvSpPr>
          <p:nvPr>
            <p:ph idx="1"/>
          </p:nvPr>
        </p:nvSpPr>
        <p:spPr/>
        <p:txBody>
          <a:bodyPr>
            <a:normAutofit/>
          </a:bodyPr>
          <a:lstStyle/>
          <a:p>
            <a:pPr marL="457200" indent="-457200"/>
            <a:r>
              <a:rPr lang="en-US" dirty="0">
                <a:solidFill>
                  <a:schemeClr val="accent1"/>
                </a:solidFill>
              </a:rPr>
              <a:t>Reading a sequential access file</a:t>
            </a:r>
          </a:p>
          <a:p>
            <a:pPr marL="838200" lvl="1" indent="-381000"/>
            <a:r>
              <a:rPr lang="en-US" dirty="0">
                <a:solidFill>
                  <a:schemeClr val="accent1"/>
                </a:solidFill>
              </a:rPr>
              <a:t>Create a </a:t>
            </a:r>
            <a:r>
              <a:rPr lang="en-US" sz="2000" dirty="0">
                <a:solidFill>
                  <a:schemeClr val="accent1"/>
                </a:solidFill>
                <a:latin typeface="Lucida Console" pitchFamily="49" charset="0"/>
              </a:rPr>
              <a:t>FILE</a:t>
            </a:r>
            <a:r>
              <a:rPr lang="en-US" dirty="0">
                <a:solidFill>
                  <a:schemeClr val="accent1"/>
                </a:solidFill>
              </a:rPr>
              <a:t> pointer, link it to the file to read</a:t>
            </a:r>
          </a:p>
          <a:p>
            <a:pPr marL="1257300" lvl="2" indent="-342900">
              <a:buFontTx/>
              <a:buNone/>
            </a:pPr>
            <a:r>
              <a:rPr lang="en-US" sz="1800" dirty="0">
                <a:solidFill>
                  <a:srgbClr val="C00000"/>
                </a:solidFill>
                <a:latin typeface="Lucida Console" pitchFamily="49" charset="0"/>
              </a:rPr>
              <a:t>File *</a:t>
            </a:r>
            <a:r>
              <a:rPr lang="en-US" sz="1800" dirty="0" err="1">
                <a:solidFill>
                  <a:srgbClr val="C00000"/>
                </a:solidFill>
                <a:latin typeface="Lucida Console" pitchFamily="49" charset="0"/>
              </a:rPr>
              <a:t>cfPtr</a:t>
            </a:r>
            <a:r>
              <a:rPr lang="en-US" sz="1800" dirty="0">
                <a:solidFill>
                  <a:srgbClr val="C00000"/>
                </a:solidFill>
                <a:latin typeface="Lucida Console" pitchFamily="49" charset="0"/>
              </a:rPr>
              <a:t>;</a:t>
            </a:r>
          </a:p>
          <a:p>
            <a:pPr marL="1257300" lvl="2" indent="-342900">
              <a:buFontTx/>
              <a:buNone/>
            </a:pPr>
            <a:r>
              <a:rPr lang="en-US" sz="1800" dirty="0" err="1">
                <a:solidFill>
                  <a:srgbClr val="C00000"/>
                </a:solidFill>
                <a:latin typeface="Lucida Console" pitchFamily="49" charset="0"/>
              </a:rPr>
              <a:t>cfPtr</a:t>
            </a:r>
            <a:r>
              <a:rPr lang="en-US" sz="1800" dirty="0">
                <a:solidFill>
                  <a:srgbClr val="C00000"/>
                </a:solidFill>
                <a:latin typeface="Lucida Console" pitchFamily="49" charset="0"/>
              </a:rPr>
              <a:t> = </a:t>
            </a:r>
            <a:r>
              <a:rPr lang="en-US" sz="1800" dirty="0" err="1">
                <a:solidFill>
                  <a:srgbClr val="C00000"/>
                </a:solidFill>
                <a:latin typeface="Lucida Console" pitchFamily="49" charset="0"/>
              </a:rPr>
              <a:t>fopen</a:t>
            </a:r>
            <a:r>
              <a:rPr lang="en-US" sz="1800" dirty="0">
                <a:solidFill>
                  <a:srgbClr val="C00000"/>
                </a:solidFill>
                <a:latin typeface="Lucida Console" pitchFamily="49" charset="0"/>
              </a:rPr>
              <a:t>( “clients.dat", "r" );</a:t>
            </a:r>
          </a:p>
          <a:p>
            <a:pPr marL="838200" lvl="1" indent="-381000"/>
            <a:r>
              <a:rPr lang="en-US" dirty="0">
                <a:solidFill>
                  <a:schemeClr val="accent1"/>
                </a:solidFill>
              </a:rPr>
              <a:t>Use </a:t>
            </a:r>
            <a:r>
              <a:rPr lang="en-US" sz="2000" dirty="0" err="1">
                <a:solidFill>
                  <a:schemeClr val="accent1"/>
                </a:solidFill>
                <a:latin typeface="Lucida Console" pitchFamily="49" charset="0"/>
              </a:rPr>
              <a:t>fscanf</a:t>
            </a:r>
            <a:r>
              <a:rPr lang="en-US" dirty="0">
                <a:solidFill>
                  <a:schemeClr val="accent1"/>
                </a:solidFill>
              </a:rPr>
              <a:t> to read from the file</a:t>
            </a:r>
          </a:p>
          <a:p>
            <a:pPr marL="1257300" lvl="2" indent="-342900"/>
            <a:r>
              <a:rPr lang="en-US" dirty="0">
                <a:solidFill>
                  <a:schemeClr val="accent1"/>
                </a:solidFill>
              </a:rPr>
              <a:t>Like </a:t>
            </a:r>
            <a:r>
              <a:rPr lang="en-US" sz="1800" dirty="0" err="1">
                <a:solidFill>
                  <a:schemeClr val="accent1"/>
                </a:solidFill>
                <a:latin typeface="Lucida Console" pitchFamily="49" charset="0"/>
              </a:rPr>
              <a:t>scanf</a:t>
            </a:r>
            <a:r>
              <a:rPr lang="en-US" dirty="0">
                <a:solidFill>
                  <a:schemeClr val="accent1"/>
                </a:solidFill>
              </a:rPr>
              <a:t>, except first argument is a </a:t>
            </a:r>
            <a:r>
              <a:rPr lang="en-US" sz="1800" dirty="0">
                <a:solidFill>
                  <a:schemeClr val="accent1"/>
                </a:solidFill>
                <a:latin typeface="Lucida Console" pitchFamily="49" charset="0"/>
              </a:rPr>
              <a:t>FILE</a:t>
            </a:r>
            <a:r>
              <a:rPr lang="en-US" dirty="0">
                <a:solidFill>
                  <a:schemeClr val="accent1"/>
                </a:solidFill>
              </a:rPr>
              <a:t> pointer</a:t>
            </a:r>
          </a:p>
          <a:p>
            <a:pPr marL="1257300" lvl="2" indent="-342900">
              <a:buFontTx/>
              <a:buNone/>
            </a:pPr>
            <a:r>
              <a:rPr lang="en-US" sz="1800" dirty="0" err="1">
                <a:solidFill>
                  <a:srgbClr val="C00000"/>
                </a:solidFill>
                <a:latin typeface="Lucida Console" pitchFamily="49" charset="0"/>
              </a:rPr>
              <a:t>fscanf</a:t>
            </a:r>
            <a:r>
              <a:rPr lang="en-US" sz="1800" dirty="0">
                <a:solidFill>
                  <a:srgbClr val="C00000"/>
                </a:solidFill>
                <a:latin typeface="Lucida Console" pitchFamily="49" charset="0"/>
              </a:rPr>
              <a:t>( </a:t>
            </a:r>
            <a:r>
              <a:rPr lang="en-US" sz="1800" dirty="0" err="1">
                <a:solidFill>
                  <a:srgbClr val="C00000"/>
                </a:solidFill>
                <a:latin typeface="Lucida Console" pitchFamily="49" charset="0"/>
              </a:rPr>
              <a:t>cfPtr</a:t>
            </a:r>
            <a:r>
              <a:rPr lang="en-US" sz="1800" dirty="0">
                <a:solidFill>
                  <a:srgbClr val="C00000"/>
                </a:solidFill>
                <a:latin typeface="Lucida Console" pitchFamily="49" charset="0"/>
              </a:rPr>
              <a:t>, "%d", &amp;</a:t>
            </a:r>
            <a:r>
              <a:rPr lang="en-US" sz="1800" dirty="0" err="1">
                <a:solidFill>
                  <a:srgbClr val="C00000"/>
                </a:solidFill>
                <a:latin typeface="Lucida Console" pitchFamily="49" charset="0"/>
              </a:rPr>
              <a:t>rollno</a:t>
            </a:r>
            <a:r>
              <a:rPr lang="en-US" sz="1800" dirty="0">
                <a:solidFill>
                  <a:srgbClr val="C00000"/>
                </a:solidFill>
                <a:latin typeface="Lucida Console" pitchFamily="49" charset="0"/>
              </a:rPr>
              <a:t> )</a:t>
            </a:r>
            <a:r>
              <a:rPr lang="en-US" sz="1600" dirty="0">
                <a:solidFill>
                  <a:srgbClr val="C00000"/>
                </a:solidFill>
                <a:latin typeface="Lucida Console" pitchFamily="49" charset="0"/>
              </a:rPr>
              <a:t>;</a:t>
            </a:r>
          </a:p>
        </p:txBody>
      </p:sp>
    </p:spTree>
    <p:extLst>
      <p:ext uri="{BB962C8B-B14F-4D97-AF65-F5344CB8AC3E}">
        <p14:creationId xmlns:p14="http://schemas.microsoft.com/office/powerpoint/2010/main" val="151836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60648"/>
            <a:ext cx="8229600" cy="1143000"/>
          </a:xfrm>
        </p:spPr>
        <p:txBody>
          <a:bodyPr>
            <a:normAutofit/>
          </a:bodyPr>
          <a:lstStyle/>
          <a:p>
            <a:r>
              <a:rPr lang="en-US" dirty="0"/>
              <a:t>File Position Pointer</a:t>
            </a:r>
          </a:p>
        </p:txBody>
      </p:sp>
      <p:sp>
        <p:nvSpPr>
          <p:cNvPr id="2" name="Content Placeholder 1"/>
          <p:cNvSpPr>
            <a:spLocks noGrp="1"/>
          </p:cNvSpPr>
          <p:nvPr>
            <p:ph idx="1"/>
          </p:nvPr>
        </p:nvSpPr>
        <p:spPr/>
        <p:txBody>
          <a:bodyPr>
            <a:normAutofit/>
          </a:bodyPr>
          <a:lstStyle/>
          <a:p>
            <a:pPr marL="838200" lvl="1" indent="-381000"/>
            <a:r>
              <a:rPr lang="en-US" dirty="0">
                <a:solidFill>
                  <a:schemeClr val="accent1"/>
                </a:solidFill>
              </a:rPr>
              <a:t>Data read from beginning to end</a:t>
            </a:r>
          </a:p>
          <a:p>
            <a:pPr marL="838200" lvl="1" indent="-381000"/>
            <a:r>
              <a:rPr lang="en-US" dirty="0">
                <a:solidFill>
                  <a:schemeClr val="accent1"/>
                </a:solidFill>
              </a:rPr>
              <a:t>File position pointer</a:t>
            </a:r>
          </a:p>
          <a:p>
            <a:pPr marL="1257300" lvl="2" indent="-342900"/>
            <a:r>
              <a:rPr lang="en-US" dirty="0">
                <a:solidFill>
                  <a:schemeClr val="accent1"/>
                </a:solidFill>
              </a:rPr>
              <a:t>Indicates number of next byte to be read / write.</a:t>
            </a:r>
          </a:p>
          <a:p>
            <a:pPr marL="1257300" lvl="2" indent="-342900"/>
            <a:r>
              <a:rPr lang="en-US" dirty="0">
                <a:solidFill>
                  <a:schemeClr val="accent1"/>
                </a:solidFill>
              </a:rPr>
              <a:t>Not really a pointer, but an integer value (specifies byte location)</a:t>
            </a:r>
          </a:p>
          <a:p>
            <a:pPr marL="1257300" lvl="2" indent="-342900"/>
            <a:r>
              <a:rPr lang="en-US" dirty="0">
                <a:solidFill>
                  <a:schemeClr val="accent1"/>
                </a:solidFill>
              </a:rPr>
              <a:t>Also called byte offset</a:t>
            </a:r>
          </a:p>
          <a:p>
            <a:pPr marL="838200" lvl="1" indent="-381000"/>
            <a:r>
              <a:rPr lang="en-US" sz="2000" dirty="0">
                <a:solidFill>
                  <a:schemeClr val="accent1"/>
                </a:solidFill>
                <a:latin typeface="Lucida Console" pitchFamily="49" charset="0"/>
              </a:rPr>
              <a:t>rewind( </a:t>
            </a:r>
            <a:r>
              <a:rPr lang="en-US" sz="2000" dirty="0" err="1">
                <a:solidFill>
                  <a:schemeClr val="accent1"/>
                </a:solidFill>
                <a:latin typeface="Lucida Console" pitchFamily="49" charset="0"/>
              </a:rPr>
              <a:t>cfPtr</a:t>
            </a:r>
            <a:r>
              <a:rPr lang="en-US" sz="2000" dirty="0">
                <a:solidFill>
                  <a:schemeClr val="accent1"/>
                </a:solidFill>
                <a:latin typeface="Lucida Console" pitchFamily="49" charset="0"/>
              </a:rPr>
              <a:t> )</a:t>
            </a:r>
          </a:p>
          <a:p>
            <a:pPr marL="1257300" lvl="2" indent="-342900"/>
            <a:r>
              <a:rPr lang="en-US" dirty="0">
                <a:solidFill>
                  <a:schemeClr val="accent1"/>
                </a:solidFill>
              </a:rPr>
              <a:t>Repositions file position pointer to beginning of file (byte </a:t>
            </a:r>
            <a:r>
              <a:rPr lang="en-US" sz="1800" dirty="0">
                <a:solidFill>
                  <a:schemeClr val="accent1"/>
                </a:solidFill>
                <a:latin typeface="Lucida Console" pitchFamily="49" charset="0"/>
              </a:rPr>
              <a:t>0</a:t>
            </a:r>
            <a:r>
              <a:rPr lang="en-US" dirty="0">
                <a:solidFill>
                  <a:schemeClr val="accent1"/>
                </a:solidFill>
              </a:rPr>
              <a:t>)</a:t>
            </a:r>
          </a:p>
        </p:txBody>
      </p:sp>
    </p:spTree>
    <p:extLst>
      <p:ext uri="{BB962C8B-B14F-4D97-AF65-F5344CB8AC3E}">
        <p14:creationId xmlns:p14="http://schemas.microsoft.com/office/powerpoint/2010/main" val="339431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Code</a:t>
            </a:r>
          </a:p>
        </p:txBody>
      </p:sp>
      <p:sp>
        <p:nvSpPr>
          <p:cNvPr id="2" name="Content Placeholder 1"/>
          <p:cNvSpPr>
            <a:spLocks noGrp="1"/>
          </p:cNvSpPr>
          <p:nvPr>
            <p:ph sz="half" idx="1"/>
          </p:nvPr>
        </p:nvSpPr>
        <p:spPr/>
        <p:txBody>
          <a:bodyPr>
            <a:normAutofit/>
          </a:bodyPr>
          <a:lstStyle/>
          <a:p>
            <a:endParaRPr lang="en-US"/>
          </a:p>
        </p:txBody>
      </p:sp>
      <p:sp>
        <p:nvSpPr>
          <p:cNvPr id="3" name="Content Placeholder 2"/>
          <p:cNvSpPr>
            <a:spLocks noGrp="1"/>
          </p:cNvSpPr>
          <p:nvPr>
            <p:ph sz="half" idx="2"/>
          </p:nvPr>
        </p:nvSpPr>
        <p:spPr>
          <a:xfrm>
            <a:off x="6400800" y="1600200"/>
            <a:ext cx="2362200" cy="4525963"/>
          </a:xfrm>
        </p:spPr>
        <p:txBody>
          <a:bodyPr>
            <a:normAutofit/>
          </a:bodyPr>
          <a:lstStyle/>
          <a:p>
            <a:pPr marL="0" indent="0">
              <a:buNone/>
            </a:pPr>
            <a:r>
              <a:rPr lang="en-US" dirty="0">
                <a:solidFill>
                  <a:schemeClr val="accent1"/>
                </a:solidFill>
              </a:rPr>
              <a:t>This program demonstrates reading  the content of sequential file and printing it</a:t>
            </a:r>
          </a:p>
        </p:txBody>
      </p:sp>
      <p:pic>
        <p:nvPicPr>
          <p:cNvPr id="4098" name="Picture 2" descr="C:\Users\sanjeev\Pictures\c31_3.png"/>
          <p:cNvPicPr>
            <a:picLocks noChangeAspect="1" noChangeArrowheads="1"/>
          </p:cNvPicPr>
          <p:nvPr/>
        </p:nvPicPr>
        <p:blipFill rotWithShape="1">
          <a:blip r:embed="rId2">
            <a:extLst>
              <a:ext uri="{28A0092B-C50C-407E-A947-70E740481C1C}">
                <a14:useLocalDpi xmlns:a14="http://schemas.microsoft.com/office/drawing/2010/main" val="0"/>
              </a:ext>
            </a:extLst>
          </a:blip>
          <a:srcRect l="3562" t="5409" r="17363" b="25438"/>
          <a:stretch/>
        </p:blipFill>
        <p:spPr bwMode="auto">
          <a:xfrm>
            <a:off x="0" y="1628800"/>
            <a:ext cx="6444208" cy="5163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93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Code</a:t>
            </a:r>
          </a:p>
        </p:txBody>
      </p:sp>
      <p:sp>
        <p:nvSpPr>
          <p:cNvPr id="8" name="Content Placeholder 7"/>
          <p:cNvSpPr>
            <a:spLocks noGrp="1"/>
          </p:cNvSpPr>
          <p:nvPr>
            <p:ph sz="half" idx="2"/>
          </p:nvPr>
        </p:nvSpPr>
        <p:spPr>
          <a:xfrm>
            <a:off x="6400800" y="1600200"/>
            <a:ext cx="2362200" cy="3196952"/>
          </a:xfrm>
        </p:spPr>
        <p:txBody>
          <a:bodyPr>
            <a:normAutofit/>
          </a:bodyPr>
          <a:lstStyle/>
          <a:p>
            <a:pPr marL="0" indent="0">
              <a:buNone/>
            </a:pPr>
            <a:r>
              <a:rPr lang="en-US" dirty="0">
                <a:solidFill>
                  <a:schemeClr val="accent1"/>
                </a:solidFill>
              </a:rPr>
              <a:t>This program demonstrates opening, writing and closing the file</a:t>
            </a:r>
          </a:p>
        </p:txBody>
      </p:sp>
      <p:grpSp>
        <p:nvGrpSpPr>
          <p:cNvPr id="2" name="Group 1"/>
          <p:cNvGrpSpPr/>
          <p:nvPr/>
        </p:nvGrpSpPr>
        <p:grpSpPr>
          <a:xfrm>
            <a:off x="1" y="4797152"/>
            <a:ext cx="8686799" cy="1825625"/>
            <a:chOff x="1" y="4797152"/>
            <a:chExt cx="8686799" cy="1825625"/>
          </a:xfrm>
        </p:grpSpPr>
        <p:sp>
          <p:nvSpPr>
            <p:cNvPr id="9" name="Rectangle 1028"/>
            <p:cNvSpPr>
              <a:spLocks noChangeArrowheads="1"/>
            </p:cNvSpPr>
            <p:nvPr/>
          </p:nvSpPr>
          <p:spPr bwMode="auto">
            <a:xfrm>
              <a:off x="1" y="4797152"/>
              <a:ext cx="6444208" cy="1825625"/>
            </a:xfrm>
            <a:prstGeom prst="rect">
              <a:avLst/>
            </a:prstGeom>
            <a:ln/>
          </p:spPr>
          <p:style>
            <a:lnRef idx="2">
              <a:schemeClr val="dk1"/>
            </a:lnRef>
            <a:fillRef idx="1">
              <a:schemeClr val="lt1"/>
            </a:fillRef>
            <a:effectRef idx="0">
              <a:schemeClr val="dk1"/>
            </a:effectRef>
            <a:fontRef idx="minor">
              <a:schemeClr val="dk1"/>
            </a:fontRef>
          </p:style>
          <p:txBody>
            <a:bodyPr tIns="182880" bIns="182880"/>
            <a:lstStyle/>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   Name         Balance</a:t>
              </a:r>
            </a:p>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100       Jones          24.98</a:t>
              </a:r>
            </a:p>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200       Doe           345.67</a:t>
              </a:r>
            </a:p>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300       White           0.00</a:t>
              </a:r>
            </a:p>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400       Stone         -42.16</a:t>
              </a:r>
            </a:p>
            <a:p>
              <a:pPr>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500       Rich          224.62 </a:t>
              </a:r>
            </a:p>
          </p:txBody>
        </p:sp>
        <p:sp>
          <p:nvSpPr>
            <p:cNvPr id="10" name="Content Placeholder 7"/>
            <p:cNvSpPr txBox="1">
              <a:spLocks/>
            </p:cNvSpPr>
            <p:nvPr/>
          </p:nvSpPr>
          <p:spPr>
            <a:xfrm>
              <a:off x="6660232" y="4797152"/>
              <a:ext cx="2026568" cy="9563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a:solidFill>
                    <a:schemeClr val="accent1"/>
                  </a:solidFill>
                  <a:latin typeface="Lucida Console" pitchFamily="49" charset="0"/>
                </a:rPr>
                <a:t>output</a:t>
              </a:r>
            </a:p>
          </p:txBody>
        </p:sp>
      </p:grpSp>
      <p:pic>
        <p:nvPicPr>
          <p:cNvPr id="5122" name="Picture 2" descr="C:\Users\sanjeev\Pictures\c31_4.png"/>
          <p:cNvPicPr>
            <a:picLocks noChangeAspect="1" noChangeArrowheads="1"/>
          </p:cNvPicPr>
          <p:nvPr/>
        </p:nvPicPr>
        <p:blipFill rotWithShape="1">
          <a:blip r:embed="rId2">
            <a:extLst>
              <a:ext uri="{28A0092B-C50C-407E-A947-70E740481C1C}">
                <a14:useLocalDpi xmlns:a14="http://schemas.microsoft.com/office/drawing/2010/main" val="0"/>
              </a:ext>
            </a:extLst>
          </a:blip>
          <a:srcRect l="4205" r="2648" b="15621"/>
          <a:stretch/>
        </p:blipFill>
        <p:spPr bwMode="auto">
          <a:xfrm>
            <a:off x="0" y="1628800"/>
            <a:ext cx="6444209" cy="1414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83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Code</a:t>
            </a:r>
          </a:p>
        </p:txBody>
      </p:sp>
      <p:sp>
        <p:nvSpPr>
          <p:cNvPr id="2" name="Content Placeholder 1"/>
          <p:cNvSpPr>
            <a:spLocks noGrp="1"/>
          </p:cNvSpPr>
          <p:nvPr>
            <p:ph sz="half" idx="1"/>
          </p:nvPr>
        </p:nvSpPr>
        <p:spPr/>
        <p:txBody>
          <a:bodyPr>
            <a:normAutofit/>
          </a:bodyPr>
          <a:lstStyle/>
          <a:p>
            <a:endParaRPr lang="en-US"/>
          </a:p>
        </p:txBody>
      </p:sp>
      <p:sp>
        <p:nvSpPr>
          <p:cNvPr id="3" name="Content Placeholder 2"/>
          <p:cNvSpPr>
            <a:spLocks noGrp="1"/>
          </p:cNvSpPr>
          <p:nvPr>
            <p:ph sz="half" idx="2"/>
          </p:nvPr>
        </p:nvSpPr>
        <p:spPr>
          <a:xfrm>
            <a:off x="6400800" y="1600200"/>
            <a:ext cx="2362200" cy="4602163"/>
          </a:xfrm>
        </p:spPr>
        <p:txBody>
          <a:bodyPr>
            <a:normAutofit/>
          </a:bodyPr>
          <a:lstStyle/>
          <a:p>
            <a:pPr marL="0" indent="0">
              <a:buNone/>
            </a:pPr>
            <a:r>
              <a:rPr lang="en-US" dirty="0">
                <a:solidFill>
                  <a:schemeClr val="accent1"/>
                </a:solidFill>
              </a:rPr>
              <a:t>This program demonstrates conditional reading from a sequential file</a:t>
            </a:r>
          </a:p>
        </p:txBody>
      </p:sp>
      <p:pic>
        <p:nvPicPr>
          <p:cNvPr id="6146" name="Picture 2" descr="C:\Users\sanjeev\Pictures\c31_5.png"/>
          <p:cNvPicPr>
            <a:picLocks noChangeAspect="1" noChangeArrowheads="1"/>
          </p:cNvPicPr>
          <p:nvPr/>
        </p:nvPicPr>
        <p:blipFill rotWithShape="1">
          <a:blip r:embed="rId2">
            <a:extLst>
              <a:ext uri="{28A0092B-C50C-407E-A947-70E740481C1C}">
                <a14:useLocalDpi xmlns:a14="http://schemas.microsoft.com/office/drawing/2010/main" val="0"/>
              </a:ext>
            </a:extLst>
          </a:blip>
          <a:srcRect l="3441" t="5809" r="2192" b="17416"/>
          <a:stretch/>
        </p:blipFill>
        <p:spPr bwMode="auto">
          <a:xfrm>
            <a:off x="0" y="1507728"/>
            <a:ext cx="6444208" cy="535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92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Code</a:t>
            </a:r>
          </a:p>
        </p:txBody>
      </p:sp>
      <p:sp>
        <p:nvSpPr>
          <p:cNvPr id="2" name="Content Placeholder 1"/>
          <p:cNvSpPr>
            <a:spLocks noGrp="1"/>
          </p:cNvSpPr>
          <p:nvPr>
            <p:ph sz="half" idx="1"/>
          </p:nvPr>
        </p:nvSpPr>
        <p:spPr/>
        <p:txBody>
          <a:bodyPr>
            <a:normAutofit/>
          </a:bodyPr>
          <a:lstStyle/>
          <a:p>
            <a:endParaRPr lang="en-US"/>
          </a:p>
        </p:txBody>
      </p:sp>
      <p:sp>
        <p:nvSpPr>
          <p:cNvPr id="3" name="Content Placeholder 2"/>
          <p:cNvSpPr>
            <a:spLocks noGrp="1"/>
          </p:cNvSpPr>
          <p:nvPr>
            <p:ph sz="half" idx="2"/>
          </p:nvPr>
        </p:nvSpPr>
        <p:spPr>
          <a:xfrm>
            <a:off x="6400800" y="1600200"/>
            <a:ext cx="2362200" cy="4525963"/>
          </a:xfrm>
        </p:spPr>
        <p:txBody>
          <a:bodyPr>
            <a:normAutofit/>
          </a:bodyPr>
          <a:lstStyle/>
          <a:p>
            <a:pPr marL="0" indent="0">
              <a:buNone/>
            </a:pPr>
            <a:r>
              <a:rPr lang="en-US" dirty="0">
                <a:solidFill>
                  <a:schemeClr val="accent1"/>
                </a:solidFill>
              </a:rPr>
              <a:t>This program demonstrates conditional reading from a sequential file</a:t>
            </a:r>
          </a:p>
        </p:txBody>
      </p:sp>
      <p:pic>
        <p:nvPicPr>
          <p:cNvPr id="7170" name="Picture 2" descr="C:\Users\sanjeev\Pictures\c31_6.png"/>
          <p:cNvPicPr>
            <a:picLocks noChangeAspect="1" noChangeArrowheads="1"/>
          </p:cNvPicPr>
          <p:nvPr/>
        </p:nvPicPr>
        <p:blipFill rotWithShape="1">
          <a:blip r:embed="rId2">
            <a:extLst>
              <a:ext uri="{28A0092B-C50C-407E-A947-70E740481C1C}">
                <a14:useLocalDpi xmlns:a14="http://schemas.microsoft.com/office/drawing/2010/main" val="0"/>
              </a:ext>
            </a:extLst>
          </a:blip>
          <a:srcRect l="4452" b="20002"/>
          <a:stretch/>
        </p:blipFill>
        <p:spPr bwMode="auto">
          <a:xfrm>
            <a:off x="0" y="1625226"/>
            <a:ext cx="6480720" cy="523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6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Code</a:t>
            </a:r>
          </a:p>
        </p:txBody>
      </p:sp>
      <p:sp>
        <p:nvSpPr>
          <p:cNvPr id="2" name="Content Placeholder 1"/>
          <p:cNvSpPr>
            <a:spLocks noGrp="1"/>
          </p:cNvSpPr>
          <p:nvPr>
            <p:ph sz="half" idx="1"/>
          </p:nvPr>
        </p:nvSpPr>
        <p:spPr/>
        <p:txBody>
          <a:bodyPr>
            <a:normAutofit/>
          </a:bodyPr>
          <a:lstStyle/>
          <a:p>
            <a:endParaRPr lang="en-US"/>
          </a:p>
        </p:txBody>
      </p:sp>
      <p:sp>
        <p:nvSpPr>
          <p:cNvPr id="3" name="Content Placeholder 2"/>
          <p:cNvSpPr>
            <a:spLocks noGrp="1"/>
          </p:cNvSpPr>
          <p:nvPr>
            <p:ph sz="half" idx="2"/>
          </p:nvPr>
        </p:nvSpPr>
        <p:spPr>
          <a:xfrm>
            <a:off x="6400800" y="1600200"/>
            <a:ext cx="2362200" cy="4525963"/>
          </a:xfrm>
        </p:spPr>
        <p:txBody>
          <a:bodyPr>
            <a:normAutofit/>
          </a:bodyPr>
          <a:lstStyle/>
          <a:p>
            <a:pPr marL="0" indent="0">
              <a:buNone/>
            </a:pPr>
            <a:r>
              <a:rPr lang="en-US" dirty="0">
                <a:solidFill>
                  <a:schemeClr val="accent1"/>
                </a:solidFill>
              </a:rPr>
              <a:t>This program demonstrates conditional reading from a sequential file</a:t>
            </a:r>
          </a:p>
        </p:txBody>
      </p:sp>
      <p:pic>
        <p:nvPicPr>
          <p:cNvPr id="8194" name="Picture 2" descr="C:\Users\sanjeev\Pictures\c31_7.png"/>
          <p:cNvPicPr>
            <a:picLocks noChangeAspect="1" noChangeArrowheads="1"/>
          </p:cNvPicPr>
          <p:nvPr/>
        </p:nvPicPr>
        <p:blipFill rotWithShape="1">
          <a:blip r:embed="rId2">
            <a:extLst>
              <a:ext uri="{28A0092B-C50C-407E-A947-70E740481C1C}">
                <a14:useLocalDpi xmlns:a14="http://schemas.microsoft.com/office/drawing/2010/main" val="0"/>
              </a:ext>
            </a:extLst>
          </a:blip>
          <a:srcRect l="4494" b="20176"/>
          <a:stretch/>
        </p:blipFill>
        <p:spPr bwMode="auto">
          <a:xfrm>
            <a:off x="0" y="1627031"/>
            <a:ext cx="6444208" cy="523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73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Code</a:t>
            </a:r>
          </a:p>
        </p:txBody>
      </p:sp>
      <p:sp>
        <p:nvSpPr>
          <p:cNvPr id="2" name="Content Placeholder 1"/>
          <p:cNvSpPr>
            <a:spLocks noGrp="1"/>
          </p:cNvSpPr>
          <p:nvPr>
            <p:ph sz="half" idx="1"/>
          </p:nvPr>
        </p:nvSpPr>
        <p:spPr/>
        <p:txBody>
          <a:bodyPr>
            <a:normAutofit/>
          </a:bodyPr>
          <a:lstStyle/>
          <a:p>
            <a:endParaRPr lang="en-US"/>
          </a:p>
        </p:txBody>
      </p:sp>
      <p:sp>
        <p:nvSpPr>
          <p:cNvPr id="3" name="Content Placeholder 2"/>
          <p:cNvSpPr>
            <a:spLocks noGrp="1"/>
          </p:cNvSpPr>
          <p:nvPr>
            <p:ph sz="half" idx="2"/>
          </p:nvPr>
        </p:nvSpPr>
        <p:spPr>
          <a:xfrm>
            <a:off x="6400800" y="1600200"/>
            <a:ext cx="2438400" cy="4525963"/>
          </a:xfrm>
        </p:spPr>
        <p:txBody>
          <a:bodyPr>
            <a:normAutofit/>
          </a:bodyPr>
          <a:lstStyle/>
          <a:p>
            <a:pPr marL="0" indent="0">
              <a:buNone/>
            </a:pPr>
            <a:r>
              <a:rPr lang="en-US" dirty="0">
                <a:solidFill>
                  <a:schemeClr val="accent1"/>
                </a:solidFill>
              </a:rPr>
              <a:t>This program demonstrates conditional reading from a sequential file</a:t>
            </a:r>
          </a:p>
        </p:txBody>
      </p:sp>
      <p:pic>
        <p:nvPicPr>
          <p:cNvPr id="9218" name="Picture 2" descr="C:\Users\sanjeev\Pictures\c31_8.png"/>
          <p:cNvPicPr>
            <a:picLocks noChangeAspect="1" noChangeArrowheads="1"/>
          </p:cNvPicPr>
          <p:nvPr/>
        </p:nvPicPr>
        <p:blipFill rotWithShape="1">
          <a:blip r:embed="rId2">
            <a:extLst>
              <a:ext uri="{28A0092B-C50C-407E-A947-70E740481C1C}">
                <a14:useLocalDpi xmlns:a14="http://schemas.microsoft.com/office/drawing/2010/main" val="0"/>
              </a:ext>
            </a:extLst>
          </a:blip>
          <a:srcRect l="4020" b="17688"/>
          <a:stretch/>
        </p:blipFill>
        <p:spPr bwMode="auto">
          <a:xfrm>
            <a:off x="0" y="1628800"/>
            <a:ext cx="6444208" cy="518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06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Operators</a:t>
            </a:r>
          </a:p>
        </p:txBody>
      </p:sp>
      <p:sp>
        <p:nvSpPr>
          <p:cNvPr id="3" name="Content Placeholder 2"/>
          <p:cNvSpPr>
            <a:spLocks noGrp="1"/>
          </p:cNvSpPr>
          <p:nvPr>
            <p:ph idx="1"/>
          </p:nvPr>
        </p:nvSpPr>
        <p:spPr/>
        <p:txBody>
          <a:bodyPr>
            <a:normAutofit lnSpcReduction="10000"/>
          </a:bodyPr>
          <a:lstStyle/>
          <a:p>
            <a:r>
              <a:rPr lang="en-US" b="1" dirty="0">
                <a:solidFill>
                  <a:srgbClr val="0070C0"/>
                </a:solidFill>
              </a:rPr>
              <a:t>Types of operators are: </a:t>
            </a:r>
          </a:p>
          <a:p>
            <a:pPr marL="971550" lvl="1" indent="-514350">
              <a:buFont typeface="+mj-lt"/>
              <a:buAutoNum type="arabicPeriod"/>
            </a:pPr>
            <a:r>
              <a:rPr lang="en-US" dirty="0">
                <a:solidFill>
                  <a:srgbClr val="0070C0"/>
                </a:solidFill>
              </a:rPr>
              <a:t>Arithmetic operator</a:t>
            </a:r>
          </a:p>
          <a:p>
            <a:pPr marL="971550" lvl="1" indent="-514350">
              <a:buFont typeface="+mj-lt"/>
              <a:buAutoNum type="arabicPeriod"/>
            </a:pPr>
            <a:r>
              <a:rPr lang="en-US" dirty="0">
                <a:solidFill>
                  <a:srgbClr val="0070C0"/>
                </a:solidFill>
              </a:rPr>
              <a:t>Unary operator</a:t>
            </a:r>
          </a:p>
          <a:p>
            <a:pPr marL="971550" lvl="1" indent="-514350">
              <a:buFont typeface="+mj-lt"/>
              <a:buAutoNum type="arabicPeriod"/>
            </a:pPr>
            <a:r>
              <a:rPr lang="en-US" dirty="0">
                <a:solidFill>
                  <a:srgbClr val="0070C0"/>
                </a:solidFill>
              </a:rPr>
              <a:t>Relational operator</a:t>
            </a:r>
          </a:p>
          <a:p>
            <a:pPr marL="971550" lvl="1" indent="-514350">
              <a:buFont typeface="+mj-lt"/>
              <a:buAutoNum type="arabicPeriod"/>
            </a:pPr>
            <a:r>
              <a:rPr lang="en-US" dirty="0">
                <a:solidFill>
                  <a:srgbClr val="0070C0"/>
                </a:solidFill>
              </a:rPr>
              <a:t>Logical operator</a:t>
            </a:r>
          </a:p>
          <a:p>
            <a:pPr marL="971550" lvl="1" indent="-514350">
              <a:buFont typeface="+mj-lt"/>
              <a:buAutoNum type="arabicPeriod"/>
            </a:pPr>
            <a:r>
              <a:rPr lang="en-US" dirty="0">
                <a:solidFill>
                  <a:srgbClr val="0070C0"/>
                </a:solidFill>
              </a:rPr>
              <a:t>Assignment operator</a:t>
            </a:r>
          </a:p>
          <a:p>
            <a:pPr marL="971550" lvl="1" indent="-514350">
              <a:buFont typeface="+mj-lt"/>
              <a:buAutoNum type="arabicPeriod"/>
            </a:pPr>
            <a:r>
              <a:rPr lang="en-US" dirty="0">
                <a:solidFill>
                  <a:srgbClr val="0070C0"/>
                </a:solidFill>
              </a:rPr>
              <a:t>Conditional operator</a:t>
            </a:r>
          </a:p>
          <a:p>
            <a:pPr marL="971550" lvl="1" indent="-514350">
              <a:buFont typeface="+mj-lt"/>
              <a:buAutoNum type="arabicPeriod"/>
            </a:pPr>
            <a:r>
              <a:rPr lang="en-US" dirty="0">
                <a:solidFill>
                  <a:srgbClr val="0070C0"/>
                </a:solidFill>
              </a:rPr>
              <a:t>Bitwise operator</a:t>
            </a:r>
          </a:p>
          <a:p>
            <a:pPr marL="971550" lvl="1" indent="-514350">
              <a:buFont typeface="+mj-lt"/>
              <a:buAutoNum type="arabicPeriod"/>
            </a:pPr>
            <a:r>
              <a:rPr lang="en-US" dirty="0"/>
              <a:t>Special operator</a:t>
            </a:r>
            <a:endParaRPr lang="en-US" dirty="0">
              <a:solidFill>
                <a:srgbClr val="0070C0"/>
              </a:solidFill>
            </a:endParaRPr>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Code</a:t>
            </a:r>
          </a:p>
        </p:txBody>
      </p:sp>
      <p:sp>
        <p:nvSpPr>
          <p:cNvPr id="3" name="Content Placeholder 2"/>
          <p:cNvSpPr>
            <a:spLocks noGrp="1"/>
          </p:cNvSpPr>
          <p:nvPr>
            <p:ph sz="half" idx="2"/>
          </p:nvPr>
        </p:nvSpPr>
        <p:spPr>
          <a:xfrm>
            <a:off x="6400800" y="1600200"/>
            <a:ext cx="2438400" cy="4525963"/>
          </a:xfrm>
        </p:spPr>
        <p:txBody>
          <a:bodyPr>
            <a:normAutofit/>
          </a:bodyPr>
          <a:lstStyle/>
          <a:p>
            <a:pPr marL="0" indent="0">
              <a:buNone/>
            </a:pPr>
            <a:r>
              <a:rPr lang="en-US" dirty="0">
                <a:solidFill>
                  <a:schemeClr val="accent1"/>
                </a:solidFill>
              </a:rPr>
              <a:t>This program demonstrates conditional reading from a sequential file</a:t>
            </a:r>
          </a:p>
        </p:txBody>
      </p:sp>
      <p:pic>
        <p:nvPicPr>
          <p:cNvPr id="10242" name="Picture 2" descr="C:\Users\sanjeev\Pictures\c31_9.png"/>
          <p:cNvPicPr>
            <a:picLocks noChangeAspect="1" noChangeArrowheads="1"/>
          </p:cNvPicPr>
          <p:nvPr/>
        </p:nvPicPr>
        <p:blipFill rotWithShape="1">
          <a:blip r:embed="rId2">
            <a:extLst>
              <a:ext uri="{28A0092B-C50C-407E-A947-70E740481C1C}">
                <a14:useLocalDpi xmlns:a14="http://schemas.microsoft.com/office/drawing/2010/main" val="0"/>
              </a:ext>
            </a:extLst>
          </a:blip>
          <a:srcRect l="4578" b="14679"/>
          <a:stretch/>
        </p:blipFill>
        <p:spPr bwMode="auto">
          <a:xfrm>
            <a:off x="0" y="1628800"/>
            <a:ext cx="6444208" cy="1642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00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a:t>
            </a:r>
          </a:p>
        </p:txBody>
      </p:sp>
      <p:sp>
        <p:nvSpPr>
          <p:cNvPr id="2" name="Content Placeholder 1"/>
          <p:cNvSpPr>
            <a:spLocks noGrp="1"/>
          </p:cNvSpPr>
          <p:nvPr>
            <p:ph sz="half" idx="1"/>
          </p:nvPr>
        </p:nvSpPr>
        <p:spPr/>
        <p:txBody>
          <a:bodyPr>
            <a:normAutofit/>
          </a:bodyPr>
          <a:lstStyle/>
          <a:p>
            <a:endParaRPr lang="en-US" dirty="0"/>
          </a:p>
        </p:txBody>
      </p:sp>
      <p:sp>
        <p:nvSpPr>
          <p:cNvPr id="6" name="Rectangle 1028"/>
          <p:cNvSpPr>
            <a:spLocks noChangeArrowheads="1"/>
          </p:cNvSpPr>
          <p:nvPr/>
        </p:nvSpPr>
        <p:spPr bwMode="auto">
          <a:xfrm>
            <a:off x="0" y="1628800"/>
            <a:ext cx="4471641" cy="4746625"/>
          </a:xfrm>
          <a:prstGeom prst="rect">
            <a:avLst/>
          </a:prstGeom>
          <a:ln/>
        </p:spPr>
        <p:style>
          <a:lnRef idx="2">
            <a:schemeClr val="dk1"/>
          </a:lnRef>
          <a:fillRef idx="1">
            <a:schemeClr val="lt1"/>
          </a:fillRef>
          <a:effectRef idx="0">
            <a:schemeClr val="dk1"/>
          </a:effectRef>
          <a:fontRef idx="minor">
            <a:schemeClr val="dk1"/>
          </a:fontRef>
        </p:style>
        <p:txBody>
          <a:bodyPr tIns="182880" bIns="182880"/>
          <a:lstStyle/>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Enter request</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1 - List accounts with zero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2 - List accounts with credit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3 - List accounts with debit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4 - End of run</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1</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zero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300       White           0.00</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2</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credit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400       Stone         -42.16</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3</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debit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100       Jones          24.98</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200       Doe           345.67</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500       Rich          224.62</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4</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End of run.</a:t>
            </a:r>
          </a:p>
        </p:txBody>
      </p:sp>
      <p:grpSp>
        <p:nvGrpSpPr>
          <p:cNvPr id="9" name="Group 8"/>
          <p:cNvGrpSpPr/>
          <p:nvPr/>
        </p:nvGrpSpPr>
        <p:grpSpPr>
          <a:xfrm>
            <a:off x="4471641" y="1628800"/>
            <a:ext cx="4672359" cy="1435994"/>
            <a:chOff x="4471641" y="1628800"/>
            <a:chExt cx="4672359" cy="1435994"/>
          </a:xfrm>
        </p:grpSpPr>
        <p:pic>
          <p:nvPicPr>
            <p:cNvPr id="8" name="Picture 2" descr="C:\Users\sanjeev\Pictures\c31_5.png"/>
            <p:cNvPicPr>
              <a:picLocks noChangeAspect="1" noChangeArrowheads="1"/>
            </p:cNvPicPr>
            <p:nvPr/>
          </p:nvPicPr>
          <p:blipFill rotWithShape="1">
            <a:blip r:embed="rId2">
              <a:extLst>
                <a:ext uri="{28A0092B-C50C-407E-A947-70E740481C1C}">
                  <a14:useLocalDpi xmlns:a14="http://schemas.microsoft.com/office/drawing/2010/main" val="0"/>
                </a:ext>
              </a:extLst>
            </a:blip>
            <a:srcRect l="9765" t="61978" r="27244" b="17416"/>
            <a:stretch/>
          </p:blipFill>
          <p:spPr bwMode="auto">
            <a:xfrm>
              <a:off x="4842456" y="1628800"/>
              <a:ext cx="4301544" cy="1435994"/>
            </a:xfrm>
            <a:prstGeom prst="rect">
              <a:avLst/>
            </a:prstGeom>
            <a:noFill/>
            <a:extLst>
              <a:ext uri="{909E8E84-426E-40DD-AFC4-6F175D3DCCD1}">
                <a14:hiddenFill xmlns:a14="http://schemas.microsoft.com/office/drawing/2010/main">
                  <a:solidFill>
                    <a:srgbClr val="FFFFFF"/>
                  </a:solidFill>
                </a14:hiddenFill>
              </a:ext>
            </a:extLst>
          </p:spPr>
        </p:pic>
        <p:sp>
          <p:nvSpPr>
            <p:cNvPr id="7" name="Left Arrow 6"/>
            <p:cNvSpPr/>
            <p:nvPr/>
          </p:nvSpPr>
          <p:spPr>
            <a:xfrm>
              <a:off x="4471641" y="2204864"/>
              <a:ext cx="370815" cy="1419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470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endParaRPr lang="en-US" dirty="0"/>
          </a:p>
        </p:txBody>
      </p:sp>
      <p:sp>
        <p:nvSpPr>
          <p:cNvPr id="6" name="Rectangle 1028"/>
          <p:cNvSpPr>
            <a:spLocks noChangeArrowheads="1"/>
          </p:cNvSpPr>
          <p:nvPr/>
        </p:nvSpPr>
        <p:spPr bwMode="auto">
          <a:xfrm>
            <a:off x="0" y="1628800"/>
            <a:ext cx="4471641" cy="4746625"/>
          </a:xfrm>
          <a:prstGeom prst="rect">
            <a:avLst/>
          </a:prstGeom>
          <a:ln/>
        </p:spPr>
        <p:style>
          <a:lnRef idx="2">
            <a:schemeClr val="dk1"/>
          </a:lnRef>
          <a:fillRef idx="1">
            <a:schemeClr val="lt1"/>
          </a:fillRef>
          <a:effectRef idx="0">
            <a:schemeClr val="dk1"/>
          </a:effectRef>
          <a:fontRef idx="minor">
            <a:schemeClr val="dk1"/>
          </a:fontRef>
        </p:style>
        <p:txBody>
          <a:bodyPr tIns="182880" bIns="182880"/>
          <a:lstStyle/>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Enter request</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1 - List accounts with zero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2 - List accounts with credit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3 - List accounts with debit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4 - End of run</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1</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zero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300       White           0.00</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2</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credit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400       Stone         -42.16</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3</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debit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100       Jones          24.98</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200       Doe           345.67</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500       Rich          224.62</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4</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End of run.</a:t>
            </a:r>
          </a:p>
        </p:txBody>
      </p:sp>
      <p:grpSp>
        <p:nvGrpSpPr>
          <p:cNvPr id="3" name="Group 2"/>
          <p:cNvGrpSpPr/>
          <p:nvPr/>
        </p:nvGrpSpPr>
        <p:grpSpPr>
          <a:xfrm>
            <a:off x="4471641" y="1772816"/>
            <a:ext cx="4672359" cy="3277673"/>
            <a:chOff x="4471641" y="1772816"/>
            <a:chExt cx="4672359" cy="3277673"/>
          </a:xfrm>
        </p:grpSpPr>
        <p:sp>
          <p:nvSpPr>
            <p:cNvPr id="7" name="Left Arrow 6"/>
            <p:cNvSpPr/>
            <p:nvPr/>
          </p:nvSpPr>
          <p:spPr>
            <a:xfrm>
              <a:off x="4471641" y="3287067"/>
              <a:ext cx="370815" cy="1419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C:\Users\sanjeev\Pictures\c31_6.png"/>
            <p:cNvPicPr>
              <a:picLocks noChangeAspect="1" noChangeArrowheads="1"/>
            </p:cNvPicPr>
            <p:nvPr/>
          </p:nvPicPr>
          <p:blipFill rotWithShape="1">
            <a:blip r:embed="rId2">
              <a:extLst>
                <a:ext uri="{28A0092B-C50C-407E-A947-70E740481C1C}">
                  <a14:useLocalDpi xmlns:a14="http://schemas.microsoft.com/office/drawing/2010/main" val="0"/>
                </a:ext>
              </a:extLst>
            </a:blip>
            <a:srcRect l="15086" t="29889" r="21495" b="20002"/>
            <a:stretch/>
          </p:blipFill>
          <p:spPr bwMode="auto">
            <a:xfrm>
              <a:off x="4842455" y="1772816"/>
              <a:ext cx="4301545" cy="327767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itle 4"/>
          <p:cNvSpPr>
            <a:spLocks noGrp="1"/>
          </p:cNvSpPr>
          <p:nvPr>
            <p:ph type="title"/>
          </p:nvPr>
        </p:nvSpPr>
        <p:spPr/>
        <p:txBody>
          <a:bodyPr/>
          <a:lstStyle/>
          <a:p>
            <a:r>
              <a:rPr lang="en-US" dirty="0"/>
              <a:t>Output</a:t>
            </a:r>
          </a:p>
        </p:txBody>
      </p:sp>
    </p:spTree>
    <p:extLst>
      <p:ext uri="{BB962C8B-B14F-4D97-AF65-F5344CB8AC3E}">
        <p14:creationId xmlns:p14="http://schemas.microsoft.com/office/powerpoint/2010/main" val="177269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a:t>
            </a:r>
          </a:p>
        </p:txBody>
      </p:sp>
      <p:sp>
        <p:nvSpPr>
          <p:cNvPr id="2" name="Content Placeholder 1"/>
          <p:cNvSpPr>
            <a:spLocks noGrp="1"/>
          </p:cNvSpPr>
          <p:nvPr>
            <p:ph sz="half" idx="1"/>
          </p:nvPr>
        </p:nvSpPr>
        <p:spPr/>
        <p:txBody>
          <a:bodyPr>
            <a:normAutofit/>
          </a:bodyPr>
          <a:lstStyle/>
          <a:p>
            <a:endParaRPr lang="en-US" dirty="0"/>
          </a:p>
        </p:txBody>
      </p:sp>
      <p:sp>
        <p:nvSpPr>
          <p:cNvPr id="6" name="Rectangle 1028"/>
          <p:cNvSpPr>
            <a:spLocks noChangeArrowheads="1"/>
          </p:cNvSpPr>
          <p:nvPr/>
        </p:nvSpPr>
        <p:spPr bwMode="auto">
          <a:xfrm>
            <a:off x="0" y="1628800"/>
            <a:ext cx="4471641" cy="4746625"/>
          </a:xfrm>
          <a:prstGeom prst="rect">
            <a:avLst/>
          </a:prstGeom>
          <a:ln/>
        </p:spPr>
        <p:style>
          <a:lnRef idx="2">
            <a:schemeClr val="dk1"/>
          </a:lnRef>
          <a:fillRef idx="1">
            <a:schemeClr val="lt1"/>
          </a:fillRef>
          <a:effectRef idx="0">
            <a:schemeClr val="dk1"/>
          </a:effectRef>
          <a:fontRef idx="minor">
            <a:schemeClr val="dk1"/>
          </a:fontRef>
        </p:style>
        <p:txBody>
          <a:bodyPr tIns="182880" bIns="182880"/>
          <a:lstStyle/>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Enter request</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1 - List accounts with zero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2 - List accounts with credit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3 - List accounts with debit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4 - End of run</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1</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zero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300       White           0.00</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2</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credit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400       Stone         -42.16</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3</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debit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100       Jones          24.98</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200       Doe           345.67</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500       Rich          224.62</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4</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End of run.</a:t>
            </a:r>
          </a:p>
        </p:txBody>
      </p:sp>
      <p:grpSp>
        <p:nvGrpSpPr>
          <p:cNvPr id="8" name="Group 7"/>
          <p:cNvGrpSpPr/>
          <p:nvPr/>
        </p:nvGrpSpPr>
        <p:grpSpPr>
          <a:xfrm>
            <a:off x="4471641" y="1628800"/>
            <a:ext cx="4672359" cy="4895778"/>
            <a:chOff x="4471641" y="1628800"/>
            <a:chExt cx="4672359" cy="4895778"/>
          </a:xfrm>
        </p:grpSpPr>
        <p:sp>
          <p:nvSpPr>
            <p:cNvPr id="7" name="Left Arrow 6"/>
            <p:cNvSpPr/>
            <p:nvPr/>
          </p:nvSpPr>
          <p:spPr>
            <a:xfrm>
              <a:off x="4471641" y="4151163"/>
              <a:ext cx="370815" cy="1419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C:\Users\sanjeev\Pictures\c31_7.png"/>
            <p:cNvPicPr>
              <a:picLocks noChangeAspect="1" noChangeArrowheads="1"/>
            </p:cNvPicPr>
            <p:nvPr/>
          </p:nvPicPr>
          <p:blipFill rotWithShape="1">
            <a:blip r:embed="rId2">
              <a:extLst>
                <a:ext uri="{28A0092B-C50C-407E-A947-70E740481C1C}">
                  <a14:useLocalDpi xmlns:a14="http://schemas.microsoft.com/office/drawing/2010/main" val="0"/>
                </a:ext>
              </a:extLst>
            </a:blip>
            <a:srcRect l="19905" t="5115" r="11140" b="20176"/>
            <a:stretch/>
          </p:blipFill>
          <p:spPr bwMode="auto">
            <a:xfrm>
              <a:off x="4833879" y="1628800"/>
              <a:ext cx="4310121" cy="48957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4058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Output</a:t>
            </a:r>
          </a:p>
        </p:txBody>
      </p:sp>
      <p:sp>
        <p:nvSpPr>
          <p:cNvPr id="2" name="Content Placeholder 1"/>
          <p:cNvSpPr>
            <a:spLocks noGrp="1"/>
          </p:cNvSpPr>
          <p:nvPr>
            <p:ph sz="half" idx="1"/>
          </p:nvPr>
        </p:nvSpPr>
        <p:spPr/>
        <p:txBody>
          <a:bodyPr>
            <a:normAutofit/>
          </a:bodyPr>
          <a:lstStyle/>
          <a:p>
            <a:endParaRPr lang="en-US" dirty="0"/>
          </a:p>
        </p:txBody>
      </p:sp>
      <p:sp>
        <p:nvSpPr>
          <p:cNvPr id="6" name="Rectangle 1028"/>
          <p:cNvSpPr>
            <a:spLocks noChangeArrowheads="1"/>
          </p:cNvSpPr>
          <p:nvPr/>
        </p:nvSpPr>
        <p:spPr bwMode="auto">
          <a:xfrm>
            <a:off x="0" y="1628800"/>
            <a:ext cx="4471641" cy="4746625"/>
          </a:xfrm>
          <a:prstGeom prst="rect">
            <a:avLst/>
          </a:prstGeom>
          <a:ln/>
        </p:spPr>
        <p:style>
          <a:lnRef idx="2">
            <a:schemeClr val="dk1"/>
          </a:lnRef>
          <a:fillRef idx="1">
            <a:schemeClr val="lt1"/>
          </a:fillRef>
          <a:effectRef idx="0">
            <a:schemeClr val="dk1"/>
          </a:effectRef>
          <a:fontRef idx="minor">
            <a:schemeClr val="dk1"/>
          </a:fontRef>
        </p:style>
        <p:txBody>
          <a:bodyPr tIns="182880" bIns="182880"/>
          <a:lstStyle/>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Enter request</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1 - List accounts with zero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2 - List accounts with credit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3 - List accounts with debit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4 - End of run</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1</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zero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300       White           0.00</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2</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credit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400       Stone         -42.16</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3</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Accounts with debit balances:</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100       Jones          24.98</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200       Doe           345.67</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500       Rich          224.62</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 4</a:t>
            </a:r>
          </a:p>
          <a:p>
            <a:pPr eaLnBrk="1" hangingPunct="1">
              <a:spcBef>
                <a:spcPct val="0"/>
              </a:spcBef>
              <a:tabLst>
                <a:tab pos="609600" algn="l"/>
                <a:tab pos="914400" algn="l"/>
                <a:tab pos="1219200" algn="l"/>
                <a:tab pos="1524000" algn="l"/>
                <a:tab pos="1828800" algn="l"/>
                <a:tab pos="2133600" algn="l"/>
                <a:tab pos="2438400" algn="l"/>
                <a:tab pos="2743200" algn="l"/>
                <a:tab pos="3048000" algn="l"/>
                <a:tab pos="3352800" algn="l"/>
                <a:tab pos="3657600" algn="l"/>
                <a:tab pos="3962400" algn="l"/>
                <a:tab pos="4267200" algn="l"/>
                <a:tab pos="4572000" algn="l"/>
              </a:tabLst>
            </a:pPr>
            <a:r>
              <a:rPr lang="en-US" sz="1200" b="1" dirty="0">
                <a:latin typeface="Lucida Console" pitchFamily="49" charset="0"/>
              </a:rPr>
              <a:t>End of run.</a:t>
            </a:r>
          </a:p>
        </p:txBody>
      </p:sp>
      <p:grpSp>
        <p:nvGrpSpPr>
          <p:cNvPr id="3" name="Group 2"/>
          <p:cNvGrpSpPr/>
          <p:nvPr/>
        </p:nvGrpSpPr>
        <p:grpSpPr>
          <a:xfrm>
            <a:off x="4471641" y="3215786"/>
            <a:ext cx="4672359" cy="3309558"/>
            <a:chOff x="4471641" y="3215786"/>
            <a:chExt cx="4672359" cy="3309558"/>
          </a:xfrm>
        </p:grpSpPr>
        <p:sp>
          <p:nvSpPr>
            <p:cNvPr id="7" name="Left Arrow 6"/>
            <p:cNvSpPr/>
            <p:nvPr/>
          </p:nvSpPr>
          <p:spPr>
            <a:xfrm>
              <a:off x="4471641" y="5231283"/>
              <a:ext cx="370815" cy="1419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C:\Users\sanjeev\Pictures\c31_8.png"/>
            <p:cNvPicPr>
              <a:picLocks noChangeAspect="1" noChangeArrowheads="1"/>
            </p:cNvPicPr>
            <p:nvPr/>
          </p:nvPicPr>
          <p:blipFill rotWithShape="1">
            <a:blip r:embed="rId2">
              <a:extLst>
                <a:ext uri="{28A0092B-C50C-407E-A947-70E740481C1C}">
                  <a14:useLocalDpi xmlns:a14="http://schemas.microsoft.com/office/drawing/2010/main" val="0"/>
                </a:ext>
              </a:extLst>
            </a:blip>
            <a:srcRect l="18100" t="1" r="17493" b="47466"/>
            <a:stretch/>
          </p:blipFill>
          <p:spPr bwMode="auto">
            <a:xfrm>
              <a:off x="4819615" y="3215786"/>
              <a:ext cx="4324385" cy="33095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183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l"/>
            <a:r>
              <a:rPr lang="en-US" dirty="0"/>
              <a:t>Drawbacks of Sequential Access File</a:t>
            </a:r>
          </a:p>
        </p:txBody>
      </p:sp>
      <p:sp>
        <p:nvSpPr>
          <p:cNvPr id="2" name="Content Placeholder 1"/>
          <p:cNvSpPr>
            <a:spLocks noGrp="1"/>
          </p:cNvSpPr>
          <p:nvPr>
            <p:ph idx="1"/>
          </p:nvPr>
        </p:nvSpPr>
        <p:spPr>
          <a:xfrm>
            <a:off x="457200" y="1600200"/>
            <a:ext cx="8229600" cy="5069160"/>
          </a:xfrm>
        </p:spPr>
        <p:txBody>
          <a:bodyPr>
            <a:normAutofit/>
          </a:bodyPr>
          <a:lstStyle/>
          <a:p>
            <a:r>
              <a:rPr lang="en-US" dirty="0"/>
              <a:t>Sequential access file </a:t>
            </a:r>
          </a:p>
          <a:p>
            <a:pPr lvl="1"/>
            <a:r>
              <a:rPr lang="en-US" dirty="0"/>
              <a:t>Cannot be modified without the risk of destroying other data</a:t>
            </a:r>
          </a:p>
          <a:p>
            <a:pPr lvl="1"/>
            <a:r>
              <a:rPr lang="en-US" dirty="0"/>
              <a:t>Fields can vary in size</a:t>
            </a:r>
          </a:p>
          <a:p>
            <a:pPr lvl="2"/>
            <a:r>
              <a:rPr lang="en-US" dirty="0"/>
              <a:t>Different representation in files and screen than internal representation</a:t>
            </a:r>
          </a:p>
          <a:p>
            <a:pPr lvl="2"/>
            <a:r>
              <a:rPr lang="en-US" sz="1800" dirty="0">
                <a:latin typeface="Lucida Console" pitchFamily="49" charset="0"/>
              </a:rPr>
              <a:t>1</a:t>
            </a:r>
            <a:r>
              <a:rPr lang="en-US" dirty="0"/>
              <a:t>, </a:t>
            </a:r>
            <a:r>
              <a:rPr lang="en-US" sz="1800" dirty="0">
                <a:latin typeface="Lucida Console" pitchFamily="49" charset="0"/>
              </a:rPr>
              <a:t>34</a:t>
            </a:r>
            <a:r>
              <a:rPr lang="en-US" dirty="0"/>
              <a:t>, </a:t>
            </a:r>
            <a:r>
              <a:rPr lang="en-US" sz="1800" dirty="0">
                <a:latin typeface="Lucida Console" pitchFamily="49" charset="0"/>
              </a:rPr>
              <a:t>-890</a:t>
            </a:r>
            <a:r>
              <a:rPr lang="en-US" dirty="0"/>
              <a:t> are all </a:t>
            </a:r>
            <a:r>
              <a:rPr lang="en-US" sz="1800" dirty="0" err="1">
                <a:latin typeface="Lucida Console" pitchFamily="49" charset="0"/>
              </a:rPr>
              <a:t>int</a:t>
            </a:r>
            <a:r>
              <a:rPr lang="en-US" dirty="0" err="1"/>
              <a:t>s</a:t>
            </a:r>
            <a:r>
              <a:rPr lang="en-US" dirty="0"/>
              <a:t>, but have different sizes on disk</a:t>
            </a:r>
          </a:p>
        </p:txBody>
      </p:sp>
      <p:grpSp>
        <p:nvGrpSpPr>
          <p:cNvPr id="16" name="Group 20"/>
          <p:cNvGrpSpPr>
            <a:grpSpLocks/>
          </p:cNvGrpSpPr>
          <p:nvPr/>
        </p:nvGrpSpPr>
        <p:grpSpPr bwMode="auto">
          <a:xfrm>
            <a:off x="1259632" y="4877224"/>
            <a:ext cx="6727825" cy="1936153"/>
            <a:chOff x="658" y="2317"/>
            <a:chExt cx="4238" cy="1475"/>
          </a:xfrm>
          <a:noFill/>
        </p:grpSpPr>
        <p:sp>
          <p:nvSpPr>
            <p:cNvPr id="17" name="Text Box 4"/>
            <p:cNvSpPr txBox="1">
              <a:spLocks noChangeArrowheads="1"/>
            </p:cNvSpPr>
            <p:nvPr/>
          </p:nvSpPr>
          <p:spPr bwMode="auto">
            <a:xfrm>
              <a:off x="658" y="2317"/>
              <a:ext cx="4032" cy="469"/>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square">
              <a:spAutoFit/>
            </a:bodyPr>
            <a:lstStyle/>
            <a:p>
              <a:r>
                <a:rPr lang="en-US" sz="1400" dirty="0"/>
                <a:t>300 White 0.00 400 Jones 32.87</a:t>
              </a:r>
              <a:r>
                <a:rPr lang="en-US" sz="1600" dirty="0"/>
                <a:t>   (old data in file)</a:t>
              </a:r>
            </a:p>
            <a:p>
              <a:r>
                <a:rPr lang="en-US" sz="1800" dirty="0">
                  <a:latin typeface="Times New Roman" pitchFamily="18" charset="0"/>
                </a:rPr>
                <a:t>If we want to change White's name to Worthington,</a:t>
              </a:r>
            </a:p>
          </p:txBody>
        </p:sp>
        <p:grpSp>
          <p:nvGrpSpPr>
            <p:cNvPr id="18" name="Group 17"/>
            <p:cNvGrpSpPr>
              <a:grpSpLocks/>
            </p:cNvGrpSpPr>
            <p:nvPr/>
          </p:nvGrpSpPr>
          <p:grpSpPr bwMode="auto">
            <a:xfrm>
              <a:off x="658" y="2854"/>
              <a:ext cx="4238" cy="938"/>
              <a:chOff x="658" y="2134"/>
              <a:chExt cx="4238" cy="938"/>
            </a:xfrm>
            <a:grpFill/>
          </p:grpSpPr>
          <p:sp>
            <p:nvSpPr>
              <p:cNvPr id="19" name="Rectangle 5"/>
              <p:cNvSpPr>
                <a:spLocks noChangeArrowheads="1"/>
              </p:cNvSpPr>
              <p:nvPr/>
            </p:nvSpPr>
            <p:spPr bwMode="auto">
              <a:xfrm>
                <a:off x="658" y="2470"/>
                <a:ext cx="2126" cy="192"/>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spAutoFit/>
              </a:bodyPr>
              <a:lstStyle/>
              <a:p>
                <a:r>
                  <a:rPr lang="en-US" sz="1400" b="1">
                    <a:latin typeface="Courier New" pitchFamily="49" charset="0"/>
                  </a:rPr>
                  <a:t>300 White 0.00 400 Jones 32.87</a:t>
                </a:r>
              </a:p>
            </p:txBody>
          </p:sp>
          <p:sp>
            <p:nvSpPr>
              <p:cNvPr id="20" name="Rectangle 9"/>
              <p:cNvSpPr>
                <a:spLocks noChangeArrowheads="1"/>
              </p:cNvSpPr>
              <p:nvPr/>
            </p:nvSpPr>
            <p:spPr bwMode="auto">
              <a:xfrm>
                <a:off x="658" y="2880"/>
                <a:ext cx="2126" cy="192"/>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spAutoFit/>
              </a:bodyPr>
              <a:lstStyle/>
              <a:p>
                <a:r>
                  <a:rPr lang="en-US" sz="1400" b="1">
                    <a:latin typeface="Courier New" pitchFamily="49" charset="0"/>
                  </a:rPr>
                  <a:t>300 Worthington 0.00ones 32.87</a:t>
                </a:r>
              </a:p>
            </p:txBody>
          </p:sp>
          <p:grpSp>
            <p:nvGrpSpPr>
              <p:cNvPr id="21" name="Group 11"/>
              <p:cNvGrpSpPr>
                <a:grpSpLocks/>
              </p:cNvGrpSpPr>
              <p:nvPr/>
            </p:nvGrpSpPr>
            <p:grpSpPr bwMode="auto">
              <a:xfrm>
                <a:off x="658" y="2134"/>
                <a:ext cx="1462" cy="336"/>
                <a:chOff x="1104" y="3024"/>
                <a:chExt cx="1462" cy="336"/>
              </a:xfrm>
              <a:grpFill/>
            </p:grpSpPr>
            <p:sp>
              <p:nvSpPr>
                <p:cNvPr id="25" name="Line 10"/>
                <p:cNvSpPr>
                  <a:spLocks noChangeShapeType="1"/>
                </p:cNvSpPr>
                <p:nvPr/>
              </p:nvSpPr>
              <p:spPr bwMode="auto">
                <a:xfrm>
                  <a:off x="1776" y="3168"/>
                  <a:ext cx="0" cy="192"/>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anchor="ctr">
                  <a:spAutoFit/>
                </a:bodyPr>
                <a:lstStyle/>
                <a:p>
                  <a:endParaRPr lang="en-US"/>
                </a:p>
              </p:txBody>
            </p:sp>
            <p:sp>
              <p:nvSpPr>
                <p:cNvPr id="26" name="Rectangle 6"/>
                <p:cNvSpPr>
                  <a:spLocks noChangeArrowheads="1"/>
                </p:cNvSpPr>
                <p:nvPr/>
              </p:nvSpPr>
              <p:spPr bwMode="auto">
                <a:xfrm>
                  <a:off x="1104" y="3024"/>
                  <a:ext cx="1462" cy="198"/>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spAutoFit/>
                </a:bodyPr>
                <a:lstStyle/>
                <a:p>
                  <a:r>
                    <a:rPr lang="en-US" sz="1400" b="1">
                      <a:latin typeface="Courier New" pitchFamily="49" charset="0"/>
                    </a:rPr>
                    <a:t>300 Worthington 0.00</a:t>
                  </a:r>
                </a:p>
              </p:txBody>
            </p:sp>
          </p:grpSp>
          <p:sp>
            <p:nvSpPr>
              <p:cNvPr id="22" name="Line 13"/>
              <p:cNvSpPr>
                <a:spLocks noChangeShapeType="1"/>
              </p:cNvSpPr>
              <p:nvPr/>
            </p:nvSpPr>
            <p:spPr bwMode="auto">
              <a:xfrm flipH="1">
                <a:off x="2832" y="2688"/>
                <a:ext cx="720" cy="288"/>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anchor="ctr">
                <a:spAutoFit/>
              </a:bodyPr>
              <a:lstStyle/>
              <a:p>
                <a:endParaRPr lang="en-US"/>
              </a:p>
            </p:txBody>
          </p:sp>
          <p:sp>
            <p:nvSpPr>
              <p:cNvPr id="23" name="Line 16"/>
              <p:cNvSpPr>
                <a:spLocks noChangeShapeType="1"/>
              </p:cNvSpPr>
              <p:nvPr/>
            </p:nvSpPr>
            <p:spPr bwMode="auto">
              <a:xfrm>
                <a:off x="1344" y="2640"/>
                <a:ext cx="0" cy="192"/>
              </a:xfrm>
              <a:prstGeom prst="line">
                <a:avLst/>
              </a:prstGeom>
              <a:ln>
                <a:headEnd/>
                <a:tailEnd type="triangl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anchor="ctr">
                <a:spAutoFit/>
              </a:bodyPr>
              <a:lstStyle/>
              <a:p>
                <a:endParaRPr lang="en-US"/>
              </a:p>
            </p:txBody>
          </p:sp>
          <p:sp>
            <p:nvSpPr>
              <p:cNvPr id="24" name="Text Box 12"/>
              <p:cNvSpPr txBox="1">
                <a:spLocks noChangeArrowheads="1"/>
              </p:cNvSpPr>
              <p:nvPr/>
            </p:nvSpPr>
            <p:spPr bwMode="auto">
              <a:xfrm>
                <a:off x="3504" y="2544"/>
                <a:ext cx="1392" cy="218"/>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a:spAutoFit/>
              </a:bodyPr>
              <a:lstStyle/>
              <a:p>
                <a:r>
                  <a:rPr lang="en-US" sz="1600" dirty="0">
                    <a:latin typeface="Times New Roman" pitchFamily="18" charset="0"/>
                  </a:rPr>
                  <a:t>Data gets overwritten</a:t>
                </a:r>
              </a:p>
            </p:txBody>
          </p:sp>
        </p:grpSp>
      </p:grpSp>
    </p:spTree>
    <p:extLst>
      <p:ext uri="{BB962C8B-B14F-4D97-AF65-F5344CB8AC3E}">
        <p14:creationId xmlns:p14="http://schemas.microsoft.com/office/powerpoint/2010/main" val="335538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solidFill>
                  <a:srgbClr val="C00000"/>
                </a:solidFill>
              </a:rPr>
              <a:t>Next Lecture</a:t>
            </a:r>
          </a:p>
        </p:txBody>
      </p:sp>
      <p:sp>
        <p:nvSpPr>
          <p:cNvPr id="4" name="Text Placeholder 3"/>
          <p:cNvSpPr>
            <a:spLocks noGrp="1"/>
          </p:cNvSpPr>
          <p:nvPr>
            <p:ph type="body" sz="quarter" idx="14"/>
          </p:nvPr>
        </p:nvSpPr>
        <p:spPr>
          <a:xfrm>
            <a:off x="1828800" y="4005064"/>
            <a:ext cx="5707726" cy="1938536"/>
          </a:xfrm>
        </p:spPr>
        <p:txBody>
          <a:bodyPr>
            <a:normAutofit/>
          </a:bodyPr>
          <a:lstStyle/>
          <a:p>
            <a:pPr marL="0" indent="0">
              <a:buNone/>
            </a:pPr>
            <a:endParaRPr lang="en-US" dirty="0">
              <a:solidFill>
                <a:srgbClr val="C00000"/>
              </a:solidFill>
            </a:endParaRPr>
          </a:p>
        </p:txBody>
      </p:sp>
    </p:spTree>
    <p:extLst>
      <p:ext uri="{BB962C8B-B14F-4D97-AF65-F5344CB8AC3E}">
        <p14:creationId xmlns:p14="http://schemas.microsoft.com/office/powerpoint/2010/main" val="178108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4114800"/>
            <a:ext cx="7155254" cy="1828800"/>
          </a:xfrm>
        </p:spPr>
        <p:txBody>
          <a:bodyPr>
            <a:normAutofit/>
          </a:bodyPr>
          <a:lstStyle/>
          <a:p>
            <a:r>
              <a:rPr lang="en-US" dirty="0">
                <a:solidFill>
                  <a:srgbClr val="C00000"/>
                </a:solidFill>
              </a:rPr>
              <a:t>Next Class: Operators</a:t>
            </a:r>
            <a:br>
              <a:rPr lang="en-US" dirty="0">
                <a:solidFill>
                  <a:srgbClr val="C00000"/>
                </a:solidFill>
              </a:rPr>
            </a:br>
            <a:r>
              <a:rPr lang="en-US" dirty="0">
                <a:solidFill>
                  <a:srgbClr val="C00000"/>
                </a:solidFill>
              </a:rPr>
              <a:t>Types of operators…</a:t>
            </a:r>
            <a:r>
              <a:rPr lang="en-US" sz="2400" dirty="0">
                <a:solidFill>
                  <a:srgbClr val="C00000"/>
                </a:solidFill>
              </a:rPr>
              <a:t>contd.</a:t>
            </a:r>
            <a:endParaRPr lang="en-US" dirty="0">
              <a:solidFill>
                <a:srgbClr val="C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
          <p:cNvSpPr txBox="1">
            <a:spLocks noGrp="1"/>
          </p:cNvSpPr>
          <p:nvPr>
            <p:ph type="title"/>
          </p:nvPr>
        </p:nvSpPr>
        <p:spPr>
          <a:xfrm>
            <a:off x="381000" y="22098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CSE101-Lec#5-First Part</a:t>
            </a:r>
            <a:endParaRPr/>
          </a:p>
        </p:txBody>
      </p:sp>
      <p:sp>
        <p:nvSpPr>
          <p:cNvPr id="50" name="Google Shape;50;p1"/>
          <p:cNvSpPr txBox="1">
            <a:spLocks noGrp="1"/>
          </p:cNvSpPr>
          <p:nvPr>
            <p:ph type="body" idx="1"/>
          </p:nvPr>
        </p:nvSpPr>
        <p:spPr>
          <a:xfrm>
            <a:off x="457200" y="3352800"/>
            <a:ext cx="8229600" cy="277336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C00000"/>
              </a:buClr>
              <a:buSzPts val="3200"/>
              <a:buNone/>
            </a:pPr>
            <a:r>
              <a:rPr lang="en-IN" dirty="0">
                <a:solidFill>
                  <a:srgbClr val="C00000"/>
                </a:solidFill>
              </a:rPr>
              <a:t>Operators </a:t>
            </a:r>
            <a:endParaRPr dirty="0"/>
          </a:p>
          <a:p>
            <a:pPr marL="342900" lvl="0" indent="-139700" algn="l" rtl="0">
              <a:spcBef>
                <a:spcPts val="640"/>
              </a:spcBef>
              <a:spcAft>
                <a:spcPts val="0"/>
              </a:spcAft>
              <a:buClr>
                <a:schemeClr val="accent1"/>
              </a:buClr>
              <a:buSzPts val="3200"/>
              <a:buNone/>
            </a:pP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56" name="Google Shape;56;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3200"/>
              <a:buChar char="•"/>
            </a:pPr>
            <a:r>
              <a:rPr lang="en-IN">
                <a:solidFill>
                  <a:schemeClr val="accent1"/>
                </a:solidFill>
              </a:rPr>
              <a:t>In this lecture we will study</a:t>
            </a:r>
            <a:endParaRPr/>
          </a:p>
          <a:p>
            <a:pPr marL="742950" lvl="1" indent="-285750" algn="l" rtl="0">
              <a:spcBef>
                <a:spcPts val="560"/>
              </a:spcBef>
              <a:spcAft>
                <a:spcPts val="0"/>
              </a:spcAft>
              <a:buClr>
                <a:schemeClr val="accent1"/>
              </a:buClr>
              <a:buSzPts val="2800"/>
              <a:buChar char="–"/>
            </a:pPr>
            <a:r>
              <a:rPr lang="en-IN">
                <a:solidFill>
                  <a:schemeClr val="accent1"/>
                </a:solidFill>
              </a:rPr>
              <a:t>Operators </a:t>
            </a:r>
            <a:endParaRPr/>
          </a:p>
          <a:p>
            <a:pPr marL="742950" lvl="1" indent="-285750" algn="l" rtl="0">
              <a:spcBef>
                <a:spcPts val="560"/>
              </a:spcBef>
              <a:spcAft>
                <a:spcPts val="0"/>
              </a:spcAft>
              <a:buClr>
                <a:schemeClr val="accent1"/>
              </a:buClr>
              <a:buSzPts val="2800"/>
              <a:buChar char="–"/>
            </a:pPr>
            <a:r>
              <a:rPr lang="en-IN">
                <a:solidFill>
                  <a:schemeClr val="accent1"/>
                </a:solidFill>
              </a:rPr>
              <a:t>Types of Operators</a:t>
            </a:r>
            <a:endParaRPr>
              <a:solidFill>
                <a:schemeClr val="accent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Operators</a:t>
            </a:r>
            <a:endParaRPr/>
          </a:p>
        </p:txBody>
      </p:sp>
      <p:sp>
        <p:nvSpPr>
          <p:cNvPr id="63" name="Google Shape;63;p3"/>
          <p:cNvSpPr txBox="1">
            <a:spLocks noGrp="1"/>
          </p:cNvSpPr>
          <p:nvPr>
            <p:ph type="body" idx="1"/>
          </p:nvPr>
        </p:nvSpPr>
        <p:spPr>
          <a:xfrm>
            <a:off x="457200" y="1604963"/>
            <a:ext cx="8105775" cy="487203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70C0"/>
              </a:buClr>
              <a:buSzPts val="3200"/>
              <a:buChar char="•"/>
            </a:pPr>
            <a:r>
              <a:rPr lang="en-IN" dirty="0">
                <a:solidFill>
                  <a:srgbClr val="0070C0"/>
                </a:solidFill>
              </a:rPr>
              <a:t>Operator is the symbol which performs some operations on the operands.</a:t>
            </a:r>
            <a:endParaRPr dirty="0"/>
          </a:p>
          <a:p>
            <a:pPr marL="342900" lvl="0" indent="-342900" algn="l" rtl="0">
              <a:spcBef>
                <a:spcPts val="640"/>
              </a:spcBef>
              <a:spcAft>
                <a:spcPts val="0"/>
              </a:spcAft>
              <a:buClr>
                <a:schemeClr val="accent1"/>
              </a:buClr>
              <a:buSzPts val="3200"/>
              <a:buNone/>
            </a:pPr>
            <a:endParaRPr dirty="0">
              <a:solidFill>
                <a:srgbClr val="0070C0"/>
              </a:solidFill>
            </a:endParaRPr>
          </a:p>
          <a:p>
            <a:pPr marL="342900" lvl="0" indent="-342900" algn="l" rtl="0">
              <a:spcBef>
                <a:spcPts val="640"/>
              </a:spcBef>
              <a:spcAft>
                <a:spcPts val="0"/>
              </a:spcAft>
              <a:buClr>
                <a:srgbClr val="0070C0"/>
              </a:buClr>
              <a:buSzPts val="3200"/>
              <a:buNone/>
            </a:pPr>
            <a:r>
              <a:rPr lang="en-IN" dirty="0">
                <a:solidFill>
                  <a:srgbClr val="0070C0"/>
                </a:solidFill>
              </a:rPr>
              <a:t>		c=</a:t>
            </a:r>
            <a:r>
              <a:rPr lang="en-IN" dirty="0" err="1">
                <a:solidFill>
                  <a:srgbClr val="0070C0"/>
                </a:solidFill>
              </a:rPr>
              <a:t>a+b</a:t>
            </a:r>
            <a:endParaRPr dirty="0"/>
          </a:p>
        </p:txBody>
      </p:sp>
      <p:sp>
        <p:nvSpPr>
          <p:cNvPr id="64" name="Google Shape;64;p3"/>
          <p:cNvSpPr/>
          <p:nvPr/>
        </p:nvSpPr>
        <p:spPr>
          <a:xfrm>
            <a:off x="3505200" y="3276600"/>
            <a:ext cx="3429000" cy="838200"/>
          </a:xfrm>
          <a:prstGeom prst="wedgeRectCallout">
            <a:avLst>
              <a:gd name="adj1" fmla="val -69649"/>
              <a:gd name="adj2" fmla="val -19765"/>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2000" b="0" i="0" u="none" strike="noStrike" cap="none" dirty="0">
                <a:solidFill>
                  <a:schemeClr val="accent1"/>
                </a:solidFill>
                <a:latin typeface="Calibri"/>
                <a:ea typeface="Calibri"/>
                <a:cs typeface="Calibri"/>
                <a:sym typeface="Calibri"/>
              </a:rPr>
              <a:t>+ and = are the operator and </a:t>
            </a:r>
            <a:endParaRPr dirty="0"/>
          </a:p>
          <a:p>
            <a:pPr marL="0" marR="0" lvl="0" indent="0" algn="l" rtl="0">
              <a:spcBef>
                <a:spcPts val="0"/>
              </a:spcBef>
              <a:spcAft>
                <a:spcPts val="0"/>
              </a:spcAft>
              <a:buNone/>
            </a:pPr>
            <a:r>
              <a:rPr lang="en-IN" sz="2000" dirty="0">
                <a:solidFill>
                  <a:schemeClr val="accent1"/>
                </a:solidFill>
                <a:latin typeface="Calibri"/>
                <a:ea typeface="Calibri"/>
                <a:cs typeface="Calibri"/>
                <a:sym typeface="Calibri"/>
              </a:rPr>
              <a:t>a, b and c are operands</a:t>
            </a:r>
            <a:endParaRPr sz="2000" dirty="0">
              <a:solidFill>
                <a:schemeClr val="accen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Types of Operators</a:t>
            </a:r>
            <a:endParaRPr/>
          </a:p>
        </p:txBody>
      </p:sp>
      <p:sp>
        <p:nvSpPr>
          <p:cNvPr id="70" name="Google Shape;70;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0070C0"/>
              </a:buClr>
              <a:buSzPts val="3200"/>
              <a:buChar char="•"/>
            </a:pPr>
            <a:r>
              <a:rPr lang="en-IN" b="1">
                <a:solidFill>
                  <a:srgbClr val="0070C0"/>
                </a:solidFill>
              </a:rPr>
              <a:t>Types of operators are: </a:t>
            </a:r>
            <a:endParaRPr/>
          </a:p>
          <a:p>
            <a:pPr marL="971550" lvl="1" indent="-514350" algn="l" rtl="0">
              <a:lnSpc>
                <a:spcPct val="90000"/>
              </a:lnSpc>
              <a:spcBef>
                <a:spcPts val="560"/>
              </a:spcBef>
              <a:spcAft>
                <a:spcPts val="0"/>
              </a:spcAft>
              <a:buClr>
                <a:srgbClr val="0070C0"/>
              </a:buClr>
              <a:buSzPts val="2800"/>
              <a:buFont typeface="Calibri"/>
              <a:buAutoNum type="arabicPeriod"/>
            </a:pPr>
            <a:r>
              <a:rPr lang="en-IN">
                <a:solidFill>
                  <a:srgbClr val="0070C0"/>
                </a:solidFill>
              </a:rPr>
              <a:t>Arithmetic operator</a:t>
            </a:r>
            <a:endParaRPr/>
          </a:p>
          <a:p>
            <a:pPr marL="971550" lvl="1" indent="-514350" algn="l" rtl="0">
              <a:lnSpc>
                <a:spcPct val="90000"/>
              </a:lnSpc>
              <a:spcBef>
                <a:spcPts val="560"/>
              </a:spcBef>
              <a:spcAft>
                <a:spcPts val="0"/>
              </a:spcAft>
              <a:buClr>
                <a:srgbClr val="0070C0"/>
              </a:buClr>
              <a:buSzPts val="2800"/>
              <a:buFont typeface="Calibri"/>
              <a:buAutoNum type="arabicPeriod"/>
            </a:pPr>
            <a:r>
              <a:rPr lang="en-IN">
                <a:solidFill>
                  <a:srgbClr val="0070C0"/>
                </a:solidFill>
              </a:rPr>
              <a:t>Unary operator</a:t>
            </a:r>
            <a:endParaRPr/>
          </a:p>
          <a:p>
            <a:pPr marL="971550" lvl="1" indent="-514350" algn="l" rtl="0">
              <a:lnSpc>
                <a:spcPct val="90000"/>
              </a:lnSpc>
              <a:spcBef>
                <a:spcPts val="560"/>
              </a:spcBef>
              <a:spcAft>
                <a:spcPts val="0"/>
              </a:spcAft>
              <a:buClr>
                <a:srgbClr val="0070C0"/>
              </a:buClr>
              <a:buSzPts val="2800"/>
              <a:buFont typeface="Calibri"/>
              <a:buAutoNum type="arabicPeriod"/>
            </a:pPr>
            <a:r>
              <a:rPr lang="en-IN">
                <a:solidFill>
                  <a:srgbClr val="0070C0"/>
                </a:solidFill>
              </a:rPr>
              <a:t>Relational operator</a:t>
            </a:r>
            <a:endParaRPr/>
          </a:p>
          <a:p>
            <a:pPr marL="971550" lvl="1" indent="-514350" algn="l" rtl="0">
              <a:lnSpc>
                <a:spcPct val="90000"/>
              </a:lnSpc>
              <a:spcBef>
                <a:spcPts val="560"/>
              </a:spcBef>
              <a:spcAft>
                <a:spcPts val="0"/>
              </a:spcAft>
              <a:buClr>
                <a:srgbClr val="0070C0"/>
              </a:buClr>
              <a:buSzPts val="2800"/>
              <a:buFont typeface="Calibri"/>
              <a:buAutoNum type="arabicPeriod"/>
            </a:pPr>
            <a:r>
              <a:rPr lang="en-IN">
                <a:solidFill>
                  <a:srgbClr val="0070C0"/>
                </a:solidFill>
              </a:rPr>
              <a:t>Logical operator</a:t>
            </a:r>
            <a:endParaRPr/>
          </a:p>
          <a:p>
            <a:pPr marL="971550" lvl="1" indent="-514350" algn="l" rtl="0">
              <a:lnSpc>
                <a:spcPct val="90000"/>
              </a:lnSpc>
              <a:spcBef>
                <a:spcPts val="560"/>
              </a:spcBef>
              <a:spcAft>
                <a:spcPts val="0"/>
              </a:spcAft>
              <a:buClr>
                <a:srgbClr val="0070C0"/>
              </a:buClr>
              <a:buSzPts val="2800"/>
              <a:buFont typeface="Calibri"/>
              <a:buAutoNum type="arabicPeriod"/>
            </a:pPr>
            <a:r>
              <a:rPr lang="en-IN">
                <a:solidFill>
                  <a:srgbClr val="0070C0"/>
                </a:solidFill>
              </a:rPr>
              <a:t>Assignment operator</a:t>
            </a:r>
            <a:endParaRPr/>
          </a:p>
          <a:p>
            <a:pPr marL="971550" lvl="1" indent="-514350" algn="l" rtl="0">
              <a:lnSpc>
                <a:spcPct val="90000"/>
              </a:lnSpc>
              <a:spcBef>
                <a:spcPts val="560"/>
              </a:spcBef>
              <a:spcAft>
                <a:spcPts val="0"/>
              </a:spcAft>
              <a:buClr>
                <a:srgbClr val="0070C0"/>
              </a:buClr>
              <a:buSzPts val="2800"/>
              <a:buFont typeface="Calibri"/>
              <a:buAutoNum type="arabicPeriod"/>
            </a:pPr>
            <a:r>
              <a:rPr lang="en-IN">
                <a:solidFill>
                  <a:srgbClr val="0070C0"/>
                </a:solidFill>
              </a:rPr>
              <a:t>Conditional operator</a:t>
            </a:r>
            <a:endParaRPr/>
          </a:p>
          <a:p>
            <a:pPr marL="971550" lvl="1" indent="-514350" algn="l" rtl="0">
              <a:lnSpc>
                <a:spcPct val="90000"/>
              </a:lnSpc>
              <a:spcBef>
                <a:spcPts val="560"/>
              </a:spcBef>
              <a:spcAft>
                <a:spcPts val="0"/>
              </a:spcAft>
              <a:buClr>
                <a:srgbClr val="0070C0"/>
              </a:buClr>
              <a:buSzPts val="2800"/>
              <a:buFont typeface="Calibri"/>
              <a:buAutoNum type="arabicPeriod"/>
            </a:pPr>
            <a:r>
              <a:rPr lang="en-IN">
                <a:solidFill>
                  <a:srgbClr val="0070C0"/>
                </a:solidFill>
              </a:rPr>
              <a:t>Bitwise operator</a:t>
            </a:r>
            <a:endParaRPr>
              <a:solidFill>
                <a:srgbClr val="0070C0"/>
              </a:solidFill>
            </a:endParaRPr>
          </a:p>
          <a:p>
            <a:pPr marL="971550" lvl="1" indent="-514350" algn="l" rtl="0">
              <a:lnSpc>
                <a:spcPct val="90000"/>
              </a:lnSpc>
              <a:spcBef>
                <a:spcPts val="560"/>
              </a:spcBef>
              <a:spcAft>
                <a:spcPts val="0"/>
              </a:spcAft>
              <a:buClr>
                <a:schemeClr val="accent1"/>
              </a:buClr>
              <a:buSzPts val="2800"/>
              <a:buFont typeface="Calibri"/>
              <a:buAutoNum type="arabicPeriod"/>
            </a:pPr>
            <a:r>
              <a:rPr lang="en-IN"/>
              <a:t>Special operator</a:t>
            </a:r>
            <a:endParaRPr>
              <a:solidFill>
                <a:srgbClr val="0070C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5"/>
          <p:cNvSpPr txBox="1">
            <a:spLocks noGrp="1"/>
          </p:cNvSpPr>
          <p:nvPr>
            <p:ph type="title"/>
          </p:nvPr>
        </p:nvSpPr>
        <p:spPr>
          <a:xfrm>
            <a:off x="1143000" y="284163"/>
            <a:ext cx="7543800" cy="116363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600"/>
              <a:buFont typeface="Calibri"/>
              <a:buNone/>
            </a:pPr>
            <a:r>
              <a:rPr lang="en-IN" sz="3600"/>
              <a:t>Description of Operators</a:t>
            </a:r>
            <a:endParaRPr/>
          </a:p>
        </p:txBody>
      </p:sp>
      <p:sp>
        <p:nvSpPr>
          <p:cNvPr id="76" name="Google Shape;76;p5"/>
          <p:cNvSpPr txBox="1">
            <a:spLocks noGrp="1"/>
          </p:cNvSpPr>
          <p:nvPr>
            <p:ph type="body" idx="1"/>
          </p:nvPr>
        </p:nvSpPr>
        <p:spPr>
          <a:xfrm>
            <a:off x="500062" y="1581150"/>
            <a:ext cx="8643938" cy="520065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004E6C"/>
              </a:buClr>
              <a:buSzPts val="3200"/>
              <a:buFont typeface="Noto Sans Symbols"/>
              <a:buChar char="⮚"/>
            </a:pPr>
            <a:r>
              <a:rPr lang="en-IN">
                <a:solidFill>
                  <a:srgbClr val="004E6C"/>
                </a:solidFill>
              </a:rPr>
              <a:t>Arithmetic Operators </a:t>
            </a:r>
            <a:endParaRPr/>
          </a:p>
          <a:p>
            <a:pPr marL="342900" lvl="0" indent="-342900" algn="just" rtl="0">
              <a:spcBef>
                <a:spcPts val="640"/>
              </a:spcBef>
              <a:spcAft>
                <a:spcPts val="0"/>
              </a:spcAft>
              <a:buClr>
                <a:srgbClr val="004E6C"/>
              </a:buClr>
              <a:buSzPts val="3200"/>
              <a:buNone/>
            </a:pPr>
            <a:r>
              <a:rPr lang="en-IN">
                <a:solidFill>
                  <a:srgbClr val="004E6C"/>
                </a:solidFill>
              </a:rPr>
              <a:t>   </a:t>
            </a:r>
            <a:r>
              <a:rPr lang="en-IN" sz="2400"/>
              <a:t>These are binary operators i.e. expression requires two operands </a:t>
            </a:r>
            <a:endParaRPr/>
          </a:p>
          <a:p>
            <a:pPr marL="342900" lvl="0" indent="-139700" algn="just" rtl="0">
              <a:spcBef>
                <a:spcPts val="640"/>
              </a:spcBef>
              <a:spcAft>
                <a:spcPts val="0"/>
              </a:spcAft>
              <a:buClr>
                <a:schemeClr val="accent1"/>
              </a:buClr>
              <a:buSzPts val="3200"/>
              <a:buFont typeface="Noto Sans Symbols"/>
              <a:buNone/>
            </a:pPr>
            <a:endParaRPr>
              <a:solidFill>
                <a:srgbClr val="004E6C"/>
              </a:solidFill>
            </a:endParaRPr>
          </a:p>
          <a:p>
            <a:pPr marL="342900" lvl="0" indent="-139700" algn="just" rtl="0">
              <a:spcBef>
                <a:spcPts val="640"/>
              </a:spcBef>
              <a:spcAft>
                <a:spcPts val="0"/>
              </a:spcAft>
              <a:buClr>
                <a:schemeClr val="accent1"/>
              </a:buClr>
              <a:buSzPts val="3200"/>
              <a:buFont typeface="Noto Sans Symbols"/>
              <a:buNone/>
            </a:pPr>
            <a:endParaRPr>
              <a:solidFill>
                <a:srgbClr val="004E6C"/>
              </a:solidFill>
            </a:endParaRPr>
          </a:p>
        </p:txBody>
      </p:sp>
      <p:graphicFrame>
        <p:nvGraphicFramePr>
          <p:cNvPr id="77" name="Google Shape;77;p5"/>
          <p:cNvGraphicFramePr/>
          <p:nvPr/>
        </p:nvGraphicFramePr>
        <p:xfrm>
          <a:off x="762000" y="2819400"/>
          <a:ext cx="7620000" cy="2824540"/>
        </p:xfrm>
        <a:graphic>
          <a:graphicData uri="http://schemas.openxmlformats.org/drawingml/2006/table">
            <a:tbl>
              <a:tblPr firstRow="1" bandRow="1">
                <a:noFill/>
              </a:tblPr>
              <a:tblGrid>
                <a:gridCol w="1143000">
                  <a:extLst>
                    <a:ext uri="{9D8B030D-6E8A-4147-A177-3AD203B41FA5}">
                      <a16:colId xmlns:a16="http://schemas.microsoft.com/office/drawing/2014/main" val="20000"/>
                    </a:ext>
                  </a:extLst>
                </a:gridCol>
                <a:gridCol w="3333750">
                  <a:extLst>
                    <a:ext uri="{9D8B030D-6E8A-4147-A177-3AD203B41FA5}">
                      <a16:colId xmlns:a16="http://schemas.microsoft.com/office/drawing/2014/main" val="20001"/>
                    </a:ext>
                  </a:extLst>
                </a:gridCol>
                <a:gridCol w="314325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IN" sz="2000" u="none" strike="noStrike" cap="none"/>
                        <a:t>Operator</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Description</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Example (a=4 and b=2)</a:t>
                      </a:r>
                      <a:endParaRPr sz="2000" b="1">
                        <a:solidFill>
                          <a:schemeClr val="dk1"/>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Addition of two operands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 + b = 6</a:t>
                      </a:r>
                      <a:endParaRPr sz="1800">
                        <a:solidFill>
                          <a:schemeClr val="dk1"/>
                        </a:solidFil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Subtraction of two operands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 – b = 2</a:t>
                      </a:r>
                      <a:endParaRPr sz="1800">
                        <a:solidFill>
                          <a:schemeClr val="dk1"/>
                        </a:solidFil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Calibri"/>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Multiplication of two operands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 * b = 8</a:t>
                      </a:r>
                      <a:endParaRPr sz="1800">
                        <a:solidFill>
                          <a:schemeClr val="dk1"/>
                        </a:solidFill>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Division of two operands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a / b = 2</a:t>
                      </a:r>
                      <a:endParaRPr sz="1800">
                        <a:solidFill>
                          <a:schemeClr val="dk1"/>
                        </a:solidFill>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Modulus gives the remainder after division of two operands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 a % b = 0</a:t>
                      </a:r>
                      <a:endParaRPr sz="1800">
                        <a:solidFill>
                          <a:schemeClr val="dk1"/>
                        </a:solidFill>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8"/>
          <p:cNvSpPr txBox="1">
            <a:spLocks noGrp="1"/>
          </p:cNvSpPr>
          <p:nvPr>
            <p:ph type="title"/>
          </p:nvPr>
        </p:nvSpPr>
        <p:spPr>
          <a:xfrm>
            <a:off x="481794" y="2286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Token</a:t>
            </a:r>
            <a:endParaRPr/>
          </a:p>
        </p:txBody>
      </p:sp>
      <p:sp>
        <p:nvSpPr>
          <p:cNvPr id="118" name="Google Shape;118;p8"/>
          <p:cNvSpPr txBox="1">
            <a:spLocks noGrp="1"/>
          </p:cNvSpPr>
          <p:nvPr>
            <p:ph type="body" idx="1"/>
          </p:nvPr>
        </p:nvSpPr>
        <p:spPr>
          <a:xfrm>
            <a:off x="457200" y="1604963"/>
            <a:ext cx="8105775" cy="4719637"/>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accent1"/>
              </a:buClr>
              <a:buSzPts val="2400"/>
              <a:buChar char="•"/>
            </a:pPr>
            <a:r>
              <a:rPr lang="en-US" sz="2400">
                <a:solidFill>
                  <a:schemeClr val="accent1"/>
                </a:solidFill>
              </a:rPr>
              <a:t>Smallest unit in a program/statement.</a:t>
            </a:r>
            <a:endParaRPr/>
          </a:p>
          <a:p>
            <a:pPr marL="342900" lvl="0" indent="-342900" algn="just" rtl="0">
              <a:spcBef>
                <a:spcPts val="480"/>
              </a:spcBef>
              <a:spcAft>
                <a:spcPts val="0"/>
              </a:spcAft>
              <a:buClr>
                <a:schemeClr val="accent1"/>
              </a:buClr>
              <a:buSzPts val="2400"/>
              <a:buChar char="•"/>
            </a:pPr>
            <a:r>
              <a:rPr lang="en-US" sz="2400">
                <a:solidFill>
                  <a:schemeClr val="accent1"/>
                </a:solidFill>
              </a:rPr>
              <a:t>It makes the compiler understand what is written in the program.</a:t>
            </a:r>
            <a:endParaRPr/>
          </a:p>
          <a:p>
            <a:pPr marL="342900" lvl="0" indent="-342900" algn="just" rtl="0">
              <a:spcBef>
                <a:spcPts val="480"/>
              </a:spcBef>
              <a:spcAft>
                <a:spcPts val="0"/>
              </a:spcAft>
              <a:buClr>
                <a:schemeClr val="accent1"/>
              </a:buClr>
              <a:buSzPts val="2400"/>
              <a:buChar char="•"/>
            </a:pPr>
            <a:r>
              <a:rPr lang="en-US" sz="2400">
                <a:solidFill>
                  <a:schemeClr val="accent1"/>
                </a:solidFill>
              </a:rPr>
              <a:t>Example: </a:t>
            </a:r>
            <a:r>
              <a:rPr lang="en-US" sz="2400">
                <a:solidFill>
                  <a:srgbClr val="05686C"/>
                </a:solidFill>
              </a:rPr>
              <a:t>main</a:t>
            </a:r>
            <a:r>
              <a:rPr lang="en-US" sz="2400">
                <a:solidFill>
                  <a:schemeClr val="accent1"/>
                </a:solidFill>
              </a:rPr>
              <a:t>,</a:t>
            </a:r>
            <a:r>
              <a:rPr lang="en-US" sz="2400">
                <a:solidFill>
                  <a:srgbClr val="05686C"/>
                </a:solidFill>
              </a:rPr>
              <a:t> printf </a:t>
            </a:r>
            <a:r>
              <a:rPr lang="en-US" sz="2400">
                <a:solidFill>
                  <a:schemeClr val="accent1"/>
                </a:solidFill>
              </a:rPr>
              <a:t>,</a:t>
            </a:r>
            <a:r>
              <a:rPr lang="en-US" sz="2400">
                <a:solidFill>
                  <a:srgbClr val="05686C"/>
                </a:solidFill>
              </a:rPr>
              <a:t> name</a:t>
            </a:r>
            <a:r>
              <a:rPr lang="en-US" sz="2400">
                <a:solidFill>
                  <a:schemeClr val="accent1"/>
                </a:solidFill>
              </a:rPr>
              <a:t>,</a:t>
            </a:r>
            <a:r>
              <a:rPr lang="en-US" sz="2400">
                <a:solidFill>
                  <a:srgbClr val="05686C"/>
                </a:solidFill>
              </a:rPr>
              <a:t>)</a:t>
            </a:r>
            <a:r>
              <a:rPr lang="en-US" sz="2400">
                <a:solidFill>
                  <a:schemeClr val="accent1"/>
                </a:solidFill>
              </a:rPr>
              <a:t>,</a:t>
            </a:r>
            <a:r>
              <a:rPr lang="en-US" sz="2400">
                <a:solidFill>
                  <a:srgbClr val="05686C"/>
                </a:solidFill>
              </a:rPr>
              <a:t> </a:t>
            </a:r>
            <a:r>
              <a:rPr lang="en-US" sz="2400">
                <a:solidFill>
                  <a:schemeClr val="accent1"/>
                </a:solidFill>
              </a:rPr>
              <a:t>etc.</a:t>
            </a:r>
            <a:endParaRPr/>
          </a:p>
          <a:p>
            <a:pPr marL="342900" lvl="0" indent="-342900" algn="just" rtl="0">
              <a:spcBef>
                <a:spcPts val="480"/>
              </a:spcBef>
              <a:spcAft>
                <a:spcPts val="0"/>
              </a:spcAft>
              <a:buClr>
                <a:schemeClr val="accent1"/>
              </a:buClr>
              <a:buSzPts val="2400"/>
              <a:buChar char="•"/>
            </a:pPr>
            <a:r>
              <a:rPr lang="en-US" sz="2400">
                <a:solidFill>
                  <a:schemeClr val="accent1"/>
                </a:solidFill>
              </a:rPr>
              <a:t>Tokens are broadly classified as:</a:t>
            </a:r>
            <a:endParaRPr/>
          </a:p>
          <a:p>
            <a:pPr marL="742950" lvl="1" indent="-285750" algn="just" rtl="0">
              <a:spcBef>
                <a:spcPts val="400"/>
              </a:spcBef>
              <a:spcAft>
                <a:spcPts val="0"/>
              </a:spcAft>
              <a:buClr>
                <a:srgbClr val="004E6C"/>
              </a:buClr>
              <a:buSzPts val="2000"/>
              <a:buChar char="–"/>
            </a:pPr>
            <a:r>
              <a:rPr lang="en-US" sz="2000">
                <a:solidFill>
                  <a:srgbClr val="004E6C"/>
                </a:solidFill>
              </a:rPr>
              <a:t>Identifiers</a:t>
            </a:r>
            <a:endParaRPr/>
          </a:p>
          <a:p>
            <a:pPr marL="742950" lvl="1" indent="-285750" algn="just" rtl="0">
              <a:spcBef>
                <a:spcPts val="400"/>
              </a:spcBef>
              <a:spcAft>
                <a:spcPts val="0"/>
              </a:spcAft>
              <a:buClr>
                <a:srgbClr val="004E6C"/>
              </a:buClr>
              <a:buSzPts val="2000"/>
              <a:buChar char="–"/>
            </a:pPr>
            <a:r>
              <a:rPr lang="en-US" sz="2000">
                <a:solidFill>
                  <a:srgbClr val="004E6C"/>
                </a:solidFill>
              </a:rPr>
              <a:t>Keywords</a:t>
            </a:r>
            <a:endParaRPr/>
          </a:p>
          <a:p>
            <a:pPr marL="742950" lvl="1" indent="-285750" algn="just" rtl="0">
              <a:spcBef>
                <a:spcPts val="400"/>
              </a:spcBef>
              <a:spcAft>
                <a:spcPts val="0"/>
              </a:spcAft>
              <a:buClr>
                <a:srgbClr val="004E6C"/>
              </a:buClr>
              <a:buSzPts val="2000"/>
              <a:buChar char="–"/>
            </a:pPr>
            <a:r>
              <a:rPr lang="en-US" sz="2000">
                <a:solidFill>
                  <a:srgbClr val="004E6C"/>
                </a:solidFill>
              </a:rPr>
              <a:t>Constants</a:t>
            </a:r>
            <a:endParaRPr/>
          </a:p>
          <a:p>
            <a:pPr marL="742950" lvl="1" indent="-285750" algn="just" rtl="0">
              <a:spcBef>
                <a:spcPts val="400"/>
              </a:spcBef>
              <a:spcAft>
                <a:spcPts val="0"/>
              </a:spcAft>
              <a:buClr>
                <a:srgbClr val="004E6C"/>
              </a:buClr>
              <a:buSzPts val="2000"/>
              <a:buChar char="–"/>
            </a:pPr>
            <a:r>
              <a:rPr lang="en-US" sz="2000">
                <a:solidFill>
                  <a:srgbClr val="004E6C"/>
                </a:solidFill>
              </a:rPr>
              <a:t>Variables</a:t>
            </a:r>
            <a:endParaRPr/>
          </a:p>
          <a:p>
            <a:pPr marL="742950" lvl="1" indent="-285750" algn="just" rtl="0">
              <a:spcBef>
                <a:spcPts val="400"/>
              </a:spcBef>
              <a:spcAft>
                <a:spcPts val="0"/>
              </a:spcAft>
              <a:buClr>
                <a:srgbClr val="004E6C"/>
              </a:buClr>
              <a:buSzPts val="2000"/>
              <a:buChar char="–"/>
            </a:pPr>
            <a:r>
              <a:rPr lang="en-US" sz="2000">
                <a:solidFill>
                  <a:srgbClr val="004E6C"/>
                </a:solidFill>
              </a:rPr>
              <a:t>Strings</a:t>
            </a:r>
            <a:endParaRPr/>
          </a:p>
          <a:p>
            <a:pPr marL="742950" lvl="1" indent="-285750" algn="just" rtl="0">
              <a:spcBef>
                <a:spcPts val="400"/>
              </a:spcBef>
              <a:spcAft>
                <a:spcPts val="0"/>
              </a:spcAft>
              <a:buClr>
                <a:srgbClr val="004E6C"/>
              </a:buClr>
              <a:buSzPts val="2000"/>
              <a:buChar char="–"/>
            </a:pPr>
            <a:r>
              <a:rPr lang="en-US" sz="2000">
                <a:solidFill>
                  <a:srgbClr val="004E6C"/>
                </a:solidFill>
              </a:rPr>
              <a:t>Operators</a:t>
            </a:r>
            <a:endParaRPr/>
          </a:p>
          <a:p>
            <a:pPr marL="742950" lvl="1" indent="-285750" algn="just" rtl="0">
              <a:spcBef>
                <a:spcPts val="400"/>
              </a:spcBef>
              <a:spcAft>
                <a:spcPts val="0"/>
              </a:spcAft>
              <a:buClr>
                <a:srgbClr val="004E6C"/>
              </a:buClr>
              <a:buSzPts val="2000"/>
              <a:buChar char="–"/>
            </a:pPr>
            <a:r>
              <a:rPr lang="en-US" sz="2000">
                <a:solidFill>
                  <a:srgbClr val="004E6C"/>
                </a:solidFill>
              </a:rPr>
              <a:t>Special character</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pSp>
        <p:nvGrpSpPr>
          <p:cNvPr id="82" name="Google Shape;82;p6"/>
          <p:cNvGrpSpPr/>
          <p:nvPr/>
        </p:nvGrpSpPr>
        <p:grpSpPr>
          <a:xfrm>
            <a:off x="2971800" y="2362200"/>
            <a:ext cx="5715000" cy="3276600"/>
            <a:chOff x="3200400" y="3200400"/>
            <a:chExt cx="5715000" cy="2895600"/>
          </a:xfrm>
        </p:grpSpPr>
        <p:sp>
          <p:nvSpPr>
            <p:cNvPr id="83" name="Google Shape;83;p6"/>
            <p:cNvSpPr/>
            <p:nvPr/>
          </p:nvSpPr>
          <p:spPr>
            <a:xfrm>
              <a:off x="3200400" y="3733800"/>
              <a:ext cx="3962400" cy="2362200"/>
            </a:xfrm>
            <a:prstGeom prst="ellipse">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4" name="Google Shape;84;p6"/>
            <p:cNvCxnSpPr>
              <a:stCxn id="83" idx="7"/>
            </p:cNvCxnSpPr>
            <p:nvPr/>
          </p:nvCxnSpPr>
          <p:spPr>
            <a:xfrm rot="10800000" flipH="1">
              <a:off x="6582520" y="3352836"/>
              <a:ext cx="732600" cy="726900"/>
            </a:xfrm>
            <a:prstGeom prst="straightConnector1">
              <a:avLst/>
            </a:pr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cxnSp>
        <p:sp>
          <p:nvSpPr>
            <p:cNvPr id="85" name="Google Shape;85;p6"/>
            <p:cNvSpPr txBox="1"/>
            <p:nvPr/>
          </p:nvSpPr>
          <p:spPr>
            <a:xfrm>
              <a:off x="7315200" y="3200400"/>
              <a:ext cx="1600200" cy="5711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Arithmetic Operators </a:t>
              </a:r>
              <a:endParaRPr sz="1800">
                <a:solidFill>
                  <a:schemeClr val="dk1"/>
                </a:solidFill>
                <a:latin typeface="Calibri"/>
                <a:ea typeface="Calibri"/>
                <a:cs typeface="Calibri"/>
                <a:sym typeface="Calibri"/>
              </a:endParaRPr>
            </a:p>
          </p:txBody>
        </p:sp>
      </p:grpSp>
      <p:sp>
        <p:nvSpPr>
          <p:cNvPr id="86" name="Google Shape;86;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Arithmetic Operators </a:t>
            </a:r>
            <a:endParaRPr/>
          </a:p>
        </p:txBody>
      </p:sp>
      <p:sp>
        <p:nvSpPr>
          <p:cNvPr id="87" name="Google Shape;87;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514350" lvl="0" indent="-514350" algn="l" rtl="0">
              <a:spcBef>
                <a:spcPts val="0"/>
              </a:spcBef>
              <a:spcAft>
                <a:spcPts val="0"/>
              </a:spcAft>
              <a:buClr>
                <a:schemeClr val="accent1"/>
              </a:buClr>
              <a:buSzPts val="2400"/>
              <a:buNone/>
            </a:pPr>
            <a:r>
              <a:rPr lang="en-IN" sz="2400"/>
              <a:t>	If the radius of car wheel is 15inch then what will the diameter and calculate distance traveled after one rotation of that wheel?</a:t>
            </a:r>
            <a:endParaRPr/>
          </a:p>
          <a:p>
            <a:pPr marL="0" lvl="0" indent="0" algn="l" rtl="0">
              <a:spcBef>
                <a:spcPts val="480"/>
              </a:spcBef>
              <a:spcAft>
                <a:spcPts val="0"/>
              </a:spcAft>
              <a:buClr>
                <a:schemeClr val="accent1"/>
              </a:buClr>
              <a:buSzPts val="2400"/>
              <a:buNone/>
            </a:pPr>
            <a:r>
              <a:rPr lang="en-IN" sz="2400"/>
              <a:t>       Sol: </a:t>
            </a:r>
            <a:endParaRPr/>
          </a:p>
          <a:p>
            <a:pPr marL="0" lvl="0" indent="0" algn="l" rtl="0">
              <a:spcBef>
                <a:spcPts val="480"/>
              </a:spcBef>
              <a:spcAft>
                <a:spcPts val="0"/>
              </a:spcAft>
              <a:buClr>
                <a:schemeClr val="accent1"/>
              </a:buClr>
              <a:buSzPts val="2400"/>
              <a:buNone/>
            </a:pPr>
            <a:r>
              <a:rPr lang="en-IN" sz="2400"/>
              <a:t>	r </a:t>
            </a:r>
            <a:r>
              <a:rPr lang="en-IN" sz="2400">
                <a:solidFill>
                  <a:srgbClr val="660066"/>
                </a:solidFill>
              </a:rPr>
              <a:t>=</a:t>
            </a:r>
            <a:r>
              <a:rPr lang="en-IN" sz="2400"/>
              <a:t> 15</a:t>
            </a:r>
            <a:endParaRPr/>
          </a:p>
          <a:p>
            <a:pPr marL="0" lvl="0" indent="0" algn="l" rtl="0">
              <a:spcBef>
                <a:spcPts val="480"/>
              </a:spcBef>
              <a:spcAft>
                <a:spcPts val="0"/>
              </a:spcAft>
              <a:buClr>
                <a:schemeClr val="accent1"/>
              </a:buClr>
              <a:buSzPts val="2400"/>
              <a:buNone/>
            </a:pPr>
            <a:r>
              <a:rPr lang="en-IN" sz="2400"/>
              <a:t>	diameter </a:t>
            </a:r>
            <a:r>
              <a:rPr lang="en-IN" sz="2400">
                <a:solidFill>
                  <a:srgbClr val="660066"/>
                </a:solidFill>
              </a:rPr>
              <a:t>=</a:t>
            </a:r>
            <a:r>
              <a:rPr lang="en-IN" sz="2400"/>
              <a:t> r </a:t>
            </a:r>
            <a:r>
              <a:rPr lang="en-IN" sz="2400">
                <a:solidFill>
                  <a:srgbClr val="660066"/>
                </a:solidFill>
              </a:rPr>
              <a:t>+</a:t>
            </a:r>
            <a:r>
              <a:rPr lang="en-IN" sz="2400"/>
              <a:t> r </a:t>
            </a:r>
            <a:r>
              <a:rPr lang="en-IN" sz="2400">
                <a:solidFill>
                  <a:srgbClr val="660066"/>
                </a:solidFill>
              </a:rPr>
              <a:t>=</a:t>
            </a:r>
            <a:r>
              <a:rPr lang="en-IN" sz="2400"/>
              <a:t> 2 </a:t>
            </a:r>
            <a:r>
              <a:rPr lang="en-IN" sz="2400">
                <a:solidFill>
                  <a:srgbClr val="660066"/>
                </a:solidFill>
              </a:rPr>
              <a:t>*</a:t>
            </a:r>
            <a:r>
              <a:rPr lang="en-IN" sz="2400"/>
              <a:t> r </a:t>
            </a:r>
            <a:r>
              <a:rPr lang="en-IN" sz="2400">
                <a:solidFill>
                  <a:srgbClr val="660066"/>
                </a:solidFill>
              </a:rPr>
              <a:t>=</a:t>
            </a:r>
            <a:r>
              <a:rPr lang="en-IN" sz="2400"/>
              <a:t> 2 </a:t>
            </a:r>
            <a:r>
              <a:rPr lang="en-IN" sz="2400" b="1">
                <a:solidFill>
                  <a:srgbClr val="660066"/>
                </a:solidFill>
              </a:rPr>
              <a:t>*</a:t>
            </a:r>
            <a:r>
              <a:rPr lang="en-IN" sz="2400"/>
              <a:t> 15 </a:t>
            </a:r>
            <a:r>
              <a:rPr lang="en-IN" sz="2400">
                <a:solidFill>
                  <a:srgbClr val="660066"/>
                </a:solidFill>
              </a:rPr>
              <a:t>=</a:t>
            </a:r>
            <a:r>
              <a:rPr lang="en-IN" sz="2400"/>
              <a:t> 30</a:t>
            </a:r>
            <a:endParaRPr/>
          </a:p>
          <a:p>
            <a:pPr marL="0" lvl="0" indent="0" algn="l" rtl="0">
              <a:spcBef>
                <a:spcPts val="480"/>
              </a:spcBef>
              <a:spcAft>
                <a:spcPts val="0"/>
              </a:spcAft>
              <a:buClr>
                <a:schemeClr val="accent1"/>
              </a:buClr>
              <a:buSzPts val="2400"/>
              <a:buNone/>
            </a:pPr>
            <a:r>
              <a:rPr lang="en-IN" sz="2400"/>
              <a:t>	dist_travelled </a:t>
            </a:r>
            <a:r>
              <a:rPr lang="en-IN" sz="2400">
                <a:solidFill>
                  <a:srgbClr val="660066"/>
                </a:solidFill>
              </a:rPr>
              <a:t>=</a:t>
            </a:r>
            <a:r>
              <a:rPr lang="en-IN" sz="2400"/>
              <a:t> pi </a:t>
            </a:r>
            <a:r>
              <a:rPr lang="en-IN" sz="2400">
                <a:solidFill>
                  <a:srgbClr val="660066"/>
                </a:solidFill>
              </a:rPr>
              <a:t>* </a:t>
            </a:r>
            <a:r>
              <a:rPr lang="en-IN" sz="2400"/>
              <a:t>d </a:t>
            </a:r>
            <a:endParaRPr/>
          </a:p>
          <a:p>
            <a:pPr marL="0" lvl="0" indent="0" algn="l" rtl="0">
              <a:spcBef>
                <a:spcPts val="480"/>
              </a:spcBef>
              <a:spcAft>
                <a:spcPts val="0"/>
              </a:spcAft>
              <a:buClr>
                <a:schemeClr val="accent1"/>
              </a:buClr>
              <a:buSzPts val="2400"/>
              <a:buNone/>
            </a:pPr>
            <a:r>
              <a:rPr lang="en-IN" sz="2400"/>
              <a:t>	dist_travelled </a:t>
            </a:r>
            <a:r>
              <a:rPr lang="en-IN" sz="2400">
                <a:solidFill>
                  <a:srgbClr val="660066"/>
                </a:solidFill>
              </a:rPr>
              <a:t>=</a:t>
            </a:r>
            <a:r>
              <a:rPr lang="en-IN" sz="2400"/>
              <a:t> pi </a:t>
            </a:r>
            <a:r>
              <a:rPr lang="en-IN" sz="2400" b="1">
                <a:solidFill>
                  <a:srgbClr val="660066"/>
                </a:solidFill>
              </a:rPr>
              <a:t>*</a:t>
            </a:r>
            <a:r>
              <a:rPr lang="en-IN" sz="2400"/>
              <a:t> diameter</a:t>
            </a:r>
            <a:endParaRPr/>
          </a:p>
          <a:p>
            <a:pPr marL="0" lvl="0" indent="0" algn="l" rtl="0">
              <a:spcBef>
                <a:spcPts val="480"/>
              </a:spcBef>
              <a:spcAft>
                <a:spcPts val="0"/>
              </a:spcAft>
              <a:buClr>
                <a:schemeClr val="accent1"/>
              </a:buClr>
              <a:buSzPts val="2400"/>
              <a:buNone/>
            </a:pPr>
            <a:r>
              <a:rPr lang="en-IN" sz="2400"/>
              <a:t>			    </a:t>
            </a:r>
            <a:r>
              <a:rPr lang="en-IN" sz="2400">
                <a:solidFill>
                  <a:srgbClr val="660066"/>
                </a:solidFill>
              </a:rPr>
              <a:t>=</a:t>
            </a:r>
            <a:r>
              <a:rPr lang="en-IN" sz="2400"/>
              <a:t> 3.14 </a:t>
            </a:r>
            <a:r>
              <a:rPr lang="en-IN" sz="2400" b="1">
                <a:solidFill>
                  <a:srgbClr val="660066"/>
                </a:solidFill>
              </a:rPr>
              <a:t>*</a:t>
            </a:r>
            <a:r>
              <a:rPr lang="en-IN" sz="2400"/>
              <a:t> 30 </a:t>
            </a:r>
            <a:r>
              <a:rPr lang="en-IN" sz="2400">
                <a:solidFill>
                  <a:srgbClr val="660066"/>
                </a:solidFill>
              </a:rPr>
              <a:t>=</a:t>
            </a:r>
            <a:r>
              <a:rPr lang="en-IN" sz="2400"/>
              <a:t> 94.2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Arithmetic Operators</a:t>
            </a:r>
            <a:endParaRPr/>
          </a:p>
        </p:txBody>
      </p:sp>
      <p:sp>
        <p:nvSpPr>
          <p:cNvPr id="93" name="Google Shape;93;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accent1"/>
              </a:buClr>
              <a:buSzPts val="2220"/>
              <a:buNone/>
            </a:pPr>
            <a:r>
              <a:rPr lang="en-IN" sz="2220"/>
              <a:t>To get the remainder of the integer value.</a:t>
            </a:r>
            <a:endParaRPr/>
          </a:p>
          <a:p>
            <a:pPr marL="342900" lvl="0" indent="-342900" algn="l" rtl="0">
              <a:lnSpc>
                <a:spcPct val="90000"/>
              </a:lnSpc>
              <a:spcBef>
                <a:spcPts val="444"/>
              </a:spcBef>
              <a:spcAft>
                <a:spcPts val="0"/>
              </a:spcAft>
              <a:buClr>
                <a:schemeClr val="accent1"/>
              </a:buClr>
              <a:buSzPts val="2220"/>
              <a:buNone/>
            </a:pPr>
            <a:r>
              <a:rPr lang="en-IN" sz="2220"/>
              <a:t>Eg:</a:t>
            </a:r>
            <a:endParaRPr/>
          </a:p>
          <a:p>
            <a:pPr marL="342900" lvl="0" indent="-342900" algn="l" rtl="0">
              <a:lnSpc>
                <a:spcPct val="90000"/>
              </a:lnSpc>
              <a:spcBef>
                <a:spcPts val="444"/>
              </a:spcBef>
              <a:spcAft>
                <a:spcPts val="0"/>
              </a:spcAft>
              <a:buClr>
                <a:schemeClr val="accent1"/>
              </a:buClr>
              <a:buSzPts val="2220"/>
              <a:buNone/>
            </a:pPr>
            <a:r>
              <a:rPr lang="en-IN" sz="2220"/>
              <a:t> 14 </a:t>
            </a:r>
            <a:r>
              <a:rPr lang="en-IN" sz="2220">
                <a:solidFill>
                  <a:srgbClr val="660066"/>
                </a:solidFill>
              </a:rPr>
              <a:t>mod</a:t>
            </a:r>
            <a:r>
              <a:rPr lang="en-IN" sz="2220"/>
              <a:t> 3 = 2</a:t>
            </a:r>
            <a:endParaRPr/>
          </a:p>
          <a:p>
            <a:pPr marL="342900" lvl="0" indent="-342900" algn="l" rtl="0">
              <a:lnSpc>
                <a:spcPct val="90000"/>
              </a:lnSpc>
              <a:spcBef>
                <a:spcPts val="444"/>
              </a:spcBef>
              <a:spcAft>
                <a:spcPts val="0"/>
              </a:spcAft>
              <a:buClr>
                <a:schemeClr val="accent1"/>
              </a:buClr>
              <a:buSzPts val="2220"/>
              <a:buNone/>
            </a:pPr>
            <a:r>
              <a:rPr lang="en-IN" sz="2220"/>
              <a:t> 17 </a:t>
            </a:r>
            <a:r>
              <a:rPr lang="en-IN" sz="2220">
                <a:solidFill>
                  <a:srgbClr val="660066"/>
                </a:solidFill>
              </a:rPr>
              <a:t>mod</a:t>
            </a:r>
            <a:r>
              <a:rPr lang="en-IN" sz="2220"/>
              <a:t> 2 = 1 </a:t>
            </a:r>
            <a:endParaRPr/>
          </a:p>
          <a:p>
            <a:pPr marL="342900" lvl="0" indent="-342900" algn="l" rtl="0">
              <a:lnSpc>
                <a:spcPct val="90000"/>
              </a:lnSpc>
              <a:spcBef>
                <a:spcPts val="444"/>
              </a:spcBef>
              <a:spcAft>
                <a:spcPts val="0"/>
              </a:spcAft>
              <a:buClr>
                <a:schemeClr val="accent1"/>
              </a:buClr>
              <a:buSzPts val="2220"/>
              <a:buNone/>
            </a:pPr>
            <a:r>
              <a:rPr lang="en-IN" sz="2220"/>
              <a:t> 190 </a:t>
            </a:r>
            <a:r>
              <a:rPr lang="en-IN" sz="2220">
                <a:solidFill>
                  <a:srgbClr val="660066"/>
                </a:solidFill>
              </a:rPr>
              <a:t>mod</a:t>
            </a:r>
            <a:r>
              <a:rPr lang="en-IN" sz="2220"/>
              <a:t> 3 = 1</a:t>
            </a:r>
            <a:endParaRPr/>
          </a:p>
          <a:p>
            <a:pPr marL="342900" lvl="0" indent="-342900" algn="l" rtl="0">
              <a:lnSpc>
                <a:spcPct val="90000"/>
              </a:lnSpc>
              <a:spcBef>
                <a:spcPts val="444"/>
              </a:spcBef>
              <a:spcAft>
                <a:spcPts val="0"/>
              </a:spcAft>
              <a:buClr>
                <a:schemeClr val="accent1"/>
              </a:buClr>
              <a:buSzPts val="2220"/>
              <a:buNone/>
            </a:pPr>
            <a:endParaRPr sz="2220"/>
          </a:p>
          <a:p>
            <a:pPr marL="342900" lvl="0" indent="-342900" algn="l" rtl="0">
              <a:lnSpc>
                <a:spcPct val="90000"/>
              </a:lnSpc>
              <a:spcBef>
                <a:spcPts val="444"/>
              </a:spcBef>
              <a:spcAft>
                <a:spcPts val="0"/>
              </a:spcAft>
              <a:buClr>
                <a:schemeClr val="accent1"/>
              </a:buClr>
              <a:buSzPts val="2220"/>
              <a:buNone/>
            </a:pPr>
            <a:r>
              <a:rPr lang="en-IN" sz="2220"/>
              <a:t>Q:Suppose we have to distribute 10 chocolates among 3 students equally then after equal distribution how many chocolates will be left?</a:t>
            </a:r>
            <a:endParaRPr/>
          </a:p>
          <a:p>
            <a:pPr marL="342900" lvl="0" indent="-342900" algn="l" rtl="0">
              <a:lnSpc>
                <a:spcPct val="90000"/>
              </a:lnSpc>
              <a:spcBef>
                <a:spcPts val="444"/>
              </a:spcBef>
              <a:spcAft>
                <a:spcPts val="0"/>
              </a:spcAft>
              <a:buClr>
                <a:schemeClr val="accent1"/>
              </a:buClr>
              <a:buSzPts val="2220"/>
              <a:buNone/>
            </a:pPr>
            <a:r>
              <a:rPr lang="en-IN" sz="2220"/>
              <a:t>Sol: 10 </a:t>
            </a:r>
            <a:r>
              <a:rPr lang="en-IN" sz="2220">
                <a:solidFill>
                  <a:srgbClr val="660066"/>
                </a:solidFill>
              </a:rPr>
              <a:t>mod</a:t>
            </a:r>
            <a:r>
              <a:rPr lang="en-IN" sz="2220"/>
              <a:t> 3 = 1 </a:t>
            </a:r>
            <a:endParaRPr/>
          </a:p>
          <a:p>
            <a:pPr marL="342900" lvl="0" indent="-342900" algn="l" rtl="0">
              <a:lnSpc>
                <a:spcPct val="90000"/>
              </a:lnSpc>
              <a:spcBef>
                <a:spcPts val="444"/>
              </a:spcBef>
              <a:spcAft>
                <a:spcPts val="0"/>
              </a:spcAft>
              <a:buClr>
                <a:schemeClr val="accent1"/>
              </a:buClr>
              <a:buSzPts val="2220"/>
              <a:buNone/>
            </a:pPr>
            <a:r>
              <a:rPr lang="en-IN" sz="2220"/>
              <a:t>	   So 1 chocolate will be left as all 3 students will have 3        	chocolates each.</a:t>
            </a:r>
            <a:endParaRPr/>
          </a:p>
        </p:txBody>
      </p:sp>
      <p:grpSp>
        <p:nvGrpSpPr>
          <p:cNvPr id="94" name="Google Shape;94;p7"/>
          <p:cNvGrpSpPr/>
          <p:nvPr/>
        </p:nvGrpSpPr>
        <p:grpSpPr>
          <a:xfrm>
            <a:off x="3581400" y="2209800"/>
            <a:ext cx="1295400" cy="923330"/>
            <a:chOff x="3581400" y="2209800"/>
            <a:chExt cx="1295400" cy="923330"/>
          </a:xfrm>
        </p:grpSpPr>
        <p:sp>
          <p:nvSpPr>
            <p:cNvPr id="95" name="Google Shape;95;p7"/>
            <p:cNvSpPr txBox="1"/>
            <p:nvPr/>
          </p:nvSpPr>
          <p:spPr>
            <a:xfrm>
              <a:off x="3581400" y="2209800"/>
              <a:ext cx="1295400" cy="92333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3)14(4</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12</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2</a:t>
              </a:r>
              <a:endParaRPr/>
            </a:p>
          </p:txBody>
        </p:sp>
        <p:cxnSp>
          <p:nvCxnSpPr>
            <p:cNvPr id="96" name="Google Shape;96;p7"/>
            <p:cNvCxnSpPr/>
            <p:nvPr/>
          </p:nvCxnSpPr>
          <p:spPr>
            <a:xfrm>
              <a:off x="3854668" y="2786280"/>
              <a:ext cx="304800" cy="1588"/>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Q1</a:t>
            </a:r>
            <a:endParaRPr/>
          </a:p>
        </p:txBody>
      </p:sp>
      <p:sp>
        <p:nvSpPr>
          <p:cNvPr id="102" name="Google Shape;102;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240"/>
              <a:buNone/>
            </a:pPr>
            <a:r>
              <a:rPr lang="en-IN" sz="2240"/>
              <a:t> What will be the output of the following C code?</a:t>
            </a:r>
            <a:endParaRPr/>
          </a:p>
          <a:p>
            <a:pPr marL="0" lvl="0" indent="0" algn="l" rtl="0">
              <a:lnSpc>
                <a:spcPct val="80000"/>
              </a:lnSpc>
              <a:spcBef>
                <a:spcPts val="448"/>
              </a:spcBef>
              <a:spcAft>
                <a:spcPts val="0"/>
              </a:spcAft>
              <a:buClr>
                <a:schemeClr val="accent1"/>
              </a:buClr>
              <a:buSzPts val="2240"/>
              <a:buNone/>
            </a:pPr>
            <a:r>
              <a:rPr lang="en-IN" sz="2240"/>
              <a:t>    #include &lt;stdio.h&gt;</a:t>
            </a:r>
            <a:endParaRPr/>
          </a:p>
          <a:p>
            <a:pPr marL="0" lvl="0" indent="0" algn="l" rtl="0">
              <a:lnSpc>
                <a:spcPct val="80000"/>
              </a:lnSpc>
              <a:spcBef>
                <a:spcPts val="448"/>
              </a:spcBef>
              <a:spcAft>
                <a:spcPts val="0"/>
              </a:spcAft>
              <a:buClr>
                <a:schemeClr val="accent1"/>
              </a:buClr>
              <a:buSzPts val="2240"/>
              <a:buNone/>
            </a:pPr>
            <a:r>
              <a:rPr lang="en-IN" sz="2240"/>
              <a:t>    int main()</a:t>
            </a:r>
            <a:endParaRPr/>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        int i = -3;</a:t>
            </a:r>
            <a:endParaRPr/>
          </a:p>
          <a:p>
            <a:pPr marL="0" lvl="0" indent="0" algn="l" rtl="0">
              <a:lnSpc>
                <a:spcPct val="80000"/>
              </a:lnSpc>
              <a:spcBef>
                <a:spcPts val="448"/>
              </a:spcBef>
              <a:spcAft>
                <a:spcPts val="0"/>
              </a:spcAft>
              <a:buClr>
                <a:schemeClr val="accent1"/>
              </a:buClr>
              <a:buSzPts val="2240"/>
              <a:buNone/>
            </a:pPr>
            <a:r>
              <a:rPr lang="en-IN" sz="2240"/>
              <a:t>        int k = i % 2;</a:t>
            </a:r>
            <a:endParaRPr/>
          </a:p>
          <a:p>
            <a:pPr marL="0" lvl="0" indent="0" algn="l" rtl="0">
              <a:lnSpc>
                <a:spcPct val="80000"/>
              </a:lnSpc>
              <a:spcBef>
                <a:spcPts val="448"/>
              </a:spcBef>
              <a:spcAft>
                <a:spcPts val="0"/>
              </a:spcAft>
              <a:buClr>
                <a:schemeClr val="accent1"/>
              </a:buClr>
              <a:buSzPts val="2240"/>
              <a:buNone/>
            </a:pPr>
            <a:r>
              <a:rPr lang="en-IN" sz="2240"/>
              <a:t>        printf("%d\n", k);</a:t>
            </a:r>
            <a:endParaRPr/>
          </a:p>
          <a:p>
            <a:pPr marL="0" lvl="0" indent="0" algn="l" rtl="0">
              <a:lnSpc>
                <a:spcPct val="80000"/>
              </a:lnSpc>
              <a:spcBef>
                <a:spcPts val="448"/>
              </a:spcBef>
              <a:spcAft>
                <a:spcPts val="0"/>
              </a:spcAft>
              <a:buClr>
                <a:schemeClr val="accent1"/>
              </a:buClr>
              <a:buSzPts val="2240"/>
              <a:buNone/>
            </a:pPr>
            <a:r>
              <a:rPr lang="en-IN" sz="2240"/>
              <a:t>        return 0;</a:t>
            </a:r>
            <a:endParaRPr sz="2240"/>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A. Compile time error</a:t>
            </a:r>
            <a:endParaRPr/>
          </a:p>
          <a:p>
            <a:pPr marL="0" lvl="0" indent="0" algn="l" rtl="0">
              <a:lnSpc>
                <a:spcPct val="80000"/>
              </a:lnSpc>
              <a:spcBef>
                <a:spcPts val="448"/>
              </a:spcBef>
              <a:spcAft>
                <a:spcPts val="0"/>
              </a:spcAft>
              <a:buClr>
                <a:schemeClr val="accent1"/>
              </a:buClr>
              <a:buSzPts val="2240"/>
              <a:buNone/>
            </a:pPr>
            <a:r>
              <a:rPr lang="en-IN" sz="2240"/>
              <a:t>B. -1</a:t>
            </a:r>
            <a:endParaRPr/>
          </a:p>
          <a:p>
            <a:pPr marL="0" lvl="0" indent="0" algn="l" rtl="0">
              <a:lnSpc>
                <a:spcPct val="80000"/>
              </a:lnSpc>
              <a:spcBef>
                <a:spcPts val="448"/>
              </a:spcBef>
              <a:spcAft>
                <a:spcPts val="0"/>
              </a:spcAft>
              <a:buClr>
                <a:schemeClr val="accent1"/>
              </a:buClr>
              <a:buSzPts val="2240"/>
              <a:buNone/>
            </a:pPr>
            <a:r>
              <a:rPr lang="en-IN" sz="2240"/>
              <a:t>C.  1</a:t>
            </a:r>
            <a:endParaRPr/>
          </a:p>
          <a:p>
            <a:pPr marL="0" lvl="0" indent="0" algn="l" rtl="0">
              <a:lnSpc>
                <a:spcPct val="80000"/>
              </a:lnSpc>
              <a:spcBef>
                <a:spcPts val="448"/>
              </a:spcBef>
              <a:spcAft>
                <a:spcPts val="0"/>
              </a:spcAft>
              <a:buClr>
                <a:schemeClr val="accent1"/>
              </a:buClr>
              <a:buSzPts val="2240"/>
              <a:buNone/>
            </a:pPr>
            <a:r>
              <a:rPr lang="en-IN" sz="2240"/>
              <a:t>D.  None of these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Q2</a:t>
            </a:r>
            <a:endParaRPr/>
          </a:p>
        </p:txBody>
      </p:sp>
      <p:sp>
        <p:nvSpPr>
          <p:cNvPr id="108" name="Google Shape;108;p9"/>
          <p:cNvSpPr txBox="1">
            <a:spLocks noGrp="1"/>
          </p:cNvSpPr>
          <p:nvPr>
            <p:ph type="body" idx="1"/>
          </p:nvPr>
        </p:nvSpPr>
        <p:spPr>
          <a:xfrm>
            <a:off x="457200" y="1124744"/>
            <a:ext cx="8229600" cy="5001419"/>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240"/>
              <a:buNone/>
            </a:pPr>
            <a:r>
              <a:rPr lang="en-IN" sz="2240"/>
              <a:t>What will be the output of the following C code?</a:t>
            </a:r>
            <a:endParaRPr/>
          </a:p>
          <a:p>
            <a:pPr marL="0" lvl="0" indent="0" algn="l" rtl="0">
              <a:lnSpc>
                <a:spcPct val="80000"/>
              </a:lnSpc>
              <a:spcBef>
                <a:spcPts val="448"/>
              </a:spcBef>
              <a:spcAft>
                <a:spcPts val="0"/>
              </a:spcAft>
              <a:buClr>
                <a:schemeClr val="accent1"/>
              </a:buClr>
              <a:buSzPts val="2240"/>
              <a:buNone/>
            </a:pPr>
            <a:r>
              <a:rPr lang="en-IN" sz="2240"/>
              <a:t>    #include &lt;stdio.h&gt;</a:t>
            </a:r>
            <a:endParaRPr/>
          </a:p>
          <a:p>
            <a:pPr marL="0" lvl="0" indent="0" algn="l" rtl="0">
              <a:lnSpc>
                <a:spcPct val="80000"/>
              </a:lnSpc>
              <a:spcBef>
                <a:spcPts val="448"/>
              </a:spcBef>
              <a:spcAft>
                <a:spcPts val="0"/>
              </a:spcAft>
              <a:buClr>
                <a:schemeClr val="accent1"/>
              </a:buClr>
              <a:buSzPts val="2240"/>
              <a:buNone/>
            </a:pPr>
            <a:r>
              <a:rPr lang="en-IN" sz="2240"/>
              <a:t>    int main()</a:t>
            </a:r>
            <a:endParaRPr/>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        int i = 3;</a:t>
            </a:r>
            <a:endParaRPr/>
          </a:p>
          <a:p>
            <a:pPr marL="0" lvl="0" indent="0" algn="l" rtl="0">
              <a:lnSpc>
                <a:spcPct val="80000"/>
              </a:lnSpc>
              <a:spcBef>
                <a:spcPts val="448"/>
              </a:spcBef>
              <a:spcAft>
                <a:spcPts val="0"/>
              </a:spcAft>
              <a:buClr>
                <a:schemeClr val="accent1"/>
              </a:buClr>
              <a:buSzPts val="2240"/>
              <a:buNone/>
            </a:pPr>
            <a:r>
              <a:rPr lang="en-IN" sz="2240"/>
              <a:t>        int l = i / -2;</a:t>
            </a:r>
            <a:endParaRPr/>
          </a:p>
          <a:p>
            <a:pPr marL="0" lvl="0" indent="0" algn="l" rtl="0">
              <a:lnSpc>
                <a:spcPct val="80000"/>
              </a:lnSpc>
              <a:spcBef>
                <a:spcPts val="448"/>
              </a:spcBef>
              <a:spcAft>
                <a:spcPts val="0"/>
              </a:spcAft>
              <a:buClr>
                <a:schemeClr val="accent1"/>
              </a:buClr>
              <a:buSzPts val="2240"/>
              <a:buNone/>
            </a:pPr>
            <a:r>
              <a:rPr lang="en-IN" sz="2240"/>
              <a:t>        int k = i % -2;</a:t>
            </a:r>
            <a:endParaRPr/>
          </a:p>
          <a:p>
            <a:pPr marL="0" lvl="0" indent="0" algn="l" rtl="0">
              <a:lnSpc>
                <a:spcPct val="80000"/>
              </a:lnSpc>
              <a:spcBef>
                <a:spcPts val="448"/>
              </a:spcBef>
              <a:spcAft>
                <a:spcPts val="0"/>
              </a:spcAft>
              <a:buClr>
                <a:schemeClr val="accent1"/>
              </a:buClr>
              <a:buSzPts val="2240"/>
              <a:buNone/>
            </a:pPr>
            <a:r>
              <a:rPr lang="en-IN" sz="2240"/>
              <a:t>        printf("%d %d\n", l, k);</a:t>
            </a:r>
            <a:endParaRPr/>
          </a:p>
          <a:p>
            <a:pPr marL="0" lvl="0" indent="0" algn="l" rtl="0">
              <a:lnSpc>
                <a:spcPct val="80000"/>
              </a:lnSpc>
              <a:spcBef>
                <a:spcPts val="448"/>
              </a:spcBef>
              <a:spcAft>
                <a:spcPts val="0"/>
              </a:spcAft>
              <a:buClr>
                <a:schemeClr val="accent1"/>
              </a:buClr>
              <a:buSzPts val="2240"/>
              <a:buNone/>
            </a:pPr>
            <a:r>
              <a:rPr lang="en-IN" sz="2240"/>
              <a:t>        return 0;</a:t>
            </a:r>
            <a:endParaRPr/>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A. Compile time error</a:t>
            </a:r>
            <a:endParaRPr/>
          </a:p>
          <a:p>
            <a:pPr marL="0" lvl="0" indent="0" algn="l" rtl="0">
              <a:lnSpc>
                <a:spcPct val="80000"/>
              </a:lnSpc>
              <a:spcBef>
                <a:spcPts val="448"/>
              </a:spcBef>
              <a:spcAft>
                <a:spcPts val="0"/>
              </a:spcAft>
              <a:buClr>
                <a:schemeClr val="accent1"/>
              </a:buClr>
              <a:buSzPts val="2240"/>
              <a:buNone/>
            </a:pPr>
            <a:r>
              <a:rPr lang="en-IN" sz="2240"/>
              <a:t>B. -1 1</a:t>
            </a:r>
            <a:endParaRPr/>
          </a:p>
          <a:p>
            <a:pPr marL="0" lvl="0" indent="0" algn="l" rtl="0">
              <a:lnSpc>
                <a:spcPct val="80000"/>
              </a:lnSpc>
              <a:spcBef>
                <a:spcPts val="448"/>
              </a:spcBef>
              <a:spcAft>
                <a:spcPts val="0"/>
              </a:spcAft>
              <a:buClr>
                <a:schemeClr val="accent1"/>
              </a:buClr>
              <a:buSzPts val="2240"/>
              <a:buNone/>
            </a:pPr>
            <a:r>
              <a:rPr lang="en-IN" sz="2240"/>
              <a:t>C. 1 -1</a:t>
            </a:r>
            <a:endParaRPr/>
          </a:p>
          <a:p>
            <a:pPr marL="0" lvl="0" indent="0" algn="l" rtl="0">
              <a:lnSpc>
                <a:spcPct val="80000"/>
              </a:lnSpc>
              <a:spcBef>
                <a:spcPts val="448"/>
              </a:spcBef>
              <a:spcAft>
                <a:spcPts val="0"/>
              </a:spcAft>
              <a:buClr>
                <a:schemeClr val="accent1"/>
              </a:buClr>
              <a:buSzPts val="2240"/>
              <a:buNone/>
            </a:pPr>
            <a:r>
              <a:rPr lang="en-IN" sz="2240"/>
              <a:t>D. None of these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Q4</a:t>
            </a:r>
            <a:endParaRPr/>
          </a:p>
        </p:txBody>
      </p:sp>
      <p:sp>
        <p:nvSpPr>
          <p:cNvPr id="120" name="Google Shape;120;p11"/>
          <p:cNvSpPr txBox="1">
            <a:spLocks noGrp="1"/>
          </p:cNvSpPr>
          <p:nvPr>
            <p:ph type="body" idx="1"/>
          </p:nvPr>
        </p:nvSpPr>
        <p:spPr>
          <a:xfrm>
            <a:off x="457200" y="1268760"/>
            <a:ext cx="8229600" cy="4857403"/>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480"/>
              <a:buNone/>
            </a:pPr>
            <a:r>
              <a:rPr lang="en-IN" sz="2480"/>
              <a:t>What will be the output of the following C code?</a:t>
            </a:r>
            <a:endParaRPr/>
          </a:p>
          <a:p>
            <a:pPr marL="0" lvl="0" indent="0" algn="l" rtl="0">
              <a:lnSpc>
                <a:spcPct val="80000"/>
              </a:lnSpc>
              <a:spcBef>
                <a:spcPts val="496"/>
              </a:spcBef>
              <a:spcAft>
                <a:spcPts val="0"/>
              </a:spcAft>
              <a:buClr>
                <a:schemeClr val="accent1"/>
              </a:buClr>
              <a:buSzPts val="2480"/>
              <a:buNone/>
            </a:pPr>
            <a:r>
              <a:rPr lang="en-IN" sz="2480"/>
              <a:t>    #include &lt;stdio.h&gt;</a:t>
            </a:r>
            <a:endParaRPr/>
          </a:p>
          <a:p>
            <a:pPr marL="0" lvl="0" indent="0" algn="l" rtl="0">
              <a:lnSpc>
                <a:spcPct val="80000"/>
              </a:lnSpc>
              <a:spcBef>
                <a:spcPts val="496"/>
              </a:spcBef>
              <a:spcAft>
                <a:spcPts val="0"/>
              </a:spcAft>
              <a:buClr>
                <a:schemeClr val="accent1"/>
              </a:buClr>
              <a:buSzPts val="2480"/>
              <a:buNone/>
            </a:pPr>
            <a:r>
              <a:rPr lang="en-IN" sz="2480"/>
              <a:t>    int main()</a:t>
            </a:r>
            <a:endParaRPr/>
          </a:p>
          <a:p>
            <a:pPr marL="0" lvl="0" indent="0" algn="l" rtl="0">
              <a:lnSpc>
                <a:spcPct val="80000"/>
              </a:lnSpc>
              <a:spcBef>
                <a:spcPts val="496"/>
              </a:spcBef>
              <a:spcAft>
                <a:spcPts val="0"/>
              </a:spcAft>
              <a:buClr>
                <a:schemeClr val="accent1"/>
              </a:buClr>
              <a:buSzPts val="2480"/>
              <a:buNone/>
            </a:pPr>
            <a:r>
              <a:rPr lang="en-IN" sz="2480"/>
              <a:t>    {</a:t>
            </a:r>
            <a:endParaRPr/>
          </a:p>
          <a:p>
            <a:pPr marL="0" lvl="0" indent="0" algn="l" rtl="0">
              <a:lnSpc>
                <a:spcPct val="80000"/>
              </a:lnSpc>
              <a:spcBef>
                <a:spcPts val="496"/>
              </a:spcBef>
              <a:spcAft>
                <a:spcPts val="0"/>
              </a:spcAft>
              <a:buClr>
                <a:schemeClr val="accent1"/>
              </a:buClr>
              <a:buSzPts val="2480"/>
              <a:buNone/>
            </a:pPr>
            <a:r>
              <a:rPr lang="en-IN" sz="2480"/>
              <a:t>        int x = 5.3 % 2;</a:t>
            </a:r>
            <a:endParaRPr/>
          </a:p>
          <a:p>
            <a:pPr marL="0" lvl="0" indent="0" algn="l" rtl="0">
              <a:lnSpc>
                <a:spcPct val="80000"/>
              </a:lnSpc>
              <a:spcBef>
                <a:spcPts val="496"/>
              </a:spcBef>
              <a:spcAft>
                <a:spcPts val="0"/>
              </a:spcAft>
              <a:buClr>
                <a:schemeClr val="accent1"/>
              </a:buClr>
              <a:buSzPts val="2480"/>
              <a:buNone/>
            </a:pPr>
            <a:r>
              <a:rPr lang="en-IN" sz="2480"/>
              <a:t>        printf("Value of x is %d", x);</a:t>
            </a:r>
            <a:endParaRPr/>
          </a:p>
          <a:p>
            <a:pPr marL="0" lvl="0" indent="0" algn="l" rtl="0">
              <a:lnSpc>
                <a:spcPct val="80000"/>
              </a:lnSpc>
              <a:spcBef>
                <a:spcPts val="496"/>
              </a:spcBef>
              <a:spcAft>
                <a:spcPts val="0"/>
              </a:spcAft>
              <a:buClr>
                <a:schemeClr val="accent1"/>
              </a:buClr>
              <a:buSzPts val="2480"/>
              <a:buNone/>
            </a:pPr>
            <a:r>
              <a:rPr lang="en-IN" sz="2480"/>
              <a:t>        return 0;</a:t>
            </a:r>
            <a:endParaRPr/>
          </a:p>
          <a:p>
            <a:pPr marL="0" lvl="0" indent="0" algn="l" rtl="0">
              <a:lnSpc>
                <a:spcPct val="80000"/>
              </a:lnSpc>
              <a:spcBef>
                <a:spcPts val="496"/>
              </a:spcBef>
              <a:spcAft>
                <a:spcPts val="0"/>
              </a:spcAft>
              <a:buClr>
                <a:schemeClr val="accent1"/>
              </a:buClr>
              <a:buSzPts val="2480"/>
              <a:buNone/>
            </a:pPr>
            <a:r>
              <a:rPr lang="en-IN" sz="2480"/>
              <a:t>    }</a:t>
            </a:r>
            <a:endParaRPr/>
          </a:p>
          <a:p>
            <a:pPr marL="0" lvl="0" indent="0" algn="l" rtl="0">
              <a:lnSpc>
                <a:spcPct val="80000"/>
              </a:lnSpc>
              <a:spcBef>
                <a:spcPts val="496"/>
              </a:spcBef>
              <a:spcAft>
                <a:spcPts val="0"/>
              </a:spcAft>
              <a:buClr>
                <a:schemeClr val="accent1"/>
              </a:buClr>
              <a:buSzPts val="2480"/>
              <a:buNone/>
            </a:pPr>
            <a:r>
              <a:rPr lang="en-IN" sz="2480"/>
              <a:t>A. Value of x is 2.3</a:t>
            </a:r>
            <a:endParaRPr/>
          </a:p>
          <a:p>
            <a:pPr marL="0" lvl="0" indent="0" algn="l" rtl="0">
              <a:lnSpc>
                <a:spcPct val="80000"/>
              </a:lnSpc>
              <a:spcBef>
                <a:spcPts val="496"/>
              </a:spcBef>
              <a:spcAft>
                <a:spcPts val="0"/>
              </a:spcAft>
              <a:buClr>
                <a:schemeClr val="accent1"/>
              </a:buClr>
              <a:buSzPts val="2480"/>
              <a:buNone/>
            </a:pPr>
            <a:r>
              <a:rPr lang="en-IN" sz="2480"/>
              <a:t>B. Value of x is 1</a:t>
            </a:r>
            <a:endParaRPr/>
          </a:p>
          <a:p>
            <a:pPr marL="0" lvl="0" indent="0" algn="l" rtl="0">
              <a:lnSpc>
                <a:spcPct val="80000"/>
              </a:lnSpc>
              <a:spcBef>
                <a:spcPts val="496"/>
              </a:spcBef>
              <a:spcAft>
                <a:spcPts val="0"/>
              </a:spcAft>
              <a:buClr>
                <a:schemeClr val="accent1"/>
              </a:buClr>
              <a:buSzPts val="2480"/>
              <a:buNone/>
            </a:pPr>
            <a:r>
              <a:rPr lang="en-IN" sz="2480"/>
              <a:t>C. Value of x is 0.3</a:t>
            </a:r>
            <a:endParaRPr/>
          </a:p>
          <a:p>
            <a:pPr marL="0" lvl="0" indent="0" algn="l" rtl="0">
              <a:lnSpc>
                <a:spcPct val="80000"/>
              </a:lnSpc>
              <a:spcBef>
                <a:spcPts val="496"/>
              </a:spcBef>
              <a:spcAft>
                <a:spcPts val="0"/>
              </a:spcAft>
              <a:buClr>
                <a:schemeClr val="accent1"/>
              </a:buClr>
              <a:buSzPts val="2480"/>
              <a:buNone/>
            </a:pPr>
            <a:r>
              <a:rPr lang="en-IN" sz="2480"/>
              <a:t>D. Compile time error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Q5</a:t>
            </a:r>
            <a:endParaRPr/>
          </a:p>
        </p:txBody>
      </p:sp>
      <p:sp>
        <p:nvSpPr>
          <p:cNvPr id="126" name="Google Shape;126;p12"/>
          <p:cNvSpPr txBox="1">
            <a:spLocks noGrp="1"/>
          </p:cNvSpPr>
          <p:nvPr>
            <p:ph type="body" idx="1"/>
          </p:nvPr>
        </p:nvSpPr>
        <p:spPr>
          <a:xfrm>
            <a:off x="457200" y="1196752"/>
            <a:ext cx="8229600" cy="4929411"/>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000"/>
              <a:buNone/>
            </a:pPr>
            <a:r>
              <a:rPr lang="en-IN" sz="2000"/>
              <a:t>What will be the output of the following C code?</a:t>
            </a:r>
            <a:endParaRPr/>
          </a:p>
          <a:p>
            <a:pPr marL="0" lvl="0" indent="0" algn="l" rtl="0">
              <a:lnSpc>
                <a:spcPct val="80000"/>
              </a:lnSpc>
              <a:spcBef>
                <a:spcPts val="400"/>
              </a:spcBef>
              <a:spcAft>
                <a:spcPts val="0"/>
              </a:spcAft>
              <a:buClr>
                <a:schemeClr val="accent1"/>
              </a:buClr>
              <a:buSzPts val="2000"/>
              <a:buNone/>
            </a:pPr>
            <a:r>
              <a:rPr lang="en-IN" sz="2000"/>
              <a:t>    #include &lt;stdio.h&gt;</a:t>
            </a:r>
            <a:endParaRPr/>
          </a:p>
          <a:p>
            <a:pPr marL="0" lvl="0" indent="0" algn="l" rtl="0">
              <a:lnSpc>
                <a:spcPct val="80000"/>
              </a:lnSpc>
              <a:spcBef>
                <a:spcPts val="400"/>
              </a:spcBef>
              <a:spcAft>
                <a:spcPts val="0"/>
              </a:spcAft>
              <a:buClr>
                <a:schemeClr val="accent1"/>
              </a:buClr>
              <a:buSzPts val="2000"/>
              <a:buNone/>
            </a:pPr>
            <a:r>
              <a:rPr lang="en-IN" sz="2000"/>
              <a:t>    int main()</a:t>
            </a:r>
            <a:endParaRPr/>
          </a:p>
          <a:p>
            <a:pPr marL="0" lvl="0" indent="0" algn="l" rtl="0">
              <a:lnSpc>
                <a:spcPct val="80000"/>
              </a:lnSpc>
              <a:spcBef>
                <a:spcPts val="400"/>
              </a:spcBef>
              <a:spcAft>
                <a:spcPts val="0"/>
              </a:spcAft>
              <a:buClr>
                <a:schemeClr val="accent1"/>
              </a:buClr>
              <a:buSzPts val="2000"/>
              <a:buNone/>
            </a:pPr>
            <a:r>
              <a:rPr lang="en-IN" sz="2000"/>
              <a:t>    {</a:t>
            </a:r>
            <a:endParaRPr/>
          </a:p>
          <a:p>
            <a:pPr marL="0" lvl="0" indent="0" algn="l" rtl="0">
              <a:lnSpc>
                <a:spcPct val="80000"/>
              </a:lnSpc>
              <a:spcBef>
                <a:spcPts val="400"/>
              </a:spcBef>
              <a:spcAft>
                <a:spcPts val="0"/>
              </a:spcAft>
              <a:buClr>
                <a:schemeClr val="accent1"/>
              </a:buClr>
              <a:buSzPts val="2000"/>
              <a:buNone/>
            </a:pPr>
            <a:r>
              <a:rPr lang="en-IN" sz="2000"/>
              <a:t>        int a = 10;</a:t>
            </a:r>
            <a:endParaRPr/>
          </a:p>
          <a:p>
            <a:pPr marL="0" lvl="0" indent="0" algn="l" rtl="0">
              <a:lnSpc>
                <a:spcPct val="80000"/>
              </a:lnSpc>
              <a:spcBef>
                <a:spcPts val="400"/>
              </a:spcBef>
              <a:spcAft>
                <a:spcPts val="0"/>
              </a:spcAft>
              <a:buClr>
                <a:schemeClr val="accent1"/>
              </a:buClr>
              <a:buSzPts val="2000"/>
              <a:buNone/>
            </a:pPr>
            <a:r>
              <a:rPr lang="en-IN" sz="2000"/>
              <a:t>        double b = 5.6;</a:t>
            </a:r>
            <a:endParaRPr/>
          </a:p>
          <a:p>
            <a:pPr marL="0" lvl="0" indent="0" algn="l" rtl="0">
              <a:lnSpc>
                <a:spcPct val="80000"/>
              </a:lnSpc>
              <a:spcBef>
                <a:spcPts val="400"/>
              </a:spcBef>
              <a:spcAft>
                <a:spcPts val="0"/>
              </a:spcAft>
              <a:buClr>
                <a:schemeClr val="accent1"/>
              </a:buClr>
              <a:buSzPts val="2000"/>
              <a:buNone/>
            </a:pPr>
            <a:r>
              <a:rPr lang="en-IN" sz="2000"/>
              <a:t>        int c;</a:t>
            </a:r>
            <a:endParaRPr/>
          </a:p>
          <a:p>
            <a:pPr marL="0" lvl="0" indent="0" algn="l" rtl="0">
              <a:lnSpc>
                <a:spcPct val="80000"/>
              </a:lnSpc>
              <a:spcBef>
                <a:spcPts val="400"/>
              </a:spcBef>
              <a:spcAft>
                <a:spcPts val="0"/>
              </a:spcAft>
              <a:buClr>
                <a:schemeClr val="accent1"/>
              </a:buClr>
              <a:buSzPts val="2000"/>
              <a:buNone/>
            </a:pPr>
            <a:r>
              <a:rPr lang="en-IN" sz="2000"/>
              <a:t>        c = a + b;</a:t>
            </a:r>
            <a:endParaRPr/>
          </a:p>
          <a:p>
            <a:pPr marL="0" lvl="0" indent="0" algn="l" rtl="0">
              <a:lnSpc>
                <a:spcPct val="80000"/>
              </a:lnSpc>
              <a:spcBef>
                <a:spcPts val="400"/>
              </a:spcBef>
              <a:spcAft>
                <a:spcPts val="0"/>
              </a:spcAft>
              <a:buClr>
                <a:schemeClr val="accent1"/>
              </a:buClr>
              <a:buSzPts val="2000"/>
              <a:buNone/>
            </a:pPr>
            <a:r>
              <a:rPr lang="en-IN" sz="2000"/>
              <a:t>        printf("%d", c);</a:t>
            </a:r>
            <a:endParaRPr/>
          </a:p>
          <a:p>
            <a:pPr marL="0" lvl="0" indent="0" algn="l" rtl="0">
              <a:lnSpc>
                <a:spcPct val="80000"/>
              </a:lnSpc>
              <a:spcBef>
                <a:spcPts val="400"/>
              </a:spcBef>
              <a:spcAft>
                <a:spcPts val="0"/>
              </a:spcAft>
              <a:buClr>
                <a:schemeClr val="accent1"/>
              </a:buClr>
              <a:buSzPts val="2000"/>
              <a:buNone/>
            </a:pPr>
            <a:r>
              <a:rPr lang="en-IN" sz="2000"/>
              <a:t>        return 0;</a:t>
            </a:r>
            <a:endParaRPr/>
          </a:p>
          <a:p>
            <a:pPr marL="0" lvl="0" indent="0" algn="l" rtl="0">
              <a:lnSpc>
                <a:spcPct val="80000"/>
              </a:lnSpc>
              <a:spcBef>
                <a:spcPts val="400"/>
              </a:spcBef>
              <a:spcAft>
                <a:spcPts val="0"/>
              </a:spcAft>
              <a:buClr>
                <a:schemeClr val="accent1"/>
              </a:buClr>
              <a:buSzPts val="2000"/>
              <a:buNone/>
            </a:pPr>
            <a:r>
              <a:rPr lang="en-IN" sz="2000"/>
              <a:t>    }</a:t>
            </a:r>
            <a:endParaRPr/>
          </a:p>
          <a:p>
            <a:pPr marL="0" lvl="0" indent="0" algn="l" rtl="0">
              <a:lnSpc>
                <a:spcPct val="80000"/>
              </a:lnSpc>
              <a:spcBef>
                <a:spcPts val="400"/>
              </a:spcBef>
              <a:spcAft>
                <a:spcPts val="0"/>
              </a:spcAft>
              <a:buClr>
                <a:schemeClr val="accent1"/>
              </a:buClr>
              <a:buSzPts val="2000"/>
              <a:buNone/>
            </a:pPr>
            <a:r>
              <a:rPr lang="en-IN" sz="2000"/>
              <a:t>A. 15</a:t>
            </a:r>
            <a:endParaRPr/>
          </a:p>
          <a:p>
            <a:pPr marL="0" lvl="0" indent="0" algn="l" rtl="0">
              <a:lnSpc>
                <a:spcPct val="80000"/>
              </a:lnSpc>
              <a:spcBef>
                <a:spcPts val="400"/>
              </a:spcBef>
              <a:spcAft>
                <a:spcPts val="0"/>
              </a:spcAft>
              <a:buClr>
                <a:schemeClr val="accent1"/>
              </a:buClr>
              <a:buSzPts val="2000"/>
              <a:buNone/>
            </a:pPr>
            <a:r>
              <a:rPr lang="en-IN" sz="2000"/>
              <a:t>B. 16</a:t>
            </a:r>
            <a:endParaRPr/>
          </a:p>
          <a:p>
            <a:pPr marL="0" lvl="0" indent="0" algn="l" rtl="0">
              <a:lnSpc>
                <a:spcPct val="80000"/>
              </a:lnSpc>
              <a:spcBef>
                <a:spcPts val="400"/>
              </a:spcBef>
              <a:spcAft>
                <a:spcPts val="0"/>
              </a:spcAft>
              <a:buClr>
                <a:schemeClr val="accent1"/>
              </a:buClr>
              <a:buSzPts val="2000"/>
              <a:buNone/>
            </a:pPr>
            <a:r>
              <a:rPr lang="en-IN" sz="2000"/>
              <a:t>C. 15.6</a:t>
            </a:r>
            <a:endParaRPr/>
          </a:p>
          <a:p>
            <a:pPr marL="0" lvl="0" indent="0" algn="l" rtl="0">
              <a:lnSpc>
                <a:spcPct val="80000"/>
              </a:lnSpc>
              <a:spcBef>
                <a:spcPts val="400"/>
              </a:spcBef>
              <a:spcAft>
                <a:spcPts val="0"/>
              </a:spcAft>
              <a:buClr>
                <a:schemeClr val="accent1"/>
              </a:buClr>
              <a:buSzPts val="2000"/>
              <a:buNone/>
            </a:pPr>
            <a:r>
              <a:rPr lang="en-IN" sz="2000"/>
              <a:t>D. 10</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3"/>
          <p:cNvSpPr txBox="1">
            <a:spLocks noGrp="1"/>
          </p:cNvSpPr>
          <p:nvPr>
            <p:ph type="body" idx="1"/>
          </p:nvPr>
        </p:nvSpPr>
        <p:spPr>
          <a:xfrm>
            <a:off x="457200" y="457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4E6C"/>
              </a:buClr>
              <a:buSzPts val="3200"/>
              <a:buFont typeface="Noto Sans Symbols"/>
              <a:buChar char="⮚"/>
            </a:pPr>
            <a:r>
              <a:rPr lang="en-IN">
                <a:solidFill>
                  <a:srgbClr val="004E6C"/>
                </a:solidFill>
              </a:rPr>
              <a:t>Unary Operator</a:t>
            </a:r>
            <a:endParaRPr/>
          </a:p>
          <a:p>
            <a:pPr marL="342900" lvl="0" indent="-342900" algn="l" rtl="0">
              <a:spcBef>
                <a:spcPts val="0"/>
              </a:spcBef>
              <a:spcAft>
                <a:spcPts val="0"/>
              </a:spcAft>
              <a:buClr>
                <a:schemeClr val="accent1"/>
              </a:buClr>
              <a:buSzPts val="2400"/>
              <a:buNone/>
            </a:pPr>
            <a:r>
              <a:rPr lang="en-IN" sz="2400"/>
              <a:t>These operator requires only one operand.</a:t>
            </a:r>
            <a:endParaRPr/>
          </a:p>
        </p:txBody>
      </p:sp>
      <p:graphicFrame>
        <p:nvGraphicFramePr>
          <p:cNvPr id="132" name="Google Shape;132;p13"/>
          <p:cNvGraphicFramePr/>
          <p:nvPr/>
        </p:nvGraphicFramePr>
        <p:xfrm>
          <a:off x="761999" y="1600200"/>
          <a:ext cx="7620000" cy="3810050"/>
        </p:xfrm>
        <a:graphic>
          <a:graphicData uri="http://schemas.openxmlformats.org/drawingml/2006/table">
            <a:tbl>
              <a:tblPr firstRow="1" bandRow="1">
                <a:noFill/>
              </a:tblPr>
              <a:tblGrid>
                <a:gridCol w="1143000">
                  <a:extLst>
                    <a:ext uri="{9D8B030D-6E8A-4147-A177-3AD203B41FA5}">
                      <a16:colId xmlns:a16="http://schemas.microsoft.com/office/drawing/2014/main" val="20000"/>
                    </a:ext>
                  </a:extLst>
                </a:gridCol>
                <a:gridCol w="3333750">
                  <a:extLst>
                    <a:ext uri="{9D8B030D-6E8A-4147-A177-3AD203B41FA5}">
                      <a16:colId xmlns:a16="http://schemas.microsoft.com/office/drawing/2014/main" val="20001"/>
                    </a:ext>
                  </a:extLst>
                </a:gridCol>
                <a:gridCol w="314325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IN" sz="2000"/>
                        <a:t>Operator</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Description</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Example(count=1)</a:t>
                      </a:r>
                      <a:endParaRPr sz="2000" b="1">
                        <a:solidFill>
                          <a:schemeClr val="dk1"/>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dk1"/>
                        </a:buClr>
                        <a:buSzPts val="1800"/>
                        <a:buFont typeface="Calibri"/>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unary plus is used to show positive value</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+count; 	value is 1</a:t>
                      </a:r>
                      <a:endParaRPr sz="1800">
                        <a:solidFill>
                          <a:schemeClr val="dk1"/>
                        </a:solidFil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unary minus negates the value of operand</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-count; 	value is -1</a:t>
                      </a:r>
                      <a:endParaRPr sz="1800">
                        <a:solidFill>
                          <a:schemeClr val="dk1"/>
                        </a:solidFil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Increment operator is used to increase the operand value by 1</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++count; 	value is 2</a:t>
                      </a:r>
                      <a:endParaRPr/>
                    </a:p>
                    <a:p>
                      <a:pPr marL="0" marR="0" lvl="0" indent="0" algn="l" rtl="0">
                        <a:spcBef>
                          <a:spcPts val="0"/>
                        </a:spcBef>
                        <a:spcAft>
                          <a:spcPts val="0"/>
                        </a:spcAft>
                        <a:buNone/>
                      </a:pPr>
                      <a:r>
                        <a:rPr lang="en-IN" sz="1800"/>
                        <a:t>count++; 	value is 2</a:t>
                      </a:r>
                      <a:endParaRPr sz="1800">
                        <a:solidFill>
                          <a:schemeClr val="dk1"/>
                        </a:solidFill>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Decrement operator is used to decrease the operand value by 1</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IN" sz="1800"/>
                        <a:t>--count; 	value is 1 </a:t>
                      </a:r>
                      <a:endParaRPr/>
                    </a:p>
                    <a:p>
                      <a:pPr marL="0" marR="0" lvl="0" indent="0" algn="l" rtl="0">
                        <a:spcBef>
                          <a:spcPts val="0"/>
                        </a:spcBef>
                        <a:spcAft>
                          <a:spcPts val="0"/>
                        </a:spcAft>
                        <a:buNone/>
                      </a:pPr>
                      <a:r>
                        <a:rPr lang="en-IN" sz="1800"/>
                        <a:t>count--; 	value is 1</a:t>
                      </a:r>
                      <a:endParaRPr sz="1800">
                        <a:solidFill>
                          <a:schemeClr val="dk1"/>
                        </a:solidFill>
                      </a:endParaRPr>
                    </a:p>
                  </a:txBody>
                  <a:tcPr marL="91450" marR="91450" marT="45725" marB="45725"/>
                </a:tc>
                <a:extLst>
                  <a:ext uri="{0D108BD9-81ED-4DB2-BD59-A6C34878D82A}">
                    <a16:rowId xmlns:a16="http://schemas.microsoft.com/office/drawing/2014/main" val="10004"/>
                  </a:ext>
                </a:extLst>
              </a:tr>
            </a:tbl>
          </a:graphicData>
        </a:graphic>
      </p:graphicFrame>
      <p:grpSp>
        <p:nvGrpSpPr>
          <p:cNvPr id="133" name="Google Shape;133;p13"/>
          <p:cNvGrpSpPr/>
          <p:nvPr/>
        </p:nvGrpSpPr>
        <p:grpSpPr>
          <a:xfrm>
            <a:off x="665205" y="4800600"/>
            <a:ext cx="7813591" cy="1524000"/>
            <a:chOff x="374815" y="4953000"/>
            <a:chExt cx="8007185" cy="1524000"/>
          </a:xfrm>
        </p:grpSpPr>
        <p:sp>
          <p:nvSpPr>
            <p:cNvPr id="134" name="Google Shape;134;p13"/>
            <p:cNvSpPr/>
            <p:nvPr/>
          </p:nvSpPr>
          <p:spPr>
            <a:xfrm>
              <a:off x="762000" y="5181600"/>
              <a:ext cx="7620000" cy="129540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13"/>
            <p:cNvSpPr txBox="1"/>
            <p:nvPr/>
          </p:nvSpPr>
          <p:spPr>
            <a:xfrm>
              <a:off x="838199" y="5181600"/>
              <a:ext cx="7465713"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a:solidFill>
                    <a:schemeClr val="dk1"/>
                  </a:solidFill>
                  <a:latin typeface="Calibri"/>
                  <a:ea typeface="Calibri"/>
                  <a:cs typeface="Calibri"/>
                  <a:sym typeface="Calibri"/>
                </a:rPr>
                <a:t>++count	increments count by 1 and then uses its value as the value of the expression. This is known a </a:t>
              </a:r>
              <a:r>
                <a:rPr lang="en-IN" sz="1800" b="1">
                  <a:solidFill>
                    <a:schemeClr val="dk1"/>
                  </a:solidFill>
                  <a:latin typeface="Calibri"/>
                  <a:ea typeface="Calibri"/>
                  <a:cs typeface="Calibri"/>
                  <a:sym typeface="Calibri"/>
                </a:rPr>
                <a:t>prefix operator</a:t>
              </a:r>
              <a:r>
                <a:rPr lang="en-IN" sz="1800">
                  <a:solidFill>
                    <a:schemeClr val="dk1"/>
                  </a:solidFill>
                  <a:latin typeface="Calibri"/>
                  <a:ea typeface="Calibri"/>
                  <a:cs typeface="Calibri"/>
                  <a:sym typeface="Calibri"/>
                </a:rPr>
                <a:t>.</a:t>
              </a:r>
              <a:endParaRPr/>
            </a:p>
            <a:p>
              <a:pPr marL="0" marR="0" lvl="0" indent="0" algn="just" rtl="0">
                <a:spcBef>
                  <a:spcPts val="0"/>
                </a:spcBef>
                <a:spcAft>
                  <a:spcPts val="0"/>
                </a:spcAft>
                <a:buNone/>
              </a:pPr>
              <a:r>
                <a:rPr lang="en-IN" sz="1800">
                  <a:solidFill>
                    <a:schemeClr val="dk1"/>
                  </a:solidFill>
                  <a:latin typeface="Calibri"/>
                  <a:ea typeface="Calibri"/>
                  <a:cs typeface="Calibri"/>
                  <a:sym typeface="Calibri"/>
                </a:rPr>
                <a:t>count++ 	uses count as the value of the expression and then increments count by 1. This is known as </a:t>
              </a:r>
              <a:r>
                <a:rPr lang="en-IN" sz="1800" b="1">
                  <a:solidFill>
                    <a:schemeClr val="dk1"/>
                  </a:solidFill>
                  <a:latin typeface="Calibri"/>
                  <a:ea typeface="Calibri"/>
                  <a:cs typeface="Calibri"/>
                  <a:sym typeface="Calibri"/>
                </a:rPr>
                <a:t>postfix operator</a:t>
              </a:r>
              <a:r>
                <a:rPr lang="en-IN" sz="1800">
                  <a:solidFill>
                    <a:schemeClr val="dk1"/>
                  </a:solidFill>
                  <a:latin typeface="Calibri"/>
                  <a:ea typeface="Calibri"/>
                  <a:cs typeface="Calibri"/>
                  <a:sym typeface="Calibri"/>
                </a:rPr>
                <a:t>. </a:t>
              </a:r>
              <a:endParaRPr/>
            </a:p>
          </p:txBody>
        </p:sp>
        <p:sp>
          <p:nvSpPr>
            <p:cNvPr id="136" name="Google Shape;136;p13"/>
            <p:cNvSpPr/>
            <p:nvPr/>
          </p:nvSpPr>
          <p:spPr>
            <a:xfrm>
              <a:off x="374815" y="4953000"/>
              <a:ext cx="615785" cy="564767"/>
            </a:xfrm>
            <a:custGeom>
              <a:avLst/>
              <a:gdLst/>
              <a:ahLst/>
              <a:cxnLst/>
              <a:rect l="l" t="t" r="r" b="b"/>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959"/>
              <a:buFont typeface="Calibri"/>
              <a:buNone/>
            </a:pPr>
            <a:r>
              <a:rPr lang="en-IN" sz="3959"/>
              <a:t>Difference between Prefix and Postfix</a:t>
            </a:r>
            <a:endParaRPr sz="3959"/>
          </a:p>
        </p:txBody>
      </p:sp>
      <p:sp>
        <p:nvSpPr>
          <p:cNvPr id="142" name="Google Shape;142;p14"/>
          <p:cNvSpPr txBox="1">
            <a:spLocks noGrp="1"/>
          </p:cNvSpPr>
          <p:nvPr>
            <p:ph type="body" idx="1"/>
          </p:nvPr>
        </p:nvSpPr>
        <p:spPr>
          <a:xfrm>
            <a:off x="457200" y="1124744"/>
            <a:ext cx="8229600" cy="5400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accent1"/>
              </a:buClr>
              <a:buSzPts val="1800"/>
              <a:buChar char="•"/>
            </a:pPr>
            <a:r>
              <a:rPr lang="en-IN" sz="1800" u="sng"/>
              <a:t>Unary Prefix increment/ decrement performs the operation first, and then the value is assigned/ or used</a:t>
            </a:r>
            <a:endParaRPr/>
          </a:p>
          <a:p>
            <a:pPr marL="0" lvl="0" indent="0" algn="l" rtl="0">
              <a:spcBef>
                <a:spcPts val="360"/>
              </a:spcBef>
              <a:spcAft>
                <a:spcPts val="0"/>
              </a:spcAft>
              <a:buClr>
                <a:schemeClr val="accent1"/>
              </a:buClr>
              <a:buSzPts val="1800"/>
              <a:buNone/>
            </a:pPr>
            <a:r>
              <a:rPr lang="en-IN" sz="1800"/>
              <a:t>Example: </a:t>
            </a:r>
            <a:endParaRPr/>
          </a:p>
          <a:p>
            <a:pPr marL="0" lvl="0" indent="0" algn="l" rtl="0">
              <a:spcBef>
                <a:spcPts val="360"/>
              </a:spcBef>
              <a:spcAft>
                <a:spcPts val="0"/>
              </a:spcAft>
              <a:buClr>
                <a:schemeClr val="accent1"/>
              </a:buClr>
              <a:buSzPts val="1800"/>
              <a:buNone/>
            </a:pPr>
            <a:r>
              <a:rPr lang="en-IN" sz="1800"/>
              <a:t>Consider x=2, then</a:t>
            </a:r>
            <a:endParaRPr/>
          </a:p>
          <a:p>
            <a:pPr marL="0" lvl="0" indent="0" algn="l" rtl="0">
              <a:spcBef>
                <a:spcPts val="360"/>
              </a:spcBef>
              <a:spcAft>
                <a:spcPts val="0"/>
              </a:spcAft>
              <a:buClr>
                <a:schemeClr val="accent1"/>
              </a:buClr>
              <a:buSzPts val="1800"/>
              <a:buNone/>
            </a:pPr>
            <a:r>
              <a:rPr lang="en-IN" sz="1800"/>
              <a:t>y = ++x; is equivalent to writing      </a:t>
            </a:r>
            <a:endParaRPr sz="1800"/>
          </a:p>
          <a:p>
            <a:pPr marL="0" lvl="0" indent="0" algn="l" rtl="0">
              <a:spcBef>
                <a:spcPts val="360"/>
              </a:spcBef>
              <a:spcAft>
                <a:spcPts val="0"/>
              </a:spcAft>
              <a:buClr>
                <a:schemeClr val="accent1"/>
              </a:buClr>
              <a:buSzPts val="1800"/>
              <a:buNone/>
            </a:pPr>
            <a:r>
              <a:rPr lang="en-IN" sz="1800"/>
              <a:t>//x = x + 1;</a:t>
            </a:r>
            <a:endParaRPr/>
          </a:p>
          <a:p>
            <a:pPr marL="0" lvl="0" indent="0" algn="l" rtl="0">
              <a:spcBef>
                <a:spcPts val="360"/>
              </a:spcBef>
              <a:spcAft>
                <a:spcPts val="0"/>
              </a:spcAft>
              <a:buClr>
                <a:schemeClr val="accent1"/>
              </a:buClr>
              <a:buSzPts val="1800"/>
              <a:buNone/>
            </a:pPr>
            <a:r>
              <a:rPr lang="en-IN" sz="1800"/>
              <a:t>//y = x;</a:t>
            </a:r>
            <a:endParaRPr/>
          </a:p>
          <a:p>
            <a:pPr marL="0" lvl="0" indent="0" algn="l" rtl="0">
              <a:spcBef>
                <a:spcPts val="360"/>
              </a:spcBef>
              <a:spcAft>
                <a:spcPts val="0"/>
              </a:spcAft>
              <a:buClr>
                <a:schemeClr val="accent1"/>
              </a:buClr>
              <a:buSzPts val="1800"/>
              <a:buNone/>
            </a:pPr>
            <a:r>
              <a:rPr lang="en-IN" sz="1800"/>
              <a:t>So eventually x will be incremented by 1, i.e x will become 3, and then the value 3 will be assigned to y</a:t>
            </a:r>
            <a:endParaRPr/>
          </a:p>
          <a:p>
            <a:pPr marL="342900" lvl="0" indent="-342900" algn="l" rtl="0">
              <a:spcBef>
                <a:spcPts val="360"/>
              </a:spcBef>
              <a:spcAft>
                <a:spcPts val="0"/>
              </a:spcAft>
              <a:buClr>
                <a:schemeClr val="accent1"/>
              </a:buClr>
              <a:buSzPts val="1800"/>
              <a:buChar char="•"/>
            </a:pPr>
            <a:r>
              <a:rPr lang="en-IN" sz="1800" u="sng"/>
              <a:t>Unary Postfix increment/ decrement will assign/ or use the value first and then the operation is performed</a:t>
            </a:r>
            <a:endParaRPr sz="1800" u="sng"/>
          </a:p>
          <a:p>
            <a:pPr marL="0" lvl="0" indent="0" algn="l" rtl="0">
              <a:spcBef>
                <a:spcPts val="360"/>
              </a:spcBef>
              <a:spcAft>
                <a:spcPts val="0"/>
              </a:spcAft>
              <a:buClr>
                <a:schemeClr val="accent1"/>
              </a:buClr>
              <a:buSzPts val="1800"/>
              <a:buNone/>
            </a:pPr>
            <a:r>
              <a:rPr lang="en-IN" sz="1800"/>
              <a:t>Example: </a:t>
            </a:r>
            <a:endParaRPr/>
          </a:p>
          <a:p>
            <a:pPr marL="0" lvl="0" indent="0" algn="l" rtl="0">
              <a:spcBef>
                <a:spcPts val="360"/>
              </a:spcBef>
              <a:spcAft>
                <a:spcPts val="0"/>
              </a:spcAft>
              <a:buClr>
                <a:schemeClr val="accent1"/>
              </a:buClr>
              <a:buSzPts val="1800"/>
              <a:buNone/>
            </a:pPr>
            <a:r>
              <a:rPr lang="en-IN" sz="1800"/>
              <a:t>Consider x=2, then</a:t>
            </a:r>
            <a:endParaRPr/>
          </a:p>
          <a:p>
            <a:pPr marL="0" lvl="0" indent="0" algn="l" rtl="0">
              <a:spcBef>
                <a:spcPts val="360"/>
              </a:spcBef>
              <a:spcAft>
                <a:spcPts val="0"/>
              </a:spcAft>
              <a:buClr>
                <a:schemeClr val="accent1"/>
              </a:buClr>
              <a:buSzPts val="1800"/>
              <a:buNone/>
            </a:pPr>
            <a:r>
              <a:rPr lang="en-IN" sz="1800"/>
              <a:t>y = x++; is equivalent to writing      </a:t>
            </a:r>
            <a:endParaRPr/>
          </a:p>
          <a:p>
            <a:pPr marL="0" lvl="0" indent="0" algn="l" rtl="0">
              <a:spcBef>
                <a:spcPts val="360"/>
              </a:spcBef>
              <a:spcAft>
                <a:spcPts val="0"/>
              </a:spcAft>
              <a:buClr>
                <a:schemeClr val="accent1"/>
              </a:buClr>
              <a:buSzPts val="1800"/>
              <a:buNone/>
            </a:pPr>
            <a:r>
              <a:rPr lang="en-IN" sz="1800"/>
              <a:t>//y = x;</a:t>
            </a:r>
            <a:endParaRPr/>
          </a:p>
          <a:p>
            <a:pPr marL="0" lvl="0" indent="0" algn="l" rtl="0">
              <a:spcBef>
                <a:spcPts val="360"/>
              </a:spcBef>
              <a:spcAft>
                <a:spcPts val="0"/>
              </a:spcAft>
              <a:buClr>
                <a:schemeClr val="accent1"/>
              </a:buClr>
              <a:buSzPts val="1800"/>
              <a:buNone/>
            </a:pPr>
            <a:r>
              <a:rPr lang="en-IN" sz="1800"/>
              <a:t>//x=x+1;</a:t>
            </a:r>
            <a:endParaRPr sz="1800"/>
          </a:p>
          <a:p>
            <a:pPr marL="0" lvl="0" indent="0" algn="l" rtl="0">
              <a:spcBef>
                <a:spcPts val="360"/>
              </a:spcBef>
              <a:spcAft>
                <a:spcPts val="0"/>
              </a:spcAft>
              <a:buClr>
                <a:schemeClr val="accent1"/>
              </a:buClr>
              <a:buSzPts val="1800"/>
              <a:buNone/>
            </a:pPr>
            <a:r>
              <a:rPr lang="en-IN" sz="1800"/>
              <a:t>Here y will take value 2, and then the value of x will be increment by 1, and x becomes 3.</a:t>
            </a:r>
            <a:endParaRPr sz="1800"/>
          </a:p>
          <a:p>
            <a:pPr marL="342900" lvl="0" indent="-228600" algn="l" rtl="0">
              <a:spcBef>
                <a:spcPts val="360"/>
              </a:spcBef>
              <a:spcAft>
                <a:spcPts val="0"/>
              </a:spcAft>
              <a:buClr>
                <a:schemeClr val="accent1"/>
              </a:buClr>
              <a:buSzPts val="1800"/>
              <a:buNone/>
            </a:pPr>
            <a:endParaRPr sz="1800"/>
          </a:p>
          <a:p>
            <a:pPr marL="0" lvl="0" indent="0" algn="l" rtl="0">
              <a:spcBef>
                <a:spcPts val="360"/>
              </a:spcBef>
              <a:spcAft>
                <a:spcPts val="0"/>
              </a:spcAft>
              <a:buClr>
                <a:schemeClr val="accent1"/>
              </a:buClr>
              <a:buSzPts val="1800"/>
              <a:buNone/>
            </a:pPr>
            <a:endParaRPr sz="1800">
              <a:solidFill>
                <a:srgbClr val="FF9900"/>
              </a:solidFill>
            </a:endParaRPr>
          </a:p>
          <a:p>
            <a:pPr marL="0" lvl="0" indent="0" algn="l" rtl="0">
              <a:spcBef>
                <a:spcPts val="360"/>
              </a:spcBef>
              <a:spcAft>
                <a:spcPts val="0"/>
              </a:spcAft>
              <a:buClr>
                <a:schemeClr val="accent1"/>
              </a:buClr>
              <a:buSzPts val="1800"/>
              <a:buNone/>
            </a:pPr>
            <a:r>
              <a:rPr lang="en-IN" sz="1800"/>
              <a:t> </a:t>
            </a:r>
            <a:endParaRPr sz="18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959"/>
              <a:buFont typeface="Calibri"/>
              <a:buNone/>
            </a:pPr>
            <a:r>
              <a:rPr lang="en-IN" sz="3959"/>
              <a:t>Difference between Prefix and Postfix</a:t>
            </a:r>
            <a:endParaRPr/>
          </a:p>
        </p:txBody>
      </p:sp>
      <p:sp>
        <p:nvSpPr>
          <p:cNvPr id="148" name="Google Shape;148;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accent1"/>
              </a:buClr>
              <a:buSzPts val="2380"/>
              <a:buChar char="•"/>
            </a:pPr>
            <a:r>
              <a:rPr lang="en-IN" sz="2380"/>
              <a:t>Example:</a:t>
            </a:r>
            <a:endParaRPr/>
          </a:p>
          <a:p>
            <a:pPr marL="0" lvl="0" indent="0" algn="l" rtl="0">
              <a:lnSpc>
                <a:spcPct val="90000"/>
              </a:lnSpc>
              <a:spcBef>
                <a:spcPts val="476"/>
              </a:spcBef>
              <a:spcAft>
                <a:spcPts val="0"/>
              </a:spcAft>
              <a:buClr>
                <a:schemeClr val="accent1"/>
              </a:buClr>
              <a:buSzPts val="2380"/>
              <a:buNone/>
            </a:pPr>
            <a:r>
              <a:rPr lang="en-IN" sz="2380"/>
              <a:t>#include&lt;stdio.h&gt;</a:t>
            </a:r>
            <a:endParaRPr sz="2380"/>
          </a:p>
          <a:p>
            <a:pPr marL="0" lvl="0" indent="0" algn="l" rtl="0">
              <a:lnSpc>
                <a:spcPct val="90000"/>
              </a:lnSpc>
              <a:spcBef>
                <a:spcPts val="476"/>
              </a:spcBef>
              <a:spcAft>
                <a:spcPts val="0"/>
              </a:spcAft>
              <a:buClr>
                <a:schemeClr val="accent1"/>
              </a:buClr>
              <a:buSzPts val="2380"/>
              <a:buNone/>
            </a:pPr>
            <a:r>
              <a:rPr lang="en-IN" sz="2380"/>
              <a:t>int main() {</a:t>
            </a:r>
            <a:endParaRPr/>
          </a:p>
          <a:p>
            <a:pPr marL="0" lvl="0" indent="0" algn="l" rtl="0">
              <a:lnSpc>
                <a:spcPct val="90000"/>
              </a:lnSpc>
              <a:spcBef>
                <a:spcPts val="476"/>
              </a:spcBef>
              <a:spcAft>
                <a:spcPts val="0"/>
              </a:spcAft>
              <a:buClr>
                <a:schemeClr val="accent1"/>
              </a:buClr>
              <a:buSzPts val="2380"/>
              <a:buNone/>
            </a:pPr>
            <a:r>
              <a:rPr lang="en-IN" sz="2380"/>
              <a:t>   int x = 3, y, z;</a:t>
            </a:r>
            <a:endParaRPr/>
          </a:p>
          <a:p>
            <a:pPr marL="0" lvl="0" indent="0" algn="l" rtl="0">
              <a:lnSpc>
                <a:spcPct val="90000"/>
              </a:lnSpc>
              <a:spcBef>
                <a:spcPts val="476"/>
              </a:spcBef>
              <a:spcAft>
                <a:spcPts val="0"/>
              </a:spcAft>
              <a:buClr>
                <a:schemeClr val="accent1"/>
              </a:buClr>
              <a:buSzPts val="2380"/>
              <a:buNone/>
            </a:pPr>
            <a:r>
              <a:rPr lang="en-IN" sz="2380"/>
              <a:t>   y = x++;</a:t>
            </a:r>
            <a:endParaRPr/>
          </a:p>
          <a:p>
            <a:pPr marL="0" lvl="0" indent="0" algn="l" rtl="0">
              <a:lnSpc>
                <a:spcPct val="90000"/>
              </a:lnSpc>
              <a:spcBef>
                <a:spcPts val="476"/>
              </a:spcBef>
              <a:spcAft>
                <a:spcPts val="0"/>
              </a:spcAft>
              <a:buClr>
                <a:schemeClr val="accent1"/>
              </a:buClr>
              <a:buSzPts val="2380"/>
              <a:buNone/>
            </a:pPr>
            <a:r>
              <a:rPr lang="en-IN" sz="2380"/>
              <a:t>   z = ++x;</a:t>
            </a:r>
            <a:endParaRPr/>
          </a:p>
          <a:p>
            <a:pPr marL="0" lvl="0" indent="0" algn="l" rtl="0">
              <a:lnSpc>
                <a:spcPct val="90000"/>
              </a:lnSpc>
              <a:spcBef>
                <a:spcPts val="476"/>
              </a:spcBef>
              <a:spcAft>
                <a:spcPts val="0"/>
              </a:spcAft>
              <a:buClr>
                <a:schemeClr val="accent1"/>
              </a:buClr>
              <a:buSzPts val="2380"/>
              <a:buNone/>
            </a:pPr>
            <a:r>
              <a:rPr lang="en-IN" sz="2380"/>
              <a:t>   printf(“\n%d,%d,%d”,x,y,z);</a:t>
            </a:r>
            <a:endParaRPr sz="2380"/>
          </a:p>
          <a:p>
            <a:pPr marL="0" lvl="0" indent="0" algn="l" rtl="0">
              <a:lnSpc>
                <a:spcPct val="90000"/>
              </a:lnSpc>
              <a:spcBef>
                <a:spcPts val="476"/>
              </a:spcBef>
              <a:spcAft>
                <a:spcPts val="0"/>
              </a:spcAft>
              <a:buClr>
                <a:schemeClr val="accent1"/>
              </a:buClr>
              <a:buSzPts val="2380"/>
              <a:buNone/>
            </a:pPr>
            <a:r>
              <a:rPr lang="en-IN" sz="2380"/>
              <a:t>   return 0;</a:t>
            </a:r>
            <a:endParaRPr/>
          </a:p>
          <a:p>
            <a:pPr marL="0" lvl="0" indent="0" algn="l" rtl="0">
              <a:lnSpc>
                <a:spcPct val="90000"/>
              </a:lnSpc>
              <a:spcBef>
                <a:spcPts val="476"/>
              </a:spcBef>
              <a:spcAft>
                <a:spcPts val="0"/>
              </a:spcAft>
              <a:buClr>
                <a:schemeClr val="accent1"/>
              </a:buClr>
              <a:buSzPts val="2380"/>
              <a:buNone/>
            </a:pPr>
            <a:r>
              <a:rPr lang="en-IN" sz="2380"/>
              <a:t>}</a:t>
            </a:r>
            <a:endParaRPr/>
          </a:p>
          <a:p>
            <a:pPr marL="0" lvl="0" indent="0" algn="l" rtl="0">
              <a:lnSpc>
                <a:spcPct val="90000"/>
              </a:lnSpc>
              <a:spcBef>
                <a:spcPts val="476"/>
              </a:spcBef>
              <a:spcAft>
                <a:spcPts val="0"/>
              </a:spcAft>
              <a:buClr>
                <a:schemeClr val="accent1"/>
              </a:buClr>
              <a:buSzPts val="2380"/>
              <a:buNone/>
            </a:pPr>
            <a:r>
              <a:rPr lang="en-IN" sz="2380"/>
              <a:t>Output:</a:t>
            </a:r>
            <a:endParaRPr/>
          </a:p>
          <a:p>
            <a:pPr marL="0" lvl="0" indent="0" algn="l" rtl="0">
              <a:lnSpc>
                <a:spcPct val="90000"/>
              </a:lnSpc>
              <a:spcBef>
                <a:spcPts val="476"/>
              </a:spcBef>
              <a:spcAft>
                <a:spcPts val="0"/>
              </a:spcAft>
              <a:buClr>
                <a:schemeClr val="accent1"/>
              </a:buClr>
              <a:buSzPts val="2380"/>
              <a:buNone/>
            </a:pPr>
            <a:r>
              <a:rPr lang="en-IN" sz="2380"/>
              <a:t>5, 3, 5</a:t>
            </a:r>
            <a:endParaRPr/>
          </a:p>
          <a:p>
            <a:pPr marL="0" lvl="0" indent="0" algn="l" rtl="0">
              <a:lnSpc>
                <a:spcPct val="90000"/>
              </a:lnSpc>
              <a:spcBef>
                <a:spcPts val="476"/>
              </a:spcBef>
              <a:spcAft>
                <a:spcPts val="0"/>
              </a:spcAft>
              <a:buClr>
                <a:schemeClr val="accent1"/>
              </a:buClr>
              <a:buSzPts val="2380"/>
              <a:buNone/>
            </a:pPr>
            <a:endParaRPr sz="2380"/>
          </a:p>
        </p:txBody>
      </p:sp>
      <p:sp>
        <p:nvSpPr>
          <p:cNvPr id="149" name="Google Shape;149;p15"/>
          <p:cNvSpPr txBox="1">
            <a:spLocks noGrp="1"/>
          </p:cNvSpPr>
          <p:nvPr>
            <p:ph type="body" idx="2"/>
          </p:nvPr>
        </p:nvSpPr>
        <p:spPr>
          <a:xfrm>
            <a:off x="4648200" y="1417638"/>
            <a:ext cx="4038600" cy="47085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380"/>
              <a:buNone/>
            </a:pPr>
            <a:r>
              <a:rPr lang="en-IN" sz="2380"/>
              <a:t>Explanation:</a:t>
            </a:r>
            <a:endParaRPr/>
          </a:p>
          <a:p>
            <a:pPr marL="342900" lvl="0" indent="-342900" algn="l" rtl="0">
              <a:lnSpc>
                <a:spcPct val="90000"/>
              </a:lnSpc>
              <a:spcBef>
                <a:spcPts val="476"/>
              </a:spcBef>
              <a:spcAft>
                <a:spcPts val="0"/>
              </a:spcAft>
              <a:buClr>
                <a:schemeClr val="accent1"/>
              </a:buClr>
              <a:buSzPts val="2380"/>
              <a:buChar char="•"/>
            </a:pPr>
            <a:r>
              <a:rPr lang="en-IN" sz="2380"/>
              <a:t>Initialize x to 3</a:t>
            </a:r>
            <a:endParaRPr/>
          </a:p>
          <a:p>
            <a:pPr marL="342900" lvl="0" indent="-342900" algn="l" rtl="0">
              <a:lnSpc>
                <a:spcPct val="90000"/>
              </a:lnSpc>
              <a:spcBef>
                <a:spcPts val="476"/>
              </a:spcBef>
              <a:spcAft>
                <a:spcPts val="0"/>
              </a:spcAft>
              <a:buClr>
                <a:schemeClr val="accent1"/>
              </a:buClr>
              <a:buSzPts val="2380"/>
              <a:buChar char="•"/>
            </a:pPr>
            <a:r>
              <a:rPr lang="en-IN" sz="2380"/>
              <a:t> Assign y the value we get by evaluating the expression x++, i.e, the value of x before increment then increment x.</a:t>
            </a:r>
            <a:endParaRPr/>
          </a:p>
          <a:p>
            <a:pPr marL="342900" lvl="0" indent="-342900" algn="l" rtl="0">
              <a:lnSpc>
                <a:spcPct val="90000"/>
              </a:lnSpc>
              <a:spcBef>
                <a:spcPts val="476"/>
              </a:spcBef>
              <a:spcAft>
                <a:spcPts val="0"/>
              </a:spcAft>
              <a:buClr>
                <a:schemeClr val="accent1"/>
              </a:buClr>
              <a:buSzPts val="2380"/>
              <a:buChar char="•"/>
            </a:pPr>
            <a:r>
              <a:rPr lang="en-IN" sz="2380"/>
              <a:t>Increment x then assign z the value we get by evaluating the expression ++x, i.e, value of x after the increment.</a:t>
            </a:r>
            <a:endParaRPr/>
          </a:p>
          <a:p>
            <a:pPr marL="342900" lvl="0" indent="-342900" algn="l" rtl="0">
              <a:lnSpc>
                <a:spcPct val="90000"/>
              </a:lnSpc>
              <a:spcBef>
                <a:spcPts val="476"/>
              </a:spcBef>
              <a:spcAft>
                <a:spcPts val="0"/>
              </a:spcAft>
              <a:buClr>
                <a:schemeClr val="accent1"/>
              </a:buClr>
              <a:buSzPts val="2380"/>
              <a:buChar char="•"/>
            </a:pPr>
            <a:r>
              <a:rPr lang="en-IN" sz="2380"/>
              <a:t>Print these values</a:t>
            </a:r>
            <a:endParaRPr/>
          </a:p>
          <a:p>
            <a:pPr marL="342900" lvl="0" indent="-191770" algn="l" rtl="0">
              <a:lnSpc>
                <a:spcPct val="90000"/>
              </a:lnSpc>
              <a:spcBef>
                <a:spcPts val="476"/>
              </a:spcBef>
              <a:spcAft>
                <a:spcPts val="0"/>
              </a:spcAft>
              <a:buClr>
                <a:schemeClr val="accent1"/>
              </a:buClr>
              <a:buSzPts val="2380"/>
              <a:buNone/>
            </a:pPr>
            <a:endParaRPr sz="238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323528" y="18864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Q1</a:t>
            </a:r>
            <a:endParaRPr/>
          </a:p>
        </p:txBody>
      </p:sp>
      <p:sp>
        <p:nvSpPr>
          <p:cNvPr id="155" name="Google Shape;155;p16"/>
          <p:cNvSpPr txBox="1">
            <a:spLocks noGrp="1"/>
          </p:cNvSpPr>
          <p:nvPr>
            <p:ph type="body" idx="1"/>
          </p:nvPr>
        </p:nvSpPr>
        <p:spPr>
          <a:xfrm>
            <a:off x="457200" y="1124744"/>
            <a:ext cx="8229600" cy="5001419"/>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480"/>
              <a:buNone/>
            </a:pPr>
            <a:r>
              <a:rPr lang="en-IN" sz="2480"/>
              <a:t>What will be the output of following code?</a:t>
            </a:r>
            <a:endParaRPr/>
          </a:p>
          <a:p>
            <a:pPr marL="0" lvl="0" indent="0" algn="l" rtl="0">
              <a:lnSpc>
                <a:spcPct val="80000"/>
              </a:lnSpc>
              <a:spcBef>
                <a:spcPts val="496"/>
              </a:spcBef>
              <a:spcAft>
                <a:spcPts val="0"/>
              </a:spcAft>
              <a:buClr>
                <a:schemeClr val="accent1"/>
              </a:buClr>
              <a:buSzPts val="2480"/>
              <a:buNone/>
            </a:pPr>
            <a:r>
              <a:rPr lang="en-IN" sz="2480"/>
              <a:t>#include &lt;stdio.h&gt;</a:t>
            </a:r>
            <a:endParaRPr/>
          </a:p>
          <a:p>
            <a:pPr marL="0" lvl="0" indent="0" algn="l" rtl="0">
              <a:lnSpc>
                <a:spcPct val="80000"/>
              </a:lnSpc>
              <a:spcBef>
                <a:spcPts val="496"/>
              </a:spcBef>
              <a:spcAft>
                <a:spcPts val="0"/>
              </a:spcAft>
              <a:buClr>
                <a:schemeClr val="accent1"/>
              </a:buClr>
              <a:buSzPts val="2480"/>
              <a:buNone/>
            </a:pPr>
            <a:r>
              <a:rPr lang="en-IN" sz="2480"/>
              <a:t>    int main()</a:t>
            </a:r>
            <a:endParaRPr/>
          </a:p>
          <a:p>
            <a:pPr marL="0" lvl="0" indent="0" algn="l" rtl="0">
              <a:lnSpc>
                <a:spcPct val="80000"/>
              </a:lnSpc>
              <a:spcBef>
                <a:spcPts val="496"/>
              </a:spcBef>
              <a:spcAft>
                <a:spcPts val="0"/>
              </a:spcAft>
              <a:buClr>
                <a:schemeClr val="accent1"/>
              </a:buClr>
              <a:buSzPts val="2480"/>
              <a:buNone/>
            </a:pPr>
            <a:r>
              <a:rPr lang="en-IN" sz="2480"/>
              <a:t>    {</a:t>
            </a:r>
            <a:endParaRPr/>
          </a:p>
          <a:p>
            <a:pPr marL="0" lvl="0" indent="0" algn="l" rtl="0">
              <a:lnSpc>
                <a:spcPct val="80000"/>
              </a:lnSpc>
              <a:spcBef>
                <a:spcPts val="496"/>
              </a:spcBef>
              <a:spcAft>
                <a:spcPts val="0"/>
              </a:spcAft>
              <a:buClr>
                <a:schemeClr val="accent1"/>
              </a:buClr>
              <a:buSzPts val="2480"/>
              <a:buNone/>
            </a:pPr>
            <a:r>
              <a:rPr lang="en-IN" sz="2480"/>
              <a:t>        int a=1,b=1,c;</a:t>
            </a:r>
            <a:endParaRPr/>
          </a:p>
          <a:p>
            <a:pPr marL="0" lvl="0" indent="0" algn="l" rtl="0">
              <a:lnSpc>
                <a:spcPct val="80000"/>
              </a:lnSpc>
              <a:spcBef>
                <a:spcPts val="496"/>
              </a:spcBef>
              <a:spcAft>
                <a:spcPts val="0"/>
              </a:spcAft>
              <a:buClr>
                <a:schemeClr val="accent1"/>
              </a:buClr>
              <a:buSzPts val="2480"/>
              <a:buNone/>
            </a:pPr>
            <a:r>
              <a:rPr lang="en-IN" sz="2480"/>
              <a:t>        c = a++ + b;</a:t>
            </a:r>
            <a:endParaRPr/>
          </a:p>
          <a:p>
            <a:pPr marL="0" lvl="0" indent="0" algn="l" rtl="0">
              <a:lnSpc>
                <a:spcPct val="80000"/>
              </a:lnSpc>
              <a:spcBef>
                <a:spcPts val="496"/>
              </a:spcBef>
              <a:spcAft>
                <a:spcPts val="0"/>
              </a:spcAft>
              <a:buClr>
                <a:schemeClr val="accent1"/>
              </a:buClr>
              <a:buSzPts val="2480"/>
              <a:buNone/>
            </a:pPr>
            <a:r>
              <a:rPr lang="en-IN" sz="2480"/>
              <a:t>        printf("%d,%d,%d", a,b,c);</a:t>
            </a:r>
            <a:endParaRPr/>
          </a:p>
          <a:p>
            <a:pPr marL="0" lvl="0" indent="0" algn="l" rtl="0">
              <a:lnSpc>
                <a:spcPct val="80000"/>
              </a:lnSpc>
              <a:spcBef>
                <a:spcPts val="496"/>
              </a:spcBef>
              <a:spcAft>
                <a:spcPts val="0"/>
              </a:spcAft>
              <a:buClr>
                <a:schemeClr val="accent1"/>
              </a:buClr>
              <a:buSzPts val="2480"/>
              <a:buNone/>
            </a:pPr>
            <a:r>
              <a:rPr lang="en-IN" sz="2480"/>
              <a:t>        return 0;</a:t>
            </a:r>
            <a:endParaRPr sz="2480"/>
          </a:p>
          <a:p>
            <a:pPr marL="0" lvl="0" indent="0" algn="l" rtl="0">
              <a:lnSpc>
                <a:spcPct val="80000"/>
              </a:lnSpc>
              <a:spcBef>
                <a:spcPts val="496"/>
              </a:spcBef>
              <a:spcAft>
                <a:spcPts val="0"/>
              </a:spcAft>
              <a:buClr>
                <a:schemeClr val="accent1"/>
              </a:buClr>
              <a:buSzPts val="2480"/>
              <a:buNone/>
            </a:pPr>
            <a:r>
              <a:rPr lang="en-IN" sz="2480"/>
              <a:t>    }</a:t>
            </a:r>
            <a:endParaRPr/>
          </a:p>
          <a:p>
            <a:pPr marL="0" lvl="0" indent="0" algn="l" rtl="0">
              <a:lnSpc>
                <a:spcPct val="80000"/>
              </a:lnSpc>
              <a:spcBef>
                <a:spcPts val="496"/>
              </a:spcBef>
              <a:spcAft>
                <a:spcPts val="0"/>
              </a:spcAft>
              <a:buClr>
                <a:schemeClr val="accent1"/>
              </a:buClr>
              <a:buSzPts val="2480"/>
              <a:buNone/>
            </a:pPr>
            <a:r>
              <a:rPr lang="en-IN" sz="2480"/>
              <a:t>A. 2,1,1</a:t>
            </a:r>
            <a:endParaRPr/>
          </a:p>
          <a:p>
            <a:pPr marL="0" lvl="0" indent="0" algn="l" rtl="0">
              <a:lnSpc>
                <a:spcPct val="80000"/>
              </a:lnSpc>
              <a:spcBef>
                <a:spcPts val="496"/>
              </a:spcBef>
              <a:spcAft>
                <a:spcPts val="0"/>
              </a:spcAft>
              <a:buClr>
                <a:schemeClr val="accent1"/>
              </a:buClr>
              <a:buSzPts val="2480"/>
              <a:buNone/>
            </a:pPr>
            <a:r>
              <a:rPr lang="en-IN" sz="2480"/>
              <a:t>B. 1,2,1</a:t>
            </a:r>
            <a:endParaRPr/>
          </a:p>
          <a:p>
            <a:pPr marL="0" lvl="0" indent="0" algn="l" rtl="0">
              <a:lnSpc>
                <a:spcPct val="80000"/>
              </a:lnSpc>
              <a:spcBef>
                <a:spcPts val="496"/>
              </a:spcBef>
              <a:spcAft>
                <a:spcPts val="0"/>
              </a:spcAft>
              <a:buClr>
                <a:schemeClr val="accent1"/>
              </a:buClr>
              <a:buSzPts val="2480"/>
              <a:buNone/>
            </a:pPr>
            <a:r>
              <a:rPr lang="en-IN" sz="2480"/>
              <a:t>C. 2,1,2</a:t>
            </a:r>
            <a:endParaRPr/>
          </a:p>
          <a:p>
            <a:pPr marL="0" lvl="0" indent="0" algn="l" rtl="0">
              <a:lnSpc>
                <a:spcPct val="80000"/>
              </a:lnSpc>
              <a:spcBef>
                <a:spcPts val="496"/>
              </a:spcBef>
              <a:spcAft>
                <a:spcPts val="0"/>
              </a:spcAft>
              <a:buClr>
                <a:schemeClr val="accent1"/>
              </a:buClr>
              <a:buSzPts val="2480"/>
              <a:buNone/>
            </a:pPr>
            <a:r>
              <a:rPr lang="en-IN" sz="2480"/>
              <a:t>D. 1,1,2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Lets Identify the following:</a:t>
            </a:r>
            <a:endParaRPr/>
          </a:p>
        </p:txBody>
      </p:sp>
      <p:sp>
        <p:nvSpPr>
          <p:cNvPr id="124" name="Google Shape;124;p9"/>
          <p:cNvSpPr/>
          <p:nvPr/>
        </p:nvSpPr>
        <p:spPr>
          <a:xfrm>
            <a:off x="2286000" y="1524000"/>
            <a:ext cx="1371600" cy="1369219"/>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Calibri"/>
                <a:ea typeface="Calibri"/>
                <a:cs typeface="Calibri"/>
                <a:sym typeface="Calibri"/>
              </a:rPr>
              <a:t>square</a:t>
            </a:r>
            <a:endParaRPr sz="1800" b="0" i="0" u="none" strike="noStrike" cap="none">
              <a:solidFill>
                <a:srgbClr val="000000"/>
              </a:solidFill>
              <a:latin typeface="Calibri"/>
              <a:ea typeface="Calibri"/>
              <a:cs typeface="Calibri"/>
              <a:sym typeface="Calibri"/>
            </a:endParaRPr>
          </a:p>
        </p:txBody>
      </p:sp>
      <p:sp>
        <p:nvSpPr>
          <p:cNvPr id="125" name="Google Shape;125;p9"/>
          <p:cNvSpPr/>
          <p:nvPr/>
        </p:nvSpPr>
        <p:spPr>
          <a:xfrm>
            <a:off x="2264664" y="3409950"/>
            <a:ext cx="1316736" cy="131445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Calibri"/>
                <a:ea typeface="Calibri"/>
                <a:cs typeface="Calibri"/>
                <a:sym typeface="Calibri"/>
              </a:rPr>
              <a:t>ellipse</a:t>
            </a:r>
            <a:endParaRPr sz="1800" b="0" i="0" u="none" strike="noStrike" cap="none">
              <a:solidFill>
                <a:srgbClr val="000000"/>
              </a:solidFill>
              <a:latin typeface="Calibri"/>
              <a:ea typeface="Calibri"/>
              <a:cs typeface="Calibri"/>
              <a:sym typeface="Calibri"/>
            </a:endParaRPr>
          </a:p>
        </p:txBody>
      </p:sp>
      <p:sp>
        <p:nvSpPr>
          <p:cNvPr id="126" name="Google Shape;126;p9"/>
          <p:cNvSpPr/>
          <p:nvPr/>
        </p:nvSpPr>
        <p:spPr>
          <a:xfrm>
            <a:off x="2286000" y="5257800"/>
            <a:ext cx="1371600" cy="492919"/>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Calibri"/>
                <a:ea typeface="Calibri"/>
                <a:cs typeface="Calibri"/>
                <a:sym typeface="Calibri"/>
              </a:rPr>
              <a:t>circle</a:t>
            </a:r>
            <a:endParaRPr sz="1800" b="0" i="0" u="none" strike="noStrike" cap="none">
              <a:solidFill>
                <a:srgbClr val="000000"/>
              </a:solidFill>
              <a:latin typeface="Calibri"/>
              <a:ea typeface="Calibri"/>
              <a:cs typeface="Calibri"/>
              <a:sym typeface="Calibri"/>
            </a:endParaRPr>
          </a:p>
        </p:txBody>
      </p:sp>
      <p:sp>
        <p:nvSpPr>
          <p:cNvPr id="127" name="Google Shape;127;p9"/>
          <p:cNvSpPr/>
          <p:nvPr/>
        </p:nvSpPr>
        <p:spPr>
          <a:xfrm>
            <a:off x="5029200" y="1524000"/>
            <a:ext cx="1371600" cy="1369219"/>
          </a:xfrm>
          <a:prstGeom prst="ellipse">
            <a:avLst/>
          </a:prstGeom>
          <a:solidFill>
            <a:schemeClr val="lt1"/>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Calibri"/>
                <a:ea typeface="Calibri"/>
                <a:cs typeface="Calibri"/>
                <a:sym typeface="Calibri"/>
              </a:rPr>
              <a:t>circle</a:t>
            </a:r>
            <a:endParaRPr sz="1800" b="0" i="0" u="none" strike="noStrike" cap="none">
              <a:solidFill>
                <a:srgbClr val="000000"/>
              </a:solidFill>
              <a:latin typeface="Calibri"/>
              <a:ea typeface="Calibri"/>
              <a:cs typeface="Calibri"/>
              <a:sym typeface="Calibri"/>
            </a:endParaRPr>
          </a:p>
        </p:txBody>
      </p:sp>
      <p:sp>
        <p:nvSpPr>
          <p:cNvPr id="128" name="Google Shape;128;p9"/>
          <p:cNvSpPr/>
          <p:nvPr/>
        </p:nvSpPr>
        <p:spPr>
          <a:xfrm>
            <a:off x="5084064" y="3429000"/>
            <a:ext cx="1316736" cy="1314450"/>
          </a:xfrm>
          <a:prstGeom prst="rect">
            <a:avLst/>
          </a:prstGeom>
          <a:solidFill>
            <a:schemeClr val="lt1"/>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Calibri"/>
                <a:ea typeface="Calibri"/>
                <a:cs typeface="Calibri"/>
                <a:sym typeface="Calibri"/>
              </a:rPr>
              <a:t>square</a:t>
            </a:r>
            <a:endParaRPr sz="1800" b="0" i="0" u="none" strike="noStrike" cap="none">
              <a:solidFill>
                <a:srgbClr val="000000"/>
              </a:solidFill>
              <a:latin typeface="Calibri"/>
              <a:ea typeface="Calibri"/>
              <a:cs typeface="Calibri"/>
              <a:sym typeface="Calibri"/>
            </a:endParaRPr>
          </a:p>
        </p:txBody>
      </p:sp>
      <p:sp>
        <p:nvSpPr>
          <p:cNvPr id="129" name="Google Shape;129;p9"/>
          <p:cNvSpPr/>
          <p:nvPr/>
        </p:nvSpPr>
        <p:spPr>
          <a:xfrm>
            <a:off x="5029200" y="5257800"/>
            <a:ext cx="1371600" cy="492919"/>
          </a:xfrm>
          <a:prstGeom prst="ellipse">
            <a:avLst/>
          </a:prstGeom>
          <a:solidFill>
            <a:schemeClr val="lt1"/>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Calibri"/>
                <a:ea typeface="Calibri"/>
                <a:cs typeface="Calibri"/>
                <a:sym typeface="Calibri"/>
              </a:rPr>
              <a:t>ellipse</a:t>
            </a:r>
            <a:endParaRPr sz="18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20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20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fade">
                                      <p:cBhvr>
                                        <p:cTn id="27" dur="500"/>
                                        <p:tgtEl>
                                          <p:spTgt spid="1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Q2</a:t>
            </a:r>
            <a:endParaRPr/>
          </a:p>
        </p:txBody>
      </p:sp>
      <p:sp>
        <p:nvSpPr>
          <p:cNvPr id="161" name="Google Shape;161;p17"/>
          <p:cNvSpPr txBox="1">
            <a:spLocks noGrp="1"/>
          </p:cNvSpPr>
          <p:nvPr>
            <p:ph type="body" idx="1"/>
          </p:nvPr>
        </p:nvSpPr>
        <p:spPr>
          <a:xfrm>
            <a:off x="457200" y="1052736"/>
            <a:ext cx="8229600" cy="5073427"/>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480"/>
              <a:buNone/>
            </a:pPr>
            <a:r>
              <a:rPr lang="en-IN" sz="2480"/>
              <a:t>What will be the output of following code?</a:t>
            </a:r>
            <a:endParaRPr/>
          </a:p>
          <a:p>
            <a:pPr marL="0" lvl="0" indent="0" algn="l" rtl="0">
              <a:lnSpc>
                <a:spcPct val="80000"/>
              </a:lnSpc>
              <a:spcBef>
                <a:spcPts val="496"/>
              </a:spcBef>
              <a:spcAft>
                <a:spcPts val="0"/>
              </a:spcAft>
              <a:buClr>
                <a:schemeClr val="accent1"/>
              </a:buClr>
              <a:buSzPts val="2480"/>
              <a:buNone/>
            </a:pPr>
            <a:r>
              <a:rPr lang="en-IN" sz="2480"/>
              <a:t>#include &lt;stdio.h&gt;</a:t>
            </a:r>
            <a:endParaRPr/>
          </a:p>
          <a:p>
            <a:pPr marL="0" lvl="0" indent="0" algn="l" rtl="0">
              <a:lnSpc>
                <a:spcPct val="80000"/>
              </a:lnSpc>
              <a:spcBef>
                <a:spcPts val="496"/>
              </a:spcBef>
              <a:spcAft>
                <a:spcPts val="0"/>
              </a:spcAft>
              <a:buClr>
                <a:schemeClr val="accent1"/>
              </a:buClr>
              <a:buSzPts val="2480"/>
              <a:buNone/>
            </a:pPr>
            <a:r>
              <a:rPr lang="en-IN" sz="2480"/>
              <a:t>    int main()</a:t>
            </a:r>
            <a:endParaRPr/>
          </a:p>
          <a:p>
            <a:pPr marL="0" lvl="0" indent="0" algn="l" rtl="0">
              <a:lnSpc>
                <a:spcPct val="80000"/>
              </a:lnSpc>
              <a:spcBef>
                <a:spcPts val="496"/>
              </a:spcBef>
              <a:spcAft>
                <a:spcPts val="0"/>
              </a:spcAft>
              <a:buClr>
                <a:schemeClr val="accent1"/>
              </a:buClr>
              <a:buSzPts val="2480"/>
              <a:buNone/>
            </a:pPr>
            <a:r>
              <a:rPr lang="en-IN" sz="2480"/>
              <a:t>    {</a:t>
            </a:r>
            <a:endParaRPr/>
          </a:p>
          <a:p>
            <a:pPr marL="0" lvl="0" indent="0" algn="l" rtl="0">
              <a:lnSpc>
                <a:spcPct val="80000"/>
              </a:lnSpc>
              <a:spcBef>
                <a:spcPts val="496"/>
              </a:spcBef>
              <a:spcAft>
                <a:spcPts val="0"/>
              </a:spcAft>
              <a:buClr>
                <a:schemeClr val="accent1"/>
              </a:buClr>
              <a:buSzPts val="2480"/>
              <a:buNone/>
            </a:pPr>
            <a:r>
              <a:rPr lang="en-IN" sz="2480"/>
              <a:t>        int d, a = 1, b = 2;</a:t>
            </a:r>
            <a:endParaRPr/>
          </a:p>
          <a:p>
            <a:pPr marL="0" lvl="0" indent="0" algn="l" rtl="0">
              <a:lnSpc>
                <a:spcPct val="80000"/>
              </a:lnSpc>
              <a:spcBef>
                <a:spcPts val="496"/>
              </a:spcBef>
              <a:spcAft>
                <a:spcPts val="0"/>
              </a:spcAft>
              <a:buClr>
                <a:schemeClr val="accent1"/>
              </a:buClr>
              <a:buSzPts val="2480"/>
              <a:buNone/>
            </a:pPr>
            <a:r>
              <a:rPr lang="en-IN" sz="2480"/>
              <a:t>        d =  a++ + ++b;</a:t>
            </a:r>
            <a:endParaRPr/>
          </a:p>
          <a:p>
            <a:pPr marL="0" lvl="0" indent="0" algn="l" rtl="0">
              <a:lnSpc>
                <a:spcPct val="80000"/>
              </a:lnSpc>
              <a:spcBef>
                <a:spcPts val="496"/>
              </a:spcBef>
              <a:spcAft>
                <a:spcPts val="0"/>
              </a:spcAft>
              <a:buClr>
                <a:schemeClr val="accent1"/>
              </a:buClr>
              <a:buSzPts val="2480"/>
              <a:buNone/>
            </a:pPr>
            <a:r>
              <a:rPr lang="en-IN" sz="2480"/>
              <a:t>        printf("%d %d %d", d, a, b);</a:t>
            </a:r>
            <a:endParaRPr/>
          </a:p>
          <a:p>
            <a:pPr marL="0" lvl="0" indent="0" algn="l" rtl="0">
              <a:lnSpc>
                <a:spcPct val="80000"/>
              </a:lnSpc>
              <a:spcBef>
                <a:spcPts val="496"/>
              </a:spcBef>
              <a:spcAft>
                <a:spcPts val="0"/>
              </a:spcAft>
              <a:buClr>
                <a:schemeClr val="accent1"/>
              </a:buClr>
              <a:buSzPts val="2480"/>
              <a:buNone/>
            </a:pPr>
            <a:r>
              <a:rPr lang="en-IN" sz="2480"/>
              <a:t>        return 0;</a:t>
            </a:r>
            <a:endParaRPr sz="2480"/>
          </a:p>
          <a:p>
            <a:pPr marL="0" lvl="0" indent="0" algn="l" rtl="0">
              <a:lnSpc>
                <a:spcPct val="80000"/>
              </a:lnSpc>
              <a:spcBef>
                <a:spcPts val="496"/>
              </a:spcBef>
              <a:spcAft>
                <a:spcPts val="0"/>
              </a:spcAft>
              <a:buClr>
                <a:schemeClr val="accent1"/>
              </a:buClr>
              <a:buSzPts val="2480"/>
              <a:buNone/>
            </a:pPr>
            <a:r>
              <a:rPr lang="en-IN" sz="2480"/>
              <a:t>    }</a:t>
            </a:r>
            <a:endParaRPr/>
          </a:p>
          <a:p>
            <a:pPr marL="0" lvl="0" indent="0" algn="l" rtl="0">
              <a:lnSpc>
                <a:spcPct val="80000"/>
              </a:lnSpc>
              <a:spcBef>
                <a:spcPts val="496"/>
              </a:spcBef>
              <a:spcAft>
                <a:spcPts val="0"/>
              </a:spcAft>
              <a:buClr>
                <a:schemeClr val="accent1"/>
              </a:buClr>
              <a:buSzPts val="2480"/>
              <a:buNone/>
            </a:pPr>
            <a:r>
              <a:rPr lang="en-IN" sz="2480"/>
              <a:t>A. 4 2 2</a:t>
            </a:r>
            <a:endParaRPr/>
          </a:p>
          <a:p>
            <a:pPr marL="0" lvl="0" indent="0" algn="l" rtl="0">
              <a:lnSpc>
                <a:spcPct val="80000"/>
              </a:lnSpc>
              <a:spcBef>
                <a:spcPts val="496"/>
              </a:spcBef>
              <a:spcAft>
                <a:spcPts val="0"/>
              </a:spcAft>
              <a:buClr>
                <a:schemeClr val="accent1"/>
              </a:buClr>
              <a:buSzPts val="2480"/>
              <a:buNone/>
            </a:pPr>
            <a:r>
              <a:rPr lang="en-IN" sz="2480"/>
              <a:t>B. 3 1 2</a:t>
            </a:r>
            <a:endParaRPr/>
          </a:p>
          <a:p>
            <a:pPr marL="0" lvl="0" indent="0" algn="l" rtl="0">
              <a:lnSpc>
                <a:spcPct val="80000"/>
              </a:lnSpc>
              <a:spcBef>
                <a:spcPts val="496"/>
              </a:spcBef>
              <a:spcAft>
                <a:spcPts val="0"/>
              </a:spcAft>
              <a:buClr>
                <a:schemeClr val="accent1"/>
              </a:buClr>
              <a:buSzPts val="2480"/>
              <a:buNone/>
            </a:pPr>
            <a:r>
              <a:rPr lang="en-IN" sz="2480"/>
              <a:t>C. 4 2 3</a:t>
            </a:r>
            <a:endParaRPr/>
          </a:p>
          <a:p>
            <a:pPr marL="0" lvl="0" indent="0" algn="l" rtl="0">
              <a:lnSpc>
                <a:spcPct val="80000"/>
              </a:lnSpc>
              <a:spcBef>
                <a:spcPts val="496"/>
              </a:spcBef>
              <a:spcAft>
                <a:spcPts val="0"/>
              </a:spcAft>
              <a:buClr>
                <a:schemeClr val="accent1"/>
              </a:buClr>
              <a:buSzPts val="2480"/>
              <a:buNone/>
            </a:pPr>
            <a:r>
              <a:rPr lang="en-IN" sz="2480"/>
              <a:t>D. 3 2 3</a:t>
            </a:r>
            <a:endParaRPr/>
          </a:p>
          <a:p>
            <a:pPr marL="342900" lvl="0" indent="-185420" algn="l" rtl="0">
              <a:lnSpc>
                <a:spcPct val="80000"/>
              </a:lnSpc>
              <a:spcBef>
                <a:spcPts val="496"/>
              </a:spcBef>
              <a:spcAft>
                <a:spcPts val="0"/>
              </a:spcAft>
              <a:buClr>
                <a:schemeClr val="accent1"/>
              </a:buClr>
              <a:buSzPts val="2480"/>
              <a:buNone/>
            </a:pPr>
            <a:endParaRPr sz="248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457200" y="274638"/>
            <a:ext cx="8229600" cy="77809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Q3</a:t>
            </a:r>
            <a:endParaRPr/>
          </a:p>
        </p:txBody>
      </p:sp>
      <p:sp>
        <p:nvSpPr>
          <p:cNvPr id="167" name="Google Shape;167;p18"/>
          <p:cNvSpPr txBox="1">
            <a:spLocks noGrp="1"/>
          </p:cNvSpPr>
          <p:nvPr>
            <p:ph type="body" idx="1"/>
          </p:nvPr>
        </p:nvSpPr>
        <p:spPr>
          <a:xfrm>
            <a:off x="457200" y="1196752"/>
            <a:ext cx="8229600" cy="4929411"/>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240"/>
              <a:buNone/>
            </a:pPr>
            <a:r>
              <a:rPr lang="en-IN" sz="2240"/>
              <a:t>What will be the output of following code?</a:t>
            </a:r>
            <a:endParaRPr/>
          </a:p>
          <a:p>
            <a:pPr marL="0" lvl="0" indent="0" algn="l" rtl="0">
              <a:lnSpc>
                <a:spcPct val="80000"/>
              </a:lnSpc>
              <a:spcBef>
                <a:spcPts val="448"/>
              </a:spcBef>
              <a:spcAft>
                <a:spcPts val="0"/>
              </a:spcAft>
              <a:buClr>
                <a:schemeClr val="accent1"/>
              </a:buClr>
              <a:buSzPts val="2240"/>
              <a:buNone/>
            </a:pPr>
            <a:r>
              <a:rPr lang="en-IN" sz="2240"/>
              <a:t>#include &lt;stdio.h&gt;</a:t>
            </a:r>
            <a:endParaRPr/>
          </a:p>
          <a:p>
            <a:pPr marL="0" lvl="0" indent="0" algn="l" rtl="0">
              <a:lnSpc>
                <a:spcPct val="80000"/>
              </a:lnSpc>
              <a:spcBef>
                <a:spcPts val="448"/>
              </a:spcBef>
              <a:spcAft>
                <a:spcPts val="0"/>
              </a:spcAft>
              <a:buClr>
                <a:schemeClr val="accent1"/>
              </a:buClr>
              <a:buSzPts val="2240"/>
              <a:buNone/>
            </a:pPr>
            <a:r>
              <a:rPr lang="en-IN" sz="2240"/>
              <a:t>    int main()</a:t>
            </a:r>
            <a:endParaRPr/>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        int i = 0;</a:t>
            </a:r>
            <a:endParaRPr/>
          </a:p>
          <a:p>
            <a:pPr marL="0" lvl="0" indent="0" algn="l" rtl="0">
              <a:lnSpc>
                <a:spcPct val="80000"/>
              </a:lnSpc>
              <a:spcBef>
                <a:spcPts val="448"/>
              </a:spcBef>
              <a:spcAft>
                <a:spcPts val="0"/>
              </a:spcAft>
              <a:buClr>
                <a:schemeClr val="accent1"/>
              </a:buClr>
              <a:buSzPts val="2240"/>
              <a:buNone/>
            </a:pPr>
            <a:r>
              <a:rPr lang="en-IN" sz="2240"/>
              <a:t>        int x = i++;</a:t>
            </a:r>
            <a:endParaRPr/>
          </a:p>
          <a:p>
            <a:pPr marL="0" lvl="0" indent="0" algn="l" rtl="0">
              <a:lnSpc>
                <a:spcPct val="80000"/>
              </a:lnSpc>
              <a:spcBef>
                <a:spcPts val="448"/>
              </a:spcBef>
              <a:spcAft>
                <a:spcPts val="0"/>
              </a:spcAft>
              <a:buClr>
                <a:schemeClr val="accent1"/>
              </a:buClr>
              <a:buSzPts val="2240"/>
              <a:buNone/>
            </a:pPr>
            <a:r>
              <a:rPr lang="en-IN" sz="2240"/>
              <a:t>        int y = ++i;</a:t>
            </a:r>
            <a:endParaRPr/>
          </a:p>
          <a:p>
            <a:pPr marL="0" lvl="0" indent="0" algn="l" rtl="0">
              <a:lnSpc>
                <a:spcPct val="80000"/>
              </a:lnSpc>
              <a:spcBef>
                <a:spcPts val="448"/>
              </a:spcBef>
              <a:spcAft>
                <a:spcPts val="0"/>
              </a:spcAft>
              <a:buClr>
                <a:schemeClr val="accent1"/>
              </a:buClr>
              <a:buSzPts val="2240"/>
              <a:buNone/>
            </a:pPr>
            <a:r>
              <a:rPr lang="en-IN" sz="2240"/>
              <a:t>        printf("%d % d\n", x, y);</a:t>
            </a:r>
            <a:endParaRPr/>
          </a:p>
          <a:p>
            <a:pPr marL="0" lvl="0" indent="0" algn="l" rtl="0">
              <a:lnSpc>
                <a:spcPct val="80000"/>
              </a:lnSpc>
              <a:spcBef>
                <a:spcPts val="448"/>
              </a:spcBef>
              <a:spcAft>
                <a:spcPts val="0"/>
              </a:spcAft>
              <a:buClr>
                <a:schemeClr val="accent1"/>
              </a:buClr>
              <a:buSzPts val="2240"/>
              <a:buNone/>
            </a:pPr>
            <a:r>
              <a:rPr lang="en-IN" sz="2240"/>
              <a:t>        return 0;</a:t>
            </a:r>
            <a:endParaRPr/>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A. 0, 2</a:t>
            </a:r>
            <a:endParaRPr/>
          </a:p>
          <a:p>
            <a:pPr marL="0" lvl="0" indent="0" algn="l" rtl="0">
              <a:lnSpc>
                <a:spcPct val="80000"/>
              </a:lnSpc>
              <a:spcBef>
                <a:spcPts val="448"/>
              </a:spcBef>
              <a:spcAft>
                <a:spcPts val="0"/>
              </a:spcAft>
              <a:buClr>
                <a:schemeClr val="accent1"/>
              </a:buClr>
              <a:buSzPts val="2240"/>
              <a:buNone/>
            </a:pPr>
            <a:r>
              <a:rPr lang="en-IN" sz="2240"/>
              <a:t>B. 0, 1</a:t>
            </a:r>
            <a:endParaRPr/>
          </a:p>
          <a:p>
            <a:pPr marL="0" lvl="0" indent="0" algn="l" rtl="0">
              <a:lnSpc>
                <a:spcPct val="80000"/>
              </a:lnSpc>
              <a:spcBef>
                <a:spcPts val="448"/>
              </a:spcBef>
              <a:spcAft>
                <a:spcPts val="0"/>
              </a:spcAft>
              <a:buClr>
                <a:schemeClr val="accent1"/>
              </a:buClr>
              <a:buSzPts val="2240"/>
              <a:buNone/>
            </a:pPr>
            <a:r>
              <a:rPr lang="en-IN" sz="2240"/>
              <a:t>C. 1, 2</a:t>
            </a:r>
            <a:endParaRPr/>
          </a:p>
          <a:p>
            <a:pPr marL="0" lvl="0" indent="0" algn="l" rtl="0">
              <a:lnSpc>
                <a:spcPct val="80000"/>
              </a:lnSpc>
              <a:spcBef>
                <a:spcPts val="448"/>
              </a:spcBef>
              <a:spcAft>
                <a:spcPts val="0"/>
              </a:spcAft>
              <a:buClr>
                <a:schemeClr val="accent1"/>
              </a:buClr>
              <a:buSzPts val="2240"/>
              <a:buNone/>
            </a:pPr>
            <a:r>
              <a:rPr lang="en-IN" sz="2240"/>
              <a:t>D. 1, 1</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457200" y="478820"/>
            <a:ext cx="8229600" cy="41805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Q4</a:t>
            </a:r>
            <a:endParaRPr sz="3959"/>
          </a:p>
        </p:txBody>
      </p:sp>
      <p:sp>
        <p:nvSpPr>
          <p:cNvPr id="173" name="Google Shape;173;p19"/>
          <p:cNvSpPr txBox="1">
            <a:spLocks noGrp="1"/>
          </p:cNvSpPr>
          <p:nvPr>
            <p:ph type="body" idx="1"/>
          </p:nvPr>
        </p:nvSpPr>
        <p:spPr>
          <a:xfrm>
            <a:off x="457200" y="908720"/>
            <a:ext cx="8229600" cy="5544616"/>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480"/>
              <a:buNone/>
            </a:pPr>
            <a:r>
              <a:rPr lang="en-IN" sz="2480"/>
              <a:t>What will be the output of the following C code?</a:t>
            </a:r>
            <a:endParaRPr/>
          </a:p>
          <a:p>
            <a:pPr marL="0" lvl="0" indent="0" algn="l" rtl="0">
              <a:lnSpc>
                <a:spcPct val="80000"/>
              </a:lnSpc>
              <a:spcBef>
                <a:spcPts val="496"/>
              </a:spcBef>
              <a:spcAft>
                <a:spcPts val="0"/>
              </a:spcAft>
              <a:buClr>
                <a:schemeClr val="accent1"/>
              </a:buClr>
              <a:buSzPts val="2480"/>
              <a:buNone/>
            </a:pPr>
            <a:r>
              <a:rPr lang="en-IN" sz="2480"/>
              <a:t>    #include &lt;stdio.h&gt;</a:t>
            </a:r>
            <a:endParaRPr/>
          </a:p>
          <a:p>
            <a:pPr marL="0" lvl="0" indent="0" algn="l" rtl="0">
              <a:lnSpc>
                <a:spcPct val="80000"/>
              </a:lnSpc>
              <a:spcBef>
                <a:spcPts val="496"/>
              </a:spcBef>
              <a:spcAft>
                <a:spcPts val="0"/>
              </a:spcAft>
              <a:buClr>
                <a:schemeClr val="accent1"/>
              </a:buClr>
              <a:buSzPts val="2480"/>
              <a:buNone/>
            </a:pPr>
            <a:r>
              <a:rPr lang="en-IN" sz="2480"/>
              <a:t>    int main()</a:t>
            </a:r>
            <a:endParaRPr/>
          </a:p>
          <a:p>
            <a:pPr marL="0" lvl="0" indent="0" algn="l" rtl="0">
              <a:lnSpc>
                <a:spcPct val="80000"/>
              </a:lnSpc>
              <a:spcBef>
                <a:spcPts val="496"/>
              </a:spcBef>
              <a:spcAft>
                <a:spcPts val="0"/>
              </a:spcAft>
              <a:buClr>
                <a:schemeClr val="accent1"/>
              </a:buClr>
              <a:buSzPts val="2480"/>
              <a:buNone/>
            </a:pPr>
            <a:r>
              <a:rPr lang="en-IN" sz="2480"/>
              <a:t>    {</a:t>
            </a:r>
            <a:endParaRPr/>
          </a:p>
          <a:p>
            <a:pPr marL="0" lvl="0" indent="0" algn="l" rtl="0">
              <a:lnSpc>
                <a:spcPct val="80000"/>
              </a:lnSpc>
              <a:spcBef>
                <a:spcPts val="496"/>
              </a:spcBef>
              <a:spcAft>
                <a:spcPts val="0"/>
              </a:spcAft>
              <a:buClr>
                <a:schemeClr val="accent1"/>
              </a:buClr>
              <a:buSzPts val="2480"/>
              <a:buNone/>
            </a:pPr>
            <a:r>
              <a:rPr lang="en-IN" sz="2480"/>
              <a:t>        int x = 4, y, z;</a:t>
            </a:r>
            <a:endParaRPr/>
          </a:p>
          <a:p>
            <a:pPr marL="0" lvl="0" indent="0" algn="l" rtl="0">
              <a:lnSpc>
                <a:spcPct val="80000"/>
              </a:lnSpc>
              <a:spcBef>
                <a:spcPts val="496"/>
              </a:spcBef>
              <a:spcAft>
                <a:spcPts val="0"/>
              </a:spcAft>
              <a:buClr>
                <a:schemeClr val="accent1"/>
              </a:buClr>
              <a:buSzPts val="2480"/>
              <a:buNone/>
            </a:pPr>
            <a:r>
              <a:rPr lang="en-IN" sz="2480"/>
              <a:t>        y = --x;</a:t>
            </a:r>
            <a:endParaRPr/>
          </a:p>
          <a:p>
            <a:pPr marL="0" lvl="0" indent="0" algn="l" rtl="0">
              <a:lnSpc>
                <a:spcPct val="80000"/>
              </a:lnSpc>
              <a:spcBef>
                <a:spcPts val="496"/>
              </a:spcBef>
              <a:spcAft>
                <a:spcPts val="0"/>
              </a:spcAft>
              <a:buClr>
                <a:schemeClr val="accent1"/>
              </a:buClr>
              <a:buSzPts val="2480"/>
              <a:buNone/>
            </a:pPr>
            <a:r>
              <a:rPr lang="en-IN" sz="2480"/>
              <a:t>        z = x--;</a:t>
            </a:r>
            <a:endParaRPr/>
          </a:p>
          <a:p>
            <a:pPr marL="0" lvl="0" indent="0" algn="l" rtl="0">
              <a:lnSpc>
                <a:spcPct val="80000"/>
              </a:lnSpc>
              <a:spcBef>
                <a:spcPts val="496"/>
              </a:spcBef>
              <a:spcAft>
                <a:spcPts val="0"/>
              </a:spcAft>
              <a:buClr>
                <a:schemeClr val="accent1"/>
              </a:buClr>
              <a:buSzPts val="2480"/>
              <a:buNone/>
            </a:pPr>
            <a:r>
              <a:rPr lang="en-IN" sz="2480"/>
              <a:t>        printf("%d%d%d", x,  y, z);</a:t>
            </a:r>
            <a:endParaRPr/>
          </a:p>
          <a:p>
            <a:pPr marL="0" lvl="0" indent="0" algn="l" rtl="0">
              <a:lnSpc>
                <a:spcPct val="80000"/>
              </a:lnSpc>
              <a:spcBef>
                <a:spcPts val="496"/>
              </a:spcBef>
              <a:spcAft>
                <a:spcPts val="0"/>
              </a:spcAft>
              <a:buClr>
                <a:schemeClr val="accent1"/>
              </a:buClr>
              <a:buSzPts val="2480"/>
              <a:buNone/>
            </a:pPr>
            <a:r>
              <a:rPr lang="en-IN" sz="2480"/>
              <a:t>        return 0;</a:t>
            </a:r>
            <a:endParaRPr sz="2480"/>
          </a:p>
          <a:p>
            <a:pPr marL="0" lvl="0" indent="0" algn="l" rtl="0">
              <a:lnSpc>
                <a:spcPct val="80000"/>
              </a:lnSpc>
              <a:spcBef>
                <a:spcPts val="496"/>
              </a:spcBef>
              <a:spcAft>
                <a:spcPts val="0"/>
              </a:spcAft>
              <a:buClr>
                <a:schemeClr val="accent1"/>
              </a:buClr>
              <a:buSzPts val="2480"/>
              <a:buNone/>
            </a:pPr>
            <a:r>
              <a:rPr lang="en-IN" sz="2480"/>
              <a:t>    }</a:t>
            </a:r>
            <a:endParaRPr/>
          </a:p>
          <a:p>
            <a:pPr marL="0" lvl="0" indent="0" algn="l" rtl="0">
              <a:lnSpc>
                <a:spcPct val="80000"/>
              </a:lnSpc>
              <a:spcBef>
                <a:spcPts val="496"/>
              </a:spcBef>
              <a:spcAft>
                <a:spcPts val="0"/>
              </a:spcAft>
              <a:buClr>
                <a:schemeClr val="accent1"/>
              </a:buClr>
              <a:buSzPts val="2480"/>
              <a:buNone/>
            </a:pPr>
            <a:r>
              <a:rPr lang="en-IN" sz="2480"/>
              <a:t>A. 3 2 3</a:t>
            </a:r>
            <a:endParaRPr/>
          </a:p>
          <a:p>
            <a:pPr marL="0" lvl="0" indent="0" algn="l" rtl="0">
              <a:lnSpc>
                <a:spcPct val="80000"/>
              </a:lnSpc>
              <a:spcBef>
                <a:spcPts val="496"/>
              </a:spcBef>
              <a:spcAft>
                <a:spcPts val="0"/>
              </a:spcAft>
              <a:buClr>
                <a:schemeClr val="accent1"/>
              </a:buClr>
              <a:buSzPts val="2480"/>
              <a:buNone/>
            </a:pPr>
            <a:r>
              <a:rPr lang="en-IN" sz="2480"/>
              <a:t>B. 2 3 3</a:t>
            </a:r>
            <a:endParaRPr/>
          </a:p>
          <a:p>
            <a:pPr marL="0" lvl="0" indent="0" algn="l" rtl="0">
              <a:lnSpc>
                <a:spcPct val="80000"/>
              </a:lnSpc>
              <a:spcBef>
                <a:spcPts val="496"/>
              </a:spcBef>
              <a:spcAft>
                <a:spcPts val="0"/>
              </a:spcAft>
              <a:buClr>
                <a:schemeClr val="accent1"/>
              </a:buClr>
              <a:buSzPts val="2480"/>
              <a:buNone/>
            </a:pPr>
            <a:r>
              <a:rPr lang="en-IN" sz="2480"/>
              <a:t>C. 3 2 2</a:t>
            </a:r>
            <a:endParaRPr/>
          </a:p>
          <a:p>
            <a:pPr marL="0" lvl="0" indent="0" algn="l" rtl="0">
              <a:lnSpc>
                <a:spcPct val="80000"/>
              </a:lnSpc>
              <a:spcBef>
                <a:spcPts val="496"/>
              </a:spcBef>
              <a:spcAft>
                <a:spcPts val="0"/>
              </a:spcAft>
              <a:buClr>
                <a:schemeClr val="accent1"/>
              </a:buClr>
              <a:buSzPts val="2480"/>
              <a:buNone/>
            </a:pPr>
            <a:r>
              <a:rPr lang="en-IN" sz="2480"/>
              <a:t>D. 2 3 4</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body" idx="1"/>
          </p:nvPr>
        </p:nvSpPr>
        <p:spPr>
          <a:xfrm>
            <a:off x="457200" y="447675"/>
            <a:ext cx="8229600" cy="5724525"/>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004E6C"/>
              </a:buClr>
              <a:buSzPts val="3200"/>
              <a:buFont typeface="Noto Sans Symbols"/>
              <a:buChar char="⮚"/>
            </a:pPr>
            <a:r>
              <a:rPr lang="en-IN">
                <a:solidFill>
                  <a:srgbClr val="004E6C"/>
                </a:solidFill>
              </a:rPr>
              <a:t>Relational Operator</a:t>
            </a:r>
            <a:endParaRPr/>
          </a:p>
          <a:p>
            <a:pPr marL="342900" lvl="0" indent="-342900" algn="just" rtl="0">
              <a:spcBef>
                <a:spcPts val="0"/>
              </a:spcBef>
              <a:spcAft>
                <a:spcPts val="0"/>
              </a:spcAft>
              <a:buClr>
                <a:schemeClr val="accent1"/>
              </a:buClr>
              <a:buSzPts val="2200"/>
              <a:buNone/>
            </a:pPr>
            <a:r>
              <a:rPr lang="en-IN" sz="2200"/>
              <a:t>      It compares two operands depending upon the their relation. Expression generates zero(false) or nonzero(true) value.</a:t>
            </a:r>
            <a:endParaRPr sz="2200">
              <a:solidFill>
                <a:srgbClr val="004E6C"/>
              </a:solidFill>
            </a:endParaRPr>
          </a:p>
        </p:txBody>
      </p:sp>
      <p:graphicFrame>
        <p:nvGraphicFramePr>
          <p:cNvPr id="179" name="Google Shape;179;p20"/>
          <p:cNvGraphicFramePr/>
          <p:nvPr/>
        </p:nvGraphicFramePr>
        <p:xfrm>
          <a:off x="153024" y="1663250"/>
          <a:ext cx="8838575" cy="5307345"/>
        </p:xfrm>
        <a:graphic>
          <a:graphicData uri="http://schemas.openxmlformats.org/drawingml/2006/table">
            <a:tbl>
              <a:tblPr firstRow="1" bandRow="1">
                <a:noFill/>
              </a:tblPr>
              <a:tblGrid>
                <a:gridCol w="1325800">
                  <a:extLst>
                    <a:ext uri="{9D8B030D-6E8A-4147-A177-3AD203B41FA5}">
                      <a16:colId xmlns:a16="http://schemas.microsoft.com/office/drawing/2014/main" val="20000"/>
                    </a:ext>
                  </a:extLst>
                </a:gridCol>
                <a:gridCol w="5303125">
                  <a:extLst>
                    <a:ext uri="{9D8B030D-6E8A-4147-A177-3AD203B41FA5}">
                      <a16:colId xmlns:a16="http://schemas.microsoft.com/office/drawing/2014/main" val="20001"/>
                    </a:ext>
                  </a:extLst>
                </a:gridCol>
                <a:gridCol w="2209650">
                  <a:extLst>
                    <a:ext uri="{9D8B030D-6E8A-4147-A177-3AD203B41FA5}">
                      <a16:colId xmlns:a16="http://schemas.microsoft.com/office/drawing/2014/main" val="20002"/>
                    </a:ext>
                  </a:extLst>
                </a:gridCol>
              </a:tblGrid>
              <a:tr h="752050">
                <a:tc>
                  <a:txBody>
                    <a:bodyPr/>
                    <a:lstStyle/>
                    <a:p>
                      <a:pPr marL="0" marR="0" lvl="0" indent="0" algn="l" rtl="0">
                        <a:spcBef>
                          <a:spcPts val="0"/>
                        </a:spcBef>
                        <a:spcAft>
                          <a:spcPts val="0"/>
                        </a:spcAft>
                        <a:buNone/>
                      </a:pPr>
                      <a:r>
                        <a:rPr lang="en-IN" sz="2000"/>
                        <a:t>Operator</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Description</a:t>
                      </a:r>
                      <a:endParaRPr sz="2000" b="1">
                        <a:solidFill>
                          <a:schemeClr val="dk1"/>
                        </a:solidFill>
                      </a:endParaRPr>
                    </a:p>
                  </a:txBody>
                  <a:tcPr marL="91450" marR="91450" marT="45725" marB="45725"/>
                </a:tc>
                <a:tc>
                  <a:txBody>
                    <a:bodyPr/>
                    <a:lstStyle/>
                    <a:p>
                      <a:pPr marL="0" marR="0" lvl="0" indent="0" algn="l" rtl="0">
                        <a:spcBef>
                          <a:spcPts val="0"/>
                        </a:spcBef>
                        <a:spcAft>
                          <a:spcPts val="0"/>
                        </a:spcAft>
                        <a:buNone/>
                      </a:pPr>
                      <a:r>
                        <a:rPr lang="en-IN" sz="2000"/>
                        <a:t>Example (a=10 and b=20)</a:t>
                      </a:r>
                      <a:endParaRPr sz="2000" b="1">
                        <a:solidFill>
                          <a:schemeClr val="dk1"/>
                        </a:solidFill>
                      </a:endParaRPr>
                    </a:p>
                  </a:txBody>
                  <a:tcPr marL="91450" marR="91450" marT="45725" marB="45725"/>
                </a:tc>
                <a:extLst>
                  <a:ext uri="{0D108BD9-81ED-4DB2-BD59-A6C34878D82A}">
                    <a16:rowId xmlns:a16="http://schemas.microsoft.com/office/drawing/2014/main" val="10000"/>
                  </a:ext>
                </a:extLst>
              </a:tr>
              <a:tr h="586475">
                <a:tc>
                  <a:txBody>
                    <a:bodyPr/>
                    <a:lstStyle/>
                    <a:p>
                      <a:pPr marL="0" marR="0" lvl="0" indent="0" algn="l" rtl="0">
                        <a:lnSpc>
                          <a:spcPct val="100000"/>
                        </a:lnSpc>
                        <a:spcBef>
                          <a:spcPts val="0"/>
                        </a:spcBef>
                        <a:spcAft>
                          <a:spcPts val="0"/>
                        </a:spcAft>
                        <a:buClr>
                          <a:schemeClr val="dk1"/>
                        </a:buClr>
                        <a:buSzPts val="1800"/>
                        <a:buFont typeface="Calibri"/>
                        <a:buNone/>
                      </a:pPr>
                      <a:r>
                        <a:rPr lang="en-IN" sz="1800"/>
                        <a:t>&lt;</a:t>
                      </a:r>
                      <a:endParaRPr sz="1800">
                        <a:solidFill>
                          <a:schemeClr val="dk1"/>
                        </a:solidFill>
                      </a:endParaRPr>
                    </a:p>
                  </a:txBody>
                  <a:tcPr marL="91450" marR="91450" marT="45725" marB="45725"/>
                </a:tc>
                <a:tc>
                  <a:txBody>
                    <a:bodyPr/>
                    <a:lstStyle/>
                    <a:p>
                      <a:pPr marL="0" marR="0" lvl="0" indent="0" algn="just" rtl="0">
                        <a:spcBef>
                          <a:spcPts val="0"/>
                        </a:spcBef>
                        <a:spcAft>
                          <a:spcPts val="0"/>
                        </a:spcAft>
                        <a:buNone/>
                      </a:pPr>
                      <a:r>
                        <a:rPr lang="en-IN" sz="1600"/>
                        <a:t>less than, checks if the value of left operand is less than the value of right operand, if yes then condition becomes true.</a:t>
                      </a:r>
                      <a:endParaRPr sz="1600"/>
                    </a:p>
                  </a:txBody>
                  <a:tcPr marL="25700" marR="25700" marT="25700" marB="25700"/>
                </a:tc>
                <a:tc>
                  <a:txBody>
                    <a:bodyPr/>
                    <a:lstStyle/>
                    <a:p>
                      <a:pPr marL="0" marR="0" lvl="0" indent="0" algn="just" rtl="0">
                        <a:spcBef>
                          <a:spcPts val="0"/>
                        </a:spcBef>
                        <a:spcAft>
                          <a:spcPts val="0"/>
                        </a:spcAft>
                        <a:buNone/>
                      </a:pPr>
                      <a:r>
                        <a:rPr lang="en-IN" sz="1600"/>
                        <a:t>(a &lt; b) value is 1(true)</a:t>
                      </a:r>
                      <a:endParaRPr sz="1600"/>
                    </a:p>
                  </a:txBody>
                  <a:tcPr marL="25700" marR="25700" marT="25700" marB="25700"/>
                </a:tc>
                <a:extLst>
                  <a:ext uri="{0D108BD9-81ED-4DB2-BD59-A6C34878D82A}">
                    <a16:rowId xmlns:a16="http://schemas.microsoft.com/office/drawing/2014/main" val="10001"/>
                  </a:ext>
                </a:extLst>
              </a:tr>
              <a:tr h="852150">
                <a:tc>
                  <a:txBody>
                    <a:bodyPr/>
                    <a:lstStyle/>
                    <a:p>
                      <a:pPr marL="0" marR="0" lvl="0" indent="0" algn="l" rtl="0">
                        <a:spcBef>
                          <a:spcPts val="0"/>
                        </a:spcBef>
                        <a:spcAft>
                          <a:spcPts val="0"/>
                        </a:spcAft>
                        <a:buNone/>
                      </a:pPr>
                      <a:r>
                        <a:rPr lang="en-IN" sz="1800"/>
                        <a:t>&lt;=</a:t>
                      </a:r>
                      <a:endParaRPr sz="1800">
                        <a:solidFill>
                          <a:schemeClr val="dk1"/>
                        </a:solidFill>
                      </a:endParaRPr>
                    </a:p>
                  </a:txBody>
                  <a:tcPr marL="91450" marR="91450" marT="45725" marB="45725"/>
                </a:tc>
                <a:tc>
                  <a:txBody>
                    <a:bodyPr/>
                    <a:lstStyle/>
                    <a:p>
                      <a:pPr marL="0" marR="0" lvl="0" indent="0" algn="just" rtl="0">
                        <a:spcBef>
                          <a:spcPts val="0"/>
                        </a:spcBef>
                        <a:spcAft>
                          <a:spcPts val="0"/>
                        </a:spcAft>
                        <a:buNone/>
                      </a:pPr>
                      <a:r>
                        <a:rPr lang="en-IN" sz="1600"/>
                        <a:t>less than or equal to, checks if the value of left operand is less than or equal to the value of right operand, if yes then condition becomes true.</a:t>
                      </a:r>
                      <a:endParaRPr sz="1600"/>
                    </a:p>
                  </a:txBody>
                  <a:tcPr marL="25700" marR="25700" marT="25700" marB="25700"/>
                </a:tc>
                <a:tc>
                  <a:txBody>
                    <a:bodyPr/>
                    <a:lstStyle/>
                    <a:p>
                      <a:pPr marL="0" marR="0" lvl="0" indent="0" algn="just" rtl="0">
                        <a:spcBef>
                          <a:spcPts val="0"/>
                        </a:spcBef>
                        <a:spcAft>
                          <a:spcPts val="0"/>
                        </a:spcAft>
                        <a:buNone/>
                      </a:pPr>
                      <a:r>
                        <a:rPr lang="en-IN" sz="1600"/>
                        <a:t>(a &lt;= b) value is 1 (true).</a:t>
                      </a:r>
                      <a:endParaRPr sz="1600"/>
                    </a:p>
                  </a:txBody>
                  <a:tcPr marL="25700" marR="25700" marT="25700" marB="25700"/>
                </a:tc>
                <a:extLst>
                  <a:ext uri="{0D108BD9-81ED-4DB2-BD59-A6C34878D82A}">
                    <a16:rowId xmlns:a16="http://schemas.microsoft.com/office/drawing/2014/main" val="10002"/>
                  </a:ext>
                </a:extLst>
              </a:tr>
              <a:tr h="852150">
                <a:tc>
                  <a:txBody>
                    <a:bodyPr/>
                    <a:lstStyle/>
                    <a:p>
                      <a:pPr marL="0" marR="0" lvl="0" indent="0" algn="l" rtl="0">
                        <a:spcBef>
                          <a:spcPts val="0"/>
                        </a:spcBef>
                        <a:spcAft>
                          <a:spcPts val="0"/>
                        </a:spcAft>
                        <a:buNone/>
                      </a:pPr>
                      <a:r>
                        <a:rPr lang="en-IN" sz="1800"/>
                        <a:t>&gt;</a:t>
                      </a:r>
                      <a:endParaRPr sz="1800">
                        <a:solidFill>
                          <a:schemeClr val="dk1"/>
                        </a:solidFill>
                      </a:endParaRPr>
                    </a:p>
                  </a:txBody>
                  <a:tcPr marL="91450" marR="91450" marT="45725" marB="45725"/>
                </a:tc>
                <a:tc>
                  <a:txBody>
                    <a:bodyPr/>
                    <a:lstStyle/>
                    <a:p>
                      <a:pPr marL="0" marR="0" lvl="0" indent="0" algn="just" rtl="0">
                        <a:spcBef>
                          <a:spcPts val="0"/>
                        </a:spcBef>
                        <a:spcAft>
                          <a:spcPts val="0"/>
                        </a:spcAft>
                        <a:buNone/>
                      </a:pPr>
                      <a:r>
                        <a:rPr lang="en-IN" sz="1600"/>
                        <a:t>greater than, checks if the value of left operand is greater than the value of right operand, if yes then condition becomes true.</a:t>
                      </a:r>
                      <a:endParaRPr sz="1600"/>
                    </a:p>
                  </a:txBody>
                  <a:tcPr marL="25700" marR="25700" marT="25700" marB="25700"/>
                </a:tc>
                <a:tc>
                  <a:txBody>
                    <a:bodyPr/>
                    <a:lstStyle/>
                    <a:p>
                      <a:pPr marL="0" marR="0" lvl="0" indent="0" algn="just" rtl="0">
                        <a:spcBef>
                          <a:spcPts val="0"/>
                        </a:spcBef>
                        <a:spcAft>
                          <a:spcPts val="0"/>
                        </a:spcAft>
                        <a:buNone/>
                      </a:pPr>
                      <a:r>
                        <a:rPr lang="en-IN" sz="1600"/>
                        <a:t>(a &gt; b) value is 0 (false).</a:t>
                      </a:r>
                      <a:endParaRPr sz="1600"/>
                    </a:p>
                  </a:txBody>
                  <a:tcPr marL="25700" marR="25700" marT="25700" marB="25700"/>
                </a:tc>
                <a:extLst>
                  <a:ext uri="{0D108BD9-81ED-4DB2-BD59-A6C34878D82A}">
                    <a16:rowId xmlns:a16="http://schemas.microsoft.com/office/drawing/2014/main" val="10003"/>
                  </a:ext>
                </a:extLst>
              </a:tr>
              <a:tr h="852150">
                <a:tc>
                  <a:txBody>
                    <a:bodyPr/>
                    <a:lstStyle/>
                    <a:p>
                      <a:pPr marL="0" marR="0" lvl="0" indent="0" algn="l" rtl="0">
                        <a:spcBef>
                          <a:spcPts val="0"/>
                        </a:spcBef>
                        <a:spcAft>
                          <a:spcPts val="0"/>
                        </a:spcAft>
                        <a:buNone/>
                      </a:pPr>
                      <a:r>
                        <a:rPr lang="en-IN" sz="1800"/>
                        <a:t>&gt;=</a:t>
                      </a:r>
                      <a:endParaRPr sz="1800">
                        <a:solidFill>
                          <a:schemeClr val="dk1"/>
                        </a:solidFill>
                      </a:endParaRPr>
                    </a:p>
                  </a:txBody>
                  <a:tcPr marL="91450" marR="91450" marT="45725" marB="45725"/>
                </a:tc>
                <a:tc>
                  <a:txBody>
                    <a:bodyPr/>
                    <a:lstStyle/>
                    <a:p>
                      <a:pPr marL="0" marR="0" lvl="0" indent="0" algn="just" rtl="0">
                        <a:spcBef>
                          <a:spcPts val="0"/>
                        </a:spcBef>
                        <a:spcAft>
                          <a:spcPts val="0"/>
                        </a:spcAft>
                        <a:buNone/>
                      </a:pPr>
                      <a:r>
                        <a:rPr lang="en-IN" sz="1600"/>
                        <a:t>greater than or equal to, checks if the value of left operand is greater than or equal to the value of right operand, if yes then condition becomes true.</a:t>
                      </a:r>
                      <a:endParaRPr sz="1600"/>
                    </a:p>
                  </a:txBody>
                  <a:tcPr marL="25700" marR="25700" marT="25700" marB="25700"/>
                </a:tc>
                <a:tc>
                  <a:txBody>
                    <a:bodyPr/>
                    <a:lstStyle/>
                    <a:p>
                      <a:pPr marL="0" marR="0" lvl="0" indent="0" algn="just" rtl="0">
                        <a:spcBef>
                          <a:spcPts val="0"/>
                        </a:spcBef>
                        <a:spcAft>
                          <a:spcPts val="0"/>
                        </a:spcAft>
                        <a:buNone/>
                      </a:pPr>
                      <a:r>
                        <a:rPr lang="en-IN" sz="1600"/>
                        <a:t>(a &gt;= b) value is 0 (false).</a:t>
                      </a:r>
                      <a:endParaRPr sz="1600"/>
                    </a:p>
                  </a:txBody>
                  <a:tcPr marL="25700" marR="25700" marT="25700" marB="25700"/>
                </a:tc>
                <a:extLst>
                  <a:ext uri="{0D108BD9-81ED-4DB2-BD59-A6C34878D82A}">
                    <a16:rowId xmlns:a16="http://schemas.microsoft.com/office/drawing/2014/main" val="10004"/>
                  </a:ext>
                </a:extLst>
              </a:tr>
              <a:tr h="629450">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600"/>
                        <a:buFont typeface="Calibri"/>
                        <a:buNone/>
                      </a:pPr>
                      <a:r>
                        <a:rPr lang="en-IN" sz="1600"/>
                        <a:t>equality ,checks if the value of two operands is equal or not, if yes then condition becomes true.</a:t>
                      </a:r>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1600"/>
                        <a:buFont typeface="Calibri"/>
                        <a:buNone/>
                      </a:pPr>
                      <a:r>
                        <a:rPr lang="en-IN" sz="1600"/>
                        <a:t>(a == b) value is 0 (false).</a:t>
                      </a:r>
                      <a:endParaRPr/>
                    </a:p>
                  </a:txBody>
                  <a:tcPr marL="91450" marR="91450" marT="45725" marB="45725"/>
                </a:tc>
                <a:extLst>
                  <a:ext uri="{0D108BD9-81ED-4DB2-BD59-A6C34878D82A}">
                    <a16:rowId xmlns:a16="http://schemas.microsoft.com/office/drawing/2014/main" val="10005"/>
                  </a:ext>
                </a:extLst>
              </a:tr>
              <a:tr h="586475">
                <a:tc>
                  <a:txBody>
                    <a:bodyPr/>
                    <a:lstStyle/>
                    <a:p>
                      <a:pPr marL="0" marR="0" lvl="0" indent="0" algn="l"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just" rtl="0">
                        <a:spcBef>
                          <a:spcPts val="0"/>
                        </a:spcBef>
                        <a:spcAft>
                          <a:spcPts val="0"/>
                        </a:spcAft>
                        <a:buNone/>
                      </a:pPr>
                      <a:r>
                        <a:rPr lang="en-IN" sz="1600"/>
                        <a:t>inequality, checks if the value of two operands is equal or not, if values are not equal then condition becomes true.</a:t>
                      </a:r>
                      <a:endParaRPr sz="1600"/>
                    </a:p>
                  </a:txBody>
                  <a:tcPr marL="25700" marR="25700" marT="25700" marB="25700"/>
                </a:tc>
                <a:tc>
                  <a:txBody>
                    <a:bodyPr/>
                    <a:lstStyle/>
                    <a:p>
                      <a:pPr marL="0" marR="0" lvl="0" indent="0" algn="just" rtl="0">
                        <a:spcBef>
                          <a:spcPts val="0"/>
                        </a:spcBef>
                        <a:spcAft>
                          <a:spcPts val="0"/>
                        </a:spcAft>
                        <a:buNone/>
                      </a:pPr>
                      <a:r>
                        <a:rPr lang="en-IN" sz="1600"/>
                        <a:t>(a != b) value is 1 (true).</a:t>
                      </a:r>
                      <a:endParaRPr sz="1600"/>
                    </a:p>
                  </a:txBody>
                  <a:tcPr marL="25700" marR="25700" marT="25700" marB="25700"/>
                </a:tc>
                <a:extLst>
                  <a:ext uri="{0D108BD9-81ED-4DB2-BD59-A6C34878D82A}">
                    <a16:rowId xmlns:a16="http://schemas.microsoft.com/office/drawing/2014/main" val="10006"/>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Relational Operator</a:t>
            </a:r>
            <a:endParaRPr/>
          </a:p>
        </p:txBody>
      </p:sp>
      <p:sp>
        <p:nvSpPr>
          <p:cNvPr id="185" name="Google Shape;185;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2400"/>
              <a:buNone/>
            </a:pPr>
            <a:r>
              <a:rPr lang="en-IN" sz="2400"/>
              <a:t>Q: Age of Sam is 20 and age of Tom is 19.</a:t>
            </a:r>
            <a:endParaRPr/>
          </a:p>
          <a:p>
            <a:pPr marL="342900" lvl="0" indent="-342900" algn="l" rtl="0">
              <a:spcBef>
                <a:spcPts val="480"/>
              </a:spcBef>
              <a:spcAft>
                <a:spcPts val="0"/>
              </a:spcAft>
              <a:buClr>
                <a:schemeClr val="accent1"/>
              </a:buClr>
              <a:buSzPts val="2400"/>
              <a:buNone/>
            </a:pPr>
            <a:r>
              <a:rPr lang="en-IN" sz="2400"/>
              <a:t>     Verify the relationship between their age.</a:t>
            </a:r>
            <a:endParaRPr/>
          </a:p>
          <a:p>
            <a:pPr marL="342900" lvl="0" indent="-342900" algn="l" rtl="0">
              <a:spcBef>
                <a:spcPts val="480"/>
              </a:spcBef>
              <a:spcAft>
                <a:spcPts val="0"/>
              </a:spcAft>
              <a:buClr>
                <a:schemeClr val="accent1"/>
              </a:buClr>
              <a:buSzPts val="2400"/>
              <a:buNone/>
            </a:pPr>
            <a:r>
              <a:rPr lang="en-IN" sz="2400"/>
              <a:t>Sol: age of Sam =  S1 = 20</a:t>
            </a:r>
            <a:endParaRPr/>
          </a:p>
          <a:p>
            <a:pPr marL="342900" lvl="0" indent="-342900" algn="l" rtl="0">
              <a:spcBef>
                <a:spcPts val="480"/>
              </a:spcBef>
              <a:spcAft>
                <a:spcPts val="0"/>
              </a:spcAft>
              <a:buClr>
                <a:schemeClr val="accent1"/>
              </a:buClr>
              <a:buSzPts val="2400"/>
              <a:buNone/>
            </a:pPr>
            <a:r>
              <a:rPr lang="en-IN" sz="2400"/>
              <a:t>	   age of Tom = T1 = 19</a:t>
            </a:r>
            <a:endParaRPr/>
          </a:p>
          <a:p>
            <a:pPr marL="342900" lvl="0" indent="-342900" algn="l" rtl="0">
              <a:spcBef>
                <a:spcPts val="480"/>
              </a:spcBef>
              <a:spcAft>
                <a:spcPts val="0"/>
              </a:spcAft>
              <a:buClr>
                <a:schemeClr val="accent1"/>
              </a:buClr>
              <a:buSzPts val="2400"/>
              <a:buNone/>
            </a:pPr>
            <a:r>
              <a:rPr lang="en-IN" sz="2400"/>
              <a:t>        S1 &lt; T1 = 0 (false)</a:t>
            </a:r>
            <a:endParaRPr/>
          </a:p>
          <a:p>
            <a:pPr marL="342900" lvl="0" indent="-342900" algn="l" rtl="0">
              <a:spcBef>
                <a:spcPts val="480"/>
              </a:spcBef>
              <a:spcAft>
                <a:spcPts val="0"/>
              </a:spcAft>
              <a:buClr>
                <a:schemeClr val="accent1"/>
              </a:buClr>
              <a:buSzPts val="2400"/>
              <a:buNone/>
            </a:pPr>
            <a:r>
              <a:rPr lang="en-IN" sz="2400"/>
              <a:t>	    S1 &gt; T1 = 1 (true)</a:t>
            </a:r>
            <a:endParaRPr/>
          </a:p>
          <a:p>
            <a:pPr marL="342900" lvl="0" indent="-342900" algn="l" rtl="0">
              <a:spcBef>
                <a:spcPts val="480"/>
              </a:spcBef>
              <a:spcAft>
                <a:spcPts val="0"/>
              </a:spcAft>
              <a:buClr>
                <a:schemeClr val="accent1"/>
              </a:buClr>
              <a:buSzPts val="2400"/>
              <a:buNone/>
            </a:pPr>
            <a:r>
              <a:rPr lang="en-IN" sz="2400"/>
              <a:t>			So, Sam is elder than Tom.</a:t>
            </a:r>
            <a:endParaRPr/>
          </a:p>
          <a:p>
            <a:pPr marL="342900" lvl="0" indent="-342900" algn="l" rtl="0">
              <a:spcBef>
                <a:spcPts val="480"/>
              </a:spcBef>
              <a:spcAft>
                <a:spcPts val="0"/>
              </a:spcAft>
              <a:buClr>
                <a:schemeClr val="accent1"/>
              </a:buClr>
              <a:buSzPts val="2400"/>
              <a:buNone/>
            </a:pPr>
            <a:r>
              <a:rPr lang="en-IN" sz="2400"/>
              <a:t>	    S1 == T1 = 0 (false)</a:t>
            </a:r>
            <a:endParaRPr/>
          </a:p>
          <a:p>
            <a:pPr marL="342900" lvl="0" indent="-342900" algn="l" rtl="0">
              <a:spcBef>
                <a:spcPts val="480"/>
              </a:spcBef>
              <a:spcAft>
                <a:spcPts val="0"/>
              </a:spcAft>
              <a:buClr>
                <a:schemeClr val="accent1"/>
              </a:buClr>
              <a:buSzPts val="2400"/>
              <a:buNone/>
            </a:pPr>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457200" y="274638"/>
            <a:ext cx="8229600" cy="63408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Q1</a:t>
            </a:r>
            <a:endParaRPr sz="3959"/>
          </a:p>
        </p:txBody>
      </p:sp>
      <p:sp>
        <p:nvSpPr>
          <p:cNvPr id="191" name="Google Shape;191;p22"/>
          <p:cNvSpPr txBox="1">
            <a:spLocks noGrp="1"/>
          </p:cNvSpPr>
          <p:nvPr>
            <p:ph type="body" idx="1"/>
          </p:nvPr>
        </p:nvSpPr>
        <p:spPr>
          <a:xfrm>
            <a:off x="457200" y="1124744"/>
            <a:ext cx="8229600" cy="5001419"/>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480"/>
              <a:buNone/>
            </a:pPr>
            <a:r>
              <a:rPr lang="en-IN" sz="2480"/>
              <a:t>What will be the output of following code?</a:t>
            </a:r>
            <a:endParaRPr/>
          </a:p>
          <a:p>
            <a:pPr marL="0" lvl="0" indent="0" algn="l" rtl="0">
              <a:lnSpc>
                <a:spcPct val="80000"/>
              </a:lnSpc>
              <a:spcBef>
                <a:spcPts val="496"/>
              </a:spcBef>
              <a:spcAft>
                <a:spcPts val="0"/>
              </a:spcAft>
              <a:buClr>
                <a:schemeClr val="accent1"/>
              </a:buClr>
              <a:buSzPts val="2480"/>
              <a:buNone/>
            </a:pPr>
            <a:r>
              <a:rPr lang="en-IN" sz="2480"/>
              <a:t>#include &lt;stdio.h&gt;</a:t>
            </a:r>
            <a:endParaRPr/>
          </a:p>
          <a:p>
            <a:pPr marL="0" lvl="0" indent="0" algn="l" rtl="0">
              <a:lnSpc>
                <a:spcPct val="80000"/>
              </a:lnSpc>
              <a:spcBef>
                <a:spcPts val="496"/>
              </a:spcBef>
              <a:spcAft>
                <a:spcPts val="0"/>
              </a:spcAft>
              <a:buClr>
                <a:schemeClr val="accent1"/>
              </a:buClr>
              <a:buSzPts val="2480"/>
              <a:buNone/>
            </a:pPr>
            <a:r>
              <a:rPr lang="en-IN" sz="2480"/>
              <a:t>    int main()</a:t>
            </a:r>
            <a:endParaRPr/>
          </a:p>
          <a:p>
            <a:pPr marL="0" lvl="0" indent="0" algn="l" rtl="0">
              <a:lnSpc>
                <a:spcPct val="80000"/>
              </a:lnSpc>
              <a:spcBef>
                <a:spcPts val="496"/>
              </a:spcBef>
              <a:spcAft>
                <a:spcPts val="0"/>
              </a:spcAft>
              <a:buClr>
                <a:schemeClr val="accent1"/>
              </a:buClr>
              <a:buSzPts val="2480"/>
              <a:buNone/>
            </a:pPr>
            <a:r>
              <a:rPr lang="en-IN" sz="2480"/>
              <a:t>    {</a:t>
            </a:r>
            <a:endParaRPr/>
          </a:p>
          <a:p>
            <a:pPr marL="0" lvl="0" indent="0" algn="l" rtl="0">
              <a:lnSpc>
                <a:spcPct val="80000"/>
              </a:lnSpc>
              <a:spcBef>
                <a:spcPts val="496"/>
              </a:spcBef>
              <a:spcAft>
                <a:spcPts val="0"/>
              </a:spcAft>
              <a:buClr>
                <a:schemeClr val="accent1"/>
              </a:buClr>
              <a:buSzPts val="2480"/>
              <a:buNone/>
            </a:pPr>
            <a:r>
              <a:rPr lang="en-IN" sz="2480"/>
              <a:t>        int a=1,b=2,c;</a:t>
            </a:r>
            <a:endParaRPr/>
          </a:p>
          <a:p>
            <a:pPr marL="0" lvl="0" indent="0" algn="l" rtl="0">
              <a:lnSpc>
                <a:spcPct val="80000"/>
              </a:lnSpc>
              <a:spcBef>
                <a:spcPts val="496"/>
              </a:spcBef>
              <a:spcAft>
                <a:spcPts val="0"/>
              </a:spcAft>
              <a:buClr>
                <a:schemeClr val="accent1"/>
              </a:buClr>
              <a:buSzPts val="2480"/>
              <a:buNone/>
            </a:pPr>
            <a:r>
              <a:rPr lang="en-IN" sz="2480"/>
              <a:t>        c=a&gt;b;</a:t>
            </a:r>
            <a:endParaRPr/>
          </a:p>
          <a:p>
            <a:pPr marL="0" lvl="0" indent="0" algn="l" rtl="0">
              <a:lnSpc>
                <a:spcPct val="80000"/>
              </a:lnSpc>
              <a:spcBef>
                <a:spcPts val="496"/>
              </a:spcBef>
              <a:spcAft>
                <a:spcPts val="0"/>
              </a:spcAft>
              <a:buClr>
                <a:schemeClr val="accent1"/>
              </a:buClr>
              <a:buSzPts val="2480"/>
              <a:buNone/>
            </a:pPr>
            <a:r>
              <a:rPr lang="en-IN" sz="2480"/>
              <a:t>        printf("\n%d",c);</a:t>
            </a:r>
            <a:endParaRPr/>
          </a:p>
          <a:p>
            <a:pPr marL="0" lvl="0" indent="0" algn="l" rtl="0">
              <a:lnSpc>
                <a:spcPct val="80000"/>
              </a:lnSpc>
              <a:spcBef>
                <a:spcPts val="496"/>
              </a:spcBef>
              <a:spcAft>
                <a:spcPts val="0"/>
              </a:spcAft>
              <a:buClr>
                <a:schemeClr val="accent1"/>
              </a:buClr>
              <a:buSzPts val="2480"/>
              <a:buNone/>
            </a:pPr>
            <a:r>
              <a:rPr lang="en-IN" sz="2480"/>
              <a:t>        return 0;</a:t>
            </a:r>
            <a:endParaRPr/>
          </a:p>
          <a:p>
            <a:pPr marL="0" lvl="0" indent="0" algn="l" rtl="0">
              <a:lnSpc>
                <a:spcPct val="80000"/>
              </a:lnSpc>
              <a:spcBef>
                <a:spcPts val="496"/>
              </a:spcBef>
              <a:spcAft>
                <a:spcPts val="0"/>
              </a:spcAft>
              <a:buClr>
                <a:schemeClr val="accent1"/>
              </a:buClr>
              <a:buSzPts val="2480"/>
              <a:buNone/>
            </a:pPr>
            <a:r>
              <a:rPr lang="en-IN" sz="2480"/>
              <a:t>    }</a:t>
            </a:r>
            <a:endParaRPr/>
          </a:p>
          <a:p>
            <a:pPr marL="0" lvl="0" indent="0" algn="l" rtl="0">
              <a:lnSpc>
                <a:spcPct val="80000"/>
              </a:lnSpc>
              <a:spcBef>
                <a:spcPts val="496"/>
              </a:spcBef>
              <a:spcAft>
                <a:spcPts val="0"/>
              </a:spcAft>
              <a:buClr>
                <a:schemeClr val="accent1"/>
              </a:buClr>
              <a:buSzPts val="2480"/>
              <a:buNone/>
            </a:pPr>
            <a:r>
              <a:rPr lang="en-IN" sz="2480"/>
              <a:t>A. 0</a:t>
            </a:r>
            <a:endParaRPr/>
          </a:p>
          <a:p>
            <a:pPr marL="0" lvl="0" indent="0" algn="l" rtl="0">
              <a:lnSpc>
                <a:spcPct val="80000"/>
              </a:lnSpc>
              <a:spcBef>
                <a:spcPts val="496"/>
              </a:spcBef>
              <a:spcAft>
                <a:spcPts val="0"/>
              </a:spcAft>
              <a:buClr>
                <a:schemeClr val="accent1"/>
              </a:buClr>
              <a:buSzPts val="2480"/>
              <a:buNone/>
            </a:pPr>
            <a:r>
              <a:rPr lang="en-IN" sz="2480"/>
              <a:t>B. 1</a:t>
            </a:r>
            <a:endParaRPr/>
          </a:p>
          <a:p>
            <a:pPr marL="0" lvl="0" indent="0" algn="l" rtl="0">
              <a:lnSpc>
                <a:spcPct val="80000"/>
              </a:lnSpc>
              <a:spcBef>
                <a:spcPts val="496"/>
              </a:spcBef>
              <a:spcAft>
                <a:spcPts val="0"/>
              </a:spcAft>
              <a:buClr>
                <a:schemeClr val="accent1"/>
              </a:buClr>
              <a:buSzPts val="2480"/>
              <a:buNone/>
            </a:pPr>
            <a:r>
              <a:rPr lang="en-IN" sz="2480"/>
              <a:t>C. 2</a:t>
            </a:r>
            <a:endParaRPr/>
          </a:p>
          <a:p>
            <a:pPr marL="0" lvl="0" indent="0" algn="l" rtl="0">
              <a:lnSpc>
                <a:spcPct val="80000"/>
              </a:lnSpc>
              <a:spcBef>
                <a:spcPts val="496"/>
              </a:spcBef>
              <a:spcAft>
                <a:spcPts val="0"/>
              </a:spcAft>
              <a:buClr>
                <a:schemeClr val="accent1"/>
              </a:buClr>
              <a:buSzPts val="2480"/>
              <a:buNone/>
            </a:pPr>
            <a:r>
              <a:rPr lang="en-IN" sz="2480"/>
              <a:t>D. None of these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457200" y="274638"/>
            <a:ext cx="8229600" cy="562074"/>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Q2</a:t>
            </a:r>
            <a:endParaRPr sz="3959"/>
          </a:p>
        </p:txBody>
      </p:sp>
      <p:sp>
        <p:nvSpPr>
          <p:cNvPr id="197" name="Google Shape;197;p23"/>
          <p:cNvSpPr txBox="1">
            <a:spLocks noGrp="1"/>
          </p:cNvSpPr>
          <p:nvPr>
            <p:ph type="body" idx="1"/>
          </p:nvPr>
        </p:nvSpPr>
        <p:spPr>
          <a:xfrm>
            <a:off x="457200" y="836712"/>
            <a:ext cx="8229600" cy="5289451"/>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720"/>
              <a:buNone/>
            </a:pPr>
            <a:r>
              <a:rPr lang="en-IN" sz="2720"/>
              <a:t>What will be the output of following code?</a:t>
            </a:r>
            <a:endParaRPr/>
          </a:p>
          <a:p>
            <a:pPr marL="0" lvl="0" indent="0" algn="l" rtl="0">
              <a:lnSpc>
                <a:spcPct val="80000"/>
              </a:lnSpc>
              <a:spcBef>
                <a:spcPts val="544"/>
              </a:spcBef>
              <a:spcAft>
                <a:spcPts val="0"/>
              </a:spcAft>
              <a:buClr>
                <a:schemeClr val="accent1"/>
              </a:buClr>
              <a:buSzPts val="2720"/>
              <a:buNone/>
            </a:pPr>
            <a:r>
              <a:rPr lang="en-IN" sz="2720"/>
              <a:t>#include &lt;stdio.h&gt;</a:t>
            </a:r>
            <a:endParaRPr/>
          </a:p>
          <a:p>
            <a:pPr marL="0" lvl="0" indent="0" algn="l" rtl="0">
              <a:lnSpc>
                <a:spcPct val="80000"/>
              </a:lnSpc>
              <a:spcBef>
                <a:spcPts val="544"/>
              </a:spcBef>
              <a:spcAft>
                <a:spcPts val="0"/>
              </a:spcAft>
              <a:buClr>
                <a:schemeClr val="accent1"/>
              </a:buClr>
              <a:buSzPts val="2720"/>
              <a:buNone/>
            </a:pPr>
            <a:r>
              <a:rPr lang="en-IN" sz="2720"/>
              <a:t>    int main()</a:t>
            </a:r>
            <a:endParaRPr/>
          </a:p>
          <a:p>
            <a:pPr marL="0" lvl="0" indent="0" algn="l" rtl="0">
              <a:lnSpc>
                <a:spcPct val="80000"/>
              </a:lnSpc>
              <a:spcBef>
                <a:spcPts val="544"/>
              </a:spcBef>
              <a:spcAft>
                <a:spcPts val="0"/>
              </a:spcAft>
              <a:buClr>
                <a:schemeClr val="accent1"/>
              </a:buClr>
              <a:buSzPts val="2720"/>
              <a:buNone/>
            </a:pPr>
            <a:r>
              <a:rPr lang="en-IN" sz="2720"/>
              <a:t>    {</a:t>
            </a:r>
            <a:endParaRPr/>
          </a:p>
          <a:p>
            <a:pPr marL="0" lvl="0" indent="0" algn="l" rtl="0">
              <a:lnSpc>
                <a:spcPct val="80000"/>
              </a:lnSpc>
              <a:spcBef>
                <a:spcPts val="544"/>
              </a:spcBef>
              <a:spcAft>
                <a:spcPts val="0"/>
              </a:spcAft>
              <a:buClr>
                <a:schemeClr val="accent1"/>
              </a:buClr>
              <a:buSzPts val="2720"/>
              <a:buNone/>
            </a:pPr>
            <a:r>
              <a:rPr lang="en-IN" sz="2720"/>
              <a:t>        int a=1,b=2;</a:t>
            </a:r>
            <a:endParaRPr/>
          </a:p>
          <a:p>
            <a:pPr marL="0" lvl="0" indent="0" algn="l" rtl="0">
              <a:lnSpc>
                <a:spcPct val="80000"/>
              </a:lnSpc>
              <a:spcBef>
                <a:spcPts val="544"/>
              </a:spcBef>
              <a:spcAft>
                <a:spcPts val="0"/>
              </a:spcAft>
              <a:buClr>
                <a:schemeClr val="accent1"/>
              </a:buClr>
              <a:buSzPts val="2720"/>
              <a:buNone/>
            </a:pPr>
            <a:r>
              <a:rPr lang="en-IN" sz="2720"/>
              <a:t>        printf("\n%d",a!=b);</a:t>
            </a:r>
            <a:endParaRPr/>
          </a:p>
          <a:p>
            <a:pPr marL="0" lvl="0" indent="0" algn="l" rtl="0">
              <a:lnSpc>
                <a:spcPct val="80000"/>
              </a:lnSpc>
              <a:spcBef>
                <a:spcPts val="544"/>
              </a:spcBef>
              <a:spcAft>
                <a:spcPts val="0"/>
              </a:spcAft>
              <a:buClr>
                <a:schemeClr val="accent1"/>
              </a:buClr>
              <a:buSzPts val="2720"/>
              <a:buNone/>
            </a:pPr>
            <a:r>
              <a:rPr lang="en-IN" sz="2720"/>
              <a:t>        return 0;</a:t>
            </a:r>
            <a:endParaRPr/>
          </a:p>
          <a:p>
            <a:pPr marL="0" lvl="0" indent="0" algn="l" rtl="0">
              <a:lnSpc>
                <a:spcPct val="80000"/>
              </a:lnSpc>
              <a:spcBef>
                <a:spcPts val="544"/>
              </a:spcBef>
              <a:spcAft>
                <a:spcPts val="0"/>
              </a:spcAft>
              <a:buClr>
                <a:schemeClr val="accent1"/>
              </a:buClr>
              <a:buSzPts val="2720"/>
              <a:buNone/>
            </a:pPr>
            <a:r>
              <a:rPr lang="en-IN" sz="2720"/>
              <a:t>    }</a:t>
            </a:r>
            <a:endParaRPr/>
          </a:p>
          <a:p>
            <a:pPr marL="0" lvl="0" indent="0" algn="l" rtl="0">
              <a:lnSpc>
                <a:spcPct val="80000"/>
              </a:lnSpc>
              <a:spcBef>
                <a:spcPts val="544"/>
              </a:spcBef>
              <a:spcAft>
                <a:spcPts val="0"/>
              </a:spcAft>
              <a:buClr>
                <a:schemeClr val="accent1"/>
              </a:buClr>
              <a:buSzPts val="2720"/>
              <a:buNone/>
            </a:pPr>
            <a:r>
              <a:rPr lang="en-IN" sz="2720"/>
              <a:t>A. 0</a:t>
            </a:r>
            <a:endParaRPr/>
          </a:p>
          <a:p>
            <a:pPr marL="0" lvl="0" indent="0" algn="l" rtl="0">
              <a:lnSpc>
                <a:spcPct val="80000"/>
              </a:lnSpc>
              <a:spcBef>
                <a:spcPts val="544"/>
              </a:spcBef>
              <a:spcAft>
                <a:spcPts val="0"/>
              </a:spcAft>
              <a:buClr>
                <a:schemeClr val="accent1"/>
              </a:buClr>
              <a:buSzPts val="2720"/>
              <a:buNone/>
            </a:pPr>
            <a:r>
              <a:rPr lang="en-IN" sz="2720"/>
              <a:t>B. 1</a:t>
            </a:r>
            <a:endParaRPr/>
          </a:p>
          <a:p>
            <a:pPr marL="0" lvl="0" indent="0" algn="l" rtl="0">
              <a:lnSpc>
                <a:spcPct val="80000"/>
              </a:lnSpc>
              <a:spcBef>
                <a:spcPts val="544"/>
              </a:spcBef>
              <a:spcAft>
                <a:spcPts val="0"/>
              </a:spcAft>
              <a:buClr>
                <a:schemeClr val="accent1"/>
              </a:buClr>
              <a:buSzPts val="2720"/>
              <a:buNone/>
            </a:pPr>
            <a:r>
              <a:rPr lang="en-IN" sz="2720"/>
              <a:t>C. 2</a:t>
            </a:r>
            <a:endParaRPr/>
          </a:p>
          <a:p>
            <a:pPr marL="0" lvl="0" indent="0" algn="l" rtl="0">
              <a:lnSpc>
                <a:spcPct val="80000"/>
              </a:lnSpc>
              <a:spcBef>
                <a:spcPts val="544"/>
              </a:spcBef>
              <a:spcAft>
                <a:spcPts val="0"/>
              </a:spcAft>
              <a:buClr>
                <a:schemeClr val="accent1"/>
              </a:buClr>
              <a:buSzPts val="2720"/>
              <a:buNone/>
            </a:pPr>
            <a:r>
              <a:rPr lang="en-IN" sz="2720"/>
              <a:t>D. None of these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457200" y="274638"/>
            <a:ext cx="8229600" cy="490066"/>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IN" sz="3959"/>
              <a:t>Q3</a:t>
            </a:r>
            <a:endParaRPr sz="3959"/>
          </a:p>
        </p:txBody>
      </p:sp>
      <p:sp>
        <p:nvSpPr>
          <p:cNvPr id="203" name="Google Shape;203;p24"/>
          <p:cNvSpPr txBox="1">
            <a:spLocks noGrp="1"/>
          </p:cNvSpPr>
          <p:nvPr>
            <p:ph type="body" idx="1"/>
          </p:nvPr>
        </p:nvSpPr>
        <p:spPr>
          <a:xfrm>
            <a:off x="457200" y="908720"/>
            <a:ext cx="8229600" cy="5217443"/>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2240"/>
              <a:buNone/>
            </a:pPr>
            <a:r>
              <a:rPr lang="en-IN" sz="2240"/>
              <a:t>What will be the final value of d in the following C code?</a:t>
            </a:r>
            <a:endParaRPr/>
          </a:p>
          <a:p>
            <a:pPr marL="0" lvl="0" indent="0" algn="l" rtl="0">
              <a:lnSpc>
                <a:spcPct val="80000"/>
              </a:lnSpc>
              <a:spcBef>
                <a:spcPts val="448"/>
              </a:spcBef>
              <a:spcAft>
                <a:spcPts val="0"/>
              </a:spcAft>
              <a:buClr>
                <a:schemeClr val="accent1"/>
              </a:buClr>
              <a:buSzPts val="2240"/>
              <a:buNone/>
            </a:pPr>
            <a:r>
              <a:rPr lang="en-IN" sz="2240"/>
              <a:t>    #include &lt;stdio.h&gt;</a:t>
            </a:r>
            <a:endParaRPr/>
          </a:p>
          <a:p>
            <a:pPr marL="0" lvl="0" indent="0" algn="l" rtl="0">
              <a:lnSpc>
                <a:spcPct val="80000"/>
              </a:lnSpc>
              <a:spcBef>
                <a:spcPts val="448"/>
              </a:spcBef>
              <a:spcAft>
                <a:spcPts val="0"/>
              </a:spcAft>
              <a:buClr>
                <a:schemeClr val="accent1"/>
              </a:buClr>
              <a:buSzPts val="2240"/>
              <a:buNone/>
            </a:pPr>
            <a:r>
              <a:rPr lang="en-IN" sz="2240"/>
              <a:t>    int main()</a:t>
            </a:r>
            <a:endParaRPr/>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        int a = 10, b = 5, c = 5;</a:t>
            </a:r>
            <a:endParaRPr/>
          </a:p>
          <a:p>
            <a:pPr marL="0" lvl="0" indent="0" algn="l" rtl="0">
              <a:lnSpc>
                <a:spcPct val="80000"/>
              </a:lnSpc>
              <a:spcBef>
                <a:spcPts val="448"/>
              </a:spcBef>
              <a:spcAft>
                <a:spcPts val="0"/>
              </a:spcAft>
              <a:buClr>
                <a:schemeClr val="accent1"/>
              </a:buClr>
              <a:buSzPts val="2240"/>
              <a:buNone/>
            </a:pPr>
            <a:r>
              <a:rPr lang="en-IN" sz="2240"/>
              <a:t>        int d;</a:t>
            </a:r>
            <a:endParaRPr/>
          </a:p>
          <a:p>
            <a:pPr marL="0" lvl="0" indent="0" algn="l" rtl="0">
              <a:lnSpc>
                <a:spcPct val="80000"/>
              </a:lnSpc>
              <a:spcBef>
                <a:spcPts val="448"/>
              </a:spcBef>
              <a:spcAft>
                <a:spcPts val="0"/>
              </a:spcAft>
              <a:buClr>
                <a:schemeClr val="accent1"/>
              </a:buClr>
              <a:buSzPts val="2240"/>
              <a:buNone/>
            </a:pPr>
            <a:r>
              <a:rPr lang="en-IN" sz="2240"/>
              <a:t>        d = b + c == a;</a:t>
            </a:r>
            <a:endParaRPr/>
          </a:p>
          <a:p>
            <a:pPr marL="0" lvl="0" indent="0" algn="l" rtl="0">
              <a:lnSpc>
                <a:spcPct val="80000"/>
              </a:lnSpc>
              <a:spcBef>
                <a:spcPts val="448"/>
              </a:spcBef>
              <a:spcAft>
                <a:spcPts val="0"/>
              </a:spcAft>
              <a:buClr>
                <a:schemeClr val="accent1"/>
              </a:buClr>
              <a:buSzPts val="2240"/>
              <a:buNone/>
            </a:pPr>
            <a:r>
              <a:rPr lang="en-IN" sz="2240"/>
              <a:t>        printf("%d", d);</a:t>
            </a:r>
            <a:endParaRPr/>
          </a:p>
          <a:p>
            <a:pPr marL="0" lvl="0" indent="0" algn="l" rtl="0">
              <a:lnSpc>
                <a:spcPct val="80000"/>
              </a:lnSpc>
              <a:spcBef>
                <a:spcPts val="448"/>
              </a:spcBef>
              <a:spcAft>
                <a:spcPts val="0"/>
              </a:spcAft>
              <a:buClr>
                <a:schemeClr val="accent1"/>
              </a:buClr>
              <a:buSzPts val="2240"/>
              <a:buNone/>
            </a:pPr>
            <a:r>
              <a:rPr lang="en-IN" sz="2240"/>
              <a:t>        return 0;</a:t>
            </a:r>
            <a:endParaRPr sz="2240"/>
          </a:p>
          <a:p>
            <a:pPr marL="0" lvl="0" indent="0" algn="l" rtl="0">
              <a:lnSpc>
                <a:spcPct val="80000"/>
              </a:lnSpc>
              <a:spcBef>
                <a:spcPts val="448"/>
              </a:spcBef>
              <a:spcAft>
                <a:spcPts val="0"/>
              </a:spcAft>
              <a:buClr>
                <a:schemeClr val="accent1"/>
              </a:buClr>
              <a:buSzPts val="2240"/>
              <a:buNone/>
            </a:pPr>
            <a:r>
              <a:rPr lang="en-IN" sz="2240"/>
              <a:t>    }</a:t>
            </a:r>
            <a:endParaRPr/>
          </a:p>
          <a:p>
            <a:pPr marL="0" lvl="0" indent="0" algn="l" rtl="0">
              <a:lnSpc>
                <a:spcPct val="80000"/>
              </a:lnSpc>
              <a:spcBef>
                <a:spcPts val="448"/>
              </a:spcBef>
              <a:spcAft>
                <a:spcPts val="0"/>
              </a:spcAft>
              <a:buClr>
                <a:schemeClr val="accent1"/>
              </a:buClr>
              <a:buSzPts val="2240"/>
              <a:buNone/>
            </a:pPr>
            <a:r>
              <a:rPr lang="en-IN" sz="2240"/>
              <a:t>A. Syntax error</a:t>
            </a:r>
            <a:endParaRPr/>
          </a:p>
          <a:p>
            <a:pPr marL="0" lvl="0" indent="0" algn="l" rtl="0">
              <a:lnSpc>
                <a:spcPct val="80000"/>
              </a:lnSpc>
              <a:spcBef>
                <a:spcPts val="448"/>
              </a:spcBef>
              <a:spcAft>
                <a:spcPts val="0"/>
              </a:spcAft>
              <a:buClr>
                <a:schemeClr val="accent1"/>
              </a:buClr>
              <a:buSzPts val="2240"/>
              <a:buNone/>
            </a:pPr>
            <a:r>
              <a:rPr lang="en-IN" sz="2240"/>
              <a:t>B. 1</a:t>
            </a:r>
            <a:endParaRPr/>
          </a:p>
          <a:p>
            <a:pPr marL="0" lvl="0" indent="0" algn="l" rtl="0">
              <a:lnSpc>
                <a:spcPct val="80000"/>
              </a:lnSpc>
              <a:spcBef>
                <a:spcPts val="448"/>
              </a:spcBef>
              <a:spcAft>
                <a:spcPts val="0"/>
              </a:spcAft>
              <a:buClr>
                <a:schemeClr val="accent1"/>
              </a:buClr>
              <a:buSzPts val="2240"/>
              <a:buNone/>
            </a:pPr>
            <a:r>
              <a:rPr lang="en-IN" sz="2240"/>
              <a:t>C. 5</a:t>
            </a:r>
            <a:endParaRPr/>
          </a:p>
          <a:p>
            <a:pPr marL="0" lvl="0" indent="0" algn="l" rtl="0">
              <a:lnSpc>
                <a:spcPct val="80000"/>
              </a:lnSpc>
              <a:spcBef>
                <a:spcPts val="448"/>
              </a:spcBef>
              <a:spcAft>
                <a:spcPts val="0"/>
              </a:spcAft>
              <a:buClr>
                <a:schemeClr val="accent1"/>
              </a:buClr>
              <a:buSzPts val="2240"/>
              <a:buNone/>
            </a:pPr>
            <a:r>
              <a:rPr lang="en-IN" sz="2240"/>
              <a:t>D. 10</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body" idx="1"/>
          </p:nvPr>
        </p:nvSpPr>
        <p:spPr>
          <a:xfrm>
            <a:off x="457200" y="438150"/>
            <a:ext cx="8229600" cy="611505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004E6C"/>
              </a:buClr>
              <a:buSzPts val="3200"/>
              <a:buFont typeface="Noto Sans Symbols"/>
              <a:buChar char="⮚"/>
            </a:pPr>
            <a:r>
              <a:rPr lang="en-IN">
                <a:solidFill>
                  <a:srgbClr val="004E6C"/>
                </a:solidFill>
              </a:rPr>
              <a:t>Logical Operator</a:t>
            </a:r>
            <a:endParaRPr/>
          </a:p>
          <a:p>
            <a:pPr marL="400050" lvl="1" indent="-285750" algn="just" rtl="0">
              <a:spcBef>
                <a:spcPts val="0"/>
              </a:spcBef>
              <a:spcAft>
                <a:spcPts val="0"/>
              </a:spcAft>
              <a:buClr>
                <a:schemeClr val="accent1"/>
              </a:buClr>
              <a:buSzPts val="2000"/>
              <a:buNone/>
            </a:pPr>
            <a:r>
              <a:rPr lang="en-IN" sz="2000"/>
              <a:t>     </a:t>
            </a:r>
            <a:r>
              <a:rPr lang="en-IN" sz="2400"/>
              <a:t>It checks the logical relationship between two expressions and the result is zero( false) or nonzero(true).</a:t>
            </a:r>
            <a:endParaRPr/>
          </a:p>
          <a:p>
            <a:pPr marL="342900" lvl="0" indent="-139700" algn="just" rtl="0">
              <a:spcBef>
                <a:spcPts val="0"/>
              </a:spcBef>
              <a:spcAft>
                <a:spcPts val="0"/>
              </a:spcAft>
              <a:buClr>
                <a:schemeClr val="accent1"/>
              </a:buClr>
              <a:buSzPts val="3200"/>
              <a:buFont typeface="Noto Sans Symbols"/>
              <a:buNone/>
            </a:pPr>
            <a:endParaRPr>
              <a:solidFill>
                <a:srgbClr val="004E6C"/>
              </a:solidFill>
            </a:endParaRPr>
          </a:p>
          <a:p>
            <a:pPr marL="342900" lvl="0" indent="-342900" algn="just" rtl="0">
              <a:spcBef>
                <a:spcPts val="0"/>
              </a:spcBef>
              <a:spcAft>
                <a:spcPts val="0"/>
              </a:spcAft>
              <a:buClr>
                <a:schemeClr val="accent1"/>
              </a:buClr>
              <a:buSzPts val="3200"/>
              <a:buFont typeface="Noto Sans Symbols"/>
              <a:buNone/>
            </a:pPr>
            <a:r>
              <a:rPr lang="en-IN">
                <a:solidFill>
                  <a:schemeClr val="accent1"/>
                </a:solidFill>
              </a:rPr>
              <a:t>				</a:t>
            </a:r>
            <a:endParaRPr/>
          </a:p>
          <a:p>
            <a:pPr marL="342900" lvl="0" indent="-342900" algn="just" rtl="0">
              <a:spcBef>
                <a:spcPts val="0"/>
              </a:spcBef>
              <a:spcAft>
                <a:spcPts val="0"/>
              </a:spcAft>
              <a:buClr>
                <a:schemeClr val="accent1"/>
              </a:buClr>
              <a:buSzPts val="3200"/>
              <a:buFont typeface="Noto Sans Symbols"/>
              <a:buNone/>
            </a:pPr>
            <a:r>
              <a:rPr lang="en-IN">
                <a:solidFill>
                  <a:schemeClr val="accent1"/>
                </a:solidFill>
              </a:rPr>
              <a:t>			</a:t>
            </a:r>
            <a:endParaRPr/>
          </a:p>
          <a:p>
            <a:pPr marL="342900" lvl="0" indent="-342900" algn="just" rtl="0">
              <a:spcBef>
                <a:spcPts val="0"/>
              </a:spcBef>
              <a:spcAft>
                <a:spcPts val="0"/>
              </a:spcAft>
              <a:buClr>
                <a:schemeClr val="accent1"/>
              </a:buClr>
              <a:buSzPts val="3200"/>
              <a:buFont typeface="Noto Sans Symbols"/>
              <a:buNone/>
            </a:pPr>
            <a:r>
              <a:rPr lang="en-IN">
                <a:solidFill>
                  <a:schemeClr val="accent1"/>
                </a:solidFill>
              </a:rPr>
              <a:t>				</a:t>
            </a:r>
            <a:endParaRPr/>
          </a:p>
          <a:p>
            <a:pPr marL="342900" lvl="0" indent="-342900" algn="just" rtl="0">
              <a:spcBef>
                <a:spcPts val="0"/>
              </a:spcBef>
              <a:spcAft>
                <a:spcPts val="0"/>
              </a:spcAft>
              <a:buClr>
                <a:schemeClr val="accent1"/>
              </a:buClr>
              <a:buSzPts val="3200"/>
              <a:buFont typeface="Noto Sans Symbols"/>
              <a:buNone/>
            </a:pPr>
            <a:r>
              <a:rPr lang="en-IN">
                <a:solidFill>
                  <a:schemeClr val="accent1"/>
                </a:solidFill>
              </a:rPr>
              <a:t>		</a:t>
            </a:r>
            <a:endParaRPr/>
          </a:p>
          <a:p>
            <a:pPr marL="342900" lvl="0" indent="-342900" algn="just" rtl="0">
              <a:spcBef>
                <a:spcPts val="0"/>
              </a:spcBef>
              <a:spcAft>
                <a:spcPts val="0"/>
              </a:spcAft>
              <a:buClr>
                <a:schemeClr val="accent1"/>
              </a:buClr>
              <a:buSzPts val="3200"/>
              <a:buFont typeface="Noto Sans Symbols"/>
              <a:buNone/>
            </a:pPr>
            <a:r>
              <a:rPr lang="en-IN">
                <a:solidFill>
                  <a:schemeClr val="accent1"/>
                </a:solidFill>
              </a:rPr>
              <a:t>	</a:t>
            </a:r>
            <a:endParaRPr/>
          </a:p>
        </p:txBody>
      </p:sp>
      <p:graphicFrame>
        <p:nvGraphicFramePr>
          <p:cNvPr id="209" name="Google Shape;209;p25"/>
          <p:cNvGraphicFramePr/>
          <p:nvPr/>
        </p:nvGraphicFramePr>
        <p:xfrm>
          <a:off x="761999" y="2044542"/>
          <a:ext cx="7620000" cy="3259000"/>
        </p:xfrm>
        <a:graphic>
          <a:graphicData uri="http://schemas.openxmlformats.org/drawingml/2006/table">
            <a:tbl>
              <a:tblPr firstRow="1" bandRow="1">
                <a:noFill/>
              </a:tblPr>
              <a:tblGrid>
                <a:gridCol w="12954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370850">
                <a:tc>
                  <a:txBody>
                    <a:bodyPr/>
                    <a:lstStyle/>
                    <a:p>
                      <a:pPr marL="0" marR="0" lvl="0" indent="0" algn="just" rtl="0">
                        <a:spcBef>
                          <a:spcPts val="0"/>
                        </a:spcBef>
                        <a:spcAft>
                          <a:spcPts val="0"/>
                        </a:spcAft>
                        <a:buNone/>
                      </a:pPr>
                      <a:r>
                        <a:rPr lang="en-IN" sz="2000"/>
                        <a:t>Operator</a:t>
                      </a:r>
                      <a:endParaRPr sz="2000" b="1">
                        <a:solidFill>
                          <a:schemeClr val="dk1"/>
                        </a:solidFill>
                      </a:endParaRPr>
                    </a:p>
                  </a:txBody>
                  <a:tcPr marL="91450" marR="91450" marT="45725" marB="45725"/>
                </a:tc>
                <a:tc>
                  <a:txBody>
                    <a:bodyPr/>
                    <a:lstStyle/>
                    <a:p>
                      <a:pPr marL="0" marR="0" lvl="0" indent="0" algn="just" rtl="0">
                        <a:spcBef>
                          <a:spcPts val="0"/>
                        </a:spcBef>
                        <a:spcAft>
                          <a:spcPts val="0"/>
                        </a:spcAft>
                        <a:buNone/>
                      </a:pPr>
                      <a:r>
                        <a:rPr lang="en-IN" sz="2000"/>
                        <a:t>Description</a:t>
                      </a:r>
                      <a:endParaRPr sz="2000" b="1">
                        <a:solidFill>
                          <a:schemeClr val="dk1"/>
                        </a:solidFill>
                      </a:endParaRPr>
                    </a:p>
                  </a:txBody>
                  <a:tcPr marL="91450" marR="91450" marT="45725" marB="45725"/>
                </a:tc>
                <a:tc>
                  <a:txBody>
                    <a:bodyPr/>
                    <a:lstStyle/>
                    <a:p>
                      <a:pPr marL="0" marR="0" lvl="0" indent="0" algn="just" rtl="0">
                        <a:spcBef>
                          <a:spcPts val="0"/>
                        </a:spcBef>
                        <a:spcAft>
                          <a:spcPts val="0"/>
                        </a:spcAft>
                        <a:buNone/>
                      </a:pPr>
                      <a:r>
                        <a:rPr lang="en-IN" sz="2000"/>
                        <a:t>Example</a:t>
                      </a:r>
                      <a:endParaRPr sz="2000" b="1">
                        <a:solidFill>
                          <a:schemeClr val="dk1"/>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just" rtl="0">
                        <a:lnSpc>
                          <a:spcPct val="100000"/>
                        </a:lnSpc>
                        <a:spcBef>
                          <a:spcPts val="0"/>
                        </a:spcBef>
                        <a:spcAft>
                          <a:spcPts val="0"/>
                        </a:spcAft>
                        <a:buClr>
                          <a:schemeClr val="dk1"/>
                        </a:buClr>
                        <a:buSzPts val="1800"/>
                        <a:buFont typeface="Calibri"/>
                        <a:buNone/>
                      </a:pPr>
                      <a:r>
                        <a:rPr lang="en-IN" sz="1800"/>
                        <a:t>&amp;&amp;</a:t>
                      </a:r>
                      <a:endParaRPr sz="1800">
                        <a:solidFill>
                          <a:schemeClr val="dk1"/>
                        </a:solidFill>
                      </a:endParaRPr>
                    </a:p>
                  </a:txBody>
                  <a:tcPr marL="91450" marR="91450" marT="45725" marB="45725"/>
                </a:tc>
                <a:tc>
                  <a:txBody>
                    <a:bodyPr/>
                    <a:lstStyle/>
                    <a:p>
                      <a:pPr marL="0" marR="0" lvl="0" indent="0" algn="just" rtl="0">
                        <a:spcBef>
                          <a:spcPts val="0"/>
                        </a:spcBef>
                        <a:spcAft>
                          <a:spcPts val="0"/>
                        </a:spcAft>
                        <a:buNone/>
                      </a:pPr>
                      <a:r>
                        <a:rPr lang="en-IN" sz="1700"/>
                        <a:t>Logical AND operator. If both the operands are true then condition becomes true.</a:t>
                      </a:r>
                      <a:endParaRPr/>
                    </a:p>
                  </a:txBody>
                  <a:tcPr marL="45325" marR="45325" marT="45325" marB="45325"/>
                </a:tc>
                <a:tc>
                  <a:txBody>
                    <a:bodyPr/>
                    <a:lstStyle/>
                    <a:p>
                      <a:pPr marL="0" marR="0" lvl="0" indent="0" algn="just" rtl="0">
                        <a:spcBef>
                          <a:spcPts val="0"/>
                        </a:spcBef>
                        <a:spcAft>
                          <a:spcPts val="0"/>
                        </a:spcAft>
                        <a:buNone/>
                      </a:pPr>
                      <a:r>
                        <a:rPr lang="en-IN" sz="1700"/>
                        <a:t>(5&gt;3 &amp;&amp; 5&lt;10) value is 1 (true).</a:t>
                      </a:r>
                      <a:endParaRPr sz="1700"/>
                    </a:p>
                  </a:txBody>
                  <a:tcPr marL="45325" marR="45325" marT="45325" marB="45325"/>
                </a:tc>
                <a:extLst>
                  <a:ext uri="{0D108BD9-81ED-4DB2-BD59-A6C34878D82A}">
                    <a16:rowId xmlns:a16="http://schemas.microsoft.com/office/drawing/2014/main" val="10001"/>
                  </a:ext>
                </a:extLst>
              </a:tr>
              <a:tr h="370850">
                <a:tc>
                  <a:txBody>
                    <a:bodyPr/>
                    <a:lstStyle/>
                    <a:p>
                      <a:pPr marL="0" marR="0" lvl="0" indent="0" algn="just" rtl="0">
                        <a:spcBef>
                          <a:spcPts val="0"/>
                        </a:spcBef>
                        <a:spcAft>
                          <a:spcPts val="0"/>
                        </a:spcAft>
                        <a:buNone/>
                      </a:pPr>
                      <a:r>
                        <a:rPr lang="en-IN" sz="1800"/>
                        <a:t>| | </a:t>
                      </a:r>
                      <a:endParaRPr sz="1800">
                        <a:solidFill>
                          <a:schemeClr val="dk1"/>
                        </a:solidFill>
                      </a:endParaRPr>
                    </a:p>
                  </a:txBody>
                  <a:tcPr marL="91450" marR="91450" marT="45725" marB="45725"/>
                </a:tc>
                <a:tc>
                  <a:txBody>
                    <a:bodyPr/>
                    <a:lstStyle/>
                    <a:p>
                      <a:pPr marL="0" marR="0" lvl="0" indent="0" algn="just" rtl="0">
                        <a:spcBef>
                          <a:spcPts val="0"/>
                        </a:spcBef>
                        <a:spcAft>
                          <a:spcPts val="0"/>
                        </a:spcAft>
                        <a:buNone/>
                      </a:pPr>
                      <a:r>
                        <a:rPr lang="en-IN" sz="1700"/>
                        <a:t>Logical OR Operator. If any of the two operands is true then condition becomes true.</a:t>
                      </a:r>
                      <a:endParaRPr/>
                    </a:p>
                  </a:txBody>
                  <a:tcPr marL="45325" marR="45325" marT="45325" marB="45325"/>
                </a:tc>
                <a:tc>
                  <a:txBody>
                    <a:bodyPr/>
                    <a:lstStyle/>
                    <a:p>
                      <a:pPr marL="0" marR="0" lvl="0" indent="0" algn="just" rtl="0">
                        <a:spcBef>
                          <a:spcPts val="0"/>
                        </a:spcBef>
                        <a:spcAft>
                          <a:spcPts val="0"/>
                        </a:spcAft>
                        <a:buNone/>
                      </a:pPr>
                      <a:r>
                        <a:rPr lang="en-IN" sz="1700"/>
                        <a:t>(5&gt;3 || 5&lt;2) value is  1 (true).</a:t>
                      </a:r>
                      <a:endParaRPr sz="1700"/>
                    </a:p>
                  </a:txBody>
                  <a:tcPr marL="45325" marR="45325" marT="45325" marB="45325"/>
                </a:tc>
                <a:extLst>
                  <a:ext uri="{0D108BD9-81ED-4DB2-BD59-A6C34878D82A}">
                    <a16:rowId xmlns:a16="http://schemas.microsoft.com/office/drawing/2014/main" val="10002"/>
                  </a:ext>
                </a:extLst>
              </a:tr>
              <a:tr h="370850">
                <a:tc>
                  <a:txBody>
                    <a:bodyPr/>
                    <a:lstStyle/>
                    <a:p>
                      <a:pPr marL="0" marR="0" lvl="0" indent="0" algn="just" rtl="0">
                        <a:spcBef>
                          <a:spcPts val="0"/>
                        </a:spcBef>
                        <a:spcAft>
                          <a:spcPts val="0"/>
                        </a:spcAft>
                        <a:buNone/>
                      </a:pPr>
                      <a:r>
                        <a:rPr lang="en-IN" sz="1800"/>
                        <a:t>!</a:t>
                      </a:r>
                      <a:endParaRPr sz="1800">
                        <a:solidFill>
                          <a:schemeClr val="dk1"/>
                        </a:solidFill>
                      </a:endParaRPr>
                    </a:p>
                  </a:txBody>
                  <a:tcPr marL="91450" marR="91450" marT="45725" marB="45725"/>
                </a:tc>
                <a:tc>
                  <a:txBody>
                    <a:bodyPr/>
                    <a:lstStyle/>
                    <a:p>
                      <a:pPr marL="0" marR="0" lvl="0" indent="0" algn="just" rtl="0">
                        <a:spcBef>
                          <a:spcPts val="0"/>
                        </a:spcBef>
                        <a:spcAft>
                          <a:spcPts val="0"/>
                        </a:spcAft>
                        <a:buNone/>
                      </a:pPr>
                      <a:r>
                        <a:rPr lang="en-IN" sz="1700"/>
                        <a:t>Logical NOT Operator. Use to reverses the logical state of its operand. If a condition is true then Logical NOT operator will make false.</a:t>
                      </a:r>
                      <a:endParaRPr/>
                    </a:p>
                  </a:txBody>
                  <a:tcPr marL="45325" marR="45325" marT="45325" marB="45325"/>
                </a:tc>
                <a:tc>
                  <a:txBody>
                    <a:bodyPr/>
                    <a:lstStyle/>
                    <a:p>
                      <a:pPr marL="0" marR="0" lvl="0" indent="0" algn="just" rtl="0">
                        <a:spcBef>
                          <a:spcPts val="0"/>
                        </a:spcBef>
                        <a:spcAft>
                          <a:spcPts val="0"/>
                        </a:spcAft>
                        <a:buNone/>
                      </a:pPr>
                      <a:r>
                        <a:rPr lang="en-IN" sz="1700"/>
                        <a:t>!(8==8) value is 0 (false).</a:t>
                      </a:r>
                      <a:endParaRPr sz="1700"/>
                    </a:p>
                  </a:txBody>
                  <a:tcPr marL="45325" marR="45325" marT="45325" marB="45325"/>
                </a:tc>
                <a:extLst>
                  <a:ext uri="{0D108BD9-81ED-4DB2-BD59-A6C34878D82A}">
                    <a16:rowId xmlns:a16="http://schemas.microsoft.com/office/drawing/2014/main" val="10003"/>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Logical Operator</a:t>
            </a:r>
            <a:endParaRPr/>
          </a:p>
        </p:txBody>
      </p:sp>
      <p:sp>
        <p:nvSpPr>
          <p:cNvPr id="215" name="Google Shape;215;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accent1"/>
              </a:buClr>
              <a:buSzPts val="2400"/>
              <a:buNone/>
            </a:pPr>
            <a:r>
              <a:rPr lang="en-IN" sz="2400"/>
              <a:t>Grade system :</a:t>
            </a:r>
            <a:endParaRPr/>
          </a:p>
          <a:p>
            <a:pPr marL="342900" lvl="0" indent="-342900" algn="l" rtl="0">
              <a:spcBef>
                <a:spcPts val="480"/>
              </a:spcBef>
              <a:spcAft>
                <a:spcPts val="0"/>
              </a:spcAft>
              <a:buClr>
                <a:schemeClr val="accent1"/>
              </a:buClr>
              <a:buSzPts val="2400"/>
              <a:buNone/>
            </a:pPr>
            <a:r>
              <a:rPr lang="en-IN" sz="2400"/>
              <a:t>If (Marks &gt;=90 || marks == 100)</a:t>
            </a:r>
            <a:endParaRPr/>
          </a:p>
          <a:p>
            <a:pPr marL="342900" lvl="0" indent="-342900" algn="l" rtl="0">
              <a:spcBef>
                <a:spcPts val="480"/>
              </a:spcBef>
              <a:spcAft>
                <a:spcPts val="0"/>
              </a:spcAft>
              <a:buClr>
                <a:schemeClr val="accent1"/>
              </a:buClr>
              <a:buSzPts val="2400"/>
              <a:buNone/>
            </a:pPr>
            <a:r>
              <a:rPr lang="en-IN" sz="2400"/>
              <a:t>		students performance is excellent.</a:t>
            </a:r>
            <a:endParaRPr/>
          </a:p>
          <a:p>
            <a:pPr marL="342900" lvl="0" indent="-342900" algn="l" rtl="0">
              <a:spcBef>
                <a:spcPts val="480"/>
              </a:spcBef>
              <a:spcAft>
                <a:spcPts val="0"/>
              </a:spcAft>
              <a:buClr>
                <a:schemeClr val="accent1"/>
              </a:buClr>
              <a:buSzPts val="2400"/>
              <a:buNone/>
            </a:pPr>
            <a:r>
              <a:rPr lang="en-IN" sz="2400"/>
              <a:t>If (Marks &lt;= 40 &amp;&amp; attendance &lt; 75)</a:t>
            </a:r>
            <a:endParaRPr/>
          </a:p>
          <a:p>
            <a:pPr marL="342900" lvl="0" indent="-342900" algn="l" rtl="0">
              <a:spcBef>
                <a:spcPts val="480"/>
              </a:spcBef>
              <a:spcAft>
                <a:spcPts val="0"/>
              </a:spcAft>
              <a:buClr>
                <a:schemeClr val="accent1"/>
              </a:buClr>
              <a:buSzPts val="2400"/>
              <a:buNone/>
            </a:pPr>
            <a:r>
              <a:rPr lang="en-IN" sz="2400"/>
              <a:t>		student is detained.</a:t>
            </a:r>
            <a:endParaRPr/>
          </a:p>
          <a:p>
            <a:pPr marL="342900" lvl="0" indent="-342900" algn="l" rtl="0">
              <a:spcBef>
                <a:spcPts val="480"/>
              </a:spcBef>
              <a:spcAft>
                <a:spcPts val="0"/>
              </a:spcAft>
              <a:buClr>
                <a:schemeClr val="accent1"/>
              </a:buClr>
              <a:buSzPts val="2400"/>
              <a:buNone/>
            </a:pPr>
            <a:endParaRPr sz="24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WI" val="171"/>
  <p:tag name="BSN" val="171"/>
  <p:tag name="SVT" val="FALSE"/>
  <p:tag name="NBP" val="1"/>
  <p:tag name="CVB" val="171"/>
  <p:tag name="SPT" val="FALSE"/>
  <p:tag name="CII" val="171"/>
</p:tagLst>
</file>

<file path=ppt/tags/tag10.xml><?xml version="1.0" encoding="utf-8"?>
<p:tagLst xmlns:a="http://schemas.openxmlformats.org/drawingml/2006/main" xmlns:r="http://schemas.openxmlformats.org/officeDocument/2006/relationships" xmlns:p="http://schemas.openxmlformats.org/presentationml/2006/main">
  <p:tag name="SWI" val="186"/>
  <p:tag name="CVB" val="186"/>
  <p:tag name="BSN" val="186"/>
  <p:tag name="SVT" val="FALSE"/>
  <p:tag name="NBP" val="1"/>
  <p:tag name="SPT" val="FALSE"/>
  <p:tag name="CII" val="186"/>
</p:tagLst>
</file>

<file path=ppt/tags/tag11.xml><?xml version="1.0" encoding="utf-8"?>
<p:tagLst xmlns:a="http://schemas.openxmlformats.org/drawingml/2006/main" xmlns:r="http://schemas.openxmlformats.org/officeDocument/2006/relationships" xmlns:p="http://schemas.openxmlformats.org/presentationml/2006/main">
  <p:tag name="SWI" val="187"/>
  <p:tag name="CVB" val="187"/>
  <p:tag name="BSN" val="187"/>
  <p:tag name="SVT" val="FALSE"/>
  <p:tag name="NBP" val="1"/>
  <p:tag name="SPT" val="FALSE"/>
  <p:tag name="CII" val="187"/>
</p:tagLst>
</file>

<file path=ppt/tags/tag12.xml><?xml version="1.0" encoding="utf-8"?>
<p:tagLst xmlns:a="http://schemas.openxmlformats.org/drawingml/2006/main" xmlns:r="http://schemas.openxmlformats.org/officeDocument/2006/relationships" xmlns:p="http://schemas.openxmlformats.org/presentationml/2006/main">
  <p:tag name="SWI" val="200"/>
  <p:tag name="CVB" val="200"/>
  <p:tag name="BSN" val="200"/>
  <p:tag name="SVT" val="FALSE"/>
  <p:tag name="NBP" val="1"/>
  <p:tag name="SPT" val="FALSE"/>
  <p:tag name="CII" val="200"/>
</p:tagLst>
</file>

<file path=ppt/tags/tag13.xml><?xml version="1.0" encoding="utf-8"?>
<p:tagLst xmlns:a="http://schemas.openxmlformats.org/drawingml/2006/main" xmlns:r="http://schemas.openxmlformats.org/officeDocument/2006/relationships" xmlns:p="http://schemas.openxmlformats.org/presentationml/2006/main">
  <p:tag name="SWI" val="203"/>
  <p:tag name="CVB" val="203"/>
  <p:tag name="BSN" val="203"/>
  <p:tag name="SVT" val="FALSE"/>
  <p:tag name="NBP" val="1"/>
  <p:tag name="SPT" val="FALSE"/>
  <p:tag name="CII" val="203"/>
</p:tagLst>
</file>

<file path=ppt/tags/tag2.xml><?xml version="1.0" encoding="utf-8"?>
<p:tagLst xmlns:a="http://schemas.openxmlformats.org/drawingml/2006/main" xmlns:r="http://schemas.openxmlformats.org/officeDocument/2006/relationships" xmlns:p="http://schemas.openxmlformats.org/presentationml/2006/main">
  <p:tag name="SWI" val="172"/>
  <p:tag name="BSN" val="172"/>
  <p:tag name="SVT" val="FALSE"/>
  <p:tag name="NBP" val="1"/>
  <p:tag name="CVB" val="172"/>
  <p:tag name="SPT" val="FALSE"/>
  <p:tag name="CII" val="172"/>
</p:tagLst>
</file>

<file path=ppt/tags/tag3.xml><?xml version="1.0" encoding="utf-8"?>
<p:tagLst xmlns:a="http://schemas.openxmlformats.org/drawingml/2006/main" xmlns:r="http://schemas.openxmlformats.org/officeDocument/2006/relationships" xmlns:p="http://schemas.openxmlformats.org/presentationml/2006/main">
  <p:tag name="SWI" val="174"/>
  <p:tag name="CVB" val="174"/>
  <p:tag name="BSN" val="174"/>
  <p:tag name="SVT" val="FALSE"/>
  <p:tag name="NBP" val="1"/>
  <p:tag name="SPT" val="FALSE"/>
  <p:tag name="CII" val="174"/>
</p:tagLst>
</file>

<file path=ppt/tags/tag4.xml><?xml version="1.0" encoding="utf-8"?>
<p:tagLst xmlns:a="http://schemas.openxmlformats.org/drawingml/2006/main" xmlns:r="http://schemas.openxmlformats.org/officeDocument/2006/relationships" xmlns:p="http://schemas.openxmlformats.org/presentationml/2006/main">
  <p:tag name="SWI" val="173"/>
  <p:tag name="BSN" val="173"/>
  <p:tag name="SVT" val="FALSE"/>
  <p:tag name="NBP" val="1"/>
  <p:tag name="CVB" val="173"/>
  <p:tag name="SPT" val="FALSE"/>
  <p:tag name="CII" val="173"/>
</p:tagLst>
</file>

<file path=ppt/tags/tag5.xml><?xml version="1.0" encoding="utf-8"?>
<p:tagLst xmlns:a="http://schemas.openxmlformats.org/drawingml/2006/main" xmlns:r="http://schemas.openxmlformats.org/officeDocument/2006/relationships" xmlns:p="http://schemas.openxmlformats.org/presentationml/2006/main">
  <p:tag name="SWI" val="175"/>
  <p:tag name="CVB" val="175"/>
  <p:tag name="BSN" val="175"/>
  <p:tag name="SVT" val="FALSE"/>
  <p:tag name="NBP" val="1"/>
  <p:tag name="SPT" val="FALSE"/>
  <p:tag name="CII" val="175"/>
</p:tagLst>
</file>

<file path=ppt/tags/tag6.xml><?xml version="1.0" encoding="utf-8"?>
<p:tagLst xmlns:a="http://schemas.openxmlformats.org/drawingml/2006/main" xmlns:r="http://schemas.openxmlformats.org/officeDocument/2006/relationships" xmlns:p="http://schemas.openxmlformats.org/presentationml/2006/main">
  <p:tag name="SWI" val="176"/>
  <p:tag name="CVB" val="176"/>
  <p:tag name="BSN" val="176"/>
  <p:tag name="SVT" val="FALSE"/>
  <p:tag name="NBP" val="1"/>
  <p:tag name="SPT" val="FALSE"/>
  <p:tag name="CII" val="176"/>
</p:tagLst>
</file>

<file path=ppt/tags/tag7.xml><?xml version="1.0" encoding="utf-8"?>
<p:tagLst xmlns:a="http://schemas.openxmlformats.org/drawingml/2006/main" xmlns:r="http://schemas.openxmlformats.org/officeDocument/2006/relationships" xmlns:p="http://schemas.openxmlformats.org/presentationml/2006/main">
  <p:tag name="SWI" val="178"/>
  <p:tag name="CVB" val="178"/>
  <p:tag name="BSN" val="178"/>
  <p:tag name="SVT" val="FALSE"/>
  <p:tag name="NBP" val="1"/>
  <p:tag name="SPT" val="FALSE"/>
  <p:tag name="CII" val="178"/>
</p:tagLst>
</file>

<file path=ppt/tags/tag8.xml><?xml version="1.0" encoding="utf-8"?>
<p:tagLst xmlns:a="http://schemas.openxmlformats.org/drawingml/2006/main" xmlns:r="http://schemas.openxmlformats.org/officeDocument/2006/relationships" xmlns:p="http://schemas.openxmlformats.org/presentationml/2006/main">
  <p:tag name="SWI" val="179"/>
  <p:tag name="CVB" val="179"/>
  <p:tag name="BSN" val="179"/>
  <p:tag name="SVT" val="FALSE"/>
  <p:tag name="NBP" val="1"/>
  <p:tag name="SPT" val="FALSE"/>
  <p:tag name="CII" val="179"/>
</p:tagLst>
</file>

<file path=ppt/tags/tag9.xml><?xml version="1.0" encoding="utf-8"?>
<p:tagLst xmlns:a="http://schemas.openxmlformats.org/drawingml/2006/main" xmlns:r="http://schemas.openxmlformats.org/officeDocument/2006/relationships" xmlns:p="http://schemas.openxmlformats.org/presentationml/2006/main">
  <p:tag name="SWI" val="180"/>
  <p:tag name="CVB" val="180"/>
  <p:tag name="BSN" val="180"/>
  <p:tag name="SVT" val="FALSE"/>
  <p:tag name="NBP" val="1"/>
  <p:tag name="SPT" val="FALSE"/>
  <p:tag name="CII" val="180"/>
</p:tagLst>
</file>

<file path=ppt/theme/theme1.xml><?xml version="1.0" encoding="utf-8"?>
<a:theme xmlns:a="http://schemas.openxmlformats.org/drawingml/2006/main" name="Lpu theme final with copyright">
  <a:themeElements>
    <a:clrScheme name="Custom 1">
      <a:dk1>
        <a:srgbClr val="000000"/>
      </a:dk1>
      <a:lt1>
        <a:srgbClr val="FFFFFF"/>
      </a:lt1>
      <a:dk2>
        <a:srgbClr val="04617B"/>
      </a:dk2>
      <a:lt2>
        <a:srgbClr val="DBF5F9"/>
      </a:lt2>
      <a:accent1>
        <a:srgbClr val="0F6FC6"/>
      </a:accent1>
      <a:accent2>
        <a:srgbClr val="009DD9"/>
      </a:accent2>
      <a:accent3>
        <a:srgbClr val="0BD0D9"/>
      </a:accent3>
      <a:accent4>
        <a:srgbClr val="009DD9"/>
      </a:accent4>
      <a:accent5>
        <a:srgbClr val="009DD9"/>
      </a:accent5>
      <a:accent6>
        <a:srgbClr val="009DD9"/>
      </a:accent6>
      <a:hlink>
        <a:srgbClr val="009DD9"/>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50825</Words>
  <Application>Microsoft Office PowerPoint</Application>
  <PresentationFormat>On-screen Show (4:3)</PresentationFormat>
  <Paragraphs>7684</Paragraphs>
  <Slides>736</Slides>
  <Notes>255</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2</vt:i4>
      </vt:variant>
      <vt:variant>
        <vt:lpstr>Slide Titles</vt:lpstr>
      </vt:variant>
      <vt:variant>
        <vt:i4>736</vt:i4>
      </vt:variant>
    </vt:vector>
  </HeadingPairs>
  <TitlesOfParts>
    <vt:vector size="764" baseType="lpstr">
      <vt:lpstr>Arabic Typesetting</vt:lpstr>
      <vt:lpstr>Times New Roman</vt:lpstr>
      <vt:lpstr>Cambria</vt:lpstr>
      <vt:lpstr>Helvetica Neue</vt:lpstr>
      <vt:lpstr>Questrial</vt:lpstr>
      <vt:lpstr>Symbol</vt:lpstr>
      <vt:lpstr>Cambria Math</vt:lpstr>
      <vt:lpstr>Droid Sans Mono</vt:lpstr>
      <vt:lpstr>Tahoma</vt:lpstr>
      <vt:lpstr>Noto Sans Symbols</vt:lpstr>
      <vt:lpstr>Arial Unicode MS</vt:lpstr>
      <vt:lpstr>Arial Black</vt:lpstr>
      <vt:lpstr>Lucida Console</vt:lpstr>
      <vt:lpstr>Arial Rounded</vt:lpstr>
      <vt:lpstr>Calibri</vt:lpstr>
      <vt:lpstr>Courier New</vt:lpstr>
      <vt:lpstr>Open Sans</vt:lpstr>
      <vt:lpstr>Arial</vt:lpstr>
      <vt:lpstr>Aparajita</vt:lpstr>
      <vt:lpstr>AvantGarde</vt:lpstr>
      <vt:lpstr>Wingdings</vt:lpstr>
      <vt:lpstr>Trebuchet MS</vt:lpstr>
      <vt:lpstr>Josefin Sans</vt:lpstr>
      <vt:lpstr>Menlo</vt:lpstr>
      <vt:lpstr>Bradley Hand ITC</vt:lpstr>
      <vt:lpstr>Lpu theme final with copyright</vt:lpstr>
      <vt:lpstr>Visio</vt:lpstr>
      <vt:lpstr>Document</vt:lpstr>
      <vt:lpstr>CSE101-Lec#1</vt:lpstr>
      <vt:lpstr>OUTLINE</vt:lpstr>
      <vt:lpstr>Language: its influence in our life</vt:lpstr>
      <vt:lpstr>Introduction to C </vt:lpstr>
      <vt:lpstr>Character Set</vt:lpstr>
      <vt:lpstr>Meaningfulness</vt:lpstr>
      <vt:lpstr>Token </vt:lpstr>
      <vt:lpstr>Token</vt:lpstr>
      <vt:lpstr>Lets Identify the following:</vt:lpstr>
      <vt:lpstr>Identifiers</vt:lpstr>
      <vt:lpstr>Rules for naming an Identifier</vt:lpstr>
      <vt:lpstr>Some Identifiers</vt:lpstr>
      <vt:lpstr>C Keywords </vt:lpstr>
      <vt:lpstr>List of C Keywords </vt:lpstr>
      <vt:lpstr>PowerPoint Presentation</vt:lpstr>
      <vt:lpstr>PowerPoint Presentation</vt:lpstr>
      <vt:lpstr>PowerPoint Presentation</vt:lpstr>
      <vt:lpstr>Data Types</vt:lpstr>
      <vt:lpstr>PowerPoint Presentation</vt:lpstr>
      <vt:lpstr>My-Car</vt:lpstr>
      <vt:lpstr>My-Grades</vt:lpstr>
      <vt:lpstr>PowerPoint Presentation</vt:lpstr>
      <vt:lpstr>Classification of Data Types</vt:lpstr>
      <vt:lpstr>PowerPoint Presentation</vt:lpstr>
      <vt:lpstr>List of Data Types (Size of the data type depends upon the compiler also, following sizes may vary also, as per different compilers)</vt:lpstr>
      <vt:lpstr>Integer </vt:lpstr>
      <vt:lpstr>PowerPoint Presentation</vt:lpstr>
      <vt:lpstr>PowerPoint Presentation</vt:lpstr>
      <vt:lpstr>PowerPoint Presentation</vt:lpstr>
      <vt:lpstr>Float </vt:lpstr>
      <vt:lpstr>PowerPoint Presentation</vt:lpstr>
      <vt:lpstr>PowerPoint Presentation</vt:lpstr>
      <vt:lpstr>Character </vt:lpstr>
      <vt:lpstr>PowerPoint Presentation</vt:lpstr>
      <vt:lpstr>Format Specifier</vt:lpstr>
      <vt:lpstr>PowerPoint Presentation</vt:lpstr>
      <vt:lpstr>PowerPoint Presentation</vt:lpstr>
      <vt:lpstr>Q1</vt:lpstr>
      <vt:lpstr>Q2</vt:lpstr>
      <vt:lpstr>Q3</vt:lpstr>
      <vt:lpstr>Q4</vt:lpstr>
      <vt:lpstr>Q5</vt:lpstr>
      <vt:lpstr>Next Lecture: Constants Variables Expressions </vt:lpstr>
      <vt:lpstr>PowerPoint Presentation</vt:lpstr>
      <vt:lpstr>Tokens</vt:lpstr>
      <vt:lpstr>Constants</vt:lpstr>
      <vt:lpstr>Constants </vt:lpstr>
      <vt:lpstr>PowerPoint Presentation</vt:lpstr>
      <vt:lpstr>PowerPoint Presentation</vt:lpstr>
      <vt:lpstr>My-Car</vt:lpstr>
      <vt:lpstr>Variables</vt:lpstr>
      <vt:lpstr>Variables</vt:lpstr>
      <vt:lpstr>Rules for naming a Variable</vt:lpstr>
      <vt:lpstr>Variables </vt:lpstr>
      <vt:lpstr>Variables</vt:lpstr>
      <vt:lpstr>See-Saw</vt:lpstr>
      <vt:lpstr>Variable Initialization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Expressions</vt:lpstr>
      <vt:lpstr>PowerPoint Presentation</vt:lpstr>
      <vt:lpstr>Types of Expressions</vt:lpstr>
      <vt:lpstr>PowerPoint Presentation</vt:lpstr>
      <vt:lpstr>PowerPoint Presentation</vt:lpstr>
      <vt:lpstr>PowerPoint Presentation</vt:lpstr>
      <vt:lpstr>Operators</vt:lpstr>
      <vt:lpstr>Types of Operators</vt:lpstr>
      <vt:lpstr>Next Class: Operators Types of operators…contd.</vt:lpstr>
      <vt:lpstr>CSE101-Lec#5-First Part</vt:lpstr>
      <vt:lpstr>PowerPoint Presentation</vt:lpstr>
      <vt:lpstr>Operators</vt:lpstr>
      <vt:lpstr>Types of Operators</vt:lpstr>
      <vt:lpstr>Description of Operators</vt:lpstr>
      <vt:lpstr>Arithmetic Operators </vt:lpstr>
      <vt:lpstr>Arithmetic Operators</vt:lpstr>
      <vt:lpstr>Q1</vt:lpstr>
      <vt:lpstr>Q2</vt:lpstr>
      <vt:lpstr>Q4</vt:lpstr>
      <vt:lpstr>Q5</vt:lpstr>
      <vt:lpstr>PowerPoint Presentation</vt:lpstr>
      <vt:lpstr>Difference between Prefix and Postfix</vt:lpstr>
      <vt:lpstr>Difference between Prefix and Postfix</vt:lpstr>
      <vt:lpstr>Q1</vt:lpstr>
      <vt:lpstr>Q2</vt:lpstr>
      <vt:lpstr>Q3</vt:lpstr>
      <vt:lpstr>Q4</vt:lpstr>
      <vt:lpstr>PowerPoint Presentation</vt:lpstr>
      <vt:lpstr>Relational Operator</vt:lpstr>
      <vt:lpstr>Q1</vt:lpstr>
      <vt:lpstr>Q2</vt:lpstr>
      <vt:lpstr>Q3</vt:lpstr>
      <vt:lpstr>PowerPoint Presentation</vt:lpstr>
      <vt:lpstr>Logical Operator</vt:lpstr>
      <vt:lpstr>Q1</vt:lpstr>
      <vt:lpstr>Q2</vt:lpstr>
      <vt:lpstr>Q3</vt:lpstr>
      <vt:lpstr>Q4</vt:lpstr>
      <vt:lpstr>PowerPoint Presentation</vt:lpstr>
      <vt:lpstr>Assignment Operator</vt:lpstr>
      <vt:lpstr>PowerPoint Presentation</vt:lpstr>
      <vt:lpstr>Conditional Operator</vt:lpstr>
      <vt:lpstr>PowerPoint Presentation</vt:lpstr>
      <vt:lpstr>Explanation</vt:lpstr>
      <vt:lpstr>Program Example</vt:lpstr>
      <vt:lpstr>Explanation</vt:lpstr>
      <vt:lpstr>PowerPoint Presentation</vt:lpstr>
      <vt:lpstr>Q1</vt:lpstr>
      <vt:lpstr>Q2</vt:lpstr>
      <vt:lpstr>Q3</vt:lpstr>
      <vt:lpstr>Q4</vt:lpstr>
      <vt:lpstr>PowerPoint Presentation</vt:lpstr>
      <vt:lpstr>Explanation</vt:lpstr>
      <vt:lpstr>PowerPoint Presentation</vt:lpstr>
      <vt:lpstr> Precedence and Associativity of Operators</vt:lpstr>
      <vt:lpstr>Precedence of Operators</vt:lpstr>
      <vt:lpstr>Precedence-Example</vt:lpstr>
      <vt:lpstr>Associativity of Operators</vt:lpstr>
      <vt:lpstr>Associativity-Example</vt:lpstr>
      <vt:lpstr>PowerPoint Presentation</vt:lpstr>
      <vt:lpstr>PowerPoint Presentation</vt:lpstr>
      <vt:lpstr>PowerPoint Presentation</vt:lpstr>
      <vt:lpstr>Practice questions(Q1)</vt:lpstr>
      <vt:lpstr>(Q2)</vt:lpstr>
      <vt:lpstr>(Q3)</vt:lpstr>
      <vt:lpstr>(Q4)</vt:lpstr>
      <vt:lpstr>(Q5)</vt:lpstr>
      <vt:lpstr>(Q6)</vt:lpstr>
      <vt:lpstr>(Q7)</vt:lpstr>
      <vt:lpstr>(Q8)</vt:lpstr>
      <vt:lpstr>CSE101-Lec#6-Part-1</vt:lpstr>
      <vt:lpstr>Program </vt:lpstr>
      <vt:lpstr>Control Statements</vt:lpstr>
      <vt:lpstr>Control Structure</vt:lpstr>
      <vt:lpstr>Condition Statements(or Decision control statements or Branching statements)</vt:lpstr>
      <vt:lpstr>PowerPoint Presentation</vt:lpstr>
      <vt:lpstr>Daily routine</vt:lpstr>
      <vt:lpstr>if statement </vt:lpstr>
      <vt:lpstr>if Statement</vt:lpstr>
      <vt:lpstr>if Statement</vt:lpstr>
      <vt:lpstr>if Statement</vt:lpstr>
      <vt:lpstr>Rain ???</vt:lpstr>
      <vt:lpstr>Program to check whether number is less than 10.</vt:lpstr>
      <vt:lpstr>Control Flow</vt:lpstr>
      <vt:lpstr>if..else statement </vt:lpstr>
      <vt:lpstr>if..else statement</vt:lpstr>
      <vt:lpstr>if..else statement</vt:lpstr>
      <vt:lpstr>if..else statement</vt:lpstr>
      <vt:lpstr>Example : Program to check whether number is less than 10.</vt:lpstr>
      <vt:lpstr>Control Flow</vt:lpstr>
      <vt:lpstr>Q1</vt:lpstr>
      <vt:lpstr>Q2</vt:lpstr>
      <vt:lpstr>If-else-if </vt:lpstr>
      <vt:lpstr>If-else-if ladder</vt:lpstr>
      <vt:lpstr>Program to check whether number is less than 10.</vt:lpstr>
      <vt:lpstr>Program to print grades of students marks.</vt:lpstr>
      <vt:lpstr>Q1</vt:lpstr>
      <vt:lpstr>Nested if</vt:lpstr>
      <vt:lpstr>Syntax</vt:lpstr>
      <vt:lpstr>Program example</vt:lpstr>
      <vt:lpstr>What will be the output of following code?</vt:lpstr>
      <vt:lpstr>PowerPoint Presentation</vt:lpstr>
      <vt:lpstr>break statement</vt:lpstr>
      <vt:lpstr>switch Statement</vt:lpstr>
      <vt:lpstr>switch Statement</vt:lpstr>
      <vt:lpstr>switch Statement</vt:lpstr>
      <vt:lpstr>Rules of using switch case</vt:lpstr>
      <vt:lpstr>Syntax error in switch statement</vt:lpstr>
      <vt:lpstr>PowerPoint Presentation</vt:lpstr>
      <vt:lpstr>Q1</vt:lpstr>
      <vt:lpstr>Q2</vt:lpstr>
      <vt:lpstr>Q3</vt:lpstr>
      <vt:lpstr>Q4</vt:lpstr>
      <vt:lpstr>Q5</vt:lpstr>
      <vt:lpstr>PowerPoint Presentation</vt:lpstr>
      <vt:lpstr>Outline</vt:lpstr>
      <vt:lpstr>Repetition(Going to School)</vt:lpstr>
      <vt:lpstr>Looping (repetition)</vt:lpstr>
      <vt:lpstr>Loop </vt:lpstr>
      <vt:lpstr>PowerPoint Presentation</vt:lpstr>
      <vt:lpstr>Loop </vt:lpstr>
      <vt:lpstr>Loop statements</vt:lpstr>
      <vt:lpstr>Loop statements</vt:lpstr>
      <vt:lpstr>The “while” Statement in C</vt:lpstr>
      <vt:lpstr>while statement</vt:lpstr>
      <vt:lpstr>while statement</vt:lpstr>
      <vt:lpstr>Q1</vt:lpstr>
      <vt:lpstr>Q2</vt:lpstr>
      <vt:lpstr>The for Statement in C</vt:lpstr>
      <vt:lpstr>for statement</vt:lpstr>
      <vt:lpstr>for statement</vt:lpstr>
      <vt:lpstr>PowerPoint Presentation</vt:lpstr>
      <vt:lpstr>Program to find sum of first n numbers  </vt:lpstr>
      <vt:lpstr>Program to find sum of digits of a number  </vt:lpstr>
      <vt:lpstr>Q1</vt:lpstr>
      <vt:lpstr>Q2</vt:lpstr>
      <vt:lpstr>for vs while loop</vt:lpstr>
      <vt:lpstr>Nested Loops</vt:lpstr>
      <vt:lpstr>Program to print tables up to a given number.</vt:lpstr>
      <vt:lpstr>Program to display a pattern.</vt:lpstr>
      <vt:lpstr>While vs. for statements</vt:lpstr>
      <vt:lpstr>The do-while Statement in C</vt:lpstr>
      <vt:lpstr>do…while statement</vt:lpstr>
      <vt:lpstr>do…while statement</vt:lpstr>
      <vt:lpstr>Difference between while and do..while</vt:lpstr>
      <vt:lpstr>Q1</vt:lpstr>
      <vt:lpstr>Q2</vt:lpstr>
      <vt:lpstr>PowerPoint Presentation</vt:lpstr>
      <vt:lpstr>Outline</vt:lpstr>
      <vt:lpstr>Jump statements</vt:lpstr>
      <vt:lpstr>break statement</vt:lpstr>
      <vt:lpstr>break statement</vt:lpstr>
      <vt:lpstr>continue statement</vt:lpstr>
      <vt:lpstr>continue statement</vt:lpstr>
      <vt:lpstr>continue statement</vt:lpstr>
      <vt:lpstr>PowerPoint Presentation</vt:lpstr>
      <vt:lpstr>goto</vt:lpstr>
      <vt:lpstr>goto statement</vt:lpstr>
      <vt:lpstr>Program to show goto statement.</vt:lpstr>
      <vt:lpstr>return statement</vt:lpstr>
      <vt:lpstr>Question 1</vt:lpstr>
      <vt:lpstr>Answer 1</vt:lpstr>
      <vt:lpstr>Question 2</vt:lpstr>
      <vt:lpstr>Answer 2</vt:lpstr>
      <vt:lpstr>Question 3</vt:lpstr>
      <vt:lpstr>Answer 3</vt:lpstr>
      <vt:lpstr>Question 4</vt:lpstr>
      <vt:lpstr>Answer 4</vt:lpstr>
      <vt:lpstr>Question 5</vt:lpstr>
      <vt:lpstr>Question 5</vt:lpstr>
      <vt:lpstr>PowerPoint Presentation</vt:lpstr>
      <vt:lpstr>Type Conversion</vt:lpstr>
      <vt:lpstr>Implicit Conversion</vt:lpstr>
      <vt:lpstr>Explicit Conversion</vt:lpstr>
      <vt:lpstr>PowerPoint Presentation</vt:lpstr>
      <vt:lpstr>Type Modifiers</vt:lpstr>
      <vt:lpstr>PowerPoint Presentation</vt:lpstr>
      <vt:lpstr>PowerPoint Presentation</vt:lpstr>
      <vt:lpstr>PowerPoint Presentation</vt:lpstr>
      <vt:lpstr>PowerPoint Presentation</vt:lpstr>
      <vt:lpstr>PowerPoint Presentation</vt:lpstr>
      <vt:lpstr>Introduction </vt:lpstr>
      <vt:lpstr>Standard I/O Functions</vt:lpstr>
      <vt:lpstr>Formatted Functions</vt:lpstr>
      <vt:lpstr>Formatted output with printf function</vt:lpstr>
      <vt:lpstr>Example</vt:lpstr>
      <vt:lpstr>Formatted Functions</vt:lpstr>
      <vt:lpstr>Example:</vt:lpstr>
      <vt:lpstr>Reading data</vt:lpstr>
      <vt:lpstr>PowerPoint Presentation</vt:lpstr>
      <vt:lpstr>Output?</vt:lpstr>
      <vt:lpstr>Output?</vt:lpstr>
      <vt:lpstr>Output?</vt:lpstr>
      <vt:lpstr>Unformatted functions</vt:lpstr>
      <vt:lpstr>Unformatted Functions</vt:lpstr>
      <vt:lpstr>getchar()</vt:lpstr>
      <vt:lpstr>PowerPoint Presentation</vt:lpstr>
      <vt:lpstr>putchar()</vt:lpstr>
      <vt:lpstr>PowerPoint Presentation</vt:lpstr>
      <vt:lpstr>Output?</vt:lpstr>
      <vt:lpstr>getch() &amp; getche()</vt:lpstr>
      <vt:lpstr>PowerPoint Presentation</vt:lpstr>
      <vt:lpstr>putch()</vt:lpstr>
      <vt:lpstr>gets()</vt:lpstr>
      <vt:lpstr>PowerPoint Presentation</vt:lpstr>
      <vt:lpstr>puts()</vt:lpstr>
      <vt:lpstr>PowerPoint Presentation</vt:lpstr>
      <vt:lpstr>CSE101-lec#8</vt:lpstr>
      <vt:lpstr>Outline</vt:lpstr>
      <vt:lpstr>Example</vt:lpstr>
      <vt:lpstr>Repetitions </vt:lpstr>
      <vt:lpstr>Formulating Algorithms (Counter-Controlled Repetition)</vt:lpstr>
      <vt:lpstr>Class-averaging Problem</vt:lpstr>
      <vt:lpstr>PowerPoint Presentation</vt:lpstr>
      <vt:lpstr>PowerPoint Presentation</vt:lpstr>
      <vt:lpstr>Formulating Algorithms with Top-Down, Stepwise Refinement</vt:lpstr>
      <vt:lpstr>Formulating Algorithms with Top-Down, Stepwise Refinement</vt:lpstr>
      <vt:lpstr>Formulating Algorithms with Top-Down, Stepwise Refinement</vt:lpstr>
      <vt:lpstr>Formulating Algorithms with Top-Down, Stepwise Refinement</vt:lpstr>
      <vt:lpstr>Refined Pseudocode for Class-averaging Problem</vt:lpstr>
      <vt:lpstr>PowerPoint Presentation</vt:lpstr>
      <vt:lpstr>PowerPoint Presentation</vt:lpstr>
      <vt:lpstr>PowerPoint Presentation</vt:lpstr>
      <vt:lpstr>PowerPoint Presentation</vt:lpstr>
      <vt:lpstr>CSE101-lec 11</vt:lpstr>
      <vt:lpstr>PowerPoint Presentation</vt:lpstr>
      <vt:lpstr>Divide and Conquer</vt:lpstr>
      <vt:lpstr>Program Modules in C</vt:lpstr>
      <vt:lpstr>Functions </vt:lpstr>
      <vt:lpstr>Benefits of functions</vt:lpstr>
      <vt:lpstr>Function Call</vt:lpstr>
      <vt:lpstr>Program Modules in C</vt:lpstr>
      <vt:lpstr>Function Definitions</vt:lpstr>
      <vt:lpstr>Function Definitions</vt:lpstr>
      <vt:lpstr>PowerPoint Presentation</vt:lpstr>
      <vt:lpstr>Function Prototypes</vt:lpstr>
      <vt:lpstr>Function Prototypes</vt:lpstr>
      <vt:lpstr>PowerPoint Presentation</vt:lpstr>
      <vt:lpstr>PowerPoint Presentation</vt:lpstr>
      <vt:lpstr>PowerPoint Presentation</vt:lpstr>
      <vt:lpstr>PowerPoint Presentation</vt:lpstr>
      <vt:lpstr>PowerPoint Presentation</vt:lpstr>
      <vt:lpstr>CSE101-Lec#11</vt:lpstr>
      <vt:lpstr>Outline</vt:lpstr>
      <vt:lpstr>Formal Arguments and  Actual Arguments</vt:lpstr>
      <vt:lpstr>PowerPoint Presentation</vt:lpstr>
      <vt:lpstr>Methods of passing arguments</vt:lpstr>
      <vt:lpstr>Call by Value</vt:lpstr>
      <vt:lpstr>PowerPoint Presentation</vt:lpstr>
      <vt:lpstr>Call by reference</vt:lpstr>
      <vt:lpstr>Address of variable</vt:lpstr>
      <vt:lpstr>Pointers</vt:lpstr>
      <vt:lpstr>Calling Functions by Reference </vt:lpstr>
      <vt:lpstr>PowerPoint Presentation</vt:lpstr>
      <vt:lpstr>PowerPoint Presentation</vt:lpstr>
      <vt:lpstr> </vt:lpstr>
      <vt:lpstr>PowerPoint Presentation</vt:lpstr>
      <vt:lpstr>PowerPoint Presentation</vt:lpstr>
      <vt:lpstr>PowerPoint Presentation</vt:lpstr>
      <vt:lpstr>PowerPoint Presentation</vt:lpstr>
      <vt:lpstr>Header Files</vt:lpstr>
      <vt:lpstr>Header Files</vt:lpstr>
      <vt:lpstr>Next Class: Recursive Functions and Scope Rules</vt:lpstr>
      <vt:lpstr>CSE101-Lec#13</vt:lpstr>
      <vt:lpstr>Functions in Mathematics</vt:lpstr>
      <vt:lpstr>Functions in Mathematics</vt:lpstr>
      <vt:lpstr>Function Argument</vt:lpstr>
      <vt:lpstr>Absolute Value Function in C</vt:lpstr>
      <vt:lpstr>Absolute Value Function in C </vt:lpstr>
      <vt:lpstr>Absolute Value Function in C #3</vt:lpstr>
      <vt:lpstr>Function Call in Programming</vt:lpstr>
      <vt:lpstr>Math Function vs Programming Function</vt:lpstr>
      <vt:lpstr>C Standard Library</vt:lpstr>
      <vt:lpstr>Math Library Functions</vt:lpstr>
      <vt:lpstr>Math Library Functions</vt:lpstr>
      <vt:lpstr>Math Library Functions: pow()</vt:lpstr>
      <vt:lpstr>sqrt()</vt:lpstr>
      <vt:lpstr>fabs()</vt:lpstr>
      <vt:lpstr>floor()</vt:lpstr>
      <vt:lpstr>ceil()</vt:lpstr>
      <vt:lpstr>PowerPoint Presentation</vt:lpstr>
      <vt:lpstr>Programming: Argument Type</vt:lpstr>
      <vt:lpstr>Argument Type Mismatch</vt:lpstr>
      <vt:lpstr>PowerPoint Presentation</vt:lpstr>
      <vt:lpstr>Function Use Example</vt:lpstr>
      <vt:lpstr>Q1</vt:lpstr>
      <vt:lpstr>Q1</vt:lpstr>
      <vt:lpstr>Q2</vt:lpstr>
      <vt:lpstr>Q2</vt:lpstr>
      <vt:lpstr>Q3</vt:lpstr>
      <vt:lpstr>Q3</vt:lpstr>
      <vt:lpstr>Q4</vt:lpstr>
      <vt:lpstr>Q4</vt:lpstr>
      <vt:lpstr>Next Class: Function Call</vt:lpstr>
      <vt:lpstr>PowerPoint Presentation</vt:lpstr>
      <vt:lpstr>Outline</vt:lpstr>
      <vt:lpstr>Recursion</vt:lpstr>
      <vt:lpstr>Recursion example (factorial)</vt:lpstr>
      <vt:lpstr>Recursion example (factorial)</vt:lpstr>
      <vt:lpstr>Recursion example (factorial code)</vt:lpstr>
      <vt:lpstr>Recursion example (fibonacci)</vt:lpstr>
      <vt:lpstr>Recursion example (fibonacci)</vt:lpstr>
      <vt:lpstr>Recursion example (fibonacci code)</vt:lpstr>
      <vt:lpstr>Recursion example (fibonacci code)</vt:lpstr>
      <vt:lpstr>Recursion vs. Iteration</vt:lpstr>
      <vt:lpstr>Rules for recursive function</vt:lpstr>
      <vt:lpstr>Q1</vt:lpstr>
      <vt:lpstr>Q1</vt:lpstr>
      <vt:lpstr>Q2</vt:lpstr>
      <vt:lpstr>Q2</vt:lpstr>
      <vt:lpstr>Q3</vt:lpstr>
      <vt:lpstr>Q3</vt:lpstr>
      <vt:lpstr>Q4</vt:lpstr>
      <vt:lpstr>Q4</vt:lpstr>
      <vt:lpstr>PowerPoint Presentation</vt:lpstr>
      <vt:lpstr>PowerPoint Presentation</vt:lpstr>
      <vt:lpstr>What is Storage Class?</vt:lpstr>
      <vt:lpstr>Types of Storage Classes</vt:lpstr>
      <vt:lpstr>Syntax</vt:lpstr>
      <vt:lpstr>Few points related to storage class</vt:lpstr>
      <vt:lpstr>PowerPoint Presentation</vt:lpstr>
      <vt:lpstr>What is scope of an identifier?</vt:lpstr>
      <vt:lpstr>Block Scope</vt:lpstr>
      <vt:lpstr>Block Scope</vt:lpstr>
      <vt:lpstr>Block Scope</vt:lpstr>
      <vt:lpstr>Function Scope</vt:lpstr>
      <vt:lpstr>Function Prototype Scope</vt:lpstr>
      <vt:lpstr>File Scope</vt:lpstr>
      <vt:lpstr>Visibility of an Identifier</vt:lpstr>
      <vt:lpstr>Automatic Storage Class (auto)</vt:lpstr>
      <vt:lpstr>Register Storage Class</vt:lpstr>
      <vt:lpstr>Register Storage Class</vt:lpstr>
      <vt:lpstr>Why prefer register over auto?</vt:lpstr>
      <vt:lpstr>Static storage class</vt:lpstr>
      <vt:lpstr>Static storage class as local</vt:lpstr>
      <vt:lpstr>Static storage class as global</vt:lpstr>
      <vt:lpstr>extern storage class</vt:lpstr>
      <vt:lpstr>extern storage class</vt:lpstr>
      <vt:lpstr>Find the Output</vt:lpstr>
      <vt:lpstr>Find the Output</vt:lpstr>
      <vt:lpstr>Find the Value of k</vt:lpstr>
      <vt:lpstr>PowerPoint Presentation</vt:lpstr>
      <vt:lpstr>Arrays</vt:lpstr>
      <vt:lpstr>CSE101-Lec#15(Part-A)</vt:lpstr>
      <vt:lpstr>Introduction</vt:lpstr>
      <vt:lpstr>Types</vt:lpstr>
      <vt:lpstr>1-D array</vt:lpstr>
      <vt:lpstr>Defining(or Declaring) Arrays(1D)</vt:lpstr>
      <vt:lpstr>Arrays[Memory representation]</vt:lpstr>
      <vt:lpstr>Arrays(1D)-Accessing array elements</vt:lpstr>
      <vt:lpstr>Arrays(1D(-Accessing array elements</vt:lpstr>
      <vt:lpstr>Initializing Arrays</vt:lpstr>
      <vt:lpstr>Initializing Arrays</vt:lpstr>
      <vt:lpstr>Polling Questions</vt:lpstr>
      <vt:lpstr>PowerPoint Presentation</vt:lpstr>
      <vt:lpstr>PowerPoint Presentation</vt:lpstr>
      <vt:lpstr>Accessing (or Traversing) array elements after taking input from user</vt:lpstr>
      <vt:lpstr>Printing base address of the array and address of any array element</vt:lpstr>
      <vt:lpstr>Program example-WAP to find the sum of all 1D array elements</vt:lpstr>
      <vt:lpstr>Program example-WAP to display the largest and smallest element from 1D array elements</vt:lpstr>
      <vt:lpstr>Polling Questions</vt:lpstr>
      <vt:lpstr>PowerPoint Presentation</vt:lpstr>
      <vt:lpstr>PowerPoint Presentation</vt:lpstr>
      <vt:lpstr>PowerPoint Presentation</vt:lpstr>
      <vt:lpstr>PowerPoint Presentation</vt:lpstr>
      <vt:lpstr>PowerPoint Presentation</vt:lpstr>
      <vt:lpstr>Programs for practice</vt:lpstr>
      <vt:lpstr>CSE101-Lec#15(Part-B)</vt:lpstr>
      <vt:lpstr>2D-Array</vt:lpstr>
      <vt:lpstr>2D-Array</vt:lpstr>
      <vt:lpstr>Also known as Multiple-Subscripted Arrays </vt:lpstr>
      <vt:lpstr>Memory representation of 2D-Array</vt:lpstr>
      <vt:lpstr>Memory representation of 2D-Array</vt:lpstr>
      <vt:lpstr>Initialization</vt:lpstr>
      <vt:lpstr>Initialization</vt:lpstr>
      <vt:lpstr>Initialization </vt:lpstr>
      <vt:lpstr>Accessing(or Traversing) 2D array elements after taking input from the user</vt:lpstr>
      <vt:lpstr>PowerPoint Presentation</vt:lpstr>
      <vt:lpstr>Polling Questions</vt:lpstr>
      <vt:lpstr>PowerPoint Presentation</vt:lpstr>
      <vt:lpstr>PowerPoint Presentation</vt:lpstr>
      <vt:lpstr>PowerPoint Presentation</vt:lpstr>
      <vt:lpstr>Matrix operations using 2D arrays</vt:lpstr>
      <vt:lpstr>WAP to find the sum of two matrices </vt:lpstr>
      <vt:lpstr>WAP to display the transpose of a matrix </vt:lpstr>
      <vt:lpstr>WAP to find the sum of diagonal elements of a matrix </vt:lpstr>
      <vt:lpstr>WAP to perform multiplication of 2 matrices and display the result </vt:lpstr>
      <vt:lpstr>PowerPoint Presentation</vt:lpstr>
      <vt:lpstr>Practice Questions</vt:lpstr>
      <vt:lpstr>Lecture: 16</vt:lpstr>
      <vt:lpstr>PowerPoint Presentation</vt:lpstr>
      <vt:lpstr>Pass entire array</vt:lpstr>
      <vt:lpstr>Passing array element by element</vt:lpstr>
      <vt:lpstr>Passing Arrays to Functions</vt:lpstr>
      <vt:lpstr>Program example-1 Passing Array to a function using by reference(or Passing entire array at once)</vt:lpstr>
      <vt:lpstr>Program example-2 Passing Array to a function using by value(or Passing element by element)</vt:lpstr>
      <vt:lpstr> Application Of Array : </vt:lpstr>
      <vt:lpstr>PowerPoint Presentation</vt:lpstr>
      <vt:lpstr>Operations on arrays</vt:lpstr>
      <vt:lpstr>Write a program to insert an element at a given position in 1D array </vt:lpstr>
      <vt:lpstr>Dry running</vt:lpstr>
      <vt:lpstr>Write a program delete an element from a given position in 1D array </vt:lpstr>
      <vt:lpstr>Dry running</vt:lpstr>
      <vt:lpstr>Q1</vt:lpstr>
      <vt:lpstr>Q2</vt:lpstr>
      <vt:lpstr>Q3</vt:lpstr>
      <vt:lpstr>Q4</vt:lpstr>
      <vt:lpstr>Application of array</vt:lpstr>
      <vt:lpstr>Contents</vt:lpstr>
      <vt:lpstr> Application Of Array : </vt:lpstr>
      <vt:lpstr>PowerPoint Presentation</vt:lpstr>
      <vt:lpstr>Sorting </vt:lpstr>
      <vt:lpstr>PowerPoint Presentation</vt:lpstr>
      <vt:lpstr>Sorting </vt:lpstr>
      <vt:lpstr>Bubble sort</vt:lpstr>
      <vt:lpstr>Bubble sort</vt:lpstr>
      <vt:lpstr>Bubble sort</vt:lpstr>
      <vt:lpstr>Bubble sort</vt:lpstr>
      <vt:lpstr>Program example-WAP to sort elements of 1D array in ascending order using Bubble sort</vt:lpstr>
      <vt:lpstr>Dry running</vt:lpstr>
      <vt:lpstr>PowerPoint Presentation</vt:lpstr>
      <vt:lpstr>PowerPoint Presentation</vt:lpstr>
      <vt:lpstr>PowerPoint Presentation</vt:lpstr>
      <vt:lpstr>PowerPoint Presentation</vt:lpstr>
      <vt:lpstr>PowerPoint Presentation</vt:lpstr>
      <vt:lpstr>Searching in Arrays</vt:lpstr>
      <vt:lpstr>Linear Search</vt:lpstr>
      <vt:lpstr>Linear Search</vt:lpstr>
      <vt:lpstr>Linear search</vt:lpstr>
      <vt:lpstr>Program example-WAP to implement linear search in 1D array element</vt:lpstr>
      <vt:lpstr>PowerPoint Presentation</vt:lpstr>
      <vt:lpstr>PowerPoint Presentation</vt:lpstr>
      <vt:lpstr>PowerPoint Presentation</vt:lpstr>
      <vt:lpstr>Binary Search</vt:lpstr>
      <vt:lpstr>Binary search</vt:lpstr>
      <vt:lpstr>Binary search</vt:lpstr>
      <vt:lpstr>PowerPoint Presentation</vt:lpstr>
      <vt:lpstr>Program example-WAP to implement Binary Search in 1D array elements</vt:lpstr>
      <vt:lpstr>Dry running</vt:lpstr>
      <vt:lpstr>PowerPoint Presentation</vt:lpstr>
      <vt:lpstr>PowerPoint Presentation</vt:lpstr>
      <vt:lpstr>PowerPoint Presentation</vt:lpstr>
      <vt:lpstr>PowerPoint Presentation</vt:lpstr>
      <vt:lpstr>CSE101-Lec# 18,19</vt:lpstr>
      <vt:lpstr>Introduction-Pointer declaration and Initialization </vt:lpstr>
      <vt:lpstr>Understanding pointers</vt:lpstr>
      <vt:lpstr>Pointer Operators</vt:lpstr>
      <vt:lpstr>Example Code</vt:lpstr>
      <vt:lpstr>Key points related to pointers</vt:lpstr>
      <vt:lpstr>Example-size taken by different type of pointers</vt:lpstr>
      <vt:lpstr>Program example-Finding area of circle using pointers</vt:lpstr>
      <vt:lpstr>Types of pointers</vt:lpstr>
      <vt:lpstr>Null pointer</vt:lpstr>
      <vt:lpstr>Example</vt:lpstr>
      <vt:lpstr>Wild pointer</vt:lpstr>
      <vt:lpstr>Example</vt:lpstr>
      <vt:lpstr>Void pointer</vt:lpstr>
      <vt:lpstr>PowerPoint Presentation</vt:lpstr>
      <vt:lpstr>Example</vt:lpstr>
      <vt:lpstr>Constant Pointers</vt:lpstr>
      <vt:lpstr>Constant Pointer</vt:lpstr>
      <vt:lpstr>Example</vt:lpstr>
      <vt:lpstr>Dangling pointer</vt:lpstr>
      <vt:lpstr>Dangling pointer-Example 1[Compile time case] When local variable goes out of scope</vt:lpstr>
      <vt:lpstr>Dangling pointer-Example 2[Runtime/or Dynamic memory allocation  case] When free() function is called</vt:lpstr>
      <vt:lpstr>Example-1-Passing pointer to a function(or call by reference)</vt:lpstr>
      <vt:lpstr>Example-2-Passing pointer to a function(or call by reference)</vt:lpstr>
      <vt:lpstr>Q1</vt:lpstr>
      <vt:lpstr>Q2</vt:lpstr>
      <vt:lpstr>Q3</vt:lpstr>
      <vt:lpstr>Q4</vt:lpstr>
      <vt:lpstr>Q5</vt:lpstr>
      <vt:lpstr>Q6</vt:lpstr>
      <vt:lpstr>Q7</vt:lpstr>
      <vt:lpstr>Q8</vt:lpstr>
      <vt:lpstr>Q9</vt:lpstr>
      <vt:lpstr>Q10</vt:lpstr>
      <vt:lpstr>CSE101-Lec 20</vt:lpstr>
      <vt:lpstr>Pointer arithmetic</vt:lpstr>
      <vt:lpstr>Pointer arithmetic-Example</vt:lpstr>
      <vt:lpstr>Pointer to an array(1D)</vt:lpstr>
      <vt:lpstr>The Relationship Between Pointers and Arrays</vt:lpstr>
      <vt:lpstr>The Relationship Between Pointers and Arrays</vt:lpstr>
      <vt:lpstr>PowerPoint Presentation</vt:lpstr>
      <vt:lpstr>Example-Different notations with pointer to an array</vt:lpstr>
      <vt:lpstr>Program example 1-WAP to read and display elements of 1D array using pointer to an array</vt:lpstr>
      <vt:lpstr>Program example 2-WAP to find the sum and mean of 1D array elements using pointer to an array</vt:lpstr>
      <vt:lpstr>Pointer vs Array</vt:lpstr>
      <vt:lpstr>CSE101-Lec 20</vt:lpstr>
      <vt:lpstr>Pointer arithmetic</vt:lpstr>
      <vt:lpstr>Pointer arithmetic-Example</vt:lpstr>
      <vt:lpstr>Pointer expressions</vt:lpstr>
      <vt:lpstr>Pointer to an array(1D)</vt:lpstr>
      <vt:lpstr>The Relationship Between Pointers and Arrays</vt:lpstr>
      <vt:lpstr>The Relationship Between Pointers and Arrays</vt:lpstr>
      <vt:lpstr>PowerPoint Presentation</vt:lpstr>
      <vt:lpstr>Example-Different notations with pointer to an array</vt:lpstr>
      <vt:lpstr>Pointer to an array with pointer arithmetic</vt:lpstr>
      <vt:lpstr>Program example 1-WAP to read and display elements of 1D array using pointer to an array</vt:lpstr>
      <vt:lpstr>Program example 2-WAP to find the sum and mean of 1D array elements using pointer to an array</vt:lpstr>
      <vt:lpstr>Pointer vs Array</vt:lpstr>
      <vt:lpstr>                              Q1(Output)</vt:lpstr>
      <vt:lpstr>                              Q2(Output)</vt:lpstr>
      <vt:lpstr>                              Q3(Output)</vt:lpstr>
      <vt:lpstr>                              Q4(Output)</vt:lpstr>
      <vt:lpstr>                              Q5(Output)</vt:lpstr>
      <vt:lpstr>CSE101-Lec#21</vt:lpstr>
      <vt:lpstr>Dynamic Memory Allocation</vt:lpstr>
      <vt:lpstr>PowerPoint Presentation</vt:lpstr>
      <vt:lpstr>malloc()</vt:lpstr>
      <vt:lpstr>malloc()</vt:lpstr>
      <vt:lpstr>Program to allocate memory to integers.</vt:lpstr>
      <vt:lpstr>PowerPoint Presentation</vt:lpstr>
      <vt:lpstr>calloc()</vt:lpstr>
      <vt:lpstr>calloc()</vt:lpstr>
      <vt:lpstr>Program to show calloc() function</vt:lpstr>
      <vt:lpstr>PowerPoint Presentation</vt:lpstr>
      <vt:lpstr>Difference between malloc() and calloc()</vt:lpstr>
      <vt:lpstr>realloc()</vt:lpstr>
      <vt:lpstr>realloc()</vt:lpstr>
      <vt:lpstr>This example uses calloc to allocate memory then realloc </vt:lpstr>
      <vt:lpstr>PowerPoint Presentation</vt:lpstr>
      <vt:lpstr>free()</vt:lpstr>
      <vt:lpstr>free()</vt:lpstr>
      <vt:lpstr>Memory Leak</vt:lpstr>
      <vt:lpstr>PowerPoint Presentation</vt:lpstr>
      <vt:lpstr>PowerPoint Presentation</vt:lpstr>
      <vt:lpstr>PowerPoint Presentation</vt:lpstr>
      <vt:lpstr>CSE101-Lec23</vt:lpstr>
      <vt:lpstr>Outline</vt:lpstr>
      <vt:lpstr>Fundamentals of characters</vt:lpstr>
      <vt:lpstr>Fundamentals of strings</vt:lpstr>
      <vt:lpstr>Fundamentals of strings</vt:lpstr>
      <vt:lpstr>String Definition</vt:lpstr>
      <vt:lpstr>String Initialization</vt:lpstr>
      <vt:lpstr>PowerPoint Presentation</vt:lpstr>
      <vt:lpstr>String Input/Output</vt:lpstr>
      <vt:lpstr>PowerPoint Presentation</vt:lpstr>
      <vt:lpstr>How?</vt:lpstr>
      <vt:lpstr>PowerPoint Presentation</vt:lpstr>
      <vt:lpstr>PowerPoint Presentation</vt:lpstr>
      <vt:lpstr>Choose a correct statement about C String.  char name[]="Hello..!";   A) Character array, name is a string. B) name has no Null character at the end C) String size is not mentioned D) String can not contain special characters.</vt:lpstr>
      <vt:lpstr>What is the output of C Program with Strings.?  int main()  {  char ary[]="Discovery Channel";  printf("%s",ary);  return 0;  }  A) D B) Discovery Channel C) Discovery D) Compiler error</vt:lpstr>
      <vt:lpstr>What is the output of C Program with Pointer.?  int main() { char country[]=“INDIA";  char *ptr;  ptr=country;  while(*ptr != '\0')  { printf("%c", *ptr);  ptr++;  } return 0;  }   A)I B) INDIA C) Compiler error D) None of the above     </vt:lpstr>
      <vt:lpstr>What is the output of C Program with Pointer.?  int main()  {       char country[]=“INDIA";       char *ptr;       ptr=country;       while(*ptr != '\0')         {              printf("%c", *ptr);        }        return 0;         } A)I            B) INDIA                      C) I infinite times                              D) None of the above </vt:lpstr>
      <vt:lpstr>Lecture 24</vt:lpstr>
      <vt:lpstr>String Handling Library</vt:lpstr>
      <vt:lpstr>String Manipulation Functions(or Functions in string library)</vt:lpstr>
      <vt:lpstr>More functions in string library</vt:lpstr>
      <vt:lpstr>strcpy() and strncpy() </vt:lpstr>
      <vt:lpstr>Examples</vt:lpstr>
      <vt:lpstr>strcat()</vt:lpstr>
      <vt:lpstr>strncat()</vt:lpstr>
      <vt:lpstr>Examples</vt:lpstr>
      <vt:lpstr>Comparison Functions of the        String Handling Library</vt:lpstr>
      <vt:lpstr>strcmp()</vt:lpstr>
      <vt:lpstr>strncmp()</vt:lpstr>
      <vt:lpstr>Examples</vt:lpstr>
      <vt:lpstr>stricmp()[Ignore case], stricmp will ignore the case</vt:lpstr>
      <vt:lpstr>Determining the length of string</vt:lpstr>
      <vt:lpstr>Example</vt:lpstr>
      <vt:lpstr>strrev()-Example</vt:lpstr>
      <vt:lpstr>strlwr(),strupr()-Examples</vt:lpstr>
      <vt:lpstr>All string operations without inbuilt functions</vt:lpstr>
      <vt:lpstr>WAP to copy one string to another without using strcpy()/or inbuilt function</vt:lpstr>
      <vt:lpstr>WAP to find the length of a string without using strlen()/ or inbuilt function</vt:lpstr>
      <vt:lpstr>WAP to concatenate(or combine) two strings without using strcat/ or inbuilt function</vt:lpstr>
      <vt:lpstr>WAP to compare two strings without using strcmp()/ or inbuilt function</vt:lpstr>
      <vt:lpstr>Dry running</vt:lpstr>
      <vt:lpstr>WAP to display the reverse of a given string without strrev()/ or inbuilt function</vt:lpstr>
      <vt:lpstr>Dry running</vt:lpstr>
      <vt:lpstr>WAP to check whether the given string is palindrome or not(without using strrev()) </vt:lpstr>
      <vt:lpstr>WAP to convert all characters of a given string into uppercase without using strupr()/or inbuilt function</vt:lpstr>
      <vt:lpstr>WAP to convert all characters of a given string into lowercase without using strlwr()/or inbuilt function </vt:lpstr>
      <vt:lpstr>More programs on strings</vt:lpstr>
      <vt:lpstr>WAP to sort the characters of a given string into ascending order </vt:lpstr>
      <vt:lpstr>WAP to count vowels in a given string </vt:lpstr>
      <vt:lpstr>WAP to traverse all characters of a given string using pointer to character </vt:lpstr>
      <vt:lpstr>WAP to count total no. of characters and words in a given string </vt:lpstr>
      <vt:lpstr>WAP to demonstrate array of strings in C </vt:lpstr>
      <vt:lpstr>WAP to traverse a string character by character</vt:lpstr>
      <vt:lpstr>WAP to replace all spaces in a given string with ‘$’[Example for character replacement] </vt:lpstr>
      <vt:lpstr>Output-1?? </vt:lpstr>
      <vt:lpstr>Output-2??</vt:lpstr>
      <vt:lpstr>Output-3??</vt:lpstr>
      <vt:lpstr>Output-4??</vt:lpstr>
      <vt:lpstr>Output-5?? </vt:lpstr>
      <vt:lpstr>Output-6??</vt:lpstr>
      <vt:lpstr>Output-7??</vt:lpstr>
      <vt:lpstr>Output-8??</vt:lpstr>
      <vt:lpstr>Question-9</vt:lpstr>
      <vt:lpstr>Output-10 ??</vt:lpstr>
      <vt:lpstr>Output-11 ??</vt:lpstr>
      <vt:lpstr>Output-12 ??</vt:lpstr>
      <vt:lpstr>Output-13??</vt:lpstr>
      <vt:lpstr>PowerPoint Presentation</vt:lpstr>
      <vt:lpstr>Outline</vt:lpstr>
      <vt:lpstr>Introduction</vt:lpstr>
      <vt:lpstr>Why Use Structures?</vt:lpstr>
      <vt:lpstr>Structure</vt:lpstr>
      <vt:lpstr>Structure Definition</vt:lpstr>
      <vt:lpstr>Structure Definitions</vt:lpstr>
      <vt:lpstr>Structure Definitions</vt:lpstr>
      <vt:lpstr>How the members are stored  in memory</vt:lpstr>
      <vt:lpstr>How the members of the structure variables are  stored in memory</vt:lpstr>
      <vt:lpstr>Structure Definitions</vt:lpstr>
      <vt:lpstr>Initializing Structures</vt:lpstr>
      <vt:lpstr>Accessing Members of Structures</vt:lpstr>
      <vt:lpstr>dot Operator</vt:lpstr>
      <vt:lpstr>Use of Assignment Statement  for Structures</vt:lpstr>
      <vt:lpstr>Use of Assignment Statement  for Structures</vt:lpstr>
      <vt:lpstr>Program to  show how to  access  structure.</vt:lpstr>
      <vt:lpstr>Program to  enter data into  structure.</vt:lpstr>
      <vt:lpstr>PowerPoint Presentation</vt:lpstr>
      <vt:lpstr>Array &amp; Structure</vt:lpstr>
      <vt:lpstr>typedef</vt:lpstr>
      <vt:lpstr>typedef</vt:lpstr>
      <vt:lpstr>PowerPoint Presentation</vt:lpstr>
      <vt:lpstr>PowerPoint Presentation</vt:lpstr>
      <vt:lpstr>PowerPoint Presentation</vt:lpstr>
      <vt:lpstr>PowerPoint Presentation</vt:lpstr>
      <vt:lpstr>PowerPoint Presentation</vt:lpstr>
      <vt:lpstr>CSE101-Lec#26</vt:lpstr>
      <vt:lpstr>Pointers to Structure</vt:lpstr>
      <vt:lpstr>Accessing Members of Structures</vt:lpstr>
      <vt:lpstr>PowerPoint Presentation</vt:lpstr>
      <vt:lpstr>Q1</vt:lpstr>
      <vt:lpstr>Q2</vt:lpstr>
      <vt:lpstr>Q3</vt:lpstr>
      <vt:lpstr>Q4</vt:lpstr>
      <vt:lpstr>Nested Structure</vt:lpstr>
      <vt:lpstr>Nested Structure</vt:lpstr>
      <vt:lpstr>Example</vt:lpstr>
      <vt:lpstr>Example: embedded structures</vt:lpstr>
      <vt:lpstr>PowerPoint Presentation</vt:lpstr>
      <vt:lpstr>Q1</vt:lpstr>
      <vt:lpstr>Q2</vt:lpstr>
      <vt:lpstr>Q3</vt:lpstr>
      <vt:lpstr>CSE101-lec#39</vt:lpstr>
      <vt:lpstr>Outline</vt:lpstr>
      <vt:lpstr>Introduction</vt:lpstr>
      <vt:lpstr>Categories of File</vt:lpstr>
      <vt:lpstr>File pointer</vt:lpstr>
      <vt:lpstr>Creating a Sequential Access File</vt:lpstr>
      <vt:lpstr>fopen()</vt:lpstr>
      <vt:lpstr>Creating a Sequential Access File</vt:lpstr>
      <vt:lpstr>Creating a Sequential Access File</vt:lpstr>
      <vt:lpstr>Creating a Sequential Access File</vt:lpstr>
      <vt:lpstr>Example Code (writing into a file )</vt:lpstr>
      <vt:lpstr>Example Code (writing into a file )</vt:lpstr>
      <vt:lpstr>PowerPoint Presentation</vt:lpstr>
      <vt:lpstr>CSE101-lec#32</vt:lpstr>
      <vt:lpstr>Outline</vt:lpstr>
      <vt:lpstr>Types of files</vt:lpstr>
      <vt:lpstr>File read/write function</vt:lpstr>
      <vt:lpstr>File read/write function</vt:lpstr>
      <vt:lpstr>Sequential Access File</vt:lpstr>
      <vt:lpstr>File Position Pointer</vt:lpstr>
      <vt:lpstr>Example Code</vt:lpstr>
      <vt:lpstr>Example Code</vt:lpstr>
      <vt:lpstr>Example Code</vt:lpstr>
      <vt:lpstr>Example Code</vt:lpstr>
      <vt:lpstr>Example Code</vt:lpstr>
      <vt:lpstr>Example Code</vt:lpstr>
      <vt:lpstr>Example Code</vt:lpstr>
      <vt:lpstr>Output</vt:lpstr>
      <vt:lpstr>Output</vt:lpstr>
      <vt:lpstr>Output</vt:lpstr>
      <vt:lpstr>Output</vt:lpstr>
      <vt:lpstr>Drawbacks of Sequential Access File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CSE101-Lec#3</dc:title>
  <dc:creator>Aman</dc:creator>
  <cp:lastModifiedBy>Maz zama</cp:lastModifiedBy>
  <cp:revision>19</cp:revision>
  <dcterms:created xsi:type="dcterms:W3CDTF">2014-05-05T09:47:52Z</dcterms:created>
  <dcterms:modified xsi:type="dcterms:W3CDTF">2023-05-19T07:57:41Z</dcterms:modified>
</cp:coreProperties>
</file>